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notesMasterIdLst>
    <p:notesMasterId r:id="rId46"/>
  </p:notesMasterIdLst>
  <p:sldIdLst>
    <p:sldId id="1339" r:id="rId2"/>
    <p:sldId id="1340" r:id="rId3"/>
    <p:sldId id="1342" r:id="rId4"/>
    <p:sldId id="1343" r:id="rId5"/>
    <p:sldId id="1344" r:id="rId6"/>
    <p:sldId id="1345" r:id="rId7"/>
    <p:sldId id="1346" r:id="rId8"/>
    <p:sldId id="1347" r:id="rId9"/>
    <p:sldId id="1348" r:id="rId10"/>
    <p:sldId id="1349" r:id="rId11"/>
    <p:sldId id="1350" r:id="rId12"/>
    <p:sldId id="1351" r:id="rId13"/>
    <p:sldId id="1352" r:id="rId14"/>
    <p:sldId id="1353" r:id="rId15"/>
    <p:sldId id="1354" r:id="rId16"/>
    <p:sldId id="1355" r:id="rId17"/>
    <p:sldId id="1356" r:id="rId18"/>
    <p:sldId id="1357" r:id="rId19"/>
    <p:sldId id="1358" r:id="rId20"/>
    <p:sldId id="1359" r:id="rId21"/>
    <p:sldId id="1360" r:id="rId22"/>
    <p:sldId id="1361" r:id="rId23"/>
    <p:sldId id="1362" r:id="rId24"/>
    <p:sldId id="1363" r:id="rId25"/>
    <p:sldId id="1364" r:id="rId26"/>
    <p:sldId id="1365" r:id="rId27"/>
    <p:sldId id="1366" r:id="rId28"/>
    <p:sldId id="1367" r:id="rId29"/>
    <p:sldId id="1368" r:id="rId30"/>
    <p:sldId id="1369" r:id="rId31"/>
    <p:sldId id="1370" r:id="rId32"/>
    <p:sldId id="1371" r:id="rId33"/>
    <p:sldId id="1372" r:id="rId34"/>
    <p:sldId id="1373" r:id="rId35"/>
    <p:sldId id="1374" r:id="rId36"/>
    <p:sldId id="1375" r:id="rId37"/>
    <p:sldId id="1376" r:id="rId38"/>
    <p:sldId id="1377" r:id="rId39"/>
    <p:sldId id="1378" r:id="rId40"/>
    <p:sldId id="1379" r:id="rId41"/>
    <p:sldId id="296" r:id="rId42"/>
    <p:sldId id="298" r:id="rId43"/>
    <p:sldId id="1117" r:id="rId44"/>
    <p:sldId id="299"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305" autoAdjust="0"/>
  </p:normalViewPr>
  <p:slideViewPr>
    <p:cSldViewPr>
      <p:cViewPr varScale="1">
        <p:scale>
          <a:sx n="80" d="100"/>
          <a:sy n="80" d="100"/>
        </p:scale>
        <p:origin x="1644"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60"/>
      <c:rotY val="182"/>
      <c:rAngAx val="0"/>
      <c:perspective val="0"/>
    </c:view3D>
    <c:floor>
      <c:thickness val="0"/>
    </c:floor>
    <c:sideWall>
      <c:thickness val="0"/>
    </c:sideWall>
    <c:backWall>
      <c:thickness val="0"/>
    </c:backWall>
    <c:plotArea>
      <c:layout>
        <c:manualLayout>
          <c:layoutTarget val="inner"/>
          <c:xMode val="edge"/>
          <c:yMode val="edge"/>
          <c:x val="9.0774532215731105E-2"/>
          <c:y val="2.136900168980118E-2"/>
          <c:w val="0.61889653712640758"/>
          <c:h val="0.83813689048926798"/>
        </c:manualLayout>
      </c:layout>
      <c:pie3DChart>
        <c:varyColors val="1"/>
        <c:ser>
          <c:idx val="0"/>
          <c:order val="0"/>
          <c:tx>
            <c:strRef>
              <c:f>Sheet1!$A$2</c:f>
              <c:strCache>
                <c:ptCount val="1"/>
              </c:strCache>
            </c:strRef>
          </c:tx>
          <c:spPr>
            <a:solidFill>
              <a:schemeClr val="accent1"/>
            </a:solidFill>
            <a:ln w="6755">
              <a:solidFill>
                <a:srgbClr val="000000"/>
              </a:solidFill>
              <a:prstDash val="solid"/>
            </a:ln>
            <a:scene3d>
              <a:camera prst="orthographicFront"/>
              <a:lightRig rig="threePt" dir="t"/>
            </a:scene3d>
            <a:sp3d>
              <a:bevelT/>
              <a:contourClr>
                <a:srgbClr val="000000"/>
              </a:contourClr>
            </a:sp3d>
          </c:spPr>
          <c:explosion val="17"/>
          <c:dPt>
            <c:idx val="0"/>
            <c:bubble3D val="0"/>
            <c:explosion val="0"/>
            <c:spPr>
              <a:solidFill>
                <a:srgbClr val="FF0000"/>
              </a:solidFill>
              <a:ln w="6755">
                <a:solidFill>
                  <a:srgbClr val="000000"/>
                </a:solidFill>
                <a:prstDash val="solid"/>
              </a:ln>
              <a:scene3d>
                <a:camera prst="orthographicFront"/>
                <a:lightRig rig="threePt" dir="t"/>
              </a:scene3d>
              <a:sp3d>
                <a:bevelT/>
                <a:contourClr>
                  <a:srgbClr val="000000"/>
                </a:contourClr>
              </a:sp3d>
            </c:spPr>
            <c:extLst>
              <c:ext xmlns:c16="http://schemas.microsoft.com/office/drawing/2014/chart" uri="{C3380CC4-5D6E-409C-BE32-E72D297353CC}">
                <c16:uniqueId val="{00000001-0BDE-47F4-8D89-873C7862D47E}"/>
              </c:ext>
            </c:extLst>
          </c:dPt>
          <c:dPt>
            <c:idx val="1"/>
            <c:bubble3D val="0"/>
            <c:explosion val="1"/>
            <c:spPr>
              <a:solidFill>
                <a:srgbClr val="008000"/>
              </a:solidFill>
              <a:ln w="6755">
                <a:solidFill>
                  <a:srgbClr val="000000"/>
                </a:solidFill>
                <a:prstDash val="solid"/>
              </a:ln>
              <a:scene3d>
                <a:camera prst="orthographicFront"/>
                <a:lightRig rig="threePt" dir="t"/>
              </a:scene3d>
              <a:sp3d>
                <a:bevelT/>
                <a:contourClr>
                  <a:srgbClr val="000000"/>
                </a:contourClr>
              </a:sp3d>
            </c:spPr>
            <c:extLst>
              <c:ext xmlns:c16="http://schemas.microsoft.com/office/drawing/2014/chart" uri="{C3380CC4-5D6E-409C-BE32-E72D297353CC}">
                <c16:uniqueId val="{00000003-0BDE-47F4-8D89-873C7862D47E}"/>
              </c:ext>
            </c:extLst>
          </c:dPt>
          <c:dPt>
            <c:idx val="2"/>
            <c:bubble3D val="0"/>
            <c:explosion val="3"/>
            <c:spPr>
              <a:solidFill>
                <a:srgbClr val="FFFF00"/>
              </a:solidFill>
              <a:ln w="6755">
                <a:solidFill>
                  <a:srgbClr val="000000"/>
                </a:solidFill>
                <a:prstDash val="solid"/>
              </a:ln>
              <a:scene3d>
                <a:camera prst="orthographicFront"/>
                <a:lightRig rig="threePt" dir="t"/>
              </a:scene3d>
              <a:sp3d>
                <a:bevelT/>
                <a:contourClr>
                  <a:srgbClr val="000000"/>
                </a:contourClr>
              </a:sp3d>
            </c:spPr>
            <c:extLst>
              <c:ext xmlns:c16="http://schemas.microsoft.com/office/drawing/2014/chart" uri="{C3380CC4-5D6E-409C-BE32-E72D297353CC}">
                <c16:uniqueId val="{00000005-0BDE-47F4-8D89-873C7862D47E}"/>
              </c:ext>
            </c:extLst>
          </c:dPt>
          <c:dPt>
            <c:idx val="3"/>
            <c:bubble3D val="0"/>
            <c:explosion val="4"/>
            <c:spPr>
              <a:solidFill>
                <a:srgbClr val="1D2FBE"/>
              </a:solidFill>
              <a:ln w="6755">
                <a:solidFill>
                  <a:srgbClr val="000000"/>
                </a:solidFill>
                <a:prstDash val="solid"/>
              </a:ln>
              <a:scene3d>
                <a:camera prst="orthographicFront"/>
                <a:lightRig rig="threePt" dir="t"/>
              </a:scene3d>
              <a:sp3d>
                <a:bevelT/>
                <a:contourClr>
                  <a:srgbClr val="000000"/>
                </a:contourClr>
              </a:sp3d>
            </c:spPr>
            <c:extLst>
              <c:ext xmlns:c16="http://schemas.microsoft.com/office/drawing/2014/chart" uri="{C3380CC4-5D6E-409C-BE32-E72D297353CC}">
                <c16:uniqueId val="{00000007-0BDE-47F4-8D89-873C7862D47E}"/>
              </c:ext>
            </c:extLst>
          </c:dPt>
          <c:dLbls>
            <c:dLbl>
              <c:idx val="0"/>
              <c:layout>
                <c:manualLayout>
                  <c:x val="-6.415925831851664E-2"/>
                  <c:y val="-4.8631565264767827E-2"/>
                </c:manualLayout>
              </c:layout>
              <c:tx>
                <c:rich>
                  <a:bodyPr/>
                  <a:lstStyle/>
                  <a:p>
                    <a:pPr>
                      <a:defRPr sz="1489" b="1" i="0" u="none" strike="noStrike" baseline="0">
                        <a:solidFill>
                          <a:schemeClr val="tx1"/>
                        </a:solidFill>
                        <a:latin typeface="Arial"/>
                        <a:ea typeface="Arial"/>
                        <a:cs typeface="Arial"/>
                      </a:defRPr>
                    </a:pPr>
                    <a:r>
                      <a:rPr lang="hi-IN" sz="1489" b="1" i="0" u="none" strike="noStrike" baseline="0" dirty="0"/>
                      <a:t>विस्फोट</a:t>
                    </a:r>
                    <a:br>
                      <a:rPr lang="hi-IN" sz="1489" b="1" i="0" u="none" strike="noStrike" baseline="0" dirty="0"/>
                    </a:br>
                    <a:r>
                      <a:rPr lang="hi-IN" sz="1489" b="1" i="0" u="none" strike="noStrike" baseline="0" dirty="0"/>
                      <a:t>50% </a:t>
                    </a:r>
                    <a:endParaRPr lang="hi-IN" dirty="0"/>
                  </a:p>
                </c:rich>
              </c:tx>
              <c:spPr>
                <a:noFill/>
                <a:ln w="13510">
                  <a:noFill/>
                </a:ln>
              </c:spPr>
              <c:dLblPos val="bestFit"/>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BDE-47F4-8D89-873C7862D47E}"/>
                </c:ext>
              </c:extLst>
            </c:dLbl>
            <c:dLbl>
              <c:idx val="1"/>
              <c:layout>
                <c:manualLayout>
                  <c:x val="2.7260689188045042E-2"/>
                  <c:y val="-6.7344177376576761E-2"/>
                </c:manualLayout>
              </c:layout>
              <c:tx>
                <c:rich>
                  <a:bodyPr/>
                  <a:lstStyle/>
                  <a:p>
                    <a:pPr>
                      <a:defRPr sz="1489" b="1" i="0" u="none" strike="noStrike" baseline="0">
                        <a:solidFill>
                          <a:schemeClr val="tx1"/>
                        </a:solidFill>
                        <a:latin typeface="Arial"/>
                        <a:ea typeface="Arial"/>
                        <a:cs typeface="Arial"/>
                      </a:defRPr>
                    </a:pPr>
                    <a:r>
                      <a:rPr lang="hi-IN" sz="1489" b="1" i="0" u="none" strike="noStrike" baseline="0" dirty="0"/>
                      <a:t>ऊष्मीय</a:t>
                    </a:r>
                    <a:br>
                      <a:rPr lang="hi-IN" sz="1489" b="1" i="0" u="none" strike="noStrike" baseline="0" dirty="0"/>
                    </a:br>
                    <a:r>
                      <a:rPr lang="hi-IN" sz="1489" b="1" i="0" u="none" strike="noStrike" baseline="0" dirty="0"/>
                      <a:t>35%</a:t>
                    </a:r>
                    <a:endParaRPr lang="hi-IN" dirty="0"/>
                  </a:p>
                </c:rich>
              </c:tx>
              <c:spPr>
                <a:noFill/>
                <a:ln w="13510">
                  <a:noFill/>
                </a:ln>
              </c:spPr>
              <c:dLblPos val="bestFit"/>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0BDE-47F4-8D89-873C7862D47E}"/>
                </c:ext>
              </c:extLst>
            </c:dLbl>
            <c:dLbl>
              <c:idx val="2"/>
              <c:delete val="1"/>
              <c:extLst>
                <c:ext xmlns:c15="http://schemas.microsoft.com/office/drawing/2012/chart" uri="{CE6537A1-D6FC-4f65-9D91-7224C49458BB}"/>
                <c:ext xmlns:c16="http://schemas.microsoft.com/office/drawing/2014/chart" uri="{C3380CC4-5D6E-409C-BE32-E72D297353CC}">
                  <c16:uniqueId val="{00000005-0BDE-47F4-8D89-873C7862D47E}"/>
                </c:ext>
              </c:extLst>
            </c:dLbl>
            <c:dLbl>
              <c:idx val="3"/>
              <c:layout>
                <c:manualLayout>
                  <c:x val="-0.100317147856518"/>
                  <c:y val="-1.0252624671916011E-7"/>
                </c:manualLayout>
              </c:layout>
              <c:tx>
                <c:rich>
                  <a:bodyPr anchorCtr="0"/>
                  <a:lstStyle/>
                  <a:p>
                    <a:pPr algn="ctr">
                      <a:defRPr sz="1383" b="1" i="0" u="none" strike="noStrike" baseline="0">
                        <a:solidFill>
                          <a:schemeClr val="tx1"/>
                        </a:solidFill>
                        <a:latin typeface="Arial"/>
                        <a:ea typeface="Arial"/>
                        <a:cs typeface="Arial"/>
                      </a:defRPr>
                    </a:pPr>
                    <a:r>
                      <a:rPr lang="hi-IN" sz="1383" b="1" i="0" u="none" strike="noStrike" baseline="0" dirty="0"/>
                      <a:t>प्रारम्भिक विकिरण</a:t>
                    </a:r>
                    <a:br>
                      <a:rPr lang="hi-IN" sz="1383" b="1" i="0" u="none" strike="noStrike" baseline="0" dirty="0"/>
                    </a:br>
                    <a:r>
                      <a:rPr lang="hi-IN" sz="1383" b="1" i="0" u="none" strike="noStrike" baseline="0" dirty="0"/>
                      <a:t>15%</a:t>
                    </a:r>
                    <a:endParaRPr lang="hi-IN" dirty="0"/>
                  </a:p>
                </c:rich>
              </c:tx>
              <c:spPr>
                <a:noFill/>
                <a:ln w="13510">
                  <a:noFill/>
                </a:ln>
              </c:spPr>
              <c:dLblPos val="bestFit"/>
              <c:showLegendKey val="0"/>
              <c:showVal val="0"/>
              <c:showCatName val="0"/>
              <c:showSerName val="0"/>
              <c:showPercent val="0"/>
              <c:showBubbleSize val="0"/>
              <c:extLst>
                <c:ext xmlns:c15="http://schemas.microsoft.com/office/drawing/2012/chart" uri="{CE6537A1-D6FC-4f65-9D91-7224C49458BB}">
                  <c15:layout>
                    <c:manualLayout>
                      <c:w val="0.1228279569892473"/>
                      <c:h val="0.24498660051274815"/>
                    </c:manualLayout>
                  </c15:layout>
                  <c15:showDataLabelsRange val="0"/>
                </c:ext>
                <c:ext xmlns:c16="http://schemas.microsoft.com/office/drawing/2014/chart" uri="{C3380CC4-5D6E-409C-BE32-E72D297353CC}">
                  <c16:uniqueId val="{00000007-0BDE-47F4-8D89-873C7862D47E}"/>
                </c:ext>
              </c:extLst>
            </c:dLbl>
            <c:numFmt formatCode="0%" sourceLinked="0"/>
            <c:spPr>
              <a:noFill/>
              <a:ln w="13510">
                <a:noFill/>
              </a:ln>
            </c:spPr>
            <c:txPr>
              <a:bodyPr wrap="square" lIns="38100" tIns="19050" rIns="38100" bIns="19050" anchor="ctr">
                <a:spAutoFit/>
              </a:bodyPr>
              <a:lstStyle/>
              <a:p>
                <a:pPr>
                  <a:defRPr sz="1489" b="1" i="0" u="none" strike="noStrike" baseline="0">
                    <a:solidFill>
                      <a:schemeClr val="tx1"/>
                    </a:solidFill>
                    <a:latin typeface="Arial"/>
                    <a:ea typeface="Arial"/>
                    <a:cs typeface="Arial"/>
                  </a:defRPr>
                </a:pPr>
                <a:endParaRPr lang="hi-IN"/>
              </a:p>
            </c:txPr>
            <c:dLblPos val="outEnd"/>
            <c:showLegendKey val="0"/>
            <c:showVal val="0"/>
            <c:showCatName val="1"/>
            <c:showSerName val="0"/>
            <c:showPercent val="1"/>
            <c:showBubbleSize val="0"/>
            <c:showLeaderLines val="0"/>
            <c:extLst>
              <c:ext xmlns:c15="http://schemas.microsoft.com/office/drawing/2012/chart" uri="{CE6537A1-D6FC-4f65-9D91-7224C49458BB}"/>
            </c:extLst>
          </c:dLbls>
          <c:cat>
            <c:strRef>
              <c:f>Sheet1!$B$1:$E$1</c:f>
              <c:strCache>
                <c:ptCount val="4"/>
                <c:pt idx="0">
                  <c:v>Blast</c:v>
                </c:pt>
                <c:pt idx="1">
                  <c:v>Thermal</c:v>
                </c:pt>
                <c:pt idx="3">
                  <c:v>Radiation</c:v>
                </c:pt>
              </c:strCache>
            </c:strRef>
          </c:cat>
          <c:val>
            <c:numRef>
              <c:f>Sheet1!$B$2:$E$2</c:f>
              <c:numCache>
                <c:formatCode>General</c:formatCode>
                <c:ptCount val="4"/>
                <c:pt idx="0">
                  <c:v>0.5</c:v>
                </c:pt>
                <c:pt idx="1">
                  <c:v>0.35</c:v>
                </c:pt>
                <c:pt idx="3">
                  <c:v>0.05</c:v>
                </c:pt>
              </c:numCache>
            </c:numRef>
          </c:val>
          <c:extLst>
            <c:ext xmlns:c16="http://schemas.microsoft.com/office/drawing/2014/chart" uri="{C3380CC4-5D6E-409C-BE32-E72D297353CC}">
              <c16:uniqueId val="{00000008-0BDE-47F4-8D89-873C7862D47E}"/>
            </c:ext>
          </c:extLst>
        </c:ser>
        <c:dLbls>
          <c:dLblPos val="outEnd"/>
          <c:showLegendKey val="0"/>
          <c:showVal val="0"/>
          <c:showCatName val="1"/>
          <c:showSerName val="0"/>
          <c:showPercent val="1"/>
          <c:showBubbleSize val="0"/>
          <c:showLeaderLines val="0"/>
        </c:dLbls>
      </c:pie3DChart>
      <c:spPr>
        <a:noFill/>
        <a:ln w="13510">
          <a:noFill/>
        </a:ln>
      </c:spPr>
    </c:plotArea>
    <c:plotVisOnly val="1"/>
    <c:dispBlanksAs val="zero"/>
    <c:showDLblsOverMax val="0"/>
  </c:chart>
  <c:spPr>
    <a:noFill/>
    <a:ln>
      <a:noFill/>
    </a:ln>
    <a:scene3d>
      <a:camera prst="orthographicFront"/>
      <a:lightRig rig="threePt" dir="t"/>
    </a:scene3d>
    <a:sp3d>
      <a:bevelT prst="relaxedInset"/>
    </a:sp3d>
  </c:spPr>
  <c:txPr>
    <a:bodyPr/>
    <a:lstStyle/>
    <a:p>
      <a:pPr>
        <a:defRPr sz="1489" b="1" i="0" u="none" strike="noStrike" baseline="0">
          <a:solidFill>
            <a:schemeClr val="tx1"/>
          </a:solidFill>
          <a:latin typeface="Arial"/>
          <a:ea typeface="Arial"/>
          <a:cs typeface="Arial"/>
        </a:defRPr>
      </a:pPr>
      <a:endParaRPr lang="hi-IN"/>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4567AE-7EE2-49F0-B2ED-75DB91DBB2F5}" type="datetimeFigureOut">
              <a:rPr lang="en-IN" smtClean="0"/>
              <a:pPr/>
              <a:t>17-12-2025</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39C833-4300-4E12-82F9-BD654A0154D1}" type="slidenum">
              <a:rPr lang="en-IN" smtClean="0"/>
              <a:pPr/>
              <a:t>‹#›</a:t>
            </a:fld>
            <a:endParaRPr lang="en-IN"/>
          </a:p>
        </p:txBody>
      </p:sp>
    </p:spTree>
    <p:extLst>
      <p:ext uri="{BB962C8B-B14F-4D97-AF65-F5344CB8AC3E}">
        <p14:creationId xmlns:p14="http://schemas.microsoft.com/office/powerpoint/2010/main" val="3921527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192A241-18C9-2754-78E2-83ECB9B9A6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312E7207-5EDD-66AE-A660-449827645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a:p>
        </p:txBody>
      </p:sp>
      <p:sp>
        <p:nvSpPr>
          <p:cNvPr id="9220" name="Slide Number Placeholder 3">
            <a:extLst>
              <a:ext uri="{FF2B5EF4-FFF2-40B4-BE49-F238E27FC236}">
                <a16:creationId xmlns:a16="http://schemas.microsoft.com/office/drawing/2014/main" id="{E9E8E2F3-AD76-6E9E-C31F-6F3F512E20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eaLnBrk="0" fontAlgn="base" hangingPunct="0">
              <a:spcBef>
                <a:spcPct val="0"/>
              </a:spcBef>
              <a:spcAft>
                <a:spcPct val="0"/>
              </a:spcAft>
              <a:defRPr>
                <a:solidFill>
                  <a:schemeClr val="tx1"/>
                </a:solidFill>
                <a:latin typeface="Calibri Light" panose="020F0302020204030204" pitchFamily="34" charset="0"/>
              </a:defRPr>
            </a:lvl6pPr>
            <a:lvl7pPr marL="2971800" indent="-228600" defTabSz="457200" eaLnBrk="0" fontAlgn="base" hangingPunct="0">
              <a:spcBef>
                <a:spcPct val="0"/>
              </a:spcBef>
              <a:spcAft>
                <a:spcPct val="0"/>
              </a:spcAft>
              <a:defRPr>
                <a:solidFill>
                  <a:schemeClr val="tx1"/>
                </a:solidFill>
                <a:latin typeface="Calibri Light" panose="020F0302020204030204" pitchFamily="34" charset="0"/>
              </a:defRPr>
            </a:lvl7pPr>
            <a:lvl8pPr marL="3429000" indent="-228600" defTabSz="457200" eaLnBrk="0" fontAlgn="base" hangingPunct="0">
              <a:spcBef>
                <a:spcPct val="0"/>
              </a:spcBef>
              <a:spcAft>
                <a:spcPct val="0"/>
              </a:spcAft>
              <a:defRPr>
                <a:solidFill>
                  <a:schemeClr val="tx1"/>
                </a:solidFill>
                <a:latin typeface="Calibri Light" panose="020F0302020204030204" pitchFamily="34" charset="0"/>
              </a:defRPr>
            </a:lvl8pPr>
            <a:lvl9pPr marL="3886200" indent="-228600" defTabSz="457200" eaLnBrk="0" fontAlgn="base" hangingPunct="0">
              <a:spcBef>
                <a:spcPct val="0"/>
              </a:spcBef>
              <a:spcAft>
                <a:spcPct val="0"/>
              </a:spcAft>
              <a:defRPr>
                <a:solidFill>
                  <a:schemeClr val="tx1"/>
                </a:solidFill>
                <a:latin typeface="Calibri Light" panose="020F0302020204030204" pitchFamily="34" charset="0"/>
              </a:defRPr>
            </a:lvl9pPr>
          </a:lstStyle>
          <a:p>
            <a:fld id="{D7C4F033-5BE0-4488-BD9F-A194B369BDD9}" type="slidenum">
              <a:rPr lang="en-IN" altLang="en-US" smtClean="0"/>
              <a:pPr/>
              <a:t>2</a:t>
            </a:fld>
            <a:endParaRPr lang="en-I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latin typeface="Open sans" panose="020B060603050402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latin typeface="Open sans" panose="020B0606030504020204"/>
            </a:endParaRPr>
          </a:p>
          <a:p>
            <a:endParaRPr lang="en-US" dirty="0"/>
          </a:p>
        </p:txBody>
      </p:sp>
      <p:sp>
        <p:nvSpPr>
          <p:cNvPr id="4" name="Slide Number Placeholder 3"/>
          <p:cNvSpPr>
            <a:spLocks noGrp="1"/>
          </p:cNvSpPr>
          <p:nvPr>
            <p:ph type="sldNum" sz="quarter" idx="5"/>
          </p:nvPr>
        </p:nvSpPr>
        <p:spPr/>
        <p:txBody>
          <a:bodyPr/>
          <a:lstStyle/>
          <a:p>
            <a:fld id="{E539C833-4300-4E12-82F9-BD654A0154D1}" type="slidenum">
              <a:rPr lang="en-IN" smtClean="0"/>
              <a:pPr/>
              <a:t>24</a:t>
            </a:fld>
            <a:endParaRPr lang="en-IN"/>
          </a:p>
        </p:txBody>
      </p:sp>
    </p:spTree>
    <p:extLst>
      <p:ext uri="{BB962C8B-B14F-4D97-AF65-F5344CB8AC3E}">
        <p14:creationId xmlns:p14="http://schemas.microsoft.com/office/powerpoint/2010/main" val="2258501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4466EAF3-8CA0-46EC-B68C-E6D4C28A5934}" type="datetime5">
              <a:rPr lang="en-US" smtClean="0">
                <a:solidFill>
                  <a:srgbClr val="EAEAEA"/>
                </a:solidFill>
              </a:rPr>
              <a:t>17-Dec-25</a:t>
            </a:fld>
            <a:endParaRPr lang="en-US">
              <a:solidFill>
                <a:srgbClr val="EAEAEA"/>
              </a:solidFill>
            </a:endParaRPr>
          </a:p>
        </p:txBody>
      </p:sp>
      <p:sp>
        <p:nvSpPr>
          <p:cNvPr id="5" name="Footer Placeholder 4"/>
          <p:cNvSpPr>
            <a:spLocks noGrp="1"/>
          </p:cNvSpPr>
          <p:nvPr>
            <p:ph type="ftr" sz="quarter" idx="11"/>
          </p:nvPr>
        </p:nvSpPr>
        <p:spPr/>
        <p:txBody>
          <a:bodyPr/>
          <a:lstStyle/>
          <a:p>
            <a:pPr>
              <a:defRPr/>
            </a:pPr>
            <a:r>
              <a:rPr lang="en-US">
                <a:solidFill>
                  <a:srgbClr val="EAEAEA"/>
                </a:solidFill>
              </a:rPr>
              <a:t>SH SANJAY KR RANJAN, DC</a:t>
            </a:r>
          </a:p>
        </p:txBody>
      </p:sp>
      <p:sp>
        <p:nvSpPr>
          <p:cNvPr id="6" name="Slide Number Placeholder 5"/>
          <p:cNvSpPr>
            <a:spLocks noGrp="1"/>
          </p:cNvSpPr>
          <p:nvPr>
            <p:ph type="sldNum" sz="quarter" idx="12"/>
          </p:nvPr>
        </p:nvSpPr>
        <p:spPr/>
        <p:txBody>
          <a:bodyPr/>
          <a:lstStyle/>
          <a:p>
            <a:pPr>
              <a:defRPr/>
            </a:pPr>
            <a:fld id="{330472EB-D4F5-40FD-A4AF-9E9216564A31}"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3723694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F20D6F6-7379-4EE2-AED9-5C58C76D8580}" type="datetime5">
              <a:rPr lang="en-US" smtClean="0">
                <a:solidFill>
                  <a:srgbClr val="EAEAEA"/>
                </a:solidFill>
              </a:rPr>
              <a:t>17-Dec-25</a:t>
            </a:fld>
            <a:endParaRPr lang="en-US">
              <a:solidFill>
                <a:srgbClr val="EAEAEA"/>
              </a:solidFill>
            </a:endParaRPr>
          </a:p>
        </p:txBody>
      </p:sp>
      <p:sp>
        <p:nvSpPr>
          <p:cNvPr id="5" name="Footer Placeholder 4"/>
          <p:cNvSpPr>
            <a:spLocks noGrp="1"/>
          </p:cNvSpPr>
          <p:nvPr>
            <p:ph type="ftr" sz="quarter" idx="11"/>
          </p:nvPr>
        </p:nvSpPr>
        <p:spPr/>
        <p:txBody>
          <a:bodyPr/>
          <a:lstStyle/>
          <a:p>
            <a:pPr>
              <a:defRPr/>
            </a:pPr>
            <a:r>
              <a:rPr lang="en-US">
                <a:solidFill>
                  <a:srgbClr val="EAEAEA"/>
                </a:solidFill>
              </a:rPr>
              <a:t>SH SANJAY KR RANJAN, DC</a:t>
            </a:r>
          </a:p>
        </p:txBody>
      </p:sp>
      <p:sp>
        <p:nvSpPr>
          <p:cNvPr id="6" name="Slide Number Placeholder 5"/>
          <p:cNvSpPr>
            <a:spLocks noGrp="1"/>
          </p:cNvSpPr>
          <p:nvPr>
            <p:ph type="sldNum" sz="quarter" idx="12"/>
          </p:nvPr>
        </p:nvSpPr>
        <p:spPr/>
        <p:txBody>
          <a:bodyPr/>
          <a:lstStyle/>
          <a:p>
            <a:pPr>
              <a:defRPr/>
            </a:pPr>
            <a:fld id="{3F1047B5-00AD-421A-B6CC-987DB4BA78C9}"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1124604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E717FBD1-DCC1-4209-A8D4-101F3FD994B9}" type="datetime5">
              <a:rPr lang="en-US" smtClean="0">
                <a:solidFill>
                  <a:srgbClr val="EAEAEA"/>
                </a:solidFill>
              </a:rPr>
              <a:t>17-Dec-25</a:t>
            </a:fld>
            <a:endParaRPr lang="en-US">
              <a:solidFill>
                <a:srgbClr val="EAEAEA"/>
              </a:solidFill>
            </a:endParaRPr>
          </a:p>
        </p:txBody>
      </p:sp>
      <p:sp>
        <p:nvSpPr>
          <p:cNvPr id="5" name="Footer Placeholder 4"/>
          <p:cNvSpPr>
            <a:spLocks noGrp="1"/>
          </p:cNvSpPr>
          <p:nvPr>
            <p:ph type="ftr" sz="quarter" idx="11"/>
          </p:nvPr>
        </p:nvSpPr>
        <p:spPr/>
        <p:txBody>
          <a:bodyPr/>
          <a:lstStyle/>
          <a:p>
            <a:pPr>
              <a:defRPr/>
            </a:pPr>
            <a:r>
              <a:rPr lang="en-US">
                <a:solidFill>
                  <a:srgbClr val="EAEAEA"/>
                </a:solidFill>
              </a:rPr>
              <a:t>SH SANJAY KR RANJAN, DC</a:t>
            </a:r>
          </a:p>
        </p:txBody>
      </p:sp>
      <p:sp>
        <p:nvSpPr>
          <p:cNvPr id="6" name="Slide Number Placeholder 5"/>
          <p:cNvSpPr>
            <a:spLocks noGrp="1"/>
          </p:cNvSpPr>
          <p:nvPr>
            <p:ph type="sldNum" sz="quarter" idx="12"/>
          </p:nvPr>
        </p:nvSpPr>
        <p:spPr/>
        <p:txBody>
          <a:bodyPr/>
          <a:lstStyle/>
          <a:p>
            <a:pPr>
              <a:defRPr/>
            </a:pPr>
            <a:fld id="{04357004-DAB4-486E-B68F-9B6AE3347BEA}"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1731808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4016649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25653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C996648-7A8D-4FFC-9C93-BA5533B3C99E}" type="datetime5">
              <a:rPr lang="en-US" smtClean="0">
                <a:solidFill>
                  <a:srgbClr val="EAEAEA"/>
                </a:solidFill>
              </a:rPr>
              <a:t>17-Dec-25</a:t>
            </a:fld>
            <a:endParaRPr lang="en-US">
              <a:solidFill>
                <a:srgbClr val="EAEAEA"/>
              </a:solidFill>
            </a:endParaRPr>
          </a:p>
        </p:txBody>
      </p:sp>
      <p:sp>
        <p:nvSpPr>
          <p:cNvPr id="5" name="Footer Placeholder 4"/>
          <p:cNvSpPr>
            <a:spLocks noGrp="1"/>
          </p:cNvSpPr>
          <p:nvPr>
            <p:ph type="ftr" sz="quarter" idx="11"/>
          </p:nvPr>
        </p:nvSpPr>
        <p:spPr/>
        <p:txBody>
          <a:bodyPr/>
          <a:lstStyle/>
          <a:p>
            <a:pPr>
              <a:defRPr/>
            </a:pPr>
            <a:r>
              <a:rPr lang="en-US">
                <a:solidFill>
                  <a:srgbClr val="EAEAEA"/>
                </a:solidFill>
              </a:rPr>
              <a:t>SH SANJAY KR RANJAN, DC</a:t>
            </a:r>
          </a:p>
        </p:txBody>
      </p:sp>
      <p:sp>
        <p:nvSpPr>
          <p:cNvPr id="6" name="Slide Number Placeholder 5"/>
          <p:cNvSpPr>
            <a:spLocks noGrp="1"/>
          </p:cNvSpPr>
          <p:nvPr>
            <p:ph type="sldNum" sz="quarter" idx="12"/>
          </p:nvPr>
        </p:nvSpPr>
        <p:spPr/>
        <p:txBody>
          <a:bodyPr/>
          <a:lstStyle/>
          <a:p>
            <a:pPr>
              <a:defRPr/>
            </a:pPr>
            <a:fld id="{ACE03251-A90A-4B06-AA76-07BDA78018D5}"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3133563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1164D52D-1EFE-426D-94B6-33880090CFA1}" type="datetime5">
              <a:rPr lang="en-US" smtClean="0">
                <a:solidFill>
                  <a:srgbClr val="EAEAEA"/>
                </a:solidFill>
              </a:rPr>
              <a:t>17-Dec-25</a:t>
            </a:fld>
            <a:endParaRPr lang="en-US">
              <a:solidFill>
                <a:srgbClr val="EAEAEA"/>
              </a:solidFill>
            </a:endParaRPr>
          </a:p>
        </p:txBody>
      </p:sp>
      <p:sp>
        <p:nvSpPr>
          <p:cNvPr id="5" name="Footer Placeholder 4"/>
          <p:cNvSpPr>
            <a:spLocks noGrp="1"/>
          </p:cNvSpPr>
          <p:nvPr>
            <p:ph type="ftr" sz="quarter" idx="11"/>
          </p:nvPr>
        </p:nvSpPr>
        <p:spPr/>
        <p:txBody>
          <a:bodyPr/>
          <a:lstStyle/>
          <a:p>
            <a:pPr>
              <a:defRPr/>
            </a:pPr>
            <a:r>
              <a:rPr lang="en-US">
                <a:solidFill>
                  <a:srgbClr val="EAEAEA"/>
                </a:solidFill>
              </a:rPr>
              <a:t>SH SANJAY KR RANJAN, DC</a:t>
            </a:r>
          </a:p>
        </p:txBody>
      </p:sp>
      <p:sp>
        <p:nvSpPr>
          <p:cNvPr id="6" name="Slide Number Placeholder 5"/>
          <p:cNvSpPr>
            <a:spLocks noGrp="1"/>
          </p:cNvSpPr>
          <p:nvPr>
            <p:ph type="sldNum" sz="quarter" idx="12"/>
          </p:nvPr>
        </p:nvSpPr>
        <p:spPr/>
        <p:txBody>
          <a:bodyPr/>
          <a:lstStyle/>
          <a:p>
            <a:pPr>
              <a:defRPr/>
            </a:pPr>
            <a:fld id="{A79C9586-52F1-45A9-BF88-69F76FE65C95}"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1728800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E47BEA3-04A7-4DF6-8FF2-7EFFD72120EF}" type="datetime5">
              <a:rPr lang="en-US" smtClean="0">
                <a:solidFill>
                  <a:srgbClr val="EAEAEA"/>
                </a:solidFill>
              </a:rPr>
              <a:t>17-Dec-25</a:t>
            </a:fld>
            <a:endParaRPr lang="en-US">
              <a:solidFill>
                <a:srgbClr val="EAEAEA"/>
              </a:solidFill>
            </a:endParaRPr>
          </a:p>
        </p:txBody>
      </p:sp>
      <p:sp>
        <p:nvSpPr>
          <p:cNvPr id="6" name="Footer Placeholder 5"/>
          <p:cNvSpPr>
            <a:spLocks noGrp="1"/>
          </p:cNvSpPr>
          <p:nvPr>
            <p:ph type="ftr" sz="quarter" idx="11"/>
          </p:nvPr>
        </p:nvSpPr>
        <p:spPr/>
        <p:txBody>
          <a:bodyPr/>
          <a:lstStyle/>
          <a:p>
            <a:pPr>
              <a:defRPr/>
            </a:pPr>
            <a:r>
              <a:rPr lang="en-US">
                <a:solidFill>
                  <a:srgbClr val="EAEAEA"/>
                </a:solidFill>
              </a:rPr>
              <a:t>SH SANJAY KR RANJAN, DC</a:t>
            </a:r>
          </a:p>
        </p:txBody>
      </p:sp>
      <p:sp>
        <p:nvSpPr>
          <p:cNvPr id="7" name="Slide Number Placeholder 6"/>
          <p:cNvSpPr>
            <a:spLocks noGrp="1"/>
          </p:cNvSpPr>
          <p:nvPr>
            <p:ph type="sldNum" sz="quarter" idx="12"/>
          </p:nvPr>
        </p:nvSpPr>
        <p:spPr/>
        <p:txBody>
          <a:bodyPr/>
          <a:lstStyle/>
          <a:p>
            <a:pPr>
              <a:defRPr/>
            </a:pPr>
            <a:fld id="{16CC3C0F-4DB3-452F-87C2-ECAF2CCAD647}"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1721729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9C404400-747C-4DF5-951A-78F6775B8B6C}" type="datetime5">
              <a:rPr lang="en-US" smtClean="0">
                <a:solidFill>
                  <a:srgbClr val="EAEAEA"/>
                </a:solidFill>
              </a:rPr>
              <a:t>17-Dec-25</a:t>
            </a:fld>
            <a:endParaRPr lang="en-US">
              <a:solidFill>
                <a:srgbClr val="EAEAEA"/>
              </a:solidFill>
            </a:endParaRPr>
          </a:p>
        </p:txBody>
      </p:sp>
      <p:sp>
        <p:nvSpPr>
          <p:cNvPr id="8" name="Footer Placeholder 7"/>
          <p:cNvSpPr>
            <a:spLocks noGrp="1"/>
          </p:cNvSpPr>
          <p:nvPr>
            <p:ph type="ftr" sz="quarter" idx="11"/>
          </p:nvPr>
        </p:nvSpPr>
        <p:spPr/>
        <p:txBody>
          <a:bodyPr/>
          <a:lstStyle/>
          <a:p>
            <a:pPr>
              <a:defRPr/>
            </a:pPr>
            <a:r>
              <a:rPr lang="en-US">
                <a:solidFill>
                  <a:srgbClr val="EAEAEA"/>
                </a:solidFill>
              </a:rPr>
              <a:t>SH SANJAY KR RANJAN, DC</a:t>
            </a:r>
          </a:p>
        </p:txBody>
      </p:sp>
      <p:sp>
        <p:nvSpPr>
          <p:cNvPr id="9" name="Slide Number Placeholder 8"/>
          <p:cNvSpPr>
            <a:spLocks noGrp="1"/>
          </p:cNvSpPr>
          <p:nvPr>
            <p:ph type="sldNum" sz="quarter" idx="12"/>
          </p:nvPr>
        </p:nvSpPr>
        <p:spPr/>
        <p:txBody>
          <a:bodyPr/>
          <a:lstStyle/>
          <a:p>
            <a:pPr>
              <a:defRPr/>
            </a:pPr>
            <a:fld id="{BBD9DF47-B63B-449C-BA5B-5E515C734EEC}"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3653977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9D9F5F26-01BC-4BAA-B32C-B17EAA037079}" type="datetime5">
              <a:rPr lang="en-US" smtClean="0">
                <a:solidFill>
                  <a:srgbClr val="EAEAEA"/>
                </a:solidFill>
              </a:rPr>
              <a:t>17-Dec-25</a:t>
            </a:fld>
            <a:endParaRPr lang="en-US">
              <a:solidFill>
                <a:srgbClr val="EAEAEA"/>
              </a:solidFill>
            </a:endParaRPr>
          </a:p>
        </p:txBody>
      </p:sp>
      <p:sp>
        <p:nvSpPr>
          <p:cNvPr id="4" name="Footer Placeholder 3"/>
          <p:cNvSpPr>
            <a:spLocks noGrp="1"/>
          </p:cNvSpPr>
          <p:nvPr>
            <p:ph type="ftr" sz="quarter" idx="11"/>
          </p:nvPr>
        </p:nvSpPr>
        <p:spPr/>
        <p:txBody>
          <a:bodyPr/>
          <a:lstStyle/>
          <a:p>
            <a:pPr>
              <a:defRPr/>
            </a:pPr>
            <a:r>
              <a:rPr lang="en-US">
                <a:solidFill>
                  <a:srgbClr val="EAEAEA"/>
                </a:solidFill>
              </a:rPr>
              <a:t>SH SANJAY KR RANJAN, DC</a:t>
            </a:r>
          </a:p>
        </p:txBody>
      </p:sp>
      <p:sp>
        <p:nvSpPr>
          <p:cNvPr id="5" name="Slide Number Placeholder 4"/>
          <p:cNvSpPr>
            <a:spLocks noGrp="1"/>
          </p:cNvSpPr>
          <p:nvPr>
            <p:ph type="sldNum" sz="quarter" idx="12"/>
          </p:nvPr>
        </p:nvSpPr>
        <p:spPr/>
        <p:txBody>
          <a:bodyPr/>
          <a:lstStyle/>
          <a:p>
            <a:pPr>
              <a:defRPr/>
            </a:pPr>
            <a:fld id="{253E1711-6524-4397-90FD-2C2DEADA6F84}"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3996377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0EE4432-E045-416D-9AA0-38F4BAB25BD0}" type="datetime5">
              <a:rPr lang="en-US" smtClean="0">
                <a:solidFill>
                  <a:srgbClr val="EAEAEA"/>
                </a:solidFill>
              </a:rPr>
              <a:t>17-Dec-25</a:t>
            </a:fld>
            <a:endParaRPr lang="en-US">
              <a:solidFill>
                <a:srgbClr val="EAEAEA"/>
              </a:solidFill>
            </a:endParaRPr>
          </a:p>
        </p:txBody>
      </p:sp>
      <p:sp>
        <p:nvSpPr>
          <p:cNvPr id="3" name="Footer Placeholder 2"/>
          <p:cNvSpPr>
            <a:spLocks noGrp="1"/>
          </p:cNvSpPr>
          <p:nvPr>
            <p:ph type="ftr" sz="quarter" idx="11"/>
          </p:nvPr>
        </p:nvSpPr>
        <p:spPr/>
        <p:txBody>
          <a:bodyPr/>
          <a:lstStyle/>
          <a:p>
            <a:pPr>
              <a:defRPr/>
            </a:pPr>
            <a:r>
              <a:rPr lang="en-US">
                <a:solidFill>
                  <a:srgbClr val="EAEAEA"/>
                </a:solidFill>
              </a:rPr>
              <a:t>SH SANJAY KR RANJAN, DC</a:t>
            </a:r>
          </a:p>
        </p:txBody>
      </p:sp>
      <p:sp>
        <p:nvSpPr>
          <p:cNvPr id="4" name="Slide Number Placeholder 3"/>
          <p:cNvSpPr>
            <a:spLocks noGrp="1"/>
          </p:cNvSpPr>
          <p:nvPr>
            <p:ph type="sldNum" sz="quarter" idx="12"/>
          </p:nvPr>
        </p:nvSpPr>
        <p:spPr/>
        <p:txBody>
          <a:bodyPr/>
          <a:lstStyle/>
          <a:p>
            <a:pPr>
              <a:defRPr/>
            </a:pPr>
            <a:fld id="{4AED1E09-0845-471A-B8DD-A6AC1DFA0505}"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1877147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E453B6DF-CDB1-4D27-98F9-488A06D8F4D1}" type="datetime5">
              <a:rPr lang="en-US" smtClean="0">
                <a:solidFill>
                  <a:srgbClr val="EAEAEA"/>
                </a:solidFill>
              </a:rPr>
              <a:t>17-Dec-25</a:t>
            </a:fld>
            <a:endParaRPr lang="en-US">
              <a:solidFill>
                <a:srgbClr val="EAEAEA"/>
              </a:solidFill>
            </a:endParaRPr>
          </a:p>
        </p:txBody>
      </p:sp>
      <p:sp>
        <p:nvSpPr>
          <p:cNvPr id="6" name="Footer Placeholder 5"/>
          <p:cNvSpPr>
            <a:spLocks noGrp="1"/>
          </p:cNvSpPr>
          <p:nvPr>
            <p:ph type="ftr" sz="quarter" idx="11"/>
          </p:nvPr>
        </p:nvSpPr>
        <p:spPr/>
        <p:txBody>
          <a:bodyPr/>
          <a:lstStyle/>
          <a:p>
            <a:pPr>
              <a:defRPr/>
            </a:pPr>
            <a:r>
              <a:rPr lang="en-US">
                <a:solidFill>
                  <a:srgbClr val="EAEAEA"/>
                </a:solidFill>
              </a:rPr>
              <a:t>SH SANJAY KR RANJAN, DC</a:t>
            </a:r>
          </a:p>
        </p:txBody>
      </p:sp>
      <p:sp>
        <p:nvSpPr>
          <p:cNvPr id="7" name="Slide Number Placeholder 6"/>
          <p:cNvSpPr>
            <a:spLocks noGrp="1"/>
          </p:cNvSpPr>
          <p:nvPr>
            <p:ph type="sldNum" sz="quarter" idx="12"/>
          </p:nvPr>
        </p:nvSpPr>
        <p:spPr/>
        <p:txBody>
          <a:bodyPr/>
          <a:lstStyle/>
          <a:p>
            <a:pPr>
              <a:defRPr/>
            </a:pPr>
            <a:fld id="{FAF8D57A-A2AE-4B04-846A-0E943C7DD3D4}"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3085643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01322FB2-0839-4692-A80F-F79542EBDC83}" type="datetime5">
              <a:rPr lang="en-US" smtClean="0">
                <a:solidFill>
                  <a:srgbClr val="EAEAEA"/>
                </a:solidFill>
              </a:rPr>
              <a:t>17-Dec-25</a:t>
            </a:fld>
            <a:endParaRPr lang="en-US">
              <a:solidFill>
                <a:srgbClr val="EAEAEA"/>
              </a:solidFill>
            </a:endParaRPr>
          </a:p>
        </p:txBody>
      </p:sp>
      <p:sp>
        <p:nvSpPr>
          <p:cNvPr id="6" name="Footer Placeholder 5"/>
          <p:cNvSpPr>
            <a:spLocks noGrp="1"/>
          </p:cNvSpPr>
          <p:nvPr>
            <p:ph type="ftr" sz="quarter" idx="11"/>
          </p:nvPr>
        </p:nvSpPr>
        <p:spPr/>
        <p:txBody>
          <a:bodyPr/>
          <a:lstStyle/>
          <a:p>
            <a:pPr>
              <a:defRPr/>
            </a:pPr>
            <a:r>
              <a:rPr lang="en-US">
                <a:solidFill>
                  <a:srgbClr val="EAEAEA"/>
                </a:solidFill>
              </a:rPr>
              <a:t>SH SANJAY KR RANJAN, DC</a:t>
            </a:r>
          </a:p>
        </p:txBody>
      </p:sp>
      <p:sp>
        <p:nvSpPr>
          <p:cNvPr id="7" name="Slide Number Placeholder 6"/>
          <p:cNvSpPr>
            <a:spLocks noGrp="1"/>
          </p:cNvSpPr>
          <p:nvPr>
            <p:ph type="sldNum" sz="quarter" idx="12"/>
          </p:nvPr>
        </p:nvSpPr>
        <p:spPr/>
        <p:txBody>
          <a:bodyPr/>
          <a:lstStyle/>
          <a:p>
            <a:pPr>
              <a:defRPr/>
            </a:pPr>
            <a:fld id="{37A8B7F8-DD3A-42E2-A51C-87CA5C051FAF}" type="slidenum">
              <a:rPr lang="en-US" smtClean="0">
                <a:solidFill>
                  <a:srgbClr val="EAEAEA"/>
                </a:solidFill>
              </a:rPr>
              <a:pPr>
                <a:defRPr/>
              </a:pPr>
              <a:t>‹#›</a:t>
            </a:fld>
            <a:endParaRPr lang="en-US">
              <a:solidFill>
                <a:srgbClr val="EAEAEA"/>
              </a:solidFill>
            </a:endParaRPr>
          </a:p>
        </p:txBody>
      </p:sp>
    </p:spTree>
    <p:extLst>
      <p:ext uri="{BB962C8B-B14F-4D97-AF65-F5344CB8AC3E}">
        <p14:creationId xmlns:p14="http://schemas.microsoft.com/office/powerpoint/2010/main" val="1478218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fld id="{0198D8E4-25B2-4C58-AAAF-4A1D3F9ABD36}" type="datetime5">
              <a:rPr lang="en-US" smtClean="0">
                <a:solidFill>
                  <a:srgbClr val="EAEAEA"/>
                </a:solidFill>
              </a:rPr>
              <a:t>17-Dec-25</a:t>
            </a:fld>
            <a:endParaRPr lang="en-US">
              <a:solidFill>
                <a:srgbClr val="EAEAEA"/>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r>
              <a:rPr lang="en-US">
                <a:solidFill>
                  <a:srgbClr val="EAEAEA"/>
                </a:solidFill>
              </a:rPr>
              <a:t>SH SANJAY KR RANJAN, DC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D7F9B7B9-FCE6-460D-8297-28D6E9B58061}" type="slidenum">
              <a:rPr lang="en-US" smtClean="0">
                <a:solidFill>
                  <a:srgbClr val="EAEAEA"/>
                </a:solidFill>
              </a:rPr>
              <a:pPr fontAlgn="base">
                <a:spcBef>
                  <a:spcPct val="0"/>
                </a:spcBef>
                <a:spcAft>
                  <a:spcPct val="0"/>
                </a:spcAft>
                <a:defRPr/>
              </a:pPr>
              <a:t>‹#›</a:t>
            </a:fld>
            <a:endParaRPr lang="en-US">
              <a:solidFill>
                <a:srgbClr val="EAEAEA"/>
              </a:solidFill>
            </a:endParaRPr>
          </a:p>
        </p:txBody>
      </p:sp>
    </p:spTree>
    <p:extLst>
      <p:ext uri="{BB962C8B-B14F-4D97-AF65-F5344CB8AC3E}">
        <p14:creationId xmlns:p14="http://schemas.microsoft.com/office/powerpoint/2010/main" val="2465801748"/>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4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4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913E802-DA53-4672-A313-584125302A67}"/>
              </a:ext>
            </a:extLst>
          </p:cNvPr>
          <p:cNvSpPr/>
          <p:nvPr/>
        </p:nvSpPr>
        <p:spPr>
          <a:xfrm>
            <a:off x="-30342" y="-27603"/>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endParaRPr lang="en-US"/>
          </a:p>
        </p:txBody>
      </p:sp>
      <p:sp>
        <p:nvSpPr>
          <p:cNvPr id="5" name="Rectangle 4">
            <a:extLst>
              <a:ext uri="{FF2B5EF4-FFF2-40B4-BE49-F238E27FC236}">
                <a16:creationId xmlns:a16="http://schemas.microsoft.com/office/drawing/2014/main" id="{03C086D4-8D88-6581-DCBE-A608AA60381F}"/>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6" name="Picture 5">
            <a:extLst>
              <a:ext uri="{FF2B5EF4-FFF2-40B4-BE49-F238E27FC236}">
                <a16:creationId xmlns:a16="http://schemas.microsoft.com/office/drawing/2014/main" id="{F47782F4-264D-4E13-8A57-6F7049A2BB9E}"/>
              </a:ext>
            </a:extLst>
          </p:cNvPr>
          <p:cNvPicPr>
            <a:picLocks noChangeAspect="1"/>
          </p:cNvPicPr>
          <p:nvPr/>
        </p:nvPicPr>
        <p:blipFill>
          <a:blip r:embed="rId3"/>
          <a:stretch>
            <a:fillRect/>
          </a:stretch>
        </p:blipFill>
        <p:spPr>
          <a:xfrm>
            <a:off x="0" y="1878647"/>
            <a:ext cx="7543800" cy="1474153"/>
          </a:xfrm>
          <a:prstGeom prst="rect">
            <a:avLst/>
          </a:prstGeom>
        </p:spPr>
      </p:pic>
      <p:pic>
        <p:nvPicPr>
          <p:cNvPr id="7" name="object 4">
            <a:extLst>
              <a:ext uri="{FF2B5EF4-FFF2-40B4-BE49-F238E27FC236}">
                <a16:creationId xmlns:a16="http://schemas.microsoft.com/office/drawing/2014/main" id="{712D7C7C-4735-4897-9EB1-1A0D2183CE8F}"/>
              </a:ext>
            </a:extLst>
          </p:cNvPr>
          <p:cNvPicPr/>
          <p:nvPr/>
        </p:nvPicPr>
        <p:blipFill rotWithShape="1">
          <a:blip r:embed="rId4" cstate="print"/>
          <a:srcRect r="21695"/>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24405B09-2448-4681-A0A4-CFF09147B8AF}"/>
              </a:ext>
            </a:extLst>
          </p:cNvPr>
          <p:cNvPicPr>
            <a:picLocks noChangeAspect="1"/>
          </p:cNvPicPr>
          <p:nvPr/>
        </p:nvPicPr>
        <p:blipFill>
          <a:blip r:embed="rId5"/>
          <a:stretch>
            <a:fillRect/>
          </a:stretch>
        </p:blipFill>
        <p:spPr>
          <a:xfrm>
            <a:off x="234651" y="117884"/>
            <a:ext cx="1384533" cy="941482"/>
          </a:xfrm>
          <a:prstGeom prst="rect">
            <a:avLst/>
          </a:prstGeom>
        </p:spPr>
      </p:pic>
      <p:pic>
        <p:nvPicPr>
          <p:cNvPr id="9" name="Picture 2" descr="Federal Emergency Management Agency (FEMA) Chemical, Biological,  Radiological, and Nuclear (CBRN) Office: Chemical Portfolio Ove">
            <a:extLst>
              <a:ext uri="{FF2B5EF4-FFF2-40B4-BE49-F238E27FC236}">
                <a16:creationId xmlns:a16="http://schemas.microsoft.com/office/drawing/2014/main" id="{EF894952-3460-4B21-B722-631931943D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09134B07-FDD4-4628-BA60-DEBAEC4303B7}"/>
              </a:ext>
            </a:extLst>
          </p:cNvPr>
          <p:cNvPicPr>
            <a:picLocks noChangeAspect="1"/>
          </p:cNvPicPr>
          <p:nvPr/>
        </p:nvPicPr>
        <p:blipFill>
          <a:blip r:embed="rId7"/>
          <a:stretch>
            <a:fillRect/>
          </a:stretch>
        </p:blipFill>
        <p:spPr>
          <a:xfrm>
            <a:off x="0" y="5600889"/>
            <a:ext cx="12192000" cy="1261872"/>
          </a:xfrm>
          <a:prstGeom prst="rect">
            <a:avLst/>
          </a:prstGeom>
        </p:spPr>
      </p:pic>
      <p:sp>
        <p:nvSpPr>
          <p:cNvPr id="2" name="Rectangle 1">
            <a:extLst>
              <a:ext uri="{FF2B5EF4-FFF2-40B4-BE49-F238E27FC236}">
                <a16:creationId xmlns:a16="http://schemas.microsoft.com/office/drawing/2014/main" id="{8206FE79-F5DB-4E1F-A8E3-392D875D21C3}"/>
              </a:ext>
            </a:extLst>
          </p:cNvPr>
          <p:cNvSpPr/>
          <p:nvPr/>
        </p:nvSpPr>
        <p:spPr>
          <a:xfrm>
            <a:off x="168339" y="1921138"/>
            <a:ext cx="7223061" cy="1323439"/>
          </a:xfrm>
          <a:prstGeom prst="rect">
            <a:avLst/>
          </a:prstGeom>
        </p:spPr>
        <p:txBody>
          <a:bodyPr wrap="square">
            <a:spAutoFit/>
          </a:bodyPr>
          <a:lstStyle/>
          <a:p>
            <a:r>
              <a:rPr lang="hi-IN" sz="4000" dirty="0"/>
              <a:t>डब्ल्यूएमडी, सीबीआरएन टीम की संरचना एवं जिम्मेदारियाँ</a:t>
            </a:r>
            <a:endParaRPr lang="en-IN" sz="4000" b="1" dirty="0">
              <a:solidFill>
                <a:schemeClr val="bg1"/>
              </a:solidFill>
              <a:latin typeface="Open sans"/>
            </a:endParaRPr>
          </a:p>
        </p:txBody>
      </p:sp>
      <p:sp>
        <p:nvSpPr>
          <p:cNvPr id="4" name="TextBox 3">
            <a:extLst>
              <a:ext uri="{FF2B5EF4-FFF2-40B4-BE49-F238E27FC236}">
                <a16:creationId xmlns:a16="http://schemas.microsoft.com/office/drawing/2014/main" id="{6BF3FC70-5EAD-BF7F-C1A2-8EABDD42BBA1}"/>
              </a:ext>
            </a:extLst>
          </p:cNvPr>
          <p:cNvSpPr txBox="1"/>
          <p:nvPr/>
        </p:nvSpPr>
        <p:spPr>
          <a:xfrm>
            <a:off x="7945352" y="6147996"/>
            <a:ext cx="6166184" cy="610680"/>
          </a:xfrm>
          <a:prstGeom prst="rect">
            <a:avLst/>
          </a:prstGeom>
          <a:noFill/>
        </p:spPr>
        <p:txBody>
          <a:bodyPr wrap="square">
            <a:spAutoFit/>
          </a:bodyPr>
          <a:lstStyle/>
          <a:p>
            <a:pPr>
              <a:lnSpc>
                <a:spcPct val="107000"/>
              </a:lnSpc>
              <a:spcAft>
                <a:spcPts val="800"/>
              </a:spcAft>
              <a:buNone/>
            </a:pPr>
            <a:r>
              <a:rPr lang="hi-IN" sz="3200" b="1" dirty="0">
                <a:effectLst/>
                <a:latin typeface="Kruti Dev 092" pitchFamily="2" charset="0"/>
                <a:ea typeface="Calibri" panose="020F0502020204030204" pitchFamily="34" charset="0"/>
                <a:cs typeface="Mangal" panose="02040503050203030202" pitchFamily="18" charset="0"/>
              </a:rPr>
              <a:t>उप निरीक्षक/</a:t>
            </a:r>
            <a:r>
              <a:rPr lang="hi-IN" sz="3200" b="1" dirty="0" err="1">
                <a:effectLst/>
                <a:latin typeface="Kruti Dev 092" pitchFamily="2" charset="0"/>
                <a:ea typeface="Calibri" panose="020F0502020204030204" pitchFamily="34" charset="0"/>
                <a:cs typeface="Mangal" panose="02040503050203030202" pitchFamily="18" charset="0"/>
              </a:rPr>
              <a:t>जीडी</a:t>
            </a:r>
            <a:r>
              <a:rPr lang="hi-IN" sz="3200" b="1" dirty="0">
                <a:effectLst/>
                <a:latin typeface="Kruti Dev 092" pitchFamily="2" charset="0"/>
                <a:ea typeface="Calibri" panose="020F0502020204030204" pitchFamily="34" charset="0"/>
                <a:cs typeface="Mangal" panose="02040503050203030202" pitchFamily="18" charset="0"/>
              </a:rPr>
              <a:t> आनंद</a:t>
            </a:r>
            <a:endParaRPr lang="en-IN" sz="4000" b="1" dirty="0">
              <a:effectLst/>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हिरोशिमा और नागासाकी</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51613" y="838200"/>
            <a:ext cx="6324600" cy="5715000"/>
          </a:xfrm>
        </p:spPr>
        <p:txBody>
          <a:bodyPr>
            <a:noAutofit/>
          </a:bodyPr>
          <a:lstStyle/>
          <a:p>
            <a:pPr marL="0" indent="0">
              <a:buNone/>
            </a:pPr>
            <a:r>
              <a:rPr lang="hi-IN" b="1" dirty="0"/>
              <a:t>लिटिल बॉय (</a:t>
            </a:r>
            <a:r>
              <a:rPr lang="en-US" b="1" dirty="0"/>
              <a:t>Little Boy)</a:t>
            </a:r>
          </a:p>
          <a:p>
            <a:r>
              <a:rPr lang="hi-IN" dirty="0"/>
              <a:t>ईंधन: </a:t>
            </a:r>
            <a:r>
              <a:rPr lang="en-US" dirty="0"/>
              <a:t>U-235</a:t>
            </a:r>
            <a:endParaRPr lang="en-IN" dirty="0">
              <a:latin typeface="Open sans" panose="020B0606030504020204"/>
            </a:endParaRPr>
          </a:p>
          <a:p>
            <a:pPr>
              <a:spcAft>
                <a:spcPts val="600"/>
              </a:spcAft>
            </a:pPr>
            <a:r>
              <a:rPr lang="hi-IN" dirty="0"/>
              <a:t>प्रकार: गन-प्रकार (</a:t>
            </a:r>
            <a:r>
              <a:rPr lang="en-US" dirty="0"/>
              <a:t>Gun type)</a:t>
            </a:r>
          </a:p>
          <a:p>
            <a:pPr>
              <a:spcAft>
                <a:spcPts val="600"/>
              </a:spcAft>
            </a:pPr>
            <a:r>
              <a:rPr lang="hi-IN" dirty="0"/>
              <a:t>विस्फोटक शक्ति: 15 </a:t>
            </a:r>
            <a:r>
              <a:rPr lang="en-US" dirty="0"/>
              <a:t>KT (</a:t>
            </a:r>
            <a:r>
              <a:rPr lang="hi-IN" dirty="0"/>
              <a:t>किलोटन)</a:t>
            </a:r>
            <a:endParaRPr lang="en-US" dirty="0"/>
          </a:p>
          <a:p>
            <a:pPr>
              <a:spcAft>
                <a:spcPts val="600"/>
              </a:spcAft>
            </a:pPr>
            <a:r>
              <a:rPr lang="hi-IN" dirty="0"/>
              <a:t>विस्फोट की ऊँचाई: 580 </a:t>
            </a:r>
            <a:r>
              <a:rPr lang="en-US" dirty="0"/>
              <a:t>m</a:t>
            </a:r>
            <a:endParaRPr lang="en-IN" dirty="0">
              <a:latin typeface="Open sans" panose="020B0606030504020204"/>
            </a:endParaRPr>
          </a:p>
          <a:p>
            <a:pPr marL="0" indent="0" algn="just">
              <a:buNone/>
              <a:defRPr/>
            </a:pPr>
            <a:r>
              <a:rPr lang="hi-IN" b="1" dirty="0"/>
              <a:t>फैट मैन (</a:t>
            </a:r>
            <a:r>
              <a:rPr lang="en-US" b="1" dirty="0"/>
              <a:t>Fat Man)</a:t>
            </a:r>
          </a:p>
          <a:p>
            <a:pPr algn="just">
              <a:defRPr/>
            </a:pPr>
            <a:r>
              <a:rPr lang="hi-IN" dirty="0"/>
              <a:t>ईंधन: </a:t>
            </a:r>
            <a:r>
              <a:rPr lang="en-US" dirty="0"/>
              <a:t>Pu-239</a:t>
            </a:r>
          </a:p>
          <a:p>
            <a:pPr algn="just">
              <a:defRPr/>
            </a:pPr>
            <a:r>
              <a:rPr lang="hi-IN" dirty="0"/>
              <a:t>प्रकार: इम्प्लोसिव (संकुचन) प्रकार</a:t>
            </a:r>
            <a:endParaRPr lang="en-US" dirty="0"/>
          </a:p>
          <a:p>
            <a:pPr algn="just">
              <a:defRPr/>
            </a:pPr>
            <a:r>
              <a:rPr lang="hi-IN" dirty="0"/>
              <a:t>विस्फोटक शक्ति: 21 </a:t>
            </a:r>
            <a:r>
              <a:rPr lang="en-US" dirty="0"/>
              <a:t>KT (</a:t>
            </a:r>
            <a:r>
              <a:rPr lang="hi-IN" dirty="0"/>
              <a:t>किलोटन)</a:t>
            </a:r>
            <a:endParaRPr lang="en-US" dirty="0"/>
          </a:p>
          <a:p>
            <a:pPr algn="just">
              <a:defRPr/>
            </a:pPr>
            <a:r>
              <a:rPr lang="hi-IN" dirty="0"/>
              <a:t>विस्फोट की ऊँचाई: 500 </a:t>
            </a:r>
            <a:r>
              <a:rPr lang="en-US" dirty="0"/>
              <a:t>m</a:t>
            </a: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578645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परमाणु हथियार आज</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648200" y="938719"/>
            <a:ext cx="7010400" cy="5715000"/>
          </a:xfrm>
        </p:spPr>
        <p:txBody>
          <a:bodyPr>
            <a:noAutofit/>
          </a:bodyPr>
          <a:lstStyle/>
          <a:p>
            <a:pPr marL="0" indent="269875" algn="just">
              <a:lnSpc>
                <a:spcPct val="150000"/>
              </a:lnSpc>
            </a:pPr>
            <a:r>
              <a:rPr lang="hi-IN" dirty="0"/>
              <a:t>20,000 परमाणु हथियार</a:t>
            </a:r>
            <a:endParaRPr lang="en-US" dirty="0"/>
          </a:p>
          <a:p>
            <a:pPr marL="0" indent="269875" algn="just">
              <a:lnSpc>
                <a:spcPct val="150000"/>
              </a:lnSpc>
            </a:pPr>
            <a:r>
              <a:rPr lang="hi-IN" dirty="0"/>
              <a:t>कई हजार मेगाटन</a:t>
            </a:r>
            <a:endParaRPr lang="en-US" dirty="0"/>
          </a:p>
          <a:p>
            <a:pPr marL="0" indent="269875" algn="just">
              <a:lnSpc>
                <a:spcPct val="150000"/>
              </a:lnSpc>
            </a:pPr>
            <a:r>
              <a:rPr lang="hi-IN" dirty="0"/>
              <a:t>अमेरिका और रूस के पास 13,000 सक्रिय </a:t>
            </a:r>
            <a:r>
              <a:rPr lang="en-US" dirty="0"/>
              <a:t>         </a:t>
            </a:r>
            <a:r>
              <a:rPr lang="hi-IN" dirty="0"/>
              <a:t>रूप से</a:t>
            </a:r>
            <a:r>
              <a:rPr lang="en-US" dirty="0"/>
              <a:t>  </a:t>
            </a:r>
            <a:r>
              <a:rPr lang="hi-IN" dirty="0"/>
              <a:t>तैनात वारहेड हैं</a:t>
            </a:r>
            <a:r>
              <a:rPr lang="en-US" dirty="0"/>
              <a:t>|</a:t>
            </a:r>
          </a:p>
          <a:p>
            <a:pPr marL="0" indent="269875" algn="just">
              <a:lnSpc>
                <a:spcPct val="150000"/>
              </a:lnSpc>
            </a:pPr>
            <a:r>
              <a:rPr lang="hi-IN" dirty="0"/>
              <a:t>उच्च सतर्कता पर: 2500 (यूएस) और </a:t>
            </a:r>
            <a:r>
              <a:rPr lang="en-US" dirty="0"/>
              <a:t>   </a:t>
            </a:r>
            <a:r>
              <a:rPr lang="hi-IN" dirty="0"/>
              <a:t>2000 (रूस)</a:t>
            </a:r>
            <a:endParaRPr lang="en-US" dirty="0"/>
          </a:p>
          <a:p>
            <a:r>
              <a:rPr lang="hi-IN" dirty="0"/>
              <a:t>15 मिनट के भीतर दागे जा सकते हैं, और 30 मिनट में लक्ष्यों तक पहुँच जाते हैं।</a:t>
            </a:r>
          </a:p>
          <a:p>
            <a:pPr marL="0" indent="0" algn="just">
              <a:buNone/>
              <a:defRPr/>
            </a:pPr>
            <a:endParaRPr lang="en-US" dirty="0"/>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643822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परमाणु हथियारों के प्रभाव</a:t>
            </a:r>
            <a:r>
              <a:rPr lang="hi-IN" sz="4000" dirty="0">
                <a:solidFill>
                  <a:srgbClr val="C00000"/>
                </a:solidFill>
              </a:rPr>
              <a:t> </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Object 3">
            <a:extLst>
              <a:ext uri="{FF2B5EF4-FFF2-40B4-BE49-F238E27FC236}">
                <a16:creationId xmlns:a16="http://schemas.microsoft.com/office/drawing/2014/main" id="{27D72D53-FC91-4E15-B3E1-7193F9A15DC5}"/>
              </a:ext>
            </a:extLst>
          </p:cNvPr>
          <p:cNvGraphicFramePr>
            <a:graphicFrameLocks/>
          </p:cNvGraphicFramePr>
          <p:nvPr>
            <p:extLst>
              <p:ext uri="{D42A27DB-BD31-4B8C-83A1-F6EECF244321}">
                <p14:modId xmlns:p14="http://schemas.microsoft.com/office/powerpoint/2010/main" val="1899116350"/>
              </p:ext>
            </p:extLst>
          </p:nvPr>
        </p:nvGraphicFramePr>
        <p:xfrm>
          <a:off x="4419600" y="1143001"/>
          <a:ext cx="7315200" cy="4876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73945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306" y="1972921"/>
            <a:ext cx="3200401" cy="1722779"/>
          </a:xfrm>
        </p:spPr>
        <p:txBody>
          <a:bodyPr>
            <a:noAutofit/>
          </a:bodyPr>
          <a:lstStyle/>
          <a:p>
            <a:pPr algn="ctr"/>
            <a:r>
              <a:rPr lang="hi-IN" sz="4000" b="1" dirty="0">
                <a:solidFill>
                  <a:srgbClr val="C00000"/>
                </a:solidFill>
              </a:rPr>
              <a:t>परमाणु विस्फोट के प्रभाव</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419600" y="1219200"/>
            <a:ext cx="6961094" cy="4953000"/>
          </a:xfrm>
        </p:spPr>
        <p:txBody>
          <a:bodyPr>
            <a:noAutofit/>
          </a:bodyPr>
          <a:lstStyle/>
          <a:p>
            <a:pPr marL="0" indent="0">
              <a:buNone/>
            </a:pPr>
            <a:r>
              <a:rPr lang="hi-IN" dirty="0"/>
              <a:t>"तत्काल:"</a:t>
            </a:r>
            <a:endParaRPr lang="en-US" sz="2800" dirty="0">
              <a:latin typeface="Open sans" panose="020B0606030504020204"/>
            </a:endParaRPr>
          </a:p>
          <a:p>
            <a:pPr lvl="1"/>
            <a:r>
              <a:rPr lang="hi-IN" sz="2800" dirty="0"/>
              <a:t>ऊष्मीय विकिरण से वाष्पीकृत</a:t>
            </a:r>
            <a:endParaRPr lang="en-US" sz="2800" dirty="0"/>
          </a:p>
          <a:p>
            <a:pPr marL="457200" lvl="1" indent="0">
              <a:buNone/>
            </a:pPr>
            <a:endParaRPr lang="en-US" sz="2800" dirty="0">
              <a:latin typeface="Open sans" panose="020B0606030504020204"/>
            </a:endParaRPr>
          </a:p>
          <a:p>
            <a:pPr lvl="1"/>
            <a:r>
              <a:rPr lang="hi-IN" sz="2800" dirty="0"/>
              <a:t>धमाके की लहर से कुचले गए</a:t>
            </a:r>
            <a:endParaRPr lang="en-US" sz="2800" dirty="0"/>
          </a:p>
          <a:p>
            <a:pPr marL="457200" lvl="1" indent="0">
              <a:buNone/>
            </a:pPr>
            <a:endParaRPr lang="en-US" sz="2800" dirty="0">
              <a:latin typeface="Open sans" panose="020B0606030504020204"/>
            </a:endParaRPr>
          </a:p>
          <a:p>
            <a:pPr lvl="1"/>
            <a:r>
              <a:rPr lang="hi-IN" sz="2800" dirty="0"/>
              <a:t>अग्नि तूफ़ान से झुलसे और दम घुटा</a:t>
            </a:r>
            <a:endParaRPr lang="en-US" sz="2800" dirty="0"/>
          </a:p>
          <a:p>
            <a:pPr marL="457200" lvl="1" indent="0">
              <a:buNone/>
            </a:pPr>
            <a:endParaRPr lang="en-US" sz="2800" dirty="0">
              <a:latin typeface="Open sans" panose="020B0606030504020204"/>
            </a:endParaRPr>
          </a:p>
          <a:p>
            <a:r>
              <a:rPr lang="hi-IN" dirty="0"/>
              <a:t>पीड़ा भरी, कष्टदायक मृत्यु</a:t>
            </a:r>
          </a:p>
          <a:p>
            <a:pPr marL="0" indent="0" algn="just">
              <a:buNone/>
              <a:defRPr/>
            </a:pP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606588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परमाणु विस्फोट के प्रभाव</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29200" y="1219200"/>
            <a:ext cx="6324600" cy="4953000"/>
          </a:xfrm>
        </p:spPr>
        <p:txBody>
          <a:bodyPr>
            <a:noAutofit/>
          </a:bodyPr>
          <a:lstStyle/>
          <a:p>
            <a:pPr marL="0" indent="0" algn="just">
              <a:lnSpc>
                <a:spcPct val="150000"/>
              </a:lnSpc>
              <a:spcAft>
                <a:spcPts val="600"/>
              </a:spcAft>
              <a:buNone/>
            </a:pPr>
            <a:r>
              <a:rPr lang="hi-IN" dirty="0"/>
              <a:t>देर से होने वाले प्रभाव</a:t>
            </a:r>
            <a:r>
              <a:rPr lang="en-US" b="1" dirty="0">
                <a:latin typeface="Open sans" panose="020B0606030504020204"/>
              </a:rPr>
              <a:t>:</a:t>
            </a:r>
          </a:p>
          <a:p>
            <a:pPr lvl="1" algn="just">
              <a:lnSpc>
                <a:spcPct val="150000"/>
              </a:lnSpc>
              <a:spcAft>
                <a:spcPts val="600"/>
              </a:spcAft>
            </a:pPr>
            <a:r>
              <a:rPr lang="hi-IN" sz="2800" dirty="0"/>
              <a:t>कैंसर</a:t>
            </a:r>
            <a:endParaRPr lang="en-US" sz="2800" dirty="0"/>
          </a:p>
          <a:p>
            <a:pPr lvl="1" algn="just">
              <a:lnSpc>
                <a:spcPct val="150000"/>
              </a:lnSpc>
              <a:spcAft>
                <a:spcPts val="600"/>
              </a:spcAft>
            </a:pPr>
            <a:r>
              <a:rPr lang="hi-IN" sz="2800" dirty="0"/>
              <a:t>मनोवैज्ञानिक आघात</a:t>
            </a:r>
            <a:endParaRPr lang="en-US" sz="2800" dirty="0"/>
          </a:p>
          <a:p>
            <a:pPr lvl="1" algn="just">
              <a:lnSpc>
                <a:spcPct val="150000"/>
              </a:lnSpc>
              <a:spcAft>
                <a:spcPts val="600"/>
              </a:spcAft>
            </a:pPr>
            <a:r>
              <a:rPr lang="hi-IN" sz="2800" b="1" dirty="0"/>
              <a:t>परमाणु शीतकाल</a:t>
            </a:r>
            <a:r>
              <a:rPr lang="hi-IN" sz="2800" dirty="0"/>
              <a:t> (कृषि, परिवहन, उद्योग और स्वास्थ्य सेवा प्रणाली में व्यवधान के कारण व्यापक भुखमरी)</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456727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चोटों के प्रकार</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29200" y="1219200"/>
            <a:ext cx="6324600" cy="4953000"/>
          </a:xfrm>
        </p:spPr>
        <p:txBody>
          <a:bodyPr>
            <a:noAutofit/>
          </a:bodyPr>
          <a:lstStyle/>
          <a:p>
            <a:pPr>
              <a:lnSpc>
                <a:spcPct val="150000"/>
              </a:lnSpc>
              <a:spcBef>
                <a:spcPts val="0"/>
              </a:spcBef>
              <a:spcAft>
                <a:spcPts val="1200"/>
              </a:spcAft>
            </a:pPr>
            <a:r>
              <a:rPr lang="hi-IN" dirty="0"/>
              <a:t>जलन / जलने की चोटें</a:t>
            </a:r>
            <a:endParaRPr lang="en-US" dirty="0"/>
          </a:p>
          <a:p>
            <a:pPr>
              <a:lnSpc>
                <a:spcPct val="150000"/>
              </a:lnSpc>
              <a:spcBef>
                <a:spcPts val="0"/>
              </a:spcBef>
              <a:spcAft>
                <a:spcPts val="1200"/>
              </a:spcAft>
            </a:pPr>
            <a:r>
              <a:rPr lang="hi-IN" dirty="0"/>
              <a:t>अंधापन</a:t>
            </a:r>
            <a:endParaRPr lang="en-US" dirty="0">
              <a:latin typeface="Open sans" panose="020B0606030504020204"/>
            </a:endParaRPr>
          </a:p>
          <a:p>
            <a:pPr>
              <a:lnSpc>
                <a:spcPct val="150000"/>
              </a:lnSpc>
              <a:spcBef>
                <a:spcPts val="0"/>
              </a:spcBef>
              <a:spcAft>
                <a:spcPts val="1200"/>
              </a:spcAft>
            </a:pPr>
            <a:r>
              <a:rPr lang="hi-IN" dirty="0"/>
              <a:t>बहरापन</a:t>
            </a:r>
            <a:endParaRPr lang="en-US" dirty="0"/>
          </a:p>
          <a:p>
            <a:pPr>
              <a:lnSpc>
                <a:spcPct val="150000"/>
              </a:lnSpc>
              <a:spcBef>
                <a:spcPts val="0"/>
              </a:spcBef>
              <a:spcAft>
                <a:spcPts val="1200"/>
              </a:spcAft>
            </a:pPr>
            <a:r>
              <a:rPr lang="hi-IN" dirty="0"/>
              <a:t>फेफड़ों का धंस जाना</a:t>
            </a:r>
            <a:endParaRPr lang="en-US" dirty="0"/>
          </a:p>
          <a:p>
            <a:pPr>
              <a:lnSpc>
                <a:spcPct val="150000"/>
              </a:lnSpc>
              <a:spcBef>
                <a:spcPts val="0"/>
              </a:spcBef>
              <a:spcAft>
                <a:spcPts val="1200"/>
              </a:spcAft>
            </a:pPr>
            <a:r>
              <a:rPr lang="hi-IN" dirty="0"/>
              <a:t>हड्डियों का टूटना</a:t>
            </a:r>
            <a:endParaRPr lang="en-US" dirty="0"/>
          </a:p>
          <a:p>
            <a:pPr>
              <a:lnSpc>
                <a:spcPct val="150000"/>
              </a:lnSpc>
              <a:spcBef>
                <a:spcPts val="0"/>
              </a:spcBef>
              <a:spcAft>
                <a:spcPts val="1200"/>
              </a:spcAft>
            </a:pPr>
            <a:r>
              <a:rPr lang="hi-IN" dirty="0"/>
              <a:t>छर्रे के घाव</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961444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2239621"/>
            <a:ext cx="3810000" cy="2408579"/>
          </a:xfrm>
        </p:spPr>
        <p:txBody>
          <a:bodyPr>
            <a:noAutofit/>
          </a:bodyPr>
          <a:lstStyle/>
          <a:p>
            <a:pPr algn="ctr"/>
            <a:r>
              <a:rPr lang="hi-IN" sz="4000" b="1" dirty="0">
                <a:solidFill>
                  <a:srgbClr val="C00000"/>
                </a:solidFill>
              </a:rPr>
              <a:t>स्वास्थ्य देखभाल प्रणाली पर प्रभाव</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416431" y="638311"/>
            <a:ext cx="7540917" cy="5611197"/>
          </a:xfrm>
        </p:spPr>
        <p:txBody>
          <a:bodyPr>
            <a:noAutofit/>
          </a:bodyPr>
          <a:lstStyle/>
          <a:p>
            <a:pPr>
              <a:lnSpc>
                <a:spcPct val="200000"/>
              </a:lnSpc>
            </a:pPr>
            <a:r>
              <a:rPr lang="hi-IN" dirty="0"/>
              <a:t>अधिकांश बड़े अस्पताल नष्ट हो गए</a:t>
            </a:r>
            <a:r>
              <a:rPr lang="en-US" dirty="0"/>
              <a:t>|</a:t>
            </a:r>
          </a:p>
          <a:p>
            <a:pPr>
              <a:lnSpc>
                <a:spcPct val="200000"/>
              </a:lnSpc>
            </a:pPr>
            <a:r>
              <a:rPr lang="hi-IN" dirty="0"/>
              <a:t>ईएमएस (आपातकालीन चिकित्सा सेवा) प्रणाली कमजोर हो गई</a:t>
            </a:r>
            <a:r>
              <a:rPr lang="en-US" dirty="0"/>
              <a:t>|</a:t>
            </a:r>
          </a:p>
          <a:p>
            <a:pPr>
              <a:lnSpc>
                <a:spcPct val="200000"/>
              </a:lnSpc>
            </a:pPr>
            <a:r>
              <a:rPr lang="hi-IN" dirty="0"/>
              <a:t>एक्स-रे मशीनें, बिजली, पानी, एंटीबायोटिक्स या अन्य दवाएँ, रक्त/प्लाज़्मा, पट्टियाँ उपलब्ध नही</a:t>
            </a:r>
            <a:r>
              <a:rPr lang="en-US" dirty="0"/>
              <a:t>|</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593699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2408579"/>
          </a:xfrm>
        </p:spPr>
        <p:txBody>
          <a:bodyPr>
            <a:noAutofit/>
          </a:bodyPr>
          <a:lstStyle/>
          <a:p>
            <a:pPr algn="ctr"/>
            <a:r>
              <a:rPr lang="hi-IN" sz="4000" b="1" dirty="0">
                <a:solidFill>
                  <a:srgbClr val="C00000"/>
                </a:solidFill>
              </a:rPr>
              <a:t>परमाणु हथियारों का 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495800" y="1143000"/>
            <a:ext cx="6858000" cy="5410200"/>
          </a:xfrm>
        </p:spPr>
        <p:txBody>
          <a:bodyPr>
            <a:noAutofit/>
          </a:bodyPr>
          <a:lstStyle/>
          <a:p>
            <a:pPr algn="just">
              <a:lnSpc>
                <a:spcPct val="150000"/>
              </a:lnSpc>
              <a:defRPr/>
            </a:pPr>
            <a:r>
              <a:rPr lang="hi-IN" dirty="0"/>
              <a:t>6 अगस्त 1945 को विश्व का पहला परमाणु बम अमेरिका द्वारा द्वितीय विश्व युद्ध के दौरान जापान के हिरोशिमा में गिराया गया।</a:t>
            </a:r>
            <a:endParaRPr lang="en-US" dirty="0"/>
          </a:p>
          <a:p>
            <a:pPr algn="just">
              <a:lnSpc>
                <a:spcPct val="150000"/>
              </a:lnSpc>
              <a:defRPr/>
            </a:pPr>
            <a:r>
              <a:rPr lang="hi-IN" dirty="0"/>
              <a:t>इसके बाद 9 अगस्त 1945 को जापान के नागासाकी में दूसरा बम गिराया गया और इसका तात्कालिक परिणाम जापान का आत्मसमर्पण था।</a:t>
            </a:r>
            <a:endParaRPr lang="en-US" dirty="0">
              <a:latin typeface="Open sans" panose="020B0606030504020204"/>
            </a:endParaRPr>
          </a:p>
          <a:p>
            <a:pPr marL="0" indent="0" algn="just">
              <a:buNone/>
              <a:defRPr/>
            </a:pP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724224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2408579"/>
          </a:xfrm>
        </p:spPr>
        <p:txBody>
          <a:bodyPr>
            <a:noAutofit/>
          </a:bodyPr>
          <a:lstStyle/>
          <a:p>
            <a:pPr algn="ctr"/>
            <a:r>
              <a:rPr lang="hi-IN" sz="4000" b="1" dirty="0">
                <a:solidFill>
                  <a:srgbClr val="C00000"/>
                </a:solidFill>
              </a:rPr>
              <a:t>परमाणु हथियारों का 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4400" y="1371600"/>
            <a:ext cx="6781800" cy="4648200"/>
          </a:xfrm>
        </p:spPr>
        <p:txBody>
          <a:bodyPr>
            <a:noAutofit/>
          </a:bodyPr>
          <a:lstStyle/>
          <a:p>
            <a:pPr algn="just">
              <a:lnSpc>
                <a:spcPct val="150000"/>
              </a:lnSpc>
              <a:defRPr/>
            </a:pPr>
            <a:r>
              <a:rPr lang="hi-IN" dirty="0"/>
              <a:t>1945 के बाद कई वर्षों तक, संयुक्त राज्य अमेरिका एकमात्र शक्ति था जो विखंडन (</a:t>
            </a:r>
            <a:r>
              <a:rPr lang="en-US" dirty="0"/>
              <a:t>fission) </a:t>
            </a:r>
            <a:r>
              <a:rPr lang="hi-IN" dirty="0"/>
              <a:t>उपकरण बना और पहुँच (</a:t>
            </a:r>
            <a:r>
              <a:rPr lang="en-US" dirty="0"/>
              <a:t>deliver) </a:t>
            </a:r>
            <a:r>
              <a:rPr lang="hi-IN" dirty="0"/>
              <a:t>सकता था, लेकिन इसके बाद ऐसे बमों का उपयोग नहीं हुआ।</a:t>
            </a:r>
            <a:endParaRPr lang="en-US" dirty="0"/>
          </a:p>
          <a:p>
            <a:pPr algn="just">
              <a:lnSpc>
                <a:spcPct val="150000"/>
              </a:lnSpc>
              <a:defRPr/>
            </a:pPr>
            <a:r>
              <a:rPr lang="hi-IN" dirty="0"/>
              <a:t>अगस्त 1949 में, सोवियत संघ ने भी एक विखंडन उपकरण का विस्फोट किया।</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165742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39621"/>
            <a:ext cx="4419599" cy="2408579"/>
          </a:xfrm>
        </p:spPr>
        <p:txBody>
          <a:bodyPr>
            <a:noAutofit/>
          </a:bodyPr>
          <a:lstStyle/>
          <a:p>
            <a:pPr algn="ctr"/>
            <a:r>
              <a:rPr lang="hi-IN" sz="4000" b="1" dirty="0">
                <a:solidFill>
                  <a:srgbClr val="C00000"/>
                </a:solidFill>
              </a:rPr>
              <a:t>सी.डब्ल्यू.ए. (</a:t>
            </a:r>
            <a:r>
              <a:rPr lang="en-US" sz="4000" b="1" dirty="0">
                <a:solidFill>
                  <a:srgbClr val="C00000"/>
                </a:solidFill>
              </a:rPr>
              <a:t>CWA) </a:t>
            </a:r>
            <a:r>
              <a:rPr lang="hi-IN" sz="4000" b="1" dirty="0">
                <a:solidFill>
                  <a:srgbClr val="C00000"/>
                </a:solidFill>
              </a:rPr>
              <a:t>का संक्षिप्त 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397187" y="992507"/>
            <a:ext cx="7467601" cy="5710142"/>
          </a:xfrm>
        </p:spPr>
        <p:txBody>
          <a:bodyPr>
            <a:noAutofit/>
          </a:bodyPr>
          <a:lstStyle/>
          <a:p>
            <a:pPr algn="just">
              <a:lnSpc>
                <a:spcPct val="150000"/>
              </a:lnSpc>
              <a:defRPr/>
            </a:pPr>
            <a:r>
              <a:rPr lang="hi-IN" dirty="0"/>
              <a:t>सीडब्ल्यूए (</a:t>
            </a:r>
            <a:r>
              <a:rPr lang="en-US" dirty="0"/>
              <a:t>CWA) </a:t>
            </a:r>
            <a:r>
              <a:rPr lang="hi-IN" dirty="0"/>
              <a:t>सामान्यतः औद्योगिक रासायनिक प्रक्रियाओं के उपयोग से मनुष्यों द्वारा बनाए जाते हैं।</a:t>
            </a:r>
            <a:endParaRPr lang="en-US" dirty="0"/>
          </a:p>
          <a:p>
            <a:pPr algn="just">
              <a:lnSpc>
                <a:spcPct val="150000"/>
              </a:lnSpc>
              <a:defRPr/>
            </a:pPr>
            <a:r>
              <a:rPr lang="hi-IN" dirty="0"/>
              <a:t>रासायनिक एजेंटों का प्रथम उपयोग एक उत्तेजक (जिसे दंगा-नियंत्रण एजेंट कहा जाता है) के रूप में</a:t>
            </a:r>
            <a:r>
              <a:rPr lang="en-US" dirty="0"/>
              <a:t> </a:t>
            </a:r>
            <a:r>
              <a:rPr lang="hi-IN" dirty="0"/>
              <a:t>हुआ था।</a:t>
            </a:r>
            <a:br>
              <a:rPr lang="hi-IN" dirty="0"/>
            </a:br>
            <a:r>
              <a:rPr lang="hi-IN" dirty="0"/>
              <a:t>1914 में (प्रथम विश्व युद्ध) फ्रांसीसी सैनिकों ने जर्मन ठिकानों के विरुद्ध आँसू गैस ग्रेनेड का उपयोग किया।</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306478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4">
            <a:extLst>
              <a:ext uri="{FF2B5EF4-FFF2-40B4-BE49-F238E27FC236}">
                <a16:creationId xmlns:a16="http://schemas.microsoft.com/office/drawing/2014/main" id="{856FA25A-709E-4DA5-B21D-9EF18B52D890}"/>
              </a:ext>
            </a:extLst>
          </p:cNvPr>
          <p:cNvPicPr/>
          <p:nvPr/>
        </p:nvPicPr>
        <p:blipFill rotWithShape="1">
          <a:blip r:embed="rId3" cstate="print"/>
          <a:srcRect r="21695"/>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0F9162AC-4122-42F8-A2CD-26656E7AB2D2}"/>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Title 1">
            <a:extLst>
              <a:ext uri="{FF2B5EF4-FFF2-40B4-BE49-F238E27FC236}">
                <a16:creationId xmlns:a16="http://schemas.microsoft.com/office/drawing/2014/main" id="{9291C649-BA7D-4089-9CD6-242816EA1A31}"/>
              </a:ext>
            </a:extLst>
          </p:cNvPr>
          <p:cNvSpPr txBox="1">
            <a:spLocks/>
          </p:cNvSpPr>
          <p:nvPr/>
        </p:nvSpPr>
        <p:spPr>
          <a:xfrm>
            <a:off x="762000" y="1447800"/>
            <a:ext cx="31242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dirty="0">
                <a:solidFill>
                  <a:srgbClr val="C00000"/>
                </a:solidFill>
              </a:rPr>
              <a:t>उद्देश्य</a:t>
            </a:r>
            <a:endParaRPr lang="en-US" sz="4000" b="1" dirty="0">
              <a:solidFill>
                <a:srgbClr val="C00000"/>
              </a:solidFill>
              <a:latin typeface="Open sans"/>
              <a:ea typeface="Sans Serif Collection" panose="020B0502040504020204" pitchFamily="34" charset="0"/>
              <a:cs typeface="Sans Serif Collection" panose="020B0502040504020204" pitchFamily="34" charset="0"/>
            </a:endParaRPr>
          </a:p>
        </p:txBody>
      </p:sp>
      <p:sp>
        <p:nvSpPr>
          <p:cNvPr id="8" name="Rectangle 7">
            <a:extLst>
              <a:ext uri="{FF2B5EF4-FFF2-40B4-BE49-F238E27FC236}">
                <a16:creationId xmlns:a16="http://schemas.microsoft.com/office/drawing/2014/main" id="{3EF1E498-D9B9-4E6E-B9D1-5C0D035992D0}"/>
              </a:ext>
            </a:extLst>
          </p:cNvPr>
          <p:cNvSpPr/>
          <p:nvPr/>
        </p:nvSpPr>
        <p:spPr>
          <a:xfrm>
            <a:off x="685800" y="2362200"/>
            <a:ext cx="3429000" cy="1977273"/>
          </a:xfrm>
          <a:prstGeom prst="rect">
            <a:avLst/>
          </a:prstGeom>
        </p:spPr>
        <p:txBody>
          <a:bodyPr wrap="square">
            <a:spAutoFit/>
          </a:bodyPr>
          <a:lstStyle/>
          <a:p>
            <a:pPr marL="342900" indent="-342900">
              <a:lnSpc>
                <a:spcPct val="150000"/>
              </a:lnSpc>
              <a:spcBef>
                <a:spcPct val="20000"/>
              </a:spcBef>
              <a:buFont typeface="Wingdings" pitchFamily="2" charset="2"/>
              <a:buChar char="§"/>
            </a:pPr>
            <a:r>
              <a:rPr lang="hi-IN" sz="2800" dirty="0">
                <a:solidFill>
                  <a:srgbClr val="C00000"/>
                </a:solidFill>
              </a:rPr>
              <a:t>इस पाठ को पूरा करने के बाद आप सक्षम होंगे</a:t>
            </a:r>
            <a:r>
              <a:rPr lang="en-US" sz="2800" dirty="0">
                <a:solidFill>
                  <a:srgbClr val="C00000"/>
                </a:solidFill>
              </a:rPr>
              <a:t> </a:t>
            </a:r>
            <a:r>
              <a:rPr lang="en-US" sz="2800" dirty="0">
                <a:solidFill>
                  <a:srgbClr val="C00000"/>
                </a:solidFill>
                <a:latin typeface="Open sans" panose="020B0606030504020204"/>
                <a:cs typeface="Arial" pitchFamily="34" charset="0"/>
              </a:rPr>
              <a:t>:</a:t>
            </a:r>
            <a:endParaRPr lang="en-US" sz="2800" b="1" u="sng" dirty="0">
              <a:solidFill>
                <a:srgbClr val="C00000"/>
              </a:solidFill>
              <a:latin typeface="Open sans" panose="020B0606030504020204"/>
              <a:cs typeface="Arial" pitchFamily="34" charset="0"/>
            </a:endParaRPr>
          </a:p>
        </p:txBody>
      </p:sp>
      <p:sp>
        <p:nvSpPr>
          <p:cNvPr id="2" name="Rectangle 1">
            <a:extLst>
              <a:ext uri="{FF2B5EF4-FFF2-40B4-BE49-F238E27FC236}">
                <a16:creationId xmlns:a16="http://schemas.microsoft.com/office/drawing/2014/main" id="{467561BB-EBAA-418C-9D54-8A38111EABF0}"/>
              </a:ext>
            </a:extLst>
          </p:cNvPr>
          <p:cNvSpPr/>
          <p:nvPr/>
        </p:nvSpPr>
        <p:spPr>
          <a:xfrm>
            <a:off x="5334000" y="588625"/>
            <a:ext cx="6096000" cy="5840445"/>
          </a:xfrm>
          <a:prstGeom prst="rect">
            <a:avLst/>
          </a:prstGeom>
        </p:spPr>
        <p:txBody>
          <a:bodyPr>
            <a:spAutoFit/>
          </a:bodyPr>
          <a:lstStyle/>
          <a:p>
            <a:pPr algn="just">
              <a:lnSpc>
                <a:spcPct val="150000"/>
              </a:lnSpc>
              <a:buFont typeface="Wingdings" panose="05000000000000000000" pitchFamily="2" charset="2"/>
              <a:buChar char="ü"/>
            </a:pPr>
            <a:r>
              <a:rPr lang="hi-IN" sz="2800" dirty="0"/>
              <a:t>डब्ल्यूएमडी की परिभाषा </a:t>
            </a:r>
            <a:endParaRPr lang="en-US" sz="2800" dirty="0"/>
          </a:p>
          <a:p>
            <a:pPr algn="just">
              <a:lnSpc>
                <a:spcPct val="150000"/>
              </a:lnSpc>
              <a:buFont typeface="Wingdings" panose="05000000000000000000" pitchFamily="2" charset="2"/>
              <a:buChar char="ü"/>
            </a:pPr>
            <a:r>
              <a:rPr lang="hi-IN" sz="2800" dirty="0"/>
              <a:t>डब्ल्यूएमडी के प्रकार </a:t>
            </a:r>
            <a:endParaRPr lang="en-US" sz="2800" dirty="0"/>
          </a:p>
          <a:p>
            <a:pPr algn="just">
              <a:lnSpc>
                <a:spcPct val="150000"/>
              </a:lnSpc>
              <a:buFont typeface="Wingdings" panose="05000000000000000000" pitchFamily="2" charset="2"/>
              <a:buChar char="ü"/>
            </a:pPr>
            <a:r>
              <a:rPr lang="hi-IN" sz="2800" dirty="0"/>
              <a:t>डब्ल्यूएमडी कब इस्तेमाल किए जा सकते हैं</a:t>
            </a:r>
            <a:r>
              <a:rPr lang="en-US" sz="2800" dirty="0">
                <a:latin typeface="Open sans" panose="020B0606030504020204"/>
                <a:cs typeface="Times New Roman" panose="02020603050405020304" pitchFamily="18" charset="0"/>
              </a:rPr>
              <a:t>.</a:t>
            </a:r>
          </a:p>
          <a:p>
            <a:pPr algn="just">
              <a:lnSpc>
                <a:spcPct val="150000"/>
              </a:lnSpc>
              <a:buFont typeface="Wingdings" panose="05000000000000000000" pitchFamily="2" charset="2"/>
              <a:buChar char="ü"/>
            </a:pPr>
            <a:r>
              <a:rPr lang="hi-IN" sz="2800" dirty="0"/>
              <a:t>सीबीआरएन हथियार</a:t>
            </a:r>
            <a:endParaRPr lang="en-US" sz="2800" dirty="0"/>
          </a:p>
          <a:p>
            <a:pPr algn="just">
              <a:lnSpc>
                <a:spcPct val="150000"/>
              </a:lnSpc>
              <a:buFont typeface="Wingdings" panose="05000000000000000000" pitchFamily="2" charset="2"/>
              <a:buChar char="ü"/>
            </a:pPr>
            <a:r>
              <a:rPr lang="en-US" sz="2800" dirty="0">
                <a:latin typeface="Open sans" panose="020B0606030504020204"/>
                <a:cs typeface="Times New Roman" panose="02020603050405020304" pitchFamily="18" charset="0"/>
              </a:rPr>
              <a:t> </a:t>
            </a:r>
            <a:r>
              <a:rPr lang="hi-IN" sz="2800" dirty="0"/>
              <a:t>सीबीआरएन टीम की संरचना एवं शक्ति</a:t>
            </a:r>
            <a:endParaRPr lang="en-US" sz="2800" dirty="0">
              <a:latin typeface="Open sans" panose="020B0606030504020204"/>
              <a:cs typeface="Times New Roman" panose="02020603050405020304" pitchFamily="18" charset="0"/>
            </a:endParaRPr>
          </a:p>
          <a:p>
            <a:pPr algn="just">
              <a:lnSpc>
                <a:spcPct val="150000"/>
              </a:lnSpc>
              <a:buFont typeface="Wingdings" panose="05000000000000000000" pitchFamily="2" charset="2"/>
              <a:buChar char="ü"/>
            </a:pPr>
            <a:r>
              <a:rPr lang="en-US" sz="2800" dirty="0">
                <a:latin typeface="Open sans" panose="020B0606030504020204"/>
                <a:cs typeface="Times New Roman" panose="02020603050405020304" pitchFamily="18" charset="0"/>
              </a:rPr>
              <a:t> </a:t>
            </a:r>
            <a:r>
              <a:rPr lang="hi-IN" sz="2800" dirty="0"/>
              <a:t>सीबीआरएन उप-टीमों की भूमिका</a:t>
            </a:r>
            <a:endParaRPr lang="en-US" sz="2800" dirty="0">
              <a:latin typeface="Open sans" panose="020B0606030504020204"/>
              <a:cs typeface="Times New Roman" panose="02020603050405020304" pitchFamily="18" charset="0"/>
            </a:endParaRPr>
          </a:p>
          <a:p>
            <a:pPr algn="just">
              <a:lnSpc>
                <a:spcPct val="150000"/>
              </a:lnSpc>
              <a:buFont typeface="Wingdings" panose="05000000000000000000" pitchFamily="2" charset="2"/>
              <a:buChar char="ü"/>
            </a:pPr>
            <a:r>
              <a:rPr lang="hi-IN" sz="2800" dirty="0"/>
              <a:t>सीबीआरएन उप-टीमों की भूमिका</a:t>
            </a:r>
            <a:endParaRPr lang="en-US" sz="2800" dirty="0">
              <a:latin typeface="Open sans" panose="020B0606030504020204"/>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239621"/>
            <a:ext cx="3727749" cy="2408579"/>
          </a:xfrm>
        </p:spPr>
        <p:txBody>
          <a:bodyPr>
            <a:noAutofit/>
          </a:bodyPr>
          <a:lstStyle/>
          <a:p>
            <a:pPr algn="ctr"/>
            <a:r>
              <a:rPr lang="hi-IN" sz="4000" b="1" dirty="0">
                <a:solidFill>
                  <a:srgbClr val="C00000"/>
                </a:solidFill>
              </a:rPr>
              <a:t>सीडब्ल्यूए का संक्षिप्त 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4400" y="1371600"/>
            <a:ext cx="6781800" cy="4648200"/>
          </a:xfrm>
        </p:spPr>
        <p:txBody>
          <a:bodyPr>
            <a:noAutofit/>
          </a:bodyPr>
          <a:lstStyle/>
          <a:p>
            <a:pPr algn="just">
              <a:lnSpc>
                <a:spcPct val="150000"/>
              </a:lnSpc>
              <a:defRPr/>
            </a:pPr>
            <a:r>
              <a:rPr lang="hi-IN" b="1" dirty="0"/>
              <a:t>22 अप्रैल 1915</a:t>
            </a:r>
            <a:r>
              <a:rPr lang="hi-IN" dirty="0"/>
              <a:t> – जर्मन सेना ने बेल्जियम के यप्रेस में मित्र राष्ट्रों की खाइयों के खिलाफ क्लोरीन गैस का उपयोग किया।</a:t>
            </a:r>
            <a:br>
              <a:rPr lang="hi-IN" dirty="0"/>
            </a:br>
            <a:r>
              <a:rPr lang="hi-IN" dirty="0"/>
              <a:t>91,000 मौतें और 13 लाख घायल।</a:t>
            </a:r>
            <a:endParaRPr lang="en-US" dirty="0"/>
          </a:p>
          <a:p>
            <a:pPr algn="just">
              <a:lnSpc>
                <a:spcPct val="150000"/>
              </a:lnSpc>
              <a:defRPr/>
            </a:pPr>
            <a:r>
              <a:rPr lang="hi-IN" dirty="0"/>
              <a:t>1983 – इराक ने ईरान–इराक युद्ध (1980–1988) में सरसों गैस सहित रासायनिक युद्धक एजेंटों का उपयोग शुरू किया।</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100016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239621"/>
            <a:ext cx="3727749" cy="2408579"/>
          </a:xfrm>
        </p:spPr>
        <p:txBody>
          <a:bodyPr>
            <a:noAutofit/>
          </a:bodyPr>
          <a:lstStyle/>
          <a:p>
            <a:pPr algn="ctr"/>
            <a:r>
              <a:rPr lang="hi-IN" sz="4000" b="1" dirty="0">
                <a:solidFill>
                  <a:srgbClr val="C00000"/>
                </a:solidFill>
              </a:rPr>
              <a:t>सीडब्ल्यूए का संक्षिप्त 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4400" y="1676400"/>
            <a:ext cx="6781800" cy="3657600"/>
          </a:xfrm>
        </p:spPr>
        <p:txBody>
          <a:bodyPr>
            <a:noAutofit/>
          </a:bodyPr>
          <a:lstStyle/>
          <a:p>
            <a:pPr marL="571500" indent="-571500" algn="just">
              <a:lnSpc>
                <a:spcPct val="200000"/>
              </a:lnSpc>
              <a:defRPr/>
            </a:pPr>
            <a:r>
              <a:rPr lang="hi-IN" dirty="0"/>
              <a:t>20 मई 1995 - औम शिनरिक्यो ने टोक्यो मेट्रो में सारिन नर्व एजेंट छोड़ा, जिससे 12 लोगों की मौत हुई और लगभग 1,000 लोग घायल हुए।</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420356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2408579"/>
          </a:xfrm>
        </p:spPr>
        <p:txBody>
          <a:bodyPr>
            <a:noAutofit/>
          </a:bodyPr>
          <a:lstStyle/>
          <a:p>
            <a:pPr algn="ctr"/>
            <a:r>
              <a:rPr lang="hi-IN" sz="4000" b="1" dirty="0">
                <a:solidFill>
                  <a:srgbClr val="C00000"/>
                </a:solidFill>
              </a:rPr>
              <a:t>रासायनिक युद्ध कारक (</a:t>
            </a:r>
            <a:r>
              <a:rPr lang="en-US" sz="4000" b="1" dirty="0">
                <a:solidFill>
                  <a:srgbClr val="C00000"/>
                </a:solidFill>
              </a:rPr>
              <a:t>CWA)</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4400" y="990600"/>
            <a:ext cx="6781800" cy="5638800"/>
          </a:xfrm>
        </p:spPr>
        <p:txBody>
          <a:bodyPr>
            <a:noAutofit/>
          </a:bodyPr>
          <a:lstStyle/>
          <a:p>
            <a:pPr marL="446088" indent="0" defTabSz="1019175">
              <a:tabLst>
                <a:tab pos="539750" algn="l"/>
                <a:tab pos="717550" algn="l"/>
              </a:tabLst>
              <a:defRPr/>
            </a:pPr>
            <a:r>
              <a:rPr lang="en-US" dirty="0">
                <a:latin typeface="Open sans" panose="020B0606030504020204"/>
              </a:rPr>
              <a:t>		</a:t>
            </a:r>
            <a:r>
              <a:rPr lang="hi-IN" b="1" dirty="0"/>
              <a:t> छाले उत्पन्न करने वाले कारक</a:t>
            </a:r>
            <a:endParaRPr lang="en-US" b="1" dirty="0">
              <a:latin typeface="Open sans" panose="020B0606030504020204"/>
            </a:endParaRPr>
          </a:p>
          <a:p>
            <a:pPr marL="533400" indent="-533400" defTabSz="1019175">
              <a:buNone/>
              <a:defRPr/>
            </a:pPr>
            <a:r>
              <a:rPr lang="en-US" dirty="0">
                <a:latin typeface="Open sans" panose="020B0606030504020204"/>
              </a:rPr>
              <a:t>    -  </a:t>
            </a:r>
            <a:r>
              <a:rPr lang="hi-IN" dirty="0"/>
              <a:t>गंधक मस्टर्ड</a:t>
            </a:r>
            <a:r>
              <a:rPr lang="en-US" dirty="0">
                <a:latin typeface="Open sans" panose="020B0606030504020204"/>
              </a:rPr>
              <a:t>, </a:t>
            </a:r>
            <a:r>
              <a:rPr lang="hi-IN" dirty="0"/>
              <a:t>नाइट्रोजन मस्टर्ड</a:t>
            </a:r>
            <a:r>
              <a:rPr lang="en-US" dirty="0">
                <a:latin typeface="Open sans" panose="020B0606030504020204"/>
              </a:rPr>
              <a:t>, </a:t>
            </a:r>
            <a:r>
              <a:rPr lang="hi-IN" dirty="0"/>
              <a:t>आर्सेनिक यौगिक</a:t>
            </a:r>
            <a:endParaRPr lang="en-US" dirty="0">
              <a:latin typeface="Open sans" panose="020B0606030504020204"/>
            </a:endParaRPr>
          </a:p>
          <a:p>
            <a:pPr marL="533400" indent="-533400" defTabSz="1019175">
              <a:buClr>
                <a:srgbClr val="FF99FF"/>
              </a:buClr>
              <a:buNone/>
              <a:defRPr/>
            </a:pPr>
            <a:r>
              <a:rPr lang="en-US" dirty="0">
                <a:latin typeface="Open sans" panose="020B0606030504020204"/>
              </a:rPr>
              <a:t>	</a:t>
            </a:r>
            <a:r>
              <a:rPr lang="hi-IN" dirty="0"/>
              <a:t> </a:t>
            </a:r>
            <a:r>
              <a:rPr lang="en-US" dirty="0"/>
              <a:t>   </a:t>
            </a:r>
            <a:r>
              <a:rPr lang="hi-IN" b="1" dirty="0"/>
              <a:t>स्नायु कारक</a:t>
            </a:r>
            <a:endParaRPr lang="en-US" b="1" dirty="0">
              <a:latin typeface="Open sans" panose="020B0606030504020204"/>
            </a:endParaRPr>
          </a:p>
          <a:p>
            <a:pPr marL="966788" lvl="1" indent="-457200" defTabSz="1019175">
              <a:defRPr/>
            </a:pPr>
            <a:r>
              <a:rPr lang="hi-IN" sz="2800" dirty="0"/>
              <a:t>जी एजेंट्स</a:t>
            </a:r>
            <a:endParaRPr lang="en-US" sz="2800" dirty="0"/>
          </a:p>
          <a:p>
            <a:pPr marL="966788" lvl="1" indent="-457200" defTabSz="1019175">
              <a:defRPr/>
            </a:pPr>
            <a:r>
              <a:rPr lang="hi-IN" sz="2800" dirty="0"/>
              <a:t>(सारिन </a:t>
            </a:r>
            <a:r>
              <a:rPr lang="en-US" sz="2800" dirty="0"/>
              <a:t>GB, </a:t>
            </a:r>
            <a:r>
              <a:rPr lang="hi-IN" sz="2800" dirty="0"/>
              <a:t>सोमैन </a:t>
            </a:r>
            <a:r>
              <a:rPr lang="en-US" sz="2800" dirty="0"/>
              <a:t>GD, </a:t>
            </a:r>
            <a:r>
              <a:rPr lang="hi-IN" sz="2800" dirty="0"/>
              <a:t>टाबुन </a:t>
            </a:r>
            <a:r>
              <a:rPr lang="en-US" sz="2800" dirty="0"/>
              <a:t>GA)</a:t>
            </a:r>
          </a:p>
          <a:p>
            <a:pPr marL="966788" lvl="1" indent="-457200" defTabSz="1019175">
              <a:defRPr/>
            </a:pPr>
            <a:r>
              <a:rPr lang="hi-IN" sz="2800" dirty="0"/>
              <a:t>वी-एजेंट्स (</a:t>
            </a:r>
            <a:r>
              <a:rPr lang="en-US" sz="2800" dirty="0"/>
              <a:t>VX)</a:t>
            </a:r>
          </a:p>
          <a:p>
            <a:pPr marL="509588" lvl="1" indent="0" defTabSz="1019175">
              <a:buNone/>
              <a:defRPr/>
            </a:pPr>
            <a:r>
              <a:rPr lang="en-US" sz="2800" b="1" dirty="0"/>
              <a:t>      </a:t>
            </a:r>
            <a:r>
              <a:rPr lang="hi-IN" sz="2800" b="1" dirty="0"/>
              <a:t>रक्तजन्य एजेंट</a:t>
            </a:r>
            <a:endParaRPr lang="en-US" sz="2800" b="1" dirty="0"/>
          </a:p>
          <a:p>
            <a:pPr marL="966788" lvl="1" indent="-457200" defTabSz="1019175">
              <a:defRPr/>
            </a:pPr>
            <a:r>
              <a:rPr lang="hi-IN" sz="2800" dirty="0"/>
              <a:t>हाइड्रोजन सायनाइड</a:t>
            </a:r>
            <a:r>
              <a:rPr lang="en-US" sz="2800" dirty="0">
                <a:latin typeface="Open sans" panose="020B0606030504020204"/>
              </a:rPr>
              <a:t>, </a:t>
            </a:r>
            <a:r>
              <a:rPr lang="hi-IN" sz="2800" dirty="0"/>
              <a:t>हाइड्रोजन सायनाइड</a:t>
            </a:r>
            <a:endParaRPr lang="en-US" sz="2800" dirty="0">
              <a:latin typeface="Open sans" panose="020B0606030504020204"/>
            </a:endParaRPr>
          </a:p>
          <a:p>
            <a:pPr marL="509588" lvl="1" indent="0" defTabSz="1019175">
              <a:buNone/>
              <a:defRPr/>
            </a:pPr>
            <a:r>
              <a:rPr lang="en-US" sz="2800" b="1" dirty="0"/>
              <a:t>      </a:t>
            </a:r>
            <a:r>
              <a:rPr lang="hi-IN" sz="2800" b="1" dirty="0"/>
              <a:t>घुटन/श्वासरोधी एजेंट</a:t>
            </a:r>
            <a:endParaRPr lang="en-US" sz="2800" b="1" dirty="0"/>
          </a:p>
          <a:p>
            <a:pPr marL="966788" lvl="1" indent="-457200" defTabSz="1019175">
              <a:defRPr/>
            </a:pPr>
            <a:r>
              <a:rPr lang="hi-IN" sz="2800" dirty="0"/>
              <a:t>क्लोरीन </a:t>
            </a:r>
            <a:r>
              <a:rPr lang="en-US" sz="2800" dirty="0">
                <a:latin typeface="Open sans" panose="020B0606030504020204"/>
              </a:rPr>
              <a:t>, </a:t>
            </a:r>
            <a:r>
              <a:rPr lang="hi-IN" sz="2800" dirty="0"/>
              <a:t>फॉसजीन </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541429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24710"/>
            <a:ext cx="3505201" cy="2408579"/>
          </a:xfrm>
        </p:spPr>
        <p:txBody>
          <a:bodyPr>
            <a:noAutofit/>
          </a:bodyPr>
          <a:lstStyle/>
          <a:p>
            <a:pPr algn="ctr"/>
            <a:r>
              <a:rPr lang="hi-IN" sz="4000" b="1" dirty="0">
                <a:solidFill>
                  <a:srgbClr val="C00000"/>
                </a:solidFill>
              </a:rPr>
              <a:t>जैविक हथियार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4400" y="1371600"/>
            <a:ext cx="6781800" cy="4114800"/>
          </a:xfrm>
        </p:spPr>
        <p:txBody>
          <a:bodyPr>
            <a:noAutofit/>
          </a:bodyPr>
          <a:lstStyle/>
          <a:p>
            <a:pPr marL="0" indent="0" algn="just">
              <a:lnSpc>
                <a:spcPct val="150000"/>
              </a:lnSpc>
              <a:buNone/>
              <a:defRPr/>
            </a:pPr>
            <a:r>
              <a:rPr lang="en-US" dirty="0"/>
              <a:t>   </a:t>
            </a:r>
            <a:r>
              <a:rPr lang="hi-IN" dirty="0"/>
              <a:t> ऐसे सूक्ष्मजीव जैसे वायरस, बैक्टीरिया और कवक होते हैं जो रोग उत्पन्न करते हैं।</a:t>
            </a:r>
            <a:br>
              <a:rPr lang="hi-IN" dirty="0"/>
            </a:br>
            <a:r>
              <a:rPr lang="hi-IN" dirty="0"/>
              <a:t>जब इन्हें जानबूझकर किसी क्षेत्र में फैलाया जाता है, तो ये लोगों को अक्षम कर सकते हैं, उनकी रोग-प्रतिरोधक क्षमता घटा सकते हैं और यहाँ तक कि मृत्यु भी हो सकती है।</a:t>
            </a:r>
            <a:endParaRPr lang="en-US" dirty="0">
              <a:latin typeface="Open sans" panose="020B0606030504020204"/>
            </a:endParaRPr>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882967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39621"/>
            <a:ext cx="3505200" cy="2408579"/>
          </a:xfrm>
        </p:spPr>
        <p:txBody>
          <a:bodyPr>
            <a:noAutofit/>
          </a:bodyPr>
          <a:lstStyle/>
          <a:p>
            <a:pPr algn="ctr"/>
            <a:r>
              <a:rPr lang="hi-IN" sz="4000" b="1" dirty="0">
                <a:solidFill>
                  <a:srgbClr val="C00000"/>
                </a:solidFill>
              </a:rPr>
              <a:t>बी.डब्ल्यू.ए. का संक्षिप्त 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610102" y="1059366"/>
            <a:ext cx="7239000" cy="5763597"/>
          </a:xfrm>
        </p:spPr>
        <p:txBody>
          <a:bodyPr>
            <a:noAutofit/>
          </a:bodyPr>
          <a:lstStyle/>
          <a:p>
            <a:pPr marL="0" indent="0" algn="just">
              <a:lnSpc>
                <a:spcPct val="150000"/>
              </a:lnSpc>
              <a:buNone/>
              <a:defRPr/>
            </a:pPr>
            <a:r>
              <a:rPr lang="hi-IN" sz="2400" b="1" dirty="0"/>
              <a:t>प्रथम विश्व युद्ध :</a:t>
            </a:r>
            <a:endParaRPr lang="en-US" sz="2400" b="1" dirty="0"/>
          </a:p>
          <a:p>
            <a:pPr marL="0" indent="0" algn="just">
              <a:lnSpc>
                <a:spcPct val="150000"/>
              </a:lnSpc>
              <a:buNone/>
              <a:defRPr/>
            </a:pPr>
            <a:r>
              <a:rPr lang="hi-IN" sz="2400" dirty="0"/>
              <a:t>1916–1918 – जर्मन एजेंटों ने मवेशियों और चारे को एंथ्रैक्स से संक्रमित किया ताकि उन्हें मित्र राष्ट्रों की सेनाओं को निर्यात किया जा सके।</a:t>
            </a:r>
            <a:endParaRPr lang="en-US" sz="2400" dirty="0"/>
          </a:p>
          <a:p>
            <a:pPr marL="0" indent="0" algn="just">
              <a:lnSpc>
                <a:spcPct val="150000"/>
              </a:lnSpc>
              <a:buNone/>
              <a:defRPr/>
            </a:pPr>
            <a:r>
              <a:rPr lang="hi-IN" sz="2400" dirty="0"/>
              <a:t>1937 – जापान ने अपना आक्रामक जैविक हथियार कार्यक्रम शुरू किया। इस कार्यक्रम के दौरान, जापानी प्रयोगों में कम से कम 10,000 युद्धबंदियों की मृत्यु हुई।</a:t>
            </a:r>
            <a:endParaRPr lang="en-US" sz="2600" dirty="0">
              <a:latin typeface="Open sans" panose="020B0606030504020204"/>
            </a:endParaRPr>
          </a:p>
          <a:p>
            <a:pPr marL="0" indent="0" algn="just">
              <a:lnSpc>
                <a:spcPct val="150000"/>
              </a:lnSpc>
              <a:buNone/>
            </a:pP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0208162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39621"/>
            <a:ext cx="3505200" cy="2408579"/>
          </a:xfrm>
        </p:spPr>
        <p:txBody>
          <a:bodyPr>
            <a:noAutofit/>
          </a:bodyPr>
          <a:lstStyle/>
          <a:p>
            <a:pPr algn="ctr"/>
            <a:r>
              <a:rPr lang="hi-IN" sz="4000" b="1" dirty="0">
                <a:solidFill>
                  <a:srgbClr val="C00000"/>
                </a:solidFill>
              </a:rPr>
              <a:t>बी.डब्ल्यू.ए. का संक्षिप्त 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4400" y="1371600"/>
            <a:ext cx="6781800" cy="4343400"/>
          </a:xfrm>
        </p:spPr>
        <p:txBody>
          <a:bodyPr>
            <a:noAutofit/>
          </a:bodyPr>
          <a:lstStyle/>
          <a:p>
            <a:pPr marL="0" indent="0" algn="just">
              <a:lnSpc>
                <a:spcPct val="150000"/>
              </a:lnSpc>
              <a:buNone/>
              <a:defRPr/>
            </a:pPr>
            <a:r>
              <a:rPr lang="en-US" sz="2600" b="1" dirty="0">
                <a:latin typeface="Open sans" panose="020B0606030504020204"/>
              </a:rPr>
              <a:t> </a:t>
            </a:r>
            <a:r>
              <a:rPr lang="hi-IN" b="1" dirty="0"/>
              <a:t>प्रथम विश्व युद्ध :</a:t>
            </a:r>
            <a:endParaRPr lang="en-US" b="1" dirty="0"/>
          </a:p>
          <a:p>
            <a:pPr algn="just">
              <a:lnSpc>
                <a:spcPct val="200000"/>
              </a:lnSpc>
              <a:buFont typeface="Wingdings" panose="05000000000000000000" pitchFamily="2" charset="2"/>
              <a:buChar char="Ø"/>
              <a:defRPr/>
            </a:pPr>
            <a:r>
              <a:rPr lang="hi-IN" dirty="0"/>
              <a:t>1939 – जापानी सेना के विमानों ने चीन के क्षेत्रों में कम से कम पाँच अलग-अलग अवसरों पर बुबोनिक प्लेग से संक्रमित पिस्सुओं का छिड़काव</a:t>
            </a:r>
            <a:r>
              <a:rPr lang="en-US" dirty="0"/>
              <a:t> </a:t>
            </a:r>
            <a:r>
              <a:rPr lang="hi-IN" dirty="0"/>
              <a:t>किया।</a:t>
            </a:r>
            <a:endParaRPr lang="en-US" sz="2600" dirty="0">
              <a:latin typeface="Open sans" panose="020B0606030504020204"/>
            </a:endParaRPr>
          </a:p>
          <a:p>
            <a:pPr marL="0" indent="0" algn="just">
              <a:lnSpc>
                <a:spcPct val="150000"/>
              </a:lnSpc>
              <a:buNone/>
            </a:pP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0398799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2224710"/>
            <a:ext cx="3367100" cy="2408579"/>
          </a:xfrm>
        </p:spPr>
        <p:txBody>
          <a:bodyPr>
            <a:noAutofit/>
          </a:bodyPr>
          <a:lstStyle/>
          <a:p>
            <a:pPr algn="ctr"/>
            <a:r>
              <a:rPr lang="hi-IN" sz="4000" b="1" dirty="0">
                <a:solidFill>
                  <a:srgbClr val="C00000"/>
                </a:solidFill>
              </a:rPr>
              <a:t>जैविक हथियार – कारक</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4400" y="990600"/>
            <a:ext cx="6781800" cy="5334000"/>
          </a:xfrm>
        </p:spPr>
        <p:txBody>
          <a:bodyPr>
            <a:noAutofit/>
          </a:bodyPr>
          <a:lstStyle/>
          <a:p>
            <a:pPr marL="363538" indent="-363538">
              <a:lnSpc>
                <a:spcPct val="150000"/>
              </a:lnSpc>
              <a:buFont typeface="Wingdings" panose="05000000000000000000" pitchFamily="2" charset="2"/>
              <a:buChar char="v"/>
            </a:pPr>
            <a:r>
              <a:rPr lang="hi-IN" dirty="0"/>
              <a:t>एंथ्रैक्स</a:t>
            </a:r>
            <a:r>
              <a:rPr lang="en-US" dirty="0">
                <a:latin typeface="Open sans" panose="020B0606030504020204"/>
              </a:rPr>
              <a:t>				</a:t>
            </a:r>
          </a:p>
          <a:p>
            <a:pPr marL="363538" indent="-363538">
              <a:lnSpc>
                <a:spcPct val="150000"/>
              </a:lnSpc>
              <a:buFont typeface="Wingdings" panose="05000000000000000000" pitchFamily="2" charset="2"/>
              <a:buChar char="v"/>
            </a:pPr>
            <a:r>
              <a:rPr lang="hi-IN" dirty="0"/>
              <a:t>हैजा</a:t>
            </a:r>
            <a:endParaRPr lang="en-US" dirty="0"/>
          </a:p>
          <a:p>
            <a:pPr marL="363538" indent="-363538">
              <a:lnSpc>
                <a:spcPct val="150000"/>
              </a:lnSpc>
              <a:buFont typeface="Wingdings" panose="05000000000000000000" pitchFamily="2" charset="2"/>
              <a:buChar char="v"/>
            </a:pPr>
            <a:r>
              <a:rPr lang="hi-IN" dirty="0"/>
              <a:t>न्यूमोनिक प्लेग</a:t>
            </a:r>
            <a:endParaRPr lang="en-US" dirty="0"/>
          </a:p>
          <a:p>
            <a:pPr marL="363538" indent="-363538">
              <a:lnSpc>
                <a:spcPct val="150000"/>
              </a:lnSpc>
              <a:buFont typeface="Wingdings" panose="05000000000000000000" pitchFamily="2" charset="2"/>
              <a:buChar char="v"/>
            </a:pPr>
            <a:r>
              <a:rPr lang="hi-IN" dirty="0"/>
              <a:t>टुलरेमिया</a:t>
            </a:r>
            <a:r>
              <a:rPr lang="en-US" dirty="0">
                <a:latin typeface="Open sans" panose="020B0606030504020204"/>
              </a:rPr>
              <a:t>					</a:t>
            </a:r>
          </a:p>
          <a:p>
            <a:pPr marL="363538" indent="-363538">
              <a:lnSpc>
                <a:spcPct val="150000"/>
              </a:lnSpc>
              <a:buFont typeface="Wingdings" panose="05000000000000000000" pitchFamily="2" charset="2"/>
              <a:buChar char="v"/>
            </a:pPr>
            <a:r>
              <a:rPr lang="en-US" dirty="0">
                <a:latin typeface="Open sans" panose="020B0606030504020204"/>
              </a:rPr>
              <a:t> </a:t>
            </a:r>
            <a:r>
              <a:rPr lang="hi-IN" dirty="0"/>
              <a:t>ज्वर</a:t>
            </a:r>
            <a:r>
              <a:rPr lang="en-US" dirty="0">
                <a:latin typeface="Open sans" panose="020B0606030504020204"/>
              </a:rPr>
              <a:t>	</a:t>
            </a:r>
          </a:p>
          <a:p>
            <a:pPr marL="363538" indent="-363538">
              <a:lnSpc>
                <a:spcPct val="150000"/>
              </a:lnSpc>
              <a:buFont typeface="Wingdings" panose="05000000000000000000" pitchFamily="2" charset="2"/>
              <a:buChar char="v"/>
            </a:pPr>
            <a:r>
              <a:rPr lang="hi-IN" dirty="0"/>
              <a:t>चेचक</a:t>
            </a:r>
            <a:endParaRPr lang="en-US" dirty="0"/>
          </a:p>
          <a:p>
            <a:pPr marL="363538" indent="-363538">
              <a:lnSpc>
                <a:spcPct val="150000"/>
              </a:lnSpc>
              <a:buFont typeface="Wingdings" panose="05000000000000000000" pitchFamily="2" charset="2"/>
              <a:buChar char="v"/>
            </a:pPr>
            <a:r>
              <a:rPr lang="hi-IN" dirty="0"/>
              <a:t>वायरल हेमोरेजिक बुखार (जैसे, इबोला)</a:t>
            </a: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28558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34068" y="1249317"/>
            <a:ext cx="7255567" cy="5280694"/>
          </a:xfrm>
        </p:spPr>
        <p:txBody>
          <a:bodyPr>
            <a:noAutofit/>
          </a:bodyPr>
          <a:lstStyle/>
          <a:p>
            <a:r>
              <a:rPr lang="hi-IN" b="1" dirty="0"/>
              <a:t>संख्या 47</a:t>
            </a:r>
            <a:endParaRPr lang="en-US" b="1" dirty="0"/>
          </a:p>
          <a:p>
            <a:r>
              <a:rPr lang="hi-IN" sz="2400" dirty="0"/>
              <a:t>उप-टीमें</a:t>
            </a:r>
            <a:endParaRPr lang="en-IN" sz="2400" b="1" dirty="0">
              <a:latin typeface="Open Sans" panose="020B0606030504020204"/>
              <a:cs typeface="Times New Roman" panose="02020603050405020304" pitchFamily="18" charset="0"/>
            </a:endParaRPr>
          </a:p>
          <a:p>
            <a:pPr>
              <a:buFont typeface="Wingdings" panose="05000000000000000000" pitchFamily="2" charset="2"/>
              <a:buChar char="v"/>
            </a:pPr>
            <a:r>
              <a:rPr lang="hi-IN" dirty="0"/>
              <a:t>तकनीकी सहयोग टीम</a:t>
            </a:r>
            <a:endParaRPr lang="en-US" dirty="0"/>
          </a:p>
          <a:p>
            <a:pPr>
              <a:buFont typeface="Wingdings" panose="05000000000000000000" pitchFamily="2" charset="2"/>
              <a:buChar char="v"/>
            </a:pPr>
            <a:r>
              <a:rPr lang="hi-IN" dirty="0"/>
              <a:t>पता लगाने एवं मूल्यांकन सह निकासी टीम</a:t>
            </a:r>
            <a:endParaRPr lang="en-US" dirty="0"/>
          </a:p>
          <a:p>
            <a:pPr>
              <a:buFont typeface="Wingdings" panose="05000000000000000000" pitchFamily="2" charset="2"/>
              <a:buChar char="v"/>
            </a:pPr>
            <a:r>
              <a:rPr lang="hi-IN" dirty="0"/>
              <a:t>बचाव एवं निकासी टीम 1</a:t>
            </a:r>
            <a:endParaRPr lang="en-US" dirty="0"/>
          </a:p>
          <a:p>
            <a:pPr>
              <a:buFont typeface="Wingdings" panose="05000000000000000000" pitchFamily="2" charset="2"/>
              <a:buChar char="v"/>
            </a:pPr>
            <a:r>
              <a:rPr lang="hi-IN" dirty="0"/>
              <a:t>बचाव एवं निकासी टीम 2</a:t>
            </a:r>
            <a:endParaRPr lang="en-IN" dirty="0">
              <a:latin typeface="Open Sans" panose="020B0606030504020204"/>
              <a:cs typeface="Times New Roman" panose="02020603050405020304" pitchFamily="18" charset="0"/>
            </a:endParaRPr>
          </a:p>
          <a:p>
            <a:pPr>
              <a:buFont typeface="Wingdings" panose="05000000000000000000" pitchFamily="2" charset="2"/>
              <a:buChar char="v"/>
            </a:pPr>
            <a:r>
              <a:rPr lang="hi-IN" dirty="0"/>
              <a:t>दूषण-निरोधक टीम</a:t>
            </a:r>
            <a:endParaRPr lang="en-US" dirty="0"/>
          </a:p>
          <a:p>
            <a:pPr>
              <a:buFont typeface="Wingdings" panose="05000000000000000000" pitchFamily="2" charset="2"/>
              <a:buChar char="v"/>
            </a:pPr>
            <a:r>
              <a:rPr lang="hi-IN" dirty="0"/>
              <a:t>चिकित्सा</a:t>
            </a:r>
            <a:endParaRPr lang="en-US" dirty="0"/>
          </a:p>
          <a:p>
            <a:pPr>
              <a:buFont typeface="Wingdings" panose="05000000000000000000" pitchFamily="2" charset="2"/>
              <a:buChar char="v"/>
            </a:pPr>
            <a:r>
              <a:rPr lang="hi-IN" dirty="0"/>
              <a:t>प्रशासनिक सहयोग टीम</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437322" y="2305873"/>
            <a:ext cx="3657600" cy="1958012"/>
          </a:xfrm>
        </p:spPr>
        <p:txBody>
          <a:bodyPr>
            <a:noAutofit/>
          </a:bodyPr>
          <a:lstStyle/>
          <a:p>
            <a:pPr algn="ctr"/>
            <a:br>
              <a:rPr lang="en-US" sz="4000" b="1" dirty="0">
                <a:solidFill>
                  <a:srgbClr val="C00000"/>
                </a:solidFill>
                <a:latin typeface="Open Sans"/>
              </a:rPr>
            </a:br>
            <a:r>
              <a:rPr lang="hi-IN" sz="4000" b="1" dirty="0">
                <a:solidFill>
                  <a:srgbClr val="C00000"/>
                </a:solidFill>
              </a:rPr>
              <a:t>सीबीआरएन टीम की संरचना</a:t>
            </a:r>
            <a:br>
              <a:rPr lang="en-US" sz="4000" dirty="0">
                <a:latin typeface="Tw Cen MT" panose="020B0602020104020603" pitchFamily="34" charset="0"/>
              </a:rPr>
            </a:br>
            <a:endParaRPr lang="en-US" sz="4000" b="1" dirty="0">
              <a:solidFill>
                <a:srgbClr val="C00000"/>
              </a:solidFill>
              <a:latin typeface="Open Sans"/>
            </a:endParaRPr>
          </a:p>
        </p:txBody>
      </p:sp>
    </p:spTree>
    <p:extLst>
      <p:ext uri="{BB962C8B-B14F-4D97-AF65-F5344CB8AC3E}">
        <p14:creationId xmlns:p14="http://schemas.microsoft.com/office/powerpoint/2010/main" val="3080113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437322" y="2305873"/>
            <a:ext cx="3657600" cy="1958012"/>
          </a:xfrm>
        </p:spPr>
        <p:txBody>
          <a:bodyPr>
            <a:noAutofit/>
          </a:bodyPr>
          <a:lstStyle/>
          <a:p>
            <a:pPr algn="ctr"/>
            <a:br>
              <a:rPr lang="en-US" sz="4000" b="1" dirty="0">
                <a:solidFill>
                  <a:srgbClr val="C00000"/>
                </a:solidFill>
                <a:latin typeface="Open Sans"/>
              </a:rPr>
            </a:br>
            <a:r>
              <a:rPr lang="hi-IN" sz="4000" b="1" dirty="0">
                <a:solidFill>
                  <a:srgbClr val="C00000"/>
                </a:solidFill>
              </a:rPr>
              <a:t>सीबीआरएन टीम की संरचना</a:t>
            </a:r>
            <a:br>
              <a:rPr lang="en-US" sz="4000" dirty="0">
                <a:latin typeface="Tw Cen MT" panose="020B0602020104020603" pitchFamily="34" charset="0"/>
              </a:rPr>
            </a:br>
            <a:endParaRPr lang="en-US" sz="4000" b="1" dirty="0">
              <a:solidFill>
                <a:srgbClr val="C00000"/>
              </a:solidFill>
              <a:latin typeface="Open Sans"/>
            </a:endParaRPr>
          </a:p>
        </p:txBody>
      </p:sp>
      <p:pic>
        <p:nvPicPr>
          <p:cNvPr id="11" name="Content Placeholder 6">
            <a:extLst>
              <a:ext uri="{FF2B5EF4-FFF2-40B4-BE49-F238E27FC236}">
                <a16:creationId xmlns:a16="http://schemas.microsoft.com/office/drawing/2014/main" id="{7BCFCFE8-E59B-4B4A-97DF-D2861172B1FD}"/>
              </a:ext>
            </a:extLst>
          </p:cNvPr>
          <p:cNvPicPr>
            <a:picLocks noGrp="1" noChangeAspect="1"/>
          </p:cNvPicPr>
          <p:nvPr>
            <p:ph idx="1"/>
          </p:nvPr>
        </p:nvPicPr>
        <p:blipFill>
          <a:blip r:embed="rId4"/>
          <a:stretch>
            <a:fillRect/>
          </a:stretch>
        </p:blipFill>
        <p:spPr>
          <a:xfrm>
            <a:off x="3975652" y="1151474"/>
            <a:ext cx="7830891" cy="5368596"/>
          </a:xfrm>
          <a:solidFill>
            <a:schemeClr val="accent4">
              <a:lumMod val="60000"/>
              <a:lumOff val="40000"/>
            </a:schemeClr>
          </a:solidFill>
        </p:spPr>
      </p:pic>
    </p:spTree>
    <p:extLst>
      <p:ext uri="{BB962C8B-B14F-4D97-AF65-F5344CB8AC3E}">
        <p14:creationId xmlns:p14="http://schemas.microsoft.com/office/powerpoint/2010/main" val="1011416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34068" y="990599"/>
            <a:ext cx="7255567" cy="5839797"/>
          </a:xfrm>
        </p:spPr>
        <p:txBody>
          <a:bodyPr>
            <a:noAutofit/>
          </a:bodyPr>
          <a:lstStyle/>
          <a:p>
            <a:pPr marL="0" indent="0" algn="just">
              <a:lnSpc>
                <a:spcPct val="150000"/>
              </a:lnSpc>
              <a:buNone/>
            </a:pPr>
            <a:r>
              <a:rPr lang="en-US" sz="2600" dirty="0">
                <a:latin typeface="Open sans" panose="020B0606030504020204"/>
              </a:rPr>
              <a:t>➢ </a:t>
            </a:r>
            <a:r>
              <a:rPr lang="hi-IN" sz="2400" dirty="0"/>
              <a:t>संचार प्रणाली स्थापित करें (</a:t>
            </a:r>
            <a:r>
              <a:rPr lang="en-US" sz="2400" dirty="0"/>
              <a:t>QDA, VHF, HF, Sat Com </a:t>
            </a:r>
            <a:r>
              <a:rPr lang="hi-IN" sz="2400" dirty="0"/>
              <a:t>आदि)</a:t>
            </a:r>
            <a:endParaRPr lang="en-US" sz="2600" dirty="0">
              <a:latin typeface="Open sans" panose="020B0606030504020204"/>
            </a:endParaRPr>
          </a:p>
          <a:p>
            <a:pPr marL="0" indent="0" algn="just">
              <a:lnSpc>
                <a:spcPct val="150000"/>
              </a:lnSpc>
              <a:buNone/>
            </a:pPr>
            <a:r>
              <a:rPr lang="en-US" sz="2600" dirty="0">
                <a:latin typeface="Open sans" panose="020B0606030504020204"/>
              </a:rPr>
              <a:t>➢ </a:t>
            </a:r>
            <a:r>
              <a:rPr lang="hi-IN" sz="2400" dirty="0"/>
              <a:t>बचाव कार्य शुरू करने से पहले घटना स्थल पर उपयोगिताओं को बंद करें</a:t>
            </a:r>
            <a:r>
              <a:rPr lang="en-US" sz="2400" dirty="0"/>
              <a:t>|</a:t>
            </a:r>
          </a:p>
          <a:p>
            <a:pPr marL="0" indent="0" algn="just">
              <a:lnSpc>
                <a:spcPct val="150000"/>
              </a:lnSpc>
              <a:buNone/>
            </a:pPr>
            <a:r>
              <a:rPr lang="en-US" sz="2600" dirty="0">
                <a:latin typeface="Open sans" panose="020B0606030504020204"/>
              </a:rPr>
              <a:t>➢ </a:t>
            </a:r>
            <a:r>
              <a:rPr lang="hi-IN" sz="2400" dirty="0"/>
              <a:t>जेन-सेट्स के संचालन का प्रबंधन करें और विद्युत आपूर्ति सुनिश्चित करें</a:t>
            </a:r>
            <a:r>
              <a:rPr lang="en-US" sz="2400" dirty="0"/>
              <a:t>|</a:t>
            </a:r>
            <a:endParaRPr lang="en-US" sz="2600" dirty="0">
              <a:latin typeface="Open sans" panose="020B0606030504020204"/>
            </a:endParaRPr>
          </a:p>
          <a:p>
            <a:pPr marL="0" indent="0" algn="just">
              <a:lnSpc>
                <a:spcPct val="150000"/>
              </a:lnSpc>
              <a:buNone/>
            </a:pPr>
            <a:r>
              <a:rPr lang="en-US" sz="2600" dirty="0">
                <a:latin typeface="Open sans" panose="020B0606030504020204"/>
              </a:rPr>
              <a:t>➢ </a:t>
            </a:r>
            <a:r>
              <a:rPr lang="hi-IN" sz="2400" dirty="0"/>
              <a:t>आवश्यक होने पर संचालन स्थल पर प्रकाश व्यवस्था सुनिश्चित कर</a:t>
            </a:r>
            <a:r>
              <a:rPr lang="en-US" sz="2400" dirty="0"/>
              <a:t> </a:t>
            </a:r>
            <a:r>
              <a:rPr lang="hi-IN" sz="2400" dirty="0"/>
              <a:t>उपकरणों का छोटा-मोटा रखरखाव कार्य करना</a:t>
            </a:r>
            <a:r>
              <a:rPr lang="en-US" sz="2600" dirty="0">
                <a:latin typeface="Open sans" panose="020B0606030504020204"/>
              </a:rPr>
              <a:t>|</a:t>
            </a:r>
            <a:endParaRPr lang="en-IN" sz="26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437322" y="2305873"/>
            <a:ext cx="3657600" cy="1958012"/>
          </a:xfrm>
        </p:spPr>
        <p:txBody>
          <a:bodyPr>
            <a:noAutofit/>
          </a:bodyPr>
          <a:lstStyle/>
          <a:p>
            <a:pPr algn="ctr"/>
            <a:br>
              <a:rPr lang="en-US" sz="4000" b="1" dirty="0">
                <a:solidFill>
                  <a:srgbClr val="C00000"/>
                </a:solidFill>
                <a:latin typeface="Open Sans"/>
              </a:rPr>
            </a:br>
            <a:r>
              <a:rPr lang="hi-IN" sz="4000" b="1" dirty="0">
                <a:solidFill>
                  <a:srgbClr val="C00000"/>
                </a:solidFill>
              </a:rPr>
              <a:t>तकनीकी टीम</a:t>
            </a:r>
            <a:br>
              <a:rPr lang="en-US" sz="4000" dirty="0">
                <a:latin typeface="Tw Cen MT" panose="020B0602020104020603" pitchFamily="34" charset="0"/>
              </a:rPr>
            </a:br>
            <a:endParaRPr lang="en-US" sz="4000" b="1" dirty="0">
              <a:solidFill>
                <a:srgbClr val="C00000"/>
              </a:solidFill>
              <a:latin typeface="Open Sans"/>
            </a:endParaRPr>
          </a:p>
        </p:txBody>
      </p:sp>
    </p:spTree>
    <p:extLst>
      <p:ext uri="{BB962C8B-B14F-4D97-AF65-F5344CB8AC3E}">
        <p14:creationId xmlns:p14="http://schemas.microsoft.com/office/powerpoint/2010/main" val="1376603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505" y="2239621"/>
            <a:ext cx="4084982" cy="1905000"/>
          </a:xfrm>
        </p:spPr>
        <p:txBody>
          <a:bodyPr>
            <a:noAutofit/>
          </a:bodyPr>
          <a:lstStyle/>
          <a:p>
            <a:r>
              <a:rPr lang="hi-IN" sz="4000" b="1" dirty="0">
                <a:solidFill>
                  <a:srgbClr val="C00000"/>
                </a:solidFill>
              </a:rPr>
              <a:t>"परिचय"</a:t>
            </a:r>
            <a:r>
              <a:rPr lang="hi-IN" sz="4000" dirty="0">
                <a:solidFill>
                  <a:srgbClr val="C00000"/>
                </a:solidFill>
              </a:rPr>
              <a:t>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482962" y="853259"/>
            <a:ext cx="6629400" cy="5151482"/>
          </a:xfrm>
        </p:spPr>
        <p:txBody>
          <a:bodyPr>
            <a:noAutofit/>
          </a:bodyPr>
          <a:lstStyle/>
          <a:p>
            <a:pPr algn="just">
              <a:lnSpc>
                <a:spcPct val="150000"/>
              </a:lnSpc>
              <a:defRPr/>
            </a:pPr>
            <a:r>
              <a:rPr lang="hi-IN" dirty="0"/>
              <a:t>ऐसा कोई भी हथियार जिसे इस प्रकार बनाया गया हो कि वह विषैले या जहरीले रसायनों या उनके अग्रदूतों (</a:t>
            </a:r>
            <a:r>
              <a:rPr lang="en-US" dirty="0"/>
              <a:t>precursors) </a:t>
            </a:r>
            <a:r>
              <a:rPr lang="hi-IN" dirty="0"/>
              <a:t>के उत्सर्जन, प्रसार या प्रभाव के माध्यम से मृत्यु या गंभीर शारीरिक चोट पहुँचाए; कोई भी हथियार जिसमें जैविक कारक (</a:t>
            </a:r>
            <a:r>
              <a:rPr lang="en-US" dirty="0"/>
              <a:t>biological agent) </a:t>
            </a:r>
            <a:r>
              <a:rPr lang="hi-IN" dirty="0"/>
              <a:t>शामिल हो; या कोई भी हथियार जिसे विकिरण (</a:t>
            </a:r>
            <a:r>
              <a:rPr lang="en-US" dirty="0"/>
              <a:t>radiation) </a:t>
            </a:r>
            <a:r>
              <a:rPr lang="hi-IN" dirty="0"/>
              <a:t>छोड़ने के लिए बनाया गया हो।</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9600" y="1219200"/>
            <a:ext cx="7070035" cy="5257800"/>
          </a:xfrm>
        </p:spPr>
        <p:txBody>
          <a:bodyPr>
            <a:noAutofit/>
          </a:bodyPr>
          <a:lstStyle/>
          <a:p>
            <a:pPr marL="0" indent="0" algn="just">
              <a:lnSpc>
                <a:spcPct val="100000"/>
              </a:lnSpc>
              <a:buNone/>
            </a:pPr>
            <a:r>
              <a:rPr lang="en-US" sz="2400" dirty="0">
                <a:latin typeface="Open sans" panose="020B0606030504020204"/>
              </a:rPr>
              <a:t>➢ </a:t>
            </a:r>
            <a:r>
              <a:rPr lang="hi-IN" sz="2400" dirty="0"/>
              <a:t>दल अपने उपकरणों के सुचारु संचालन के लिए जिम्मेदार होगा।</a:t>
            </a:r>
            <a:endParaRPr lang="en-US" sz="2400" dirty="0">
              <a:latin typeface="Open sans" panose="020B0606030504020204"/>
            </a:endParaRPr>
          </a:p>
          <a:p>
            <a:pPr marL="0" indent="0" algn="just">
              <a:lnSpc>
                <a:spcPct val="100000"/>
              </a:lnSpc>
              <a:buNone/>
            </a:pPr>
            <a:r>
              <a:rPr lang="en-US" sz="2400" dirty="0">
                <a:latin typeface="Open sans" panose="020B0606030504020204"/>
              </a:rPr>
              <a:t>➢ </a:t>
            </a:r>
            <a:r>
              <a:rPr lang="hi-IN" sz="2400" b="1" dirty="0"/>
              <a:t>वे उपकरणों को सुरक्षित रखने के लिए पारदर्शी पॉलीथीन बैग से ढकेंगे।</a:t>
            </a:r>
            <a:r>
              <a:rPr lang="hi-IN" sz="2400" dirty="0"/>
              <a:t> </a:t>
            </a:r>
            <a:endParaRPr lang="en-US" sz="2400" dirty="0">
              <a:latin typeface="Open sans" panose="020B0606030504020204"/>
            </a:endParaRPr>
          </a:p>
          <a:p>
            <a:pPr marL="0" indent="0" algn="just">
              <a:lnSpc>
                <a:spcPct val="100000"/>
              </a:lnSpc>
              <a:buNone/>
            </a:pPr>
            <a:r>
              <a:rPr lang="en-US" sz="2400" dirty="0">
                <a:latin typeface="Open sans" panose="020B0606030504020204"/>
              </a:rPr>
              <a:t>➢ </a:t>
            </a:r>
            <a:r>
              <a:rPr lang="hi-IN" sz="2400" dirty="0"/>
              <a:t>पयुक्त पहचान उपकरण का उपयोग करके खतरनाक पदार्थ (</a:t>
            </a:r>
            <a:r>
              <a:rPr lang="en-US" sz="2400" dirty="0"/>
              <a:t>HazMat) </a:t>
            </a:r>
            <a:r>
              <a:rPr lang="hi-IN" sz="2400" dirty="0"/>
              <a:t>की उपस्थिति का पता लगाना।</a:t>
            </a:r>
            <a:endParaRPr lang="en-US" sz="2400" dirty="0">
              <a:latin typeface="Open sans" panose="020B0606030504020204"/>
            </a:endParaRPr>
          </a:p>
          <a:p>
            <a:pPr marL="0" indent="0" algn="just">
              <a:lnSpc>
                <a:spcPct val="150000"/>
              </a:lnSpc>
              <a:buNone/>
            </a:pPr>
            <a:r>
              <a:rPr lang="en-US" sz="2400" dirty="0">
                <a:latin typeface="Open sans" panose="020B0606030504020204"/>
              </a:rPr>
              <a:t>➢ </a:t>
            </a:r>
            <a:r>
              <a:rPr lang="hi-IN" sz="2400" dirty="0"/>
              <a:t>क्षेत्रों का चिन्हांकन</a:t>
            </a:r>
            <a:endParaRPr lang="en-US" sz="2400" dirty="0">
              <a:latin typeface="Open sans" panose="020B0606030504020204"/>
            </a:endParaRPr>
          </a:p>
          <a:p>
            <a:pPr marL="0" indent="0" algn="just">
              <a:lnSpc>
                <a:spcPct val="150000"/>
              </a:lnSpc>
              <a:buNone/>
            </a:pPr>
            <a:r>
              <a:rPr lang="en-US" sz="2400" dirty="0">
                <a:latin typeface="Open sans" panose="020B0606030504020204"/>
              </a:rPr>
              <a:t>➢ </a:t>
            </a:r>
            <a:r>
              <a:rPr lang="hi-IN" sz="2400" dirty="0"/>
              <a:t>पीड़ितों के स्थान का चिन्हांकन</a:t>
            </a:r>
            <a:endParaRPr lang="en-US" sz="2400" dirty="0"/>
          </a:p>
          <a:p>
            <a:pPr marL="0" indent="0" algn="just">
              <a:lnSpc>
                <a:spcPct val="150000"/>
              </a:lnSpc>
              <a:buNone/>
            </a:pPr>
            <a:r>
              <a:rPr lang="en-US" sz="2400" dirty="0">
                <a:latin typeface="Open sans" panose="020B0606030504020204"/>
              </a:rPr>
              <a:t>➢ </a:t>
            </a:r>
            <a:r>
              <a:rPr lang="en-US" sz="2400" dirty="0"/>
              <a:t>Will relay the dose/ dose rate levels indicated by the detectors to the Detection team commander</a:t>
            </a:r>
            <a:endParaRPr lang="en-US"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234651" y="2305872"/>
            <a:ext cx="3860271" cy="3028127"/>
          </a:xfrm>
        </p:spPr>
        <p:txBody>
          <a:bodyPr>
            <a:noAutofit/>
          </a:bodyPr>
          <a:lstStyle/>
          <a:p>
            <a:pPr algn="ctr"/>
            <a:r>
              <a:rPr lang="hi-IN" sz="4000" b="1" dirty="0">
                <a:solidFill>
                  <a:srgbClr val="C00000"/>
                </a:solidFill>
              </a:rPr>
              <a:t>पता लगाने एवं मूल्यांकन सह निकासी दल</a:t>
            </a:r>
            <a:r>
              <a:rPr lang="hi-IN" sz="4000" dirty="0">
                <a:solidFill>
                  <a:srgbClr val="C00000"/>
                </a:solidFill>
              </a:rPr>
              <a:t> </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2388016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9600" y="1219200"/>
            <a:ext cx="7070035" cy="5105400"/>
          </a:xfrm>
        </p:spPr>
        <p:txBody>
          <a:bodyPr>
            <a:noAutofit/>
          </a:bodyPr>
          <a:lstStyle/>
          <a:p>
            <a:pPr marL="0" indent="0" algn="just">
              <a:lnSpc>
                <a:spcPct val="150000"/>
              </a:lnSpc>
              <a:buNone/>
            </a:pPr>
            <a:r>
              <a:rPr lang="en-US" sz="2400" dirty="0">
                <a:latin typeface="Open sans" panose="020B0606030504020204"/>
              </a:rPr>
              <a:t>➢ </a:t>
            </a:r>
            <a:r>
              <a:rPr lang="hi-IN" sz="2400" dirty="0"/>
              <a:t>बचाव कार्य के दौरान उन्हें प्राप्त संचयी खुराक पर नज़र रखेंगे।</a:t>
            </a:r>
            <a:endParaRPr lang="en-IN" sz="2400" dirty="0">
              <a:latin typeface="Open sans" panose="020B0606030504020204"/>
            </a:endParaRPr>
          </a:p>
          <a:p>
            <a:pPr marL="0" indent="0" algn="just">
              <a:lnSpc>
                <a:spcPct val="150000"/>
              </a:lnSpc>
              <a:buNone/>
            </a:pPr>
            <a:r>
              <a:rPr lang="en-US" sz="2400" dirty="0">
                <a:latin typeface="Open sans" panose="020B0606030504020204"/>
              </a:rPr>
              <a:t>➢ </a:t>
            </a:r>
            <a:r>
              <a:rPr lang="hi-IN" sz="2400" dirty="0"/>
              <a:t>स्थल पर स्थिति का आकलन और रिपोर्ट करेंगे।</a:t>
            </a:r>
            <a:endParaRPr lang="en-US" sz="2400" dirty="0">
              <a:latin typeface="Open sans" panose="020B0606030504020204"/>
            </a:endParaRPr>
          </a:p>
          <a:p>
            <a:pPr marL="0" indent="0" algn="just">
              <a:lnSpc>
                <a:spcPct val="150000"/>
              </a:lnSpc>
              <a:buNone/>
            </a:pPr>
            <a:r>
              <a:rPr lang="en-US" sz="2400" dirty="0">
                <a:latin typeface="Open sans" panose="020B0606030504020204"/>
              </a:rPr>
              <a:t>➢ </a:t>
            </a:r>
            <a:r>
              <a:rPr lang="hi-IN" sz="2400" dirty="0"/>
              <a:t>कार्य पूरा हो जाने पर टीम </a:t>
            </a:r>
            <a:r>
              <a:rPr lang="en-US" sz="2400" dirty="0"/>
              <a:t>CUWA/</a:t>
            </a:r>
            <a:r>
              <a:rPr lang="hi-IN" sz="2400" dirty="0"/>
              <a:t>डिकंटैमिनेशन स्टेशन पर डिकंटैमिनेशन के लिए जाएगी।</a:t>
            </a:r>
            <a:endParaRPr lang="en-US" sz="2400" dirty="0">
              <a:latin typeface="Open sans" panose="020B0606030504020204"/>
            </a:endParaRPr>
          </a:p>
          <a:p>
            <a:pPr marL="0" indent="0" algn="just">
              <a:lnSpc>
                <a:spcPct val="150000"/>
              </a:lnSpc>
              <a:buNone/>
            </a:pPr>
            <a:r>
              <a:rPr lang="en-US" sz="2400" dirty="0">
                <a:latin typeface="Open sans" panose="020B0606030504020204"/>
              </a:rPr>
              <a:t> ➢ </a:t>
            </a:r>
            <a:r>
              <a:rPr lang="hi-IN" sz="2400" dirty="0"/>
              <a:t>डिकंटैमिनेशन केंद्र स्थापित होने के बाद ही टीम वार्म ज़ोन से आगे बढ़ेगी।</a:t>
            </a:r>
            <a:endParaRPr lang="en-US"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0" y="2305873"/>
            <a:ext cx="4419600" cy="2266128"/>
          </a:xfrm>
        </p:spPr>
        <p:txBody>
          <a:bodyPr>
            <a:noAutofit/>
          </a:bodyPr>
          <a:lstStyle/>
          <a:p>
            <a:pPr algn="ctr"/>
            <a:r>
              <a:rPr lang="hi-IN" sz="4000" b="1" dirty="0">
                <a:solidFill>
                  <a:srgbClr val="C00000"/>
                </a:solidFill>
              </a:rPr>
              <a:t>पता लगाने एवं मूल्यांकन सह निकासी दल</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35223837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76400"/>
            <a:ext cx="10972800" cy="6816316"/>
          </a:xfrm>
        </p:spPr>
        <p:txBody>
          <a:bodyPr>
            <a:noAutofit/>
          </a:bodyPr>
          <a:lstStyle/>
          <a:p>
            <a:pPr marL="0" indent="0">
              <a:lnSpc>
                <a:spcPct val="100000"/>
              </a:lnSpc>
              <a:buNone/>
            </a:pPr>
            <a:r>
              <a:rPr lang="en-US" sz="2400" dirty="0">
                <a:latin typeface="Open sans" panose="020B0606030504020204"/>
              </a:rPr>
              <a:t>➢ </a:t>
            </a:r>
            <a:r>
              <a:rPr lang="hi-IN" sz="2400" dirty="0"/>
              <a:t>वार्म/हॉट ज़ोन के अंदर फंसे किसी भी पीड़ित को बचाना।</a:t>
            </a:r>
            <a:r>
              <a:rPr lang="en-US" sz="2400" dirty="0">
                <a:latin typeface="Open sans" panose="020B0606030504020204"/>
              </a:rPr>
              <a:t>➢ </a:t>
            </a:r>
            <a:r>
              <a:rPr lang="hi-IN" sz="2400" dirty="0"/>
              <a:t>दल किसी भी व्यक्ति को निकासी में सहायता करेगा।</a:t>
            </a:r>
            <a:endParaRPr lang="en-US" sz="2400" dirty="0">
              <a:latin typeface="Open sans" panose="020B0606030504020204"/>
            </a:endParaRPr>
          </a:p>
          <a:p>
            <a:pPr marL="0" indent="0">
              <a:lnSpc>
                <a:spcPct val="100000"/>
              </a:lnSpc>
              <a:buNone/>
            </a:pPr>
            <a:r>
              <a:rPr lang="en-US" sz="2400" dirty="0">
                <a:latin typeface="Open sans" panose="020B0606030504020204"/>
              </a:rPr>
              <a:t>➢ </a:t>
            </a:r>
            <a:r>
              <a:rPr lang="hi-IN" sz="2400" dirty="0"/>
              <a:t>वे यह सुनिश्चित करेंगे कि उन्होंने उपयुक्त पीपीई (व्यक्तिगत सुरक्षा उपकरण) पहना हो।</a:t>
            </a:r>
            <a:endParaRPr lang="en-US" sz="2400" dirty="0">
              <a:latin typeface="Open sans" panose="020B0606030504020204"/>
            </a:endParaRPr>
          </a:p>
          <a:p>
            <a:pPr marL="0" indent="0">
              <a:lnSpc>
                <a:spcPct val="100000"/>
              </a:lnSpc>
              <a:buNone/>
            </a:pPr>
            <a:r>
              <a:rPr lang="en-US" sz="2400" dirty="0">
                <a:latin typeface="Open sans" panose="020B0606030504020204"/>
              </a:rPr>
              <a:t>➢ </a:t>
            </a:r>
            <a:r>
              <a:rPr lang="hi-IN" sz="2400" dirty="0"/>
              <a:t>वे उन स्थानों को ढूँढेंगे जहाँ पीड़ित का पता लगाने वाली टीम ने निशान लगाया है। </a:t>
            </a:r>
            <a:endParaRPr lang="en-US" sz="2400" dirty="0"/>
          </a:p>
          <a:p>
            <a:pPr marL="0" indent="0">
              <a:lnSpc>
                <a:spcPct val="100000"/>
              </a:lnSpc>
              <a:buNone/>
            </a:pPr>
            <a:r>
              <a:rPr lang="en-US" sz="2400" dirty="0">
                <a:latin typeface="Open sans" panose="020B0606030504020204"/>
              </a:rPr>
              <a:t>➢ </a:t>
            </a:r>
            <a:r>
              <a:rPr lang="hi-IN" sz="2400" dirty="0"/>
              <a:t>वे प्राथमिक छंटाई करेंगे और सभी पीड़ितों को बाहर ले जाएँगे। </a:t>
            </a:r>
            <a:endParaRPr lang="en-US" sz="2400" dirty="0"/>
          </a:p>
          <a:p>
            <a:pPr marL="0" indent="0">
              <a:lnSpc>
                <a:spcPct val="100000"/>
              </a:lnSpc>
              <a:buNone/>
            </a:pPr>
            <a:r>
              <a:rPr lang="en-US" sz="2400" dirty="0">
                <a:latin typeface="Open sans" panose="020B0606030504020204"/>
              </a:rPr>
              <a:t>➢ </a:t>
            </a:r>
            <a:r>
              <a:rPr lang="hi-IN" sz="2400" dirty="0"/>
              <a:t>दल गंभीर रूप से घायल पीड़ितों को सीधे प्रतीक्षारत चिकित्सा दल के पास ले जाएगा। </a:t>
            </a:r>
            <a:endParaRPr lang="en-US" sz="2400" dirty="0">
              <a:latin typeface="Open sans" panose="020B0606030504020204"/>
            </a:endParaRPr>
          </a:p>
          <a:p>
            <a:pPr>
              <a:lnSpc>
                <a:spcPct val="100000"/>
              </a:lnSpc>
            </a:pPr>
            <a:r>
              <a:rPr lang="en-US" sz="2400" dirty="0">
                <a:latin typeface="Open sans" panose="020B0606030504020204"/>
              </a:rPr>
              <a:t>➢ </a:t>
            </a:r>
            <a:r>
              <a:rPr lang="hi-IN" sz="2400" dirty="0"/>
              <a:t>वे अपने द्वारा प्राप्त संचयी खुराक पर नज़र रखेंगे।</a:t>
            </a:r>
            <a:endParaRPr lang="en-US" sz="2400" dirty="0">
              <a:latin typeface="Open sans" panose="020B0606030504020204"/>
            </a:endParaRPr>
          </a:p>
          <a:p>
            <a:pPr>
              <a:lnSpc>
                <a:spcPct val="100000"/>
              </a:lnSpc>
            </a:pPr>
            <a:r>
              <a:rPr lang="hi-IN" sz="2400" b="1" dirty="0"/>
              <a:t>टीम अपने उपकरणों के संचालन के लिए जिम्मेदार होगी।</a:t>
            </a:r>
            <a:r>
              <a:rPr lang="hi-IN" sz="2400" dirty="0"/>
              <a:t> </a:t>
            </a:r>
            <a:endParaRPr lang="en-US" sz="2400" dirty="0"/>
          </a:p>
          <a:p>
            <a:pPr>
              <a:lnSpc>
                <a:spcPct val="100000"/>
              </a:lnSpc>
            </a:pPr>
            <a:r>
              <a:rPr lang="en-US" sz="2400" dirty="0">
                <a:latin typeface="Open sans" panose="020B0606030504020204"/>
              </a:rPr>
              <a:t>➢ </a:t>
            </a:r>
            <a:r>
              <a:rPr lang="hi-IN" sz="2400" dirty="0"/>
              <a:t>वे पुनर्जीवक, ऑक्सीजन और अन्य जीवन-रक्षक उपकरण साथ लेकर चलेंगे।</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2667000" y="-454698"/>
            <a:ext cx="6248400" cy="3028127"/>
          </a:xfrm>
        </p:spPr>
        <p:txBody>
          <a:bodyPr>
            <a:noAutofit/>
          </a:bodyPr>
          <a:lstStyle/>
          <a:p>
            <a:pPr algn="ctr"/>
            <a:r>
              <a:rPr lang="hi-IN" sz="4000" b="1" dirty="0">
                <a:solidFill>
                  <a:srgbClr val="C00000"/>
                </a:solidFill>
              </a:rPr>
              <a:t>पता लगाने एवं मूल्यांकन सह निकासी दल</a:t>
            </a:r>
            <a:r>
              <a:rPr lang="hi-IN" sz="4000" dirty="0">
                <a:solidFill>
                  <a:srgbClr val="C00000"/>
                </a:solidFill>
              </a:rPr>
              <a:t> </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35221049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98165" y="1038635"/>
            <a:ext cx="7559183" cy="5562600"/>
          </a:xfrm>
        </p:spPr>
        <p:txBody>
          <a:bodyPr>
            <a:noAutofit/>
          </a:bodyPr>
          <a:lstStyle/>
          <a:p>
            <a:pPr marL="0" indent="0" algn="just">
              <a:lnSpc>
                <a:spcPct val="150000"/>
              </a:lnSpc>
              <a:buNone/>
            </a:pPr>
            <a:r>
              <a:rPr lang="hi-IN" sz="2400" dirty="0"/>
              <a:t>गर्म/खतरनाक क्षेत्र (</a:t>
            </a:r>
            <a:r>
              <a:rPr lang="en-US" sz="2400" dirty="0"/>
              <a:t>Warm/Hot zones) </a:t>
            </a:r>
            <a:r>
              <a:rPr lang="hi-IN" sz="2400" dirty="0"/>
              <a:t>के अंदर फँसे किसी भी पीड़ित को बचाना।</a:t>
            </a:r>
            <a:endParaRPr lang="en-US" sz="2400" dirty="0"/>
          </a:p>
          <a:p>
            <a:pPr marL="0" indent="0" algn="just">
              <a:lnSpc>
                <a:spcPct val="150000"/>
              </a:lnSpc>
              <a:buNone/>
            </a:pPr>
            <a:r>
              <a:rPr lang="en-US" sz="2400" dirty="0">
                <a:latin typeface="Open sans" panose="020B0606030504020204"/>
              </a:rPr>
              <a:t> ➢ </a:t>
            </a:r>
            <a:r>
              <a:rPr lang="hi-IN" sz="2400" dirty="0"/>
              <a:t>टीम किसी भी व्यक्ति को निकालने में भी मदद करेगी।</a:t>
            </a:r>
            <a:endParaRPr lang="en-US" sz="2400" dirty="0"/>
          </a:p>
          <a:p>
            <a:pPr marL="0" indent="0" algn="just">
              <a:lnSpc>
                <a:spcPct val="150000"/>
              </a:lnSpc>
              <a:buNone/>
            </a:pPr>
            <a:r>
              <a:rPr lang="en-US" sz="2400" dirty="0">
                <a:latin typeface="Open sans" panose="020B0606030504020204"/>
              </a:rPr>
              <a:t>➢ </a:t>
            </a:r>
            <a:r>
              <a:rPr lang="hi-IN" sz="2400" dirty="0"/>
              <a:t>वे यह सुनिश्चित करेंगे कि उन्होंने उचित पीपीई (</a:t>
            </a:r>
            <a:r>
              <a:rPr lang="en-US" sz="2400" dirty="0"/>
              <a:t>PPE) </a:t>
            </a:r>
            <a:r>
              <a:rPr lang="hi-IN" sz="2400" dirty="0"/>
              <a:t>पहना हो।</a:t>
            </a:r>
            <a:endParaRPr lang="en-US" sz="2400" dirty="0">
              <a:latin typeface="Open sans" panose="020B0606030504020204"/>
            </a:endParaRPr>
          </a:p>
          <a:p>
            <a:pPr marL="0" indent="0" algn="just">
              <a:lnSpc>
                <a:spcPct val="150000"/>
              </a:lnSpc>
              <a:buNone/>
            </a:pPr>
            <a:r>
              <a:rPr lang="en-US" sz="2400" dirty="0">
                <a:latin typeface="Open sans" panose="020B0606030504020204"/>
              </a:rPr>
              <a:t>➢ </a:t>
            </a:r>
            <a:r>
              <a:rPr lang="hi-IN" sz="2400" dirty="0"/>
              <a:t>वे डिटेक्शन टीम द्वारा चिन्हित पीड़ितों के स्थानों की तलाश करेंगे।</a:t>
            </a:r>
            <a:endParaRPr lang="en-US" sz="2400" dirty="0">
              <a:latin typeface="Open sans" panose="020B0606030504020204"/>
            </a:endParaRPr>
          </a:p>
          <a:p>
            <a:pPr marL="0" indent="0" algn="just">
              <a:lnSpc>
                <a:spcPct val="150000"/>
              </a:lnSpc>
              <a:buNone/>
            </a:pPr>
            <a:r>
              <a:rPr lang="en-US" sz="2400" dirty="0">
                <a:latin typeface="Open sans" panose="020B0606030504020204"/>
              </a:rPr>
              <a:t>➢ </a:t>
            </a:r>
            <a:r>
              <a:rPr lang="hi-IN" sz="2400" dirty="0"/>
              <a:t>वे प्राथमिक छंटाई (</a:t>
            </a:r>
            <a:r>
              <a:rPr lang="en-US" sz="2400" dirty="0"/>
              <a:t>primary triage) </a:t>
            </a:r>
            <a:r>
              <a:rPr lang="hi-IN" sz="2400" dirty="0"/>
              <a:t>करेंगे और सभी पीड़ितों को बाहर ले जाएंगे। </a:t>
            </a:r>
            <a:endParaRPr lang="en-US" sz="2400" dirty="0"/>
          </a:p>
          <a:p>
            <a:pPr marL="0" indent="0" algn="just">
              <a:lnSpc>
                <a:spcPct val="150000"/>
              </a:lnSpc>
              <a:buNone/>
            </a:pPr>
            <a:endParaRPr lang="en-US"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437322" y="2305872"/>
            <a:ext cx="3657600" cy="3028127"/>
          </a:xfrm>
        </p:spPr>
        <p:txBody>
          <a:bodyPr>
            <a:noAutofit/>
          </a:bodyPr>
          <a:lstStyle/>
          <a:p>
            <a:pPr algn="ctr"/>
            <a:r>
              <a:rPr lang="hi-IN" sz="4000" b="1" dirty="0">
                <a:solidFill>
                  <a:srgbClr val="C00000"/>
                </a:solidFill>
              </a:rPr>
              <a:t>पता लगाने और आकलन सह निकासी दल</a:t>
            </a:r>
            <a:r>
              <a:rPr lang="hi-IN" sz="4000" dirty="0">
                <a:solidFill>
                  <a:srgbClr val="C00000"/>
                </a:solidFill>
              </a:rPr>
              <a:t> </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532714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9600" y="1371600"/>
            <a:ext cx="7070035" cy="5105400"/>
          </a:xfrm>
        </p:spPr>
        <p:txBody>
          <a:bodyPr>
            <a:noAutofit/>
          </a:bodyPr>
          <a:lstStyle/>
          <a:p>
            <a:pPr marL="0" indent="0" algn="just">
              <a:lnSpc>
                <a:spcPct val="150000"/>
              </a:lnSpc>
              <a:buNone/>
            </a:pPr>
            <a:r>
              <a:rPr lang="hi-IN" sz="2400" dirty="0"/>
              <a:t>➢ टीम गंभीर रूप से घायल पीड़ितों को सीधे प्रतीक्षारत चिकित्सा दल के पास ले जाएगी।</a:t>
            </a:r>
            <a:r>
              <a:rPr lang="en-US" sz="2400" dirty="0">
                <a:latin typeface="Open sans" panose="020B0606030504020204"/>
              </a:rPr>
              <a:t> </a:t>
            </a:r>
          </a:p>
          <a:p>
            <a:pPr marL="0" indent="0" algn="just">
              <a:lnSpc>
                <a:spcPct val="150000"/>
              </a:lnSpc>
              <a:buNone/>
            </a:pPr>
            <a:r>
              <a:rPr lang="hi-IN" sz="2400" dirty="0"/>
              <a:t>➢ वे अपने द्वारा प्राप्त संचयी खुराक पर नज़र रखेंगे।</a:t>
            </a:r>
            <a:br>
              <a:rPr lang="hi-IN" sz="2400" dirty="0"/>
            </a:br>
            <a:r>
              <a:rPr lang="hi-IN" sz="2400" dirty="0"/>
              <a:t>➢ टीम अपने उपकरणों के सुचारु संचालन के लिए जिम्मेदार होगी।</a:t>
            </a:r>
            <a:endParaRPr lang="en-US" sz="2400" dirty="0"/>
          </a:p>
          <a:p>
            <a:pPr marL="0" indent="0" algn="just">
              <a:lnSpc>
                <a:spcPct val="150000"/>
              </a:lnSpc>
              <a:buNone/>
            </a:pPr>
            <a:r>
              <a:rPr lang="hi-IN" sz="2400" b="1" dirty="0"/>
              <a:t>➢</a:t>
            </a:r>
            <a:r>
              <a:rPr lang="hi-IN" sz="2400" dirty="0"/>
              <a:t> वे पुनर्जीवक (</a:t>
            </a:r>
            <a:r>
              <a:rPr lang="en-US" sz="2400" dirty="0"/>
              <a:t>resuscitator), </a:t>
            </a:r>
            <a:r>
              <a:rPr lang="hi-IN" sz="2400" dirty="0"/>
              <a:t>ऑक्सीजन और अन्य जीवन-समर्थन उपकरण साथ ले जाएंगे।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437322" y="2305872"/>
            <a:ext cx="3657600" cy="3028127"/>
          </a:xfrm>
        </p:spPr>
        <p:txBody>
          <a:bodyPr>
            <a:noAutofit/>
          </a:bodyPr>
          <a:lstStyle/>
          <a:p>
            <a:pPr algn="ctr"/>
            <a:r>
              <a:rPr lang="hi-IN" sz="4000" b="1" dirty="0">
                <a:solidFill>
                  <a:srgbClr val="C00000"/>
                </a:solidFill>
              </a:rPr>
              <a:t>पता लगाने और आकलन सह निकासी दल</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1236736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0" y="1066800"/>
            <a:ext cx="6155635" cy="5105400"/>
          </a:xfrm>
        </p:spPr>
        <p:txBody>
          <a:bodyPr>
            <a:noAutofit/>
          </a:bodyPr>
          <a:lstStyle/>
          <a:p>
            <a:pPr marL="0" indent="0" algn="just">
              <a:lnSpc>
                <a:spcPct val="150000"/>
              </a:lnSpc>
              <a:buNone/>
            </a:pPr>
            <a:r>
              <a:rPr lang="hi-IN" sz="2400" dirty="0"/>
              <a:t>➢ सुनिश्चित करें कि सभी टीम सदस्य उपयुक्त पीपीई (</a:t>
            </a:r>
            <a:r>
              <a:rPr lang="en-US" sz="2400" dirty="0"/>
              <a:t>PPE) </a:t>
            </a:r>
            <a:r>
              <a:rPr lang="hi-IN" sz="2400" dirty="0"/>
              <a:t>पहने हुए हों।</a:t>
            </a:r>
            <a:endParaRPr lang="en-US" sz="2400" dirty="0"/>
          </a:p>
          <a:p>
            <a:pPr marL="0" indent="0" algn="just">
              <a:lnSpc>
                <a:spcPct val="150000"/>
              </a:lnSpc>
              <a:buNone/>
            </a:pPr>
            <a:r>
              <a:rPr lang="hi-IN" sz="2400" dirty="0"/>
              <a:t>यह सुनिश्चित करें कि सभी उपकरण, चादरें, कंटेनर, शॉवर स्टेशन, फुलर अर्थ, डीकंटैमिनेशन सॉल्यूशन और अपदूषित कर्मियों के लिए कपड़े साथ हों।</a:t>
            </a:r>
            <a:endParaRPr lang="en-US" sz="2400" dirty="0"/>
          </a:p>
          <a:p>
            <a:pPr marL="0" indent="0" algn="just">
              <a:lnSpc>
                <a:spcPct val="150000"/>
              </a:lnSpc>
              <a:buNone/>
            </a:pPr>
            <a:r>
              <a:rPr lang="en-US" sz="2400" dirty="0">
                <a:latin typeface="Open sans" panose="020B0606030504020204"/>
              </a:rPr>
              <a:t>➢ </a:t>
            </a:r>
            <a:r>
              <a:rPr lang="hi-IN" sz="2400" dirty="0"/>
              <a:t>शीत क्षेत्र (</a:t>
            </a:r>
            <a:r>
              <a:rPr lang="en-US" sz="2400" dirty="0"/>
              <a:t>Cold Zone) </a:t>
            </a:r>
            <a:r>
              <a:rPr lang="hi-IN" sz="2400" dirty="0"/>
              <a:t>में डीकंटैमिनेशन कॉरिडोर और स्टेशन स्थापित करें। </a:t>
            </a:r>
            <a:endParaRPr lang="en-US"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304800" y="2590800"/>
            <a:ext cx="4724400" cy="1656528"/>
          </a:xfrm>
        </p:spPr>
        <p:txBody>
          <a:bodyPr>
            <a:noAutofit/>
          </a:bodyPr>
          <a:lstStyle/>
          <a:p>
            <a:pPr algn="ctr"/>
            <a:r>
              <a:rPr lang="hi-IN" sz="3600" b="1" dirty="0">
                <a:solidFill>
                  <a:srgbClr val="C00000"/>
                </a:solidFill>
              </a:rPr>
              <a:t>डीकंटैमिनेशन टीम (अपदूषण दल)</a:t>
            </a:r>
            <a:r>
              <a:rPr lang="hi-IN" sz="3600" dirty="0">
                <a:solidFill>
                  <a:srgbClr val="C00000"/>
                </a:solidFill>
              </a:rPr>
              <a:t> </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16447495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0" y="1066800"/>
            <a:ext cx="7086600" cy="5334000"/>
          </a:xfrm>
        </p:spPr>
        <p:txBody>
          <a:bodyPr>
            <a:noAutofit/>
          </a:bodyPr>
          <a:lstStyle/>
          <a:p>
            <a:pPr marL="0" indent="0" algn="just">
              <a:lnSpc>
                <a:spcPct val="150000"/>
              </a:lnSpc>
              <a:buNone/>
            </a:pPr>
            <a:r>
              <a:rPr lang="hi-IN" sz="2400" dirty="0"/>
              <a:t>➢ डीकंटैमिनेशन कॉरिडोर और स्टेशन को तुरंत स्थानांतरित करने के लिए तैयार रहें।</a:t>
            </a:r>
            <a:br>
              <a:rPr lang="hi-IN" sz="2400" dirty="0"/>
            </a:br>
            <a:r>
              <a:rPr lang="hi-IN" sz="2400" dirty="0"/>
              <a:t>➢ पीड़ित और रेस्क्यू करने वाले का डीकंटैमिनेशन प्राथमिक कार्य है, उपकरणों और वाहनों का डीकंटैमिनेशन द्वितीयक कार्य है।</a:t>
            </a:r>
            <a:br>
              <a:rPr lang="hi-IN" sz="2400" dirty="0"/>
            </a:br>
            <a:r>
              <a:rPr lang="hi-IN" sz="2400" dirty="0"/>
              <a:t>➢ सभी पीड़ितों और रेस्क्यू करने वालों का उचित डीकंटैमिनेशन किया जाए।</a:t>
            </a:r>
            <a:br>
              <a:rPr lang="hi-IN" sz="2400" dirty="0"/>
            </a:br>
            <a:r>
              <a:rPr lang="hi-IN" sz="2400" dirty="0"/>
              <a:t>➢ गंभीर/जीवन-घातक चोट वाले पीड़ितों का डीकंटैमिनेशन नहीं किया जाएगा।</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304800" y="2590800"/>
            <a:ext cx="4724400" cy="1656528"/>
          </a:xfrm>
        </p:spPr>
        <p:txBody>
          <a:bodyPr>
            <a:noAutofit/>
          </a:bodyPr>
          <a:lstStyle/>
          <a:p>
            <a:pPr algn="ctr"/>
            <a:r>
              <a:rPr lang="hi-IN" sz="3600" b="1" dirty="0">
                <a:solidFill>
                  <a:srgbClr val="C00000"/>
                </a:solidFill>
              </a:rPr>
              <a:t>डीकंटैमिनेशन टीम (अपदूषण दल)</a:t>
            </a:r>
            <a:r>
              <a:rPr lang="hi-IN" sz="3600" dirty="0">
                <a:solidFill>
                  <a:srgbClr val="C00000"/>
                </a:solidFill>
              </a:rPr>
              <a:t> </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31606813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4400" y="1066800"/>
            <a:ext cx="6765235" cy="5410200"/>
          </a:xfrm>
        </p:spPr>
        <p:txBody>
          <a:bodyPr>
            <a:noAutofit/>
          </a:bodyPr>
          <a:lstStyle/>
          <a:p>
            <a:pPr marL="0" indent="0" algn="just">
              <a:lnSpc>
                <a:spcPct val="150000"/>
              </a:lnSpc>
              <a:buNone/>
            </a:pPr>
            <a:r>
              <a:rPr lang="hi-IN" sz="2400" dirty="0"/>
              <a:t>➢ डीकंटैमिनेशन कॉरिडोर और स्टेशन को तुरंत स्थानांतरित करने के लिए तैयार रहें।</a:t>
            </a:r>
            <a:br>
              <a:rPr lang="hi-IN" sz="2400" dirty="0"/>
            </a:br>
            <a:r>
              <a:rPr lang="hi-IN" sz="2400" dirty="0"/>
              <a:t>➢ पीड़ित और बचावकर्मी का डीकंटैमिनेशन प्राथमिक कार्य है, उपकरणों और वाहनों का डीकंटैमिनेशन द्वितीयक कार्य है।</a:t>
            </a:r>
            <a:br>
              <a:rPr lang="hi-IN" sz="2400" dirty="0"/>
            </a:br>
            <a:r>
              <a:rPr lang="hi-IN" sz="2400" dirty="0"/>
              <a:t>➢ सभी पीड़ितों और बचावकर्मियों का उचित </a:t>
            </a:r>
            <a:r>
              <a:rPr lang="en-US" sz="2400" dirty="0"/>
              <a:t>     </a:t>
            </a:r>
            <a:r>
              <a:rPr lang="hi-IN" sz="2400" dirty="0"/>
              <a:t>डीकंटैमिनेशन</a:t>
            </a:r>
            <a:r>
              <a:rPr lang="en-US" sz="2400" dirty="0"/>
              <a:t> </a:t>
            </a:r>
            <a:r>
              <a:rPr lang="hi-IN" sz="2400" dirty="0"/>
              <a:t>करें।</a:t>
            </a:r>
            <a:br>
              <a:rPr lang="hi-IN" sz="2400" dirty="0"/>
            </a:br>
            <a:r>
              <a:rPr lang="hi-IN" sz="2400" dirty="0"/>
              <a:t>➢ जिन पीड़ितों को गंभीर/जीवन-घातक चोटें हैं उनका डीकंटैमिनेशन नहीं किया जाएगा।</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255315" y="2600736"/>
            <a:ext cx="4724400" cy="1656528"/>
          </a:xfrm>
        </p:spPr>
        <p:txBody>
          <a:bodyPr>
            <a:noAutofit/>
          </a:bodyPr>
          <a:lstStyle/>
          <a:p>
            <a:pPr algn="ctr"/>
            <a:r>
              <a:rPr lang="hi-IN" sz="3600" b="1" dirty="0">
                <a:solidFill>
                  <a:srgbClr val="C00000"/>
                </a:solidFill>
              </a:rPr>
              <a:t>डीकंटैमिनेशन टीम (अपदूषण दल)</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13308084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1600" y="1219200"/>
            <a:ext cx="6308035" cy="5334000"/>
          </a:xfrm>
        </p:spPr>
        <p:txBody>
          <a:bodyPr>
            <a:noAutofit/>
          </a:bodyPr>
          <a:lstStyle/>
          <a:p>
            <a:pPr>
              <a:lnSpc>
                <a:spcPct val="100000"/>
              </a:lnSpc>
              <a:buFont typeface="Wingdings" panose="05000000000000000000" pitchFamily="2" charset="2"/>
              <a:buChar char="Ø"/>
            </a:pPr>
            <a:r>
              <a:rPr lang="hi-IN" sz="2400" dirty="0"/>
              <a:t>डीएस-2 घोल का उपयोग केवल वाहन और उपकरणों के डी-कंटैमिनेशन (अपदूषण) के लिए किया जाएगा।</a:t>
            </a:r>
            <a:endParaRPr lang="en-US" sz="2400" dirty="0"/>
          </a:p>
          <a:p>
            <a:pPr>
              <a:lnSpc>
                <a:spcPct val="100000"/>
              </a:lnSpc>
              <a:buFont typeface="Wingdings" panose="05000000000000000000" pitchFamily="2" charset="2"/>
              <a:buChar char="Ø"/>
            </a:pPr>
            <a:r>
              <a:rPr lang="en-US" sz="2400" dirty="0">
                <a:latin typeface="Open sans" panose="020B0606030504020204"/>
              </a:rPr>
              <a:t> </a:t>
            </a:r>
            <a:r>
              <a:rPr lang="hi-IN" sz="2400" dirty="0"/>
              <a:t>उपकरणों का उचित डी-कंटैमिनेशन (अपदूषण) सुनिश्चित किया जाएगा।</a:t>
            </a:r>
            <a:endParaRPr lang="en-US" sz="2400" dirty="0">
              <a:latin typeface="Open sans" panose="020B0606030504020204"/>
            </a:endParaRPr>
          </a:p>
          <a:p>
            <a:pPr>
              <a:lnSpc>
                <a:spcPct val="100000"/>
              </a:lnSpc>
              <a:buFont typeface="Wingdings" panose="05000000000000000000" pitchFamily="2" charset="2"/>
              <a:buChar char="Ø"/>
            </a:pPr>
            <a:r>
              <a:rPr lang="en-US" sz="2400" dirty="0">
                <a:latin typeface="Open sans" panose="020B0606030504020204"/>
              </a:rPr>
              <a:t> </a:t>
            </a:r>
            <a:r>
              <a:rPr lang="hi-IN" sz="2400" dirty="0"/>
              <a:t>सभी दूषित कपड़े और डिस्पोज़ेबल वस्तुएँ पैक कर विशेषज्ञ एजेंसी को सौंप दी जाएंगी।</a:t>
            </a:r>
            <a:endParaRPr lang="en-US" sz="2400" dirty="0"/>
          </a:p>
          <a:p>
            <a:pPr>
              <a:lnSpc>
                <a:spcPct val="100000"/>
              </a:lnSpc>
              <a:buFont typeface="Wingdings" panose="05000000000000000000" pitchFamily="2" charset="2"/>
              <a:buChar char="Ø"/>
            </a:pPr>
            <a:r>
              <a:rPr lang="en-US" sz="2400" dirty="0">
                <a:latin typeface="Open sans" panose="020B0606030504020204"/>
              </a:rPr>
              <a:t> </a:t>
            </a:r>
            <a:r>
              <a:rPr lang="hi-IN" sz="2400" dirty="0"/>
              <a:t>दूषित पानी और अन्य तरल पदार्थ कंटेनरों में एकत्र किए जाएंगे और यह सुनिश्चित किया जाएगा कि वे भूमिगत/प्राकृतिक जलस्रोत या नालियों के साथ न मिलें।</a:t>
            </a:r>
            <a:endParaRPr lang="en-US"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304800" y="2590800"/>
            <a:ext cx="4724400" cy="1656528"/>
          </a:xfrm>
        </p:spPr>
        <p:txBody>
          <a:bodyPr>
            <a:noAutofit/>
          </a:bodyPr>
          <a:lstStyle/>
          <a:p>
            <a:pPr algn="ctr"/>
            <a:r>
              <a:rPr lang="hi-IN" sz="3600" b="1" dirty="0">
                <a:solidFill>
                  <a:srgbClr val="C00000"/>
                </a:solidFill>
              </a:rPr>
              <a:t>डीकंटैमिनेशन टीम (अपदूषण दल)</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1039121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57800" y="1066800"/>
            <a:ext cx="6308035" cy="5334000"/>
          </a:xfrm>
        </p:spPr>
        <p:txBody>
          <a:bodyPr>
            <a:noAutofit/>
          </a:bodyPr>
          <a:lstStyle/>
          <a:p>
            <a:pPr algn="just">
              <a:lnSpc>
                <a:spcPct val="150000"/>
              </a:lnSpc>
              <a:buFont typeface="Wingdings" panose="05000000000000000000" pitchFamily="2" charset="2"/>
              <a:buChar char="Ø"/>
            </a:pPr>
            <a:r>
              <a:rPr lang="hi-IN" sz="2400" dirty="0"/>
              <a:t>पर्याप्त मात्रा में </a:t>
            </a:r>
            <a:r>
              <a:rPr lang="en-US" sz="2400" dirty="0"/>
              <a:t>PDK-I, PDK-II, DS2 </a:t>
            </a:r>
            <a:r>
              <a:rPr lang="hi-IN" sz="2400" dirty="0"/>
              <a:t>घोल, डिटर्जेंट पाउडर, ब्लीचिंग पाउडर, लंबे और छोटे ब्रश तथा </a:t>
            </a:r>
            <a:r>
              <a:rPr lang="en-US" sz="2400" dirty="0"/>
              <a:t>DS2 </a:t>
            </a:r>
            <a:r>
              <a:rPr lang="hi-IN" sz="2400" dirty="0"/>
              <a:t>घोल छिड़काव उपकरण साथ रखें। साथ ही वाटर जेट, होज़ पाइप और शॉवर प्वाइंट भी रखें।</a:t>
            </a:r>
            <a:endParaRPr lang="en-US" sz="2400" dirty="0"/>
          </a:p>
          <a:p>
            <a:pPr algn="just">
              <a:lnSpc>
                <a:spcPct val="150000"/>
              </a:lnSpc>
              <a:buFont typeface="Wingdings" panose="05000000000000000000" pitchFamily="2" charset="2"/>
              <a:buChar char="Ø"/>
            </a:pPr>
            <a:r>
              <a:rPr lang="en-US" sz="2400" dirty="0">
                <a:latin typeface="Open sans" panose="020B0606030504020204"/>
              </a:rPr>
              <a:t> </a:t>
            </a:r>
            <a:r>
              <a:rPr lang="hi-IN" sz="2400" dirty="0"/>
              <a:t>पुन: प्रयोज्य </a:t>
            </a:r>
            <a:r>
              <a:rPr lang="en-US" sz="2400" dirty="0"/>
              <a:t>TEA </a:t>
            </a:r>
            <a:r>
              <a:rPr lang="hi-IN" sz="2400" dirty="0"/>
              <a:t>को ठीक से डी-कंटैमिनेट किया जाएगा।</a:t>
            </a:r>
            <a:endParaRPr lang="en-US" sz="2400" dirty="0"/>
          </a:p>
          <a:p>
            <a:pPr algn="just">
              <a:lnSpc>
                <a:spcPct val="150000"/>
              </a:lnSpc>
              <a:buFont typeface="Wingdings" panose="05000000000000000000" pitchFamily="2" charset="2"/>
              <a:buChar char="Ø"/>
            </a:pPr>
            <a:r>
              <a:rPr lang="hi-IN" sz="2400" dirty="0"/>
              <a:t>स्थिर शॉवरिंग यूनिट स्टेशन अपनी जगह पर ही रहेगा।</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304800" y="2590800"/>
            <a:ext cx="4724400" cy="1656528"/>
          </a:xfrm>
        </p:spPr>
        <p:txBody>
          <a:bodyPr>
            <a:noAutofit/>
          </a:bodyPr>
          <a:lstStyle/>
          <a:p>
            <a:pPr algn="ctr"/>
            <a:r>
              <a:rPr lang="hi-IN" sz="3600" b="1" dirty="0">
                <a:solidFill>
                  <a:srgbClr val="C00000"/>
                </a:solidFill>
              </a:rPr>
              <a:t>डीकंटैमिनेशन टीम (अपदूषण दल)</a:t>
            </a:r>
            <a:endParaRPr lang="en-US" sz="4000" b="1" dirty="0">
              <a:solidFill>
                <a:srgbClr val="C00000"/>
              </a:solidFill>
              <a:latin typeface="Open sans" panose="020B0606030504020204"/>
            </a:endParaRPr>
          </a:p>
        </p:txBody>
      </p:sp>
    </p:spTree>
    <p:extLst>
      <p:ext uri="{BB962C8B-B14F-4D97-AF65-F5344CB8AC3E}">
        <p14:creationId xmlns:p14="http://schemas.microsoft.com/office/powerpoint/2010/main" val="1359949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4775" y="2224859"/>
            <a:ext cx="3200401" cy="1905000"/>
          </a:xfrm>
        </p:spPr>
        <p:txBody>
          <a:bodyPr>
            <a:noAutofit/>
          </a:bodyPr>
          <a:lstStyle/>
          <a:p>
            <a:r>
              <a:rPr lang="hi-IN" sz="4000" dirty="0">
                <a:solidFill>
                  <a:srgbClr val="C00000"/>
                </a:solidFill>
              </a:rPr>
              <a:t>"</a:t>
            </a:r>
            <a:r>
              <a:rPr lang="hi-IN" sz="4000" b="1" dirty="0">
                <a:solidFill>
                  <a:srgbClr val="C00000"/>
                </a:solidFill>
              </a:rPr>
              <a:t>परिभाषा</a:t>
            </a:r>
            <a:r>
              <a:rPr lang="hi-IN" sz="4000" dirty="0">
                <a:solidFill>
                  <a:srgbClr val="C00000"/>
                </a:solidFill>
              </a:rPr>
              <a:t>"</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124200" y="1634309"/>
            <a:ext cx="8763000" cy="3589382"/>
          </a:xfrm>
        </p:spPr>
        <p:txBody>
          <a:bodyPr>
            <a:noAutofit/>
          </a:bodyPr>
          <a:lstStyle/>
          <a:p>
            <a:pPr marL="0" indent="0" algn="just">
              <a:lnSpc>
                <a:spcPct val="150000"/>
              </a:lnSpc>
              <a:buNone/>
              <a:defRPr/>
            </a:pPr>
            <a:r>
              <a:rPr lang="hi-IN" dirty="0"/>
              <a:t>"एक ऐसा हथियार जैसे परमाणु हथियार, रासायनिक हथियार या जैविक हथियार, जो बड़े क्षेत्रों, मानव निर्मित संरचनाओं और प्राकृतिक संरचनाओं को नष्ट कर सकता है तथा बहुत से लोगों की जान ले सकता है।</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5997843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9331" y="914400"/>
            <a:ext cx="7070035" cy="4191000"/>
          </a:xfrm>
        </p:spPr>
        <p:txBody>
          <a:bodyPr>
            <a:noAutofit/>
          </a:bodyPr>
          <a:lstStyle/>
          <a:p>
            <a:pPr marL="0" indent="0">
              <a:lnSpc>
                <a:spcPct val="100000"/>
              </a:lnSpc>
              <a:buNone/>
            </a:pPr>
            <a:r>
              <a:rPr lang="hi-IN" sz="2400" dirty="0"/>
              <a:t>➢ चिकित्सा दल प्राथमिक उपचार और इलाज प्रदान करने के लिए उत्तरदायी होगा।</a:t>
            </a:r>
            <a:endParaRPr lang="en-US" sz="2400" dirty="0"/>
          </a:p>
          <a:p>
            <a:pPr marL="0" indent="0">
              <a:lnSpc>
                <a:spcPct val="100000"/>
              </a:lnSpc>
              <a:buNone/>
            </a:pPr>
            <a:r>
              <a:rPr lang="en-US" sz="2400" dirty="0"/>
              <a:t>  </a:t>
            </a:r>
            <a:br>
              <a:rPr lang="hi-IN" sz="2400" dirty="0"/>
            </a:br>
            <a:r>
              <a:rPr lang="hi-IN" sz="2400" dirty="0"/>
              <a:t>➢ मरीज को उनकी चोट/उपचार की आवश्यकता के अनुसार वर्गीकृत करें।</a:t>
            </a:r>
            <a:endParaRPr lang="en-US" sz="2400" dirty="0"/>
          </a:p>
          <a:p>
            <a:pPr marL="0" indent="0">
              <a:lnSpc>
                <a:spcPct val="100000"/>
              </a:lnSpc>
              <a:buNone/>
            </a:pPr>
            <a:br>
              <a:rPr lang="hi-IN" sz="2400" dirty="0"/>
            </a:br>
            <a:r>
              <a:rPr lang="hi-IN" sz="2400" dirty="0"/>
              <a:t>➢ प्राथमिक उपचार और इलाज प्रदान करने हेतु उपचार केंद्र स्थापित करें।</a:t>
            </a:r>
            <a:endParaRPr lang="en-US" sz="2400" dirty="0"/>
          </a:p>
          <a:p>
            <a:pPr marL="0" indent="0">
              <a:lnSpc>
                <a:spcPct val="100000"/>
              </a:lnSpc>
              <a:buNone/>
            </a:pPr>
            <a:br>
              <a:rPr lang="hi-IN" sz="2400" dirty="0"/>
            </a:br>
            <a:r>
              <a:rPr lang="hi-IN" sz="2400" dirty="0"/>
              <a:t>➢ लक्षणों के अनुसार पीड़ितों के त्रायज स्तर का निर्धारण करें।</a:t>
            </a:r>
            <a:endParaRPr lang="en-US" sz="2400" dirty="0"/>
          </a:p>
          <a:p>
            <a:pPr marL="0" indent="0">
              <a:lnSpc>
                <a:spcPct val="100000"/>
              </a:lnSpc>
              <a:buNone/>
            </a:pPr>
            <a:br>
              <a:rPr lang="hi-IN" sz="2400" dirty="0"/>
            </a:br>
            <a:r>
              <a:rPr lang="hi-IN" sz="2400" dirty="0"/>
              <a:t>➢ मनोवैज्ञानिक रूप से प्रभावित लोगों को आश्वस्त करें और पुनःस्थापित करें।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Title 1">
            <a:extLst>
              <a:ext uri="{FF2B5EF4-FFF2-40B4-BE49-F238E27FC236}">
                <a16:creationId xmlns:a16="http://schemas.microsoft.com/office/drawing/2014/main" id="{D5B7178E-5BCF-4A02-8800-B6399518819C}"/>
              </a:ext>
            </a:extLst>
          </p:cNvPr>
          <p:cNvSpPr>
            <a:spLocks noGrp="1"/>
          </p:cNvSpPr>
          <p:nvPr>
            <p:ph type="title"/>
          </p:nvPr>
        </p:nvSpPr>
        <p:spPr>
          <a:xfrm>
            <a:off x="990600" y="2590800"/>
            <a:ext cx="3124200" cy="1656528"/>
          </a:xfrm>
        </p:spPr>
        <p:txBody>
          <a:bodyPr>
            <a:noAutofit/>
          </a:bodyPr>
          <a:lstStyle/>
          <a:p>
            <a:pPr algn="ctr"/>
            <a:r>
              <a:rPr lang="hi-IN" sz="3600" b="1" dirty="0">
                <a:solidFill>
                  <a:srgbClr val="FF0000"/>
                </a:solidFill>
              </a:rPr>
              <a:t>"चिकित्सा दल"</a:t>
            </a:r>
            <a:r>
              <a:rPr lang="hi-IN" sz="3600" dirty="0">
                <a:solidFill>
                  <a:srgbClr val="FF0000"/>
                </a:solidFill>
              </a:rPr>
              <a:t> </a:t>
            </a:r>
            <a:endParaRPr lang="en-US" sz="4000" b="1" dirty="0">
              <a:solidFill>
                <a:srgbClr val="FF0000"/>
              </a:solidFill>
              <a:latin typeface="Open sans" panose="020B0606030504020204"/>
            </a:endParaRPr>
          </a:p>
        </p:txBody>
      </p:sp>
    </p:spTree>
    <p:extLst>
      <p:ext uri="{BB962C8B-B14F-4D97-AF65-F5344CB8AC3E}">
        <p14:creationId xmlns:p14="http://schemas.microsoft.com/office/powerpoint/2010/main" val="288658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655128" y="-86222"/>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2" y="2626709"/>
            <a:ext cx="4254779" cy="7866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lvl="0" algn="ctr">
              <a:lnSpc>
                <a:spcPct val="120000"/>
              </a:lnSpc>
              <a:buClr>
                <a:srgbClr val="C00000"/>
              </a:buClr>
              <a:buSzPts val="3600"/>
            </a:pPr>
            <a:r>
              <a:rPr lang="hi-IN" sz="4000" b="1" dirty="0">
                <a:solidFill>
                  <a:srgbClr val="C00000"/>
                </a:solidFill>
              </a:rPr>
              <a:t>समीक्षा</a:t>
            </a:r>
            <a:endParaRPr lang="en-US" sz="4000" b="1" dirty="0">
              <a:solidFill>
                <a:srgbClr val="C00000"/>
              </a:solidFill>
              <a:latin typeface="Open Sans"/>
            </a:endParaRPr>
          </a:p>
        </p:txBody>
      </p:sp>
      <p:sp>
        <p:nvSpPr>
          <p:cNvPr id="223" name="Ensure your safety and the safety of your crew, the patient, and bystanders…"/>
          <p:cNvSpPr txBox="1"/>
          <p:nvPr/>
        </p:nvSpPr>
        <p:spPr>
          <a:xfrm>
            <a:off x="4904510" y="1066800"/>
            <a:ext cx="7079509" cy="51444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200000"/>
              </a:lnSpc>
              <a:buFont typeface="Wingdings" panose="05000000000000000000" pitchFamily="2" charset="2"/>
              <a:buChar char="ü"/>
            </a:pPr>
            <a:r>
              <a:rPr lang="en-US" sz="2400" dirty="0"/>
              <a:t>WMD </a:t>
            </a:r>
            <a:r>
              <a:rPr lang="hi-IN" sz="2400" dirty="0"/>
              <a:t>की परिभाषा</a:t>
            </a:r>
            <a:endParaRPr lang="en-US" sz="2400" dirty="0"/>
          </a:p>
          <a:p>
            <a:pPr algn="just">
              <a:lnSpc>
                <a:spcPct val="200000"/>
              </a:lnSpc>
              <a:buFont typeface="Wingdings" panose="05000000000000000000" pitchFamily="2" charset="2"/>
              <a:buChar char="ü"/>
            </a:pPr>
            <a:r>
              <a:rPr lang="en-US" sz="2400" dirty="0"/>
              <a:t>WMD </a:t>
            </a:r>
            <a:r>
              <a:rPr lang="hi-IN" sz="2400" dirty="0"/>
              <a:t>के प्रकार</a:t>
            </a:r>
            <a:endParaRPr lang="en-US" sz="2400" dirty="0"/>
          </a:p>
          <a:p>
            <a:pPr algn="just">
              <a:lnSpc>
                <a:spcPct val="200000"/>
              </a:lnSpc>
              <a:buFont typeface="Wingdings" panose="05000000000000000000" pitchFamily="2" charset="2"/>
              <a:buChar char="ü"/>
            </a:pPr>
            <a:r>
              <a:rPr lang="en-US" sz="2400" dirty="0"/>
              <a:t>WMD </a:t>
            </a:r>
            <a:r>
              <a:rPr lang="hi-IN" sz="2400" dirty="0"/>
              <a:t>का उपयोग कब किया जा सकता है</a:t>
            </a:r>
            <a:endParaRPr lang="en-US" sz="2400" dirty="0"/>
          </a:p>
          <a:p>
            <a:pPr algn="just">
              <a:lnSpc>
                <a:spcPct val="200000"/>
              </a:lnSpc>
              <a:buFont typeface="Wingdings" panose="05000000000000000000" pitchFamily="2" charset="2"/>
              <a:buChar char="ü"/>
            </a:pPr>
            <a:r>
              <a:rPr lang="en-US" sz="2400" dirty="0">
                <a:latin typeface="Open sans" panose="020B0606030504020204"/>
                <a:cs typeface="Times New Roman" panose="02020603050405020304" pitchFamily="18" charset="0"/>
              </a:rPr>
              <a:t> </a:t>
            </a:r>
            <a:r>
              <a:rPr lang="en-US" sz="2400" dirty="0"/>
              <a:t>CBRN </a:t>
            </a:r>
            <a:r>
              <a:rPr lang="hi-IN" sz="2400" dirty="0"/>
              <a:t>हथियार</a:t>
            </a:r>
            <a:endParaRPr lang="en-US" sz="2400" dirty="0"/>
          </a:p>
          <a:p>
            <a:pPr algn="just">
              <a:lnSpc>
                <a:spcPct val="200000"/>
              </a:lnSpc>
              <a:buFont typeface="Wingdings" panose="05000000000000000000" pitchFamily="2" charset="2"/>
              <a:buChar char="ü"/>
            </a:pPr>
            <a:r>
              <a:rPr lang="en-US" sz="2400" dirty="0"/>
              <a:t>CBRN </a:t>
            </a:r>
            <a:r>
              <a:rPr lang="hi-IN" sz="2400" dirty="0"/>
              <a:t>टीम की संरचना और शक्ति</a:t>
            </a:r>
            <a:endParaRPr lang="en-US" sz="2400" dirty="0"/>
          </a:p>
          <a:p>
            <a:pPr algn="just">
              <a:lnSpc>
                <a:spcPct val="200000"/>
              </a:lnSpc>
              <a:buFont typeface="Wingdings" panose="05000000000000000000" pitchFamily="2" charset="2"/>
              <a:buChar char="ü"/>
            </a:pPr>
            <a:r>
              <a:rPr lang="en-US" sz="2400" dirty="0">
                <a:latin typeface="Open sans" panose="020B0606030504020204"/>
                <a:cs typeface="Times New Roman" panose="02020603050405020304" pitchFamily="18" charset="0"/>
              </a:rPr>
              <a:t> </a:t>
            </a:r>
            <a:r>
              <a:rPr lang="en-US" sz="2400" dirty="0"/>
              <a:t>CBRN </a:t>
            </a:r>
            <a:r>
              <a:rPr lang="hi-IN" sz="2400" dirty="0"/>
              <a:t>उप-टीमों की भूमिका</a:t>
            </a:r>
            <a:endParaRPr lang="en-US" sz="2400" dirty="0"/>
          </a:p>
          <a:p>
            <a:pPr algn="just">
              <a:lnSpc>
                <a:spcPct val="200000"/>
              </a:lnSpc>
              <a:buFont typeface="Wingdings" panose="05000000000000000000" pitchFamily="2" charset="2"/>
              <a:buChar char="ü"/>
            </a:pPr>
            <a:r>
              <a:rPr lang="hi-IN" sz="2400" dirty="0"/>
              <a:t>निष्कर्ष</a:t>
            </a:r>
            <a:endParaRPr lang="en-US" sz="2400" dirty="0">
              <a:latin typeface="Open sans" panose="020B0606030504020204"/>
              <a:cs typeface="Times New Roman" panose="02020603050405020304"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454957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69977" y="3103014"/>
            <a:ext cx="4083778"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dirty="0">
                <a:solidFill>
                  <a:srgbClr val="C00000"/>
                </a:solidFill>
              </a:rPr>
              <a:t>कोई प्रश्न?</a:t>
            </a:r>
            <a:r>
              <a:rPr lang="hi-IN" sz="4000" dirty="0">
                <a:solidFill>
                  <a:srgbClr val="C00000"/>
                </a:solidFill>
              </a:rPr>
              <a:t> </a:t>
            </a:r>
            <a:endParaRPr lang="en-US" sz="4000" b="1" dirty="0">
              <a:solidFill>
                <a:srgbClr val="C00000"/>
              </a:solidFill>
              <a:latin typeface="Open sans"/>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11441" y="1765969"/>
            <a:ext cx="3368693" cy="3368693"/>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8" y="2057400"/>
            <a:ext cx="3740727" cy="3401291"/>
          </a:xfrm>
        </p:spPr>
        <p:txBody>
          <a:bodyPr>
            <a:normAutofit/>
          </a:bodyPr>
          <a:lstStyle/>
          <a:p>
            <a:endParaRPr lang="en-US" sz="5400" b="1" dirty="0">
              <a:solidFill>
                <a:srgbClr val="C00000"/>
              </a:solidFill>
              <a:latin typeface="Open sans"/>
            </a:endParaRPr>
          </a:p>
          <a:p>
            <a:r>
              <a:rPr lang="hi-IN" sz="4000" b="1" dirty="0">
                <a:solidFill>
                  <a:srgbClr val="C00000"/>
                </a:solidFill>
              </a:rPr>
              <a:t>मूल्यांकन</a:t>
            </a:r>
            <a:endParaRPr lang="en-IN" sz="4000" b="1" dirty="0">
              <a:solidFill>
                <a:srgbClr val="C00000"/>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43</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b="1" dirty="0">
              <a:solidFill>
                <a:schemeClr val="tx1"/>
              </a:solidFill>
            </a:endParaRPr>
          </a:p>
          <a:p>
            <a:r>
              <a:rPr lang="en-US" sz="2800" b="1" dirty="0">
                <a:solidFill>
                  <a:schemeClr val="tx1"/>
                </a:solidFill>
              </a:rPr>
              <a:t>1.   </a:t>
            </a:r>
            <a:r>
              <a:rPr lang="hi-IN" sz="2800" dirty="0">
                <a:solidFill>
                  <a:schemeClr val="tx1"/>
                </a:solidFill>
              </a:rPr>
              <a:t>द्वितीय विश्व युद्ध के दौरान जब अमेरिका ने जापान के हिरोशिमा शहर पर विश्व का पहला परमाणु बम गिराया था, तो उस प्रकार की आपदा को किस प्रकार की आपदा कहा जाता है?</a:t>
            </a:r>
          </a:p>
          <a:p>
            <a:endParaRPr lang="en-US" sz="2800" b="1" dirty="0"/>
          </a:p>
          <a:p>
            <a:r>
              <a:rPr lang="hi-IN" sz="2800" b="1" dirty="0">
                <a:solidFill>
                  <a:srgbClr val="FF0000"/>
                </a:solidFill>
              </a:rPr>
              <a:t>उत्तर - परमाणु बम (परमाणु आपदा)</a:t>
            </a:r>
          </a:p>
          <a:p>
            <a:pPr algn="just">
              <a:lnSpc>
                <a:spcPct val="150000"/>
              </a:lnSpc>
            </a:pPr>
            <a:r>
              <a:rPr lang="en-IN" sz="2800" b="1" dirty="0">
                <a:solidFill>
                  <a:schemeClr val="tx1"/>
                </a:solidFill>
                <a:latin typeface="Open Sans" panose="020B0606030504020204"/>
                <a:cs typeface="Arial" pitchFamily="34" charset="0"/>
              </a:rPr>
              <a:t>2. </a:t>
            </a:r>
            <a:r>
              <a:rPr lang="hi-IN" sz="2800" dirty="0">
                <a:solidFill>
                  <a:schemeClr val="tx1"/>
                </a:solidFill>
              </a:rPr>
              <a:t>एन.डी.आर.एफ. (</a:t>
            </a:r>
            <a:r>
              <a:rPr lang="en-US" sz="2800" dirty="0">
                <a:solidFill>
                  <a:schemeClr val="tx1"/>
                </a:solidFill>
              </a:rPr>
              <a:t>NDRF) </a:t>
            </a:r>
            <a:r>
              <a:rPr lang="hi-IN" sz="2800" dirty="0">
                <a:solidFill>
                  <a:schemeClr val="tx1"/>
                </a:solidFill>
              </a:rPr>
              <a:t>सीबीआरएन (</a:t>
            </a:r>
            <a:r>
              <a:rPr lang="en-US" sz="2800" dirty="0">
                <a:solidFill>
                  <a:schemeClr val="tx1"/>
                </a:solidFill>
              </a:rPr>
              <a:t>CBRN) </a:t>
            </a:r>
            <a:r>
              <a:rPr lang="hi-IN" sz="2800" dirty="0">
                <a:solidFill>
                  <a:schemeClr val="tx1"/>
                </a:solidFill>
              </a:rPr>
              <a:t>प्रतिक्रिया दल में कितने सदस्य होते हैं? </a:t>
            </a:r>
            <a:endParaRPr lang="en-US" sz="2800" u="sng" dirty="0">
              <a:solidFill>
                <a:schemeClr val="tx1"/>
              </a:solidFill>
              <a:latin typeface="Open sans" panose="020B0606030504020204"/>
              <a:cs typeface="Arial" pitchFamily="34" charset="0"/>
            </a:endParaRPr>
          </a:p>
          <a:p>
            <a:pPr algn="just">
              <a:lnSpc>
                <a:spcPct val="150000"/>
              </a:lnSpc>
            </a:pPr>
            <a:r>
              <a:rPr lang="hi-IN" sz="2800" b="1" dirty="0">
                <a:solidFill>
                  <a:srgbClr val="FF0000"/>
                </a:solidFill>
              </a:rPr>
              <a:t>उत्तर - 47</a:t>
            </a:r>
            <a:r>
              <a:rPr lang="en-US" sz="2800" b="1" dirty="0">
                <a:solidFill>
                  <a:srgbClr val="FF0000"/>
                </a:solidFill>
                <a:latin typeface="Open sans"/>
              </a:rPr>
              <a:t>  </a:t>
            </a:r>
          </a:p>
          <a:p>
            <a:pPr algn="ctr"/>
            <a:endParaRPr lang="en-IN" dirty="0"/>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22686181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3724569"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algn="ctr"/>
            <a:r>
              <a:rPr lang="hi-IN" sz="4000" b="1" dirty="0">
                <a:solidFill>
                  <a:srgbClr val="C00000"/>
                </a:solidFill>
              </a:rPr>
              <a:t>धन्यवाद</a:t>
            </a:r>
            <a:endParaRPr lang="en-US" sz="4000" b="1" dirty="0">
              <a:solidFill>
                <a:srgbClr val="C00000"/>
              </a:solidFill>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56983" y="112697"/>
            <a:ext cx="5916861" cy="6440503"/>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88008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"डब्ल्यूएमडी के प्रकार"</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29200" y="1706518"/>
            <a:ext cx="6629400" cy="3246482"/>
          </a:xfrm>
        </p:spPr>
        <p:txBody>
          <a:bodyPr>
            <a:noAutofit/>
          </a:bodyPr>
          <a:lstStyle/>
          <a:p>
            <a:pPr>
              <a:lnSpc>
                <a:spcPct val="200000"/>
              </a:lnSpc>
              <a:defRPr/>
            </a:pPr>
            <a:r>
              <a:rPr lang="hi-IN" dirty="0"/>
              <a:t>परमाणु और विकिरणीय</a:t>
            </a:r>
            <a:endParaRPr lang="en-US" dirty="0"/>
          </a:p>
          <a:p>
            <a:pPr>
              <a:lnSpc>
                <a:spcPct val="200000"/>
              </a:lnSpc>
              <a:defRPr/>
            </a:pPr>
            <a:r>
              <a:rPr lang="hi-IN" dirty="0"/>
              <a:t>जैविक</a:t>
            </a:r>
            <a:endParaRPr lang="en-US" dirty="0"/>
          </a:p>
          <a:p>
            <a:pPr>
              <a:lnSpc>
                <a:spcPct val="200000"/>
              </a:lnSpc>
              <a:defRPr/>
            </a:pPr>
            <a:r>
              <a:rPr lang="hi-IN" dirty="0"/>
              <a:t>रासायनिक</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021190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09800"/>
            <a:ext cx="4016085" cy="1722779"/>
          </a:xfrm>
        </p:spPr>
        <p:txBody>
          <a:bodyPr>
            <a:noAutofit/>
          </a:bodyPr>
          <a:lstStyle/>
          <a:p>
            <a:pPr algn="ctr"/>
            <a:r>
              <a:rPr lang="en-US" sz="4000" b="1" dirty="0">
                <a:solidFill>
                  <a:srgbClr val="C00000"/>
                </a:solidFill>
              </a:rPr>
              <a:t>"WMD </a:t>
            </a:r>
            <a:r>
              <a:rPr lang="hi-IN" sz="4000" b="1" dirty="0">
                <a:solidFill>
                  <a:srgbClr val="C00000"/>
                </a:solidFill>
              </a:rPr>
              <a:t>का प्रयोग कब किया जा सकता है?"</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10" name="Arrow: Notched Right 9">
            <a:extLst>
              <a:ext uri="{FF2B5EF4-FFF2-40B4-BE49-F238E27FC236}">
                <a16:creationId xmlns:a16="http://schemas.microsoft.com/office/drawing/2014/main" id="{42EAAEED-5F69-46EE-BF9E-769FE26F5D97}"/>
              </a:ext>
            </a:extLst>
          </p:cNvPr>
          <p:cNvSpPr/>
          <p:nvPr/>
        </p:nvSpPr>
        <p:spPr>
          <a:xfrm>
            <a:off x="4800600" y="3425827"/>
            <a:ext cx="7010400" cy="1141408"/>
          </a:xfrm>
          <a:prstGeom prst="notchedRightArrow">
            <a:avLst/>
          </a:prstGeom>
          <a:scene3d>
            <a:camera prst="orthographicFront">
              <a:rot lat="0" lon="0" rev="0"/>
            </a:camera>
            <a:lightRig rig="contrasting" dir="t">
              <a:rot lat="0" lon="0" rev="1200000"/>
            </a:lightRig>
          </a:scene3d>
          <a:sp3d z="-300000" prstMaterial="plastic">
            <a:bevelT/>
          </a:sp3d>
        </p:spPr>
        <p:style>
          <a:lnRef idx="1">
            <a:schemeClr val="dk1">
              <a:hueOff val="0"/>
              <a:satOff val="0"/>
              <a:lumOff val="0"/>
              <a:alphaOff val="0"/>
            </a:schemeClr>
          </a:lnRef>
          <a:fillRef idx="1">
            <a:schemeClr val="accent4">
              <a:tint val="40000"/>
              <a:hueOff val="0"/>
              <a:satOff val="0"/>
              <a:lumOff val="0"/>
              <a:alphaOff val="0"/>
            </a:schemeClr>
          </a:fillRef>
          <a:effectRef idx="0">
            <a:schemeClr val="accent4">
              <a:tint val="40000"/>
              <a:hueOff val="0"/>
              <a:satOff val="0"/>
              <a:lumOff val="0"/>
              <a:alphaOff val="0"/>
            </a:schemeClr>
          </a:effectRef>
          <a:fontRef idx="minor">
            <a:schemeClr val="dk1">
              <a:hueOff val="0"/>
              <a:satOff val="0"/>
              <a:lumOff val="0"/>
              <a:alphaOff val="0"/>
            </a:schemeClr>
          </a:fontRef>
        </p:style>
      </p:sp>
      <p:grpSp>
        <p:nvGrpSpPr>
          <p:cNvPr id="11" name="Group 10">
            <a:extLst>
              <a:ext uri="{FF2B5EF4-FFF2-40B4-BE49-F238E27FC236}">
                <a16:creationId xmlns:a16="http://schemas.microsoft.com/office/drawing/2014/main" id="{7E0FD7C7-E72B-4FBD-B7B6-B726C2225477}"/>
              </a:ext>
            </a:extLst>
          </p:cNvPr>
          <p:cNvGrpSpPr/>
          <p:nvPr/>
        </p:nvGrpSpPr>
        <p:grpSpPr>
          <a:xfrm>
            <a:off x="2016513" y="1820863"/>
            <a:ext cx="4917687" cy="1740535"/>
            <a:chOff x="4590" y="0"/>
            <a:chExt cx="7328170" cy="1740535"/>
          </a:xfrm>
          <a:scene3d>
            <a:camera prst="orthographicFront">
              <a:rot lat="0" lon="0" rev="0"/>
            </a:camera>
            <a:lightRig rig="balanced" dir="t">
              <a:rot lat="0" lon="0" rev="8700000"/>
            </a:lightRig>
          </a:scene3d>
        </p:grpSpPr>
        <p:sp>
          <p:nvSpPr>
            <p:cNvPr id="21" name="Rectangle 20">
              <a:extLst>
                <a:ext uri="{FF2B5EF4-FFF2-40B4-BE49-F238E27FC236}">
                  <a16:creationId xmlns:a16="http://schemas.microsoft.com/office/drawing/2014/main" id="{35C7E930-B945-49CB-869F-ABC40B939A00}"/>
                </a:ext>
              </a:extLst>
            </p:cNvPr>
            <p:cNvSpPr/>
            <p:nvPr/>
          </p:nvSpPr>
          <p:spPr>
            <a:xfrm>
              <a:off x="4590" y="0"/>
              <a:ext cx="3029938" cy="1740535"/>
            </a:xfrm>
            <a:prstGeom prst="rect">
              <a:avLst/>
            </a:prstGeom>
            <a:ln>
              <a:noFill/>
            </a:ln>
            <a:effectLst>
              <a:outerShdw blurRad="44450" dist="27940" dir="5400000" algn="ctr">
                <a:srgbClr val="000000">
                  <a:alpha val="32000"/>
                </a:srgbClr>
              </a:outerShdw>
            </a:effectLst>
            <a:sp3d>
              <a:bevelT w="190500" h="38100"/>
            </a:sp3d>
          </p:spPr>
          <p:style>
            <a:lnRef idx="1">
              <a:scrgbClr r="0" g="0" b="0"/>
            </a:lnRef>
            <a:fillRef idx="0">
              <a:schemeClr val="lt1">
                <a:alpha val="0"/>
                <a:hueOff val="0"/>
                <a:satOff val="0"/>
                <a:lumOff val="0"/>
                <a:alphaOff val="0"/>
              </a:schemeClr>
            </a:fillRef>
            <a:effectRef idx="0">
              <a:scrgbClr r="0" g="0" b="0"/>
            </a:effectRef>
            <a:fontRef idx="minor">
              <a:schemeClr val="tx1">
                <a:hueOff val="0"/>
                <a:satOff val="0"/>
                <a:lumOff val="0"/>
                <a:alphaOff val="0"/>
              </a:schemeClr>
            </a:fontRef>
          </p:style>
        </p:sp>
        <p:sp>
          <p:nvSpPr>
            <p:cNvPr id="22" name="TextBox 21">
              <a:extLst>
                <a:ext uri="{FF2B5EF4-FFF2-40B4-BE49-F238E27FC236}">
                  <a16:creationId xmlns:a16="http://schemas.microsoft.com/office/drawing/2014/main" id="{BC1BB57B-66F9-4A57-8030-C3CDBA0D8BF1}"/>
                </a:ext>
              </a:extLst>
            </p:cNvPr>
            <p:cNvSpPr txBox="1"/>
            <p:nvPr/>
          </p:nvSpPr>
          <p:spPr>
            <a:xfrm>
              <a:off x="4302822" y="0"/>
              <a:ext cx="3029938" cy="1740535"/>
            </a:xfrm>
            <a:prstGeom prst="rect">
              <a:avLst/>
            </a:prstGeom>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91592" tIns="291592" rIns="291592" bIns="291592" numCol="1" spcCol="1270" anchor="b" anchorCtr="0">
              <a:noAutofit/>
            </a:bodyPr>
            <a:lstStyle/>
            <a:p>
              <a:pPr lvl="0" algn="ctr" defTabSz="1822450">
                <a:lnSpc>
                  <a:spcPct val="90000"/>
                </a:lnSpc>
                <a:spcBef>
                  <a:spcPct val="0"/>
                </a:spcBef>
                <a:spcAft>
                  <a:spcPct val="35000"/>
                </a:spcAft>
              </a:pPr>
              <a:r>
                <a:rPr lang="hi-IN" sz="4400" dirty="0"/>
                <a:t>युद्ध के दौरान</a:t>
              </a:r>
              <a:endParaRPr lang="en-US" sz="4100" kern="1200" dirty="0"/>
            </a:p>
          </p:txBody>
        </p:sp>
      </p:grpSp>
      <p:sp>
        <p:nvSpPr>
          <p:cNvPr id="12" name="Oval 11">
            <a:extLst>
              <a:ext uri="{FF2B5EF4-FFF2-40B4-BE49-F238E27FC236}">
                <a16:creationId xmlns:a16="http://schemas.microsoft.com/office/drawing/2014/main" id="{7C62A5A6-5964-4D18-9C2E-506DCCF9B455}"/>
              </a:ext>
            </a:extLst>
          </p:cNvPr>
          <p:cNvSpPr/>
          <p:nvPr/>
        </p:nvSpPr>
        <p:spPr>
          <a:xfrm>
            <a:off x="5727798" y="3778965"/>
            <a:ext cx="292002" cy="435133"/>
          </a:xfrm>
          <a:prstGeom prst="ellipse">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0"/>
              <a:satOff val="0"/>
              <a:lumOff val="0"/>
              <a:alphaOff val="0"/>
            </a:schemeClr>
          </a:fillRef>
          <a:effectRef idx="2">
            <a:schemeClr val="accent4">
              <a:hueOff val="0"/>
              <a:satOff val="0"/>
              <a:lumOff val="0"/>
              <a:alphaOff val="0"/>
            </a:schemeClr>
          </a:effectRef>
          <a:fontRef idx="minor">
            <a:schemeClr val="lt1"/>
          </a:fontRef>
        </p:style>
      </p:sp>
      <p:grpSp>
        <p:nvGrpSpPr>
          <p:cNvPr id="13" name="Group 12">
            <a:extLst>
              <a:ext uri="{FF2B5EF4-FFF2-40B4-BE49-F238E27FC236}">
                <a16:creationId xmlns:a16="http://schemas.microsoft.com/office/drawing/2014/main" id="{7879D8B8-92BB-4F0C-86F3-2796D8C45ED7}"/>
              </a:ext>
            </a:extLst>
          </p:cNvPr>
          <p:cNvGrpSpPr/>
          <p:nvPr/>
        </p:nvGrpSpPr>
        <p:grpSpPr>
          <a:xfrm>
            <a:off x="6858000" y="4431665"/>
            <a:ext cx="3048000" cy="1740535"/>
            <a:chOff x="3186026" y="2610802"/>
            <a:chExt cx="3366598" cy="1740535"/>
          </a:xfrm>
          <a:scene3d>
            <a:camera prst="orthographicFront">
              <a:rot lat="0" lon="0" rev="0"/>
            </a:camera>
            <a:lightRig rig="balanced" dir="t">
              <a:rot lat="0" lon="0" rev="8700000"/>
            </a:lightRig>
          </a:scene3d>
        </p:grpSpPr>
        <p:sp>
          <p:nvSpPr>
            <p:cNvPr id="19" name="Rectangle 18">
              <a:extLst>
                <a:ext uri="{FF2B5EF4-FFF2-40B4-BE49-F238E27FC236}">
                  <a16:creationId xmlns:a16="http://schemas.microsoft.com/office/drawing/2014/main" id="{44F8FD90-B1F6-4D59-AAEC-CC26E46E13D2}"/>
                </a:ext>
              </a:extLst>
            </p:cNvPr>
            <p:cNvSpPr/>
            <p:nvPr/>
          </p:nvSpPr>
          <p:spPr>
            <a:xfrm>
              <a:off x="3186026" y="2610802"/>
              <a:ext cx="3029938" cy="1740535"/>
            </a:xfrm>
            <a:prstGeom prst="rect">
              <a:avLst/>
            </a:prstGeom>
            <a:ln>
              <a:noFill/>
            </a:ln>
            <a:effectLst>
              <a:outerShdw blurRad="44450" dist="27940" dir="5400000" algn="ctr">
                <a:srgbClr val="000000">
                  <a:alpha val="32000"/>
                </a:srgbClr>
              </a:outerShdw>
            </a:effectLst>
            <a:sp3d>
              <a:bevelT w="190500" h="38100"/>
            </a:sp3d>
          </p:spPr>
          <p:style>
            <a:lnRef idx="1">
              <a:scrgbClr r="0" g="0" b="0"/>
            </a:lnRef>
            <a:fillRef idx="0">
              <a:schemeClr val="lt1">
                <a:alpha val="0"/>
                <a:hueOff val="0"/>
                <a:satOff val="0"/>
                <a:lumOff val="0"/>
                <a:alphaOff val="0"/>
              </a:schemeClr>
            </a:fillRef>
            <a:effectRef idx="0">
              <a:scrgbClr r="0" g="0" b="0"/>
            </a:effectRef>
            <a:fontRef idx="minor">
              <a:schemeClr val="tx1">
                <a:hueOff val="0"/>
                <a:satOff val="0"/>
                <a:lumOff val="0"/>
                <a:alphaOff val="0"/>
              </a:schemeClr>
            </a:fontRef>
          </p:style>
        </p:sp>
        <p:sp>
          <p:nvSpPr>
            <p:cNvPr id="20" name="TextBox 19">
              <a:extLst>
                <a:ext uri="{FF2B5EF4-FFF2-40B4-BE49-F238E27FC236}">
                  <a16:creationId xmlns:a16="http://schemas.microsoft.com/office/drawing/2014/main" id="{A8C2C194-7FC9-4A57-A0B1-B0F8B85D638D}"/>
                </a:ext>
              </a:extLst>
            </p:cNvPr>
            <p:cNvSpPr txBox="1"/>
            <p:nvPr/>
          </p:nvSpPr>
          <p:spPr>
            <a:xfrm>
              <a:off x="3186026" y="2610802"/>
              <a:ext cx="3366598" cy="1740535"/>
            </a:xfrm>
            <a:prstGeom prst="rect">
              <a:avLst/>
            </a:prstGeom>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91592" tIns="291592" rIns="291592" bIns="291592" numCol="1" spcCol="1270" anchor="t" anchorCtr="0">
              <a:noAutofit/>
            </a:bodyPr>
            <a:lstStyle/>
            <a:p>
              <a:pPr lvl="0" algn="ctr" defTabSz="1822450">
                <a:lnSpc>
                  <a:spcPct val="90000"/>
                </a:lnSpc>
                <a:spcBef>
                  <a:spcPct val="0"/>
                </a:spcBef>
                <a:spcAft>
                  <a:spcPct val="35000"/>
                </a:spcAft>
              </a:pPr>
              <a:r>
                <a:rPr lang="hi-IN" sz="4400" dirty="0"/>
                <a:t>दुर्घटनावश</a:t>
              </a:r>
              <a:endParaRPr lang="en-US" sz="4100" kern="1200" dirty="0"/>
            </a:p>
          </p:txBody>
        </p:sp>
      </p:grpSp>
      <p:sp>
        <p:nvSpPr>
          <p:cNvPr id="14" name="Oval 13">
            <a:extLst>
              <a:ext uri="{FF2B5EF4-FFF2-40B4-BE49-F238E27FC236}">
                <a16:creationId xmlns:a16="http://schemas.microsoft.com/office/drawing/2014/main" id="{4EB4542A-1C96-4BF8-837A-B6450ABAB4AB}"/>
              </a:ext>
            </a:extLst>
          </p:cNvPr>
          <p:cNvSpPr/>
          <p:nvPr/>
        </p:nvSpPr>
        <p:spPr>
          <a:xfrm>
            <a:off x="8089998" y="3778965"/>
            <a:ext cx="292002" cy="435133"/>
          </a:xfrm>
          <a:prstGeom prst="ellipse">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4900445"/>
              <a:satOff val="-20388"/>
              <a:lumOff val="4804"/>
              <a:alphaOff val="0"/>
            </a:schemeClr>
          </a:fillRef>
          <a:effectRef idx="2">
            <a:schemeClr val="accent4">
              <a:hueOff val="4900445"/>
              <a:satOff val="-20388"/>
              <a:lumOff val="4804"/>
              <a:alphaOff val="0"/>
            </a:schemeClr>
          </a:effectRef>
          <a:fontRef idx="minor">
            <a:schemeClr val="lt1"/>
          </a:fontRef>
        </p:style>
      </p:sp>
      <p:grpSp>
        <p:nvGrpSpPr>
          <p:cNvPr id="15" name="Group 14">
            <a:extLst>
              <a:ext uri="{FF2B5EF4-FFF2-40B4-BE49-F238E27FC236}">
                <a16:creationId xmlns:a16="http://schemas.microsoft.com/office/drawing/2014/main" id="{A829470A-EC3F-42A5-A53D-C5CA4EF911B5}"/>
              </a:ext>
            </a:extLst>
          </p:cNvPr>
          <p:cNvGrpSpPr/>
          <p:nvPr/>
        </p:nvGrpSpPr>
        <p:grpSpPr>
          <a:xfrm>
            <a:off x="8359588" y="1888648"/>
            <a:ext cx="3949491" cy="1740535"/>
            <a:chOff x="6367461" y="0"/>
            <a:chExt cx="5000125" cy="1740535"/>
          </a:xfrm>
          <a:scene3d>
            <a:camera prst="orthographicFront">
              <a:rot lat="0" lon="0" rev="0"/>
            </a:camera>
            <a:lightRig rig="balanced" dir="t">
              <a:rot lat="0" lon="0" rev="8700000"/>
            </a:lightRig>
          </a:scene3d>
        </p:grpSpPr>
        <p:sp>
          <p:nvSpPr>
            <p:cNvPr id="17" name="Rectangle 16">
              <a:extLst>
                <a:ext uri="{FF2B5EF4-FFF2-40B4-BE49-F238E27FC236}">
                  <a16:creationId xmlns:a16="http://schemas.microsoft.com/office/drawing/2014/main" id="{6D14B169-CDF4-4C6A-A7F4-6FC897E8A04E}"/>
                </a:ext>
              </a:extLst>
            </p:cNvPr>
            <p:cNvSpPr/>
            <p:nvPr/>
          </p:nvSpPr>
          <p:spPr>
            <a:xfrm>
              <a:off x="6367461" y="0"/>
              <a:ext cx="3029938" cy="1740535"/>
            </a:xfrm>
            <a:prstGeom prst="rect">
              <a:avLst/>
            </a:prstGeom>
            <a:ln>
              <a:noFill/>
            </a:ln>
            <a:effectLst>
              <a:outerShdw blurRad="44450" dist="27940" dir="5400000" algn="ctr">
                <a:srgbClr val="000000">
                  <a:alpha val="32000"/>
                </a:srgbClr>
              </a:outerShdw>
            </a:effectLst>
            <a:sp3d>
              <a:bevelT w="190500" h="38100"/>
            </a:sp3d>
          </p:spPr>
          <p:style>
            <a:lnRef idx="1">
              <a:scrgbClr r="0" g="0" b="0"/>
            </a:lnRef>
            <a:fillRef idx="0">
              <a:schemeClr val="lt1">
                <a:alpha val="0"/>
                <a:hueOff val="0"/>
                <a:satOff val="0"/>
                <a:lumOff val="0"/>
                <a:alphaOff val="0"/>
              </a:schemeClr>
            </a:fillRef>
            <a:effectRef idx="0">
              <a:scrgbClr r="0" g="0" b="0"/>
            </a:effectRef>
            <a:fontRef idx="minor">
              <a:schemeClr val="tx1">
                <a:hueOff val="0"/>
                <a:satOff val="0"/>
                <a:lumOff val="0"/>
                <a:alphaOff val="0"/>
              </a:schemeClr>
            </a:fontRef>
          </p:style>
        </p:sp>
        <p:sp>
          <p:nvSpPr>
            <p:cNvPr id="18" name="TextBox 17">
              <a:extLst>
                <a:ext uri="{FF2B5EF4-FFF2-40B4-BE49-F238E27FC236}">
                  <a16:creationId xmlns:a16="http://schemas.microsoft.com/office/drawing/2014/main" id="{F3A5811F-8DF0-4BCA-AB72-69BAF5545035}"/>
                </a:ext>
              </a:extLst>
            </p:cNvPr>
            <p:cNvSpPr txBox="1"/>
            <p:nvPr/>
          </p:nvSpPr>
          <p:spPr>
            <a:xfrm>
              <a:off x="6367461" y="0"/>
              <a:ext cx="5000125" cy="1740535"/>
            </a:xfrm>
            <a:prstGeom prst="rect">
              <a:avLst/>
            </a:prstGeom>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91592" tIns="291592" rIns="291592" bIns="291592" numCol="1" spcCol="1270" anchor="b" anchorCtr="0">
              <a:noAutofit/>
            </a:bodyPr>
            <a:lstStyle/>
            <a:p>
              <a:pPr lvl="0" algn="ctr" defTabSz="1822450">
                <a:lnSpc>
                  <a:spcPct val="90000"/>
                </a:lnSpc>
                <a:spcBef>
                  <a:spcPct val="0"/>
                </a:spcBef>
                <a:spcAft>
                  <a:spcPct val="35000"/>
                </a:spcAft>
              </a:pPr>
              <a:r>
                <a:rPr lang="hi-IN" sz="4400" dirty="0"/>
                <a:t>आतंकवादियों द्वारा</a:t>
              </a:r>
              <a:endParaRPr lang="en-US" sz="4100" kern="1200" dirty="0"/>
            </a:p>
          </p:txBody>
        </p:sp>
      </p:grpSp>
      <p:sp>
        <p:nvSpPr>
          <p:cNvPr id="16" name="Oval 15">
            <a:extLst>
              <a:ext uri="{FF2B5EF4-FFF2-40B4-BE49-F238E27FC236}">
                <a16:creationId xmlns:a16="http://schemas.microsoft.com/office/drawing/2014/main" id="{11D803BB-1499-4496-8865-7EA433F92BA6}"/>
              </a:ext>
            </a:extLst>
          </p:cNvPr>
          <p:cNvSpPr/>
          <p:nvPr/>
        </p:nvSpPr>
        <p:spPr>
          <a:xfrm>
            <a:off x="10210800" y="3778965"/>
            <a:ext cx="292002" cy="435133"/>
          </a:xfrm>
          <a:prstGeom prst="ellipse">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9800891"/>
              <a:satOff val="-40777"/>
              <a:lumOff val="9608"/>
              <a:alphaOff val="0"/>
            </a:schemeClr>
          </a:fillRef>
          <a:effectRef idx="2">
            <a:schemeClr val="accent4">
              <a:hueOff val="9800891"/>
              <a:satOff val="-40777"/>
              <a:lumOff val="9608"/>
              <a:alphaOff val="0"/>
            </a:schemeClr>
          </a:effectRef>
          <a:fontRef idx="minor">
            <a:schemeClr val="lt1"/>
          </a:fontRef>
        </p:style>
      </p:sp>
    </p:spTree>
    <p:extLst>
      <p:ext uri="{BB962C8B-B14F-4D97-AF65-F5344CB8AC3E}">
        <p14:creationId xmlns:p14="http://schemas.microsoft.com/office/powerpoint/2010/main" val="727380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544421"/>
            <a:ext cx="3200401" cy="1722779"/>
          </a:xfrm>
        </p:spPr>
        <p:txBody>
          <a:bodyPr>
            <a:noAutofit/>
          </a:bodyPr>
          <a:lstStyle/>
          <a:p>
            <a:pPr algn="ctr"/>
            <a:r>
              <a:rPr lang="hi-IN" sz="4000" b="1" dirty="0">
                <a:solidFill>
                  <a:srgbClr val="C00000"/>
                </a:solidFill>
              </a:rPr>
              <a:t>युद्ध के दौरान</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29200" y="1630318"/>
            <a:ext cx="6629400" cy="3932282"/>
          </a:xfrm>
        </p:spPr>
        <p:txBody>
          <a:bodyPr>
            <a:noAutofit/>
          </a:bodyPr>
          <a:lstStyle/>
          <a:p>
            <a:pPr algn="just">
              <a:lnSpc>
                <a:spcPct val="150000"/>
              </a:lnSpc>
              <a:defRPr/>
            </a:pPr>
            <a:r>
              <a:rPr lang="hi-IN" dirty="0"/>
              <a:t>द्वितीय विश्व युद्ध के दौरान हिरोशिमा और नागासाकी पर परमाणु बम गिराना</a:t>
            </a:r>
            <a:endParaRPr lang="en-US" dirty="0">
              <a:latin typeface="Open sans" panose="020B0606030504020204"/>
            </a:endParaRPr>
          </a:p>
          <a:p>
            <a:pPr algn="just">
              <a:lnSpc>
                <a:spcPct val="150000"/>
              </a:lnSpc>
              <a:defRPr/>
            </a:pPr>
            <a:r>
              <a:rPr lang="hi-IN" dirty="0"/>
              <a:t>ईरान-इराक युद्ध के दौरान इराकियों द्वारा कुर्द नागरिकों पर रासायनिक हमला</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99825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दुर्घटनावश</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29200" y="1630318"/>
            <a:ext cx="6629400" cy="4694282"/>
          </a:xfrm>
        </p:spPr>
        <p:txBody>
          <a:bodyPr>
            <a:noAutofit/>
          </a:bodyPr>
          <a:lstStyle/>
          <a:p>
            <a:pPr algn="just">
              <a:defRPr/>
            </a:pPr>
            <a:r>
              <a:rPr lang="hi-IN" dirty="0"/>
              <a:t>भोपाल में यूनियन कार्बाइड कारखाने में गैस रिसाव।</a:t>
            </a:r>
            <a:endParaRPr lang="en-US" dirty="0">
              <a:latin typeface="Open sans" panose="020B0606030504020204"/>
            </a:endParaRPr>
          </a:p>
          <a:p>
            <a:pPr algn="just">
              <a:defRPr/>
            </a:pPr>
            <a:r>
              <a:rPr lang="hi-IN" dirty="0"/>
              <a:t>यूक्रेन के चेर्नोबिल में परमाणु दुर्घटना।</a:t>
            </a:r>
            <a:endParaRPr lang="en-US" dirty="0">
              <a:latin typeface="Open sans" panose="020B0606030504020204"/>
            </a:endParaRPr>
          </a:p>
          <a:p>
            <a:pPr algn="just">
              <a:defRPr/>
            </a:pPr>
            <a:r>
              <a:rPr lang="hi-IN" dirty="0"/>
              <a:t>जापान के फुकुशिमा में परमाणु दुर्घटना।</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311313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2239621"/>
            <a:ext cx="3200401" cy="1722779"/>
          </a:xfrm>
        </p:spPr>
        <p:txBody>
          <a:bodyPr>
            <a:noAutofit/>
          </a:bodyPr>
          <a:lstStyle/>
          <a:p>
            <a:pPr algn="ctr"/>
            <a:r>
              <a:rPr lang="hi-IN" sz="4000" b="1" dirty="0">
                <a:solidFill>
                  <a:srgbClr val="C00000"/>
                </a:solidFill>
              </a:rPr>
              <a:t>आतंकवादियों द्वारा</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29200" y="1706518"/>
            <a:ext cx="6324600" cy="3017882"/>
          </a:xfrm>
        </p:spPr>
        <p:txBody>
          <a:bodyPr>
            <a:noAutofit/>
          </a:bodyPr>
          <a:lstStyle/>
          <a:p>
            <a:pPr algn="just">
              <a:lnSpc>
                <a:spcPct val="200000"/>
              </a:lnSpc>
              <a:defRPr/>
            </a:pPr>
            <a:r>
              <a:rPr lang="hi-IN" dirty="0"/>
              <a:t>टोक्यो मेट्रो में रासायनिक गैस हमला</a:t>
            </a:r>
            <a:endParaRPr lang="en-US" dirty="0"/>
          </a:p>
          <a:p>
            <a:pPr algn="just">
              <a:lnSpc>
                <a:spcPct val="200000"/>
              </a:lnSpc>
              <a:defRPr/>
            </a:pPr>
            <a:r>
              <a:rPr lang="hi-IN" dirty="0"/>
              <a:t>न्यूयॉर्क में 11 सितम्बर का हमला</a:t>
            </a:r>
            <a:endParaRPr lang="en-US" dirty="0"/>
          </a:p>
          <a:p>
            <a:pPr marL="0" indent="0" algn="just">
              <a:lnSpc>
                <a:spcPct val="150000"/>
              </a:lnSpc>
              <a:buNone/>
            </a:pP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907956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1353</TotalTime>
  <Words>2105</Words>
  <Application>Microsoft Office PowerPoint</Application>
  <PresentationFormat>Widescreen</PresentationFormat>
  <Paragraphs>216</Paragraphs>
  <Slides>44</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44</vt:i4>
      </vt:variant>
    </vt:vector>
  </HeadingPairs>
  <TitlesOfParts>
    <vt:vector size="55" baseType="lpstr">
      <vt:lpstr>Arial</vt:lpstr>
      <vt:lpstr>Calibri</vt:lpstr>
      <vt:lpstr>Calibri Light</vt:lpstr>
      <vt:lpstr>Kruti Dev 092</vt:lpstr>
      <vt:lpstr>Noto Sans Symbols</vt:lpstr>
      <vt:lpstr>Open Sans</vt:lpstr>
      <vt:lpstr>Open Sans</vt:lpstr>
      <vt:lpstr>Open Sans SemiBold</vt:lpstr>
      <vt:lpstr>Tw Cen MT</vt:lpstr>
      <vt:lpstr>Wingdings</vt:lpstr>
      <vt:lpstr>Office Theme</vt:lpstr>
      <vt:lpstr>PowerPoint Presentation</vt:lpstr>
      <vt:lpstr>PowerPoint Presentation</vt:lpstr>
      <vt:lpstr>"परिचय" </vt:lpstr>
      <vt:lpstr>"परिभाषा"</vt:lpstr>
      <vt:lpstr>"डब्ल्यूएमडी के प्रकार"</vt:lpstr>
      <vt:lpstr>"WMD का प्रयोग कब किया जा सकता है?"</vt:lpstr>
      <vt:lpstr>युद्ध के दौरान</vt:lpstr>
      <vt:lpstr>दुर्घटनावश</vt:lpstr>
      <vt:lpstr>आतंकवादियों द्वारा</vt:lpstr>
      <vt:lpstr>हिरोशिमा और नागासाकी</vt:lpstr>
      <vt:lpstr>परमाणु हथियार आज</vt:lpstr>
      <vt:lpstr>परमाणु हथियारों के प्रभाव </vt:lpstr>
      <vt:lpstr>परमाणु विस्फोट के प्रभाव</vt:lpstr>
      <vt:lpstr>परमाणु विस्फोट के प्रभाव</vt:lpstr>
      <vt:lpstr>चोटों के प्रकार</vt:lpstr>
      <vt:lpstr>स्वास्थ्य देखभाल प्रणाली पर प्रभाव</vt:lpstr>
      <vt:lpstr>परमाणु हथियारों का इतिहास</vt:lpstr>
      <vt:lpstr>परमाणु हथियारों का इतिहास</vt:lpstr>
      <vt:lpstr>सी.डब्ल्यू.ए. (CWA) का संक्षिप्त इतिहास</vt:lpstr>
      <vt:lpstr>सीडब्ल्यूए का संक्षिप्त इतिहास</vt:lpstr>
      <vt:lpstr>सीडब्ल्यूए का संक्षिप्त इतिहास</vt:lpstr>
      <vt:lpstr>रासायनिक युद्ध कारक (CWA)</vt:lpstr>
      <vt:lpstr>जैविक हथियार </vt:lpstr>
      <vt:lpstr>बी.डब्ल्यू.ए. का संक्षिप्त इतिहास</vt:lpstr>
      <vt:lpstr>बी.डब्ल्यू.ए. का संक्षिप्त इतिहास</vt:lpstr>
      <vt:lpstr>जैविक हथियार – कारक</vt:lpstr>
      <vt:lpstr> सीबीआरएन टीम की संरचना </vt:lpstr>
      <vt:lpstr> सीबीआरएन टीम की संरचना </vt:lpstr>
      <vt:lpstr> तकनीकी टीम </vt:lpstr>
      <vt:lpstr>पता लगाने एवं मूल्यांकन सह निकासी दल </vt:lpstr>
      <vt:lpstr>पता लगाने एवं मूल्यांकन सह निकासी दल</vt:lpstr>
      <vt:lpstr>पता लगाने एवं मूल्यांकन सह निकासी दल </vt:lpstr>
      <vt:lpstr>पता लगाने और आकलन सह निकासी दल </vt:lpstr>
      <vt:lpstr>पता लगाने और आकलन सह निकासी दल</vt:lpstr>
      <vt:lpstr>डीकंटैमिनेशन टीम (अपदूषण दल) </vt:lpstr>
      <vt:lpstr>डीकंटैमिनेशन टीम (अपदूषण दल) </vt:lpstr>
      <vt:lpstr>डीकंटैमिनेशन टीम (अपदूषण दल)</vt:lpstr>
      <vt:lpstr>डीकंटैमिनेशन टीम (अपदूषण दल)</vt:lpstr>
      <vt:lpstr>डीकंटैमिनेशन टीम (अपदूषण दल)</vt:lpstr>
      <vt:lpstr>"चिकित्सा दल"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Weapons Of Mass Destruction</dc:title>
  <dc:creator>insp avinash</dc:creator>
  <cp:lastModifiedBy>08 TH BN NDRF GHAZIABAD</cp:lastModifiedBy>
  <cp:revision>362</cp:revision>
  <dcterms:created xsi:type="dcterms:W3CDTF">2006-08-16T00:00:00Z</dcterms:created>
  <dcterms:modified xsi:type="dcterms:W3CDTF">2025-12-17T11:00:52Z</dcterms:modified>
</cp:coreProperties>
</file>