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8" r:id="rId2"/>
    <p:sldId id="269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2076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E98A5-9826-4D4E-863F-54DB03424145}" type="datetimeFigureOut">
              <a:rPr lang="en-IN" smtClean="0"/>
              <a:t>17-12-2025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9996B-B533-4B84-9C81-1C52F40434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97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163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6102" y="6406669"/>
            <a:ext cx="484703" cy="451331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35453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2E66F12-F3D9-B554-8F66-298E7A36A067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441385" y="1406247"/>
            <a:ext cx="3316228" cy="1194079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750"/>
              </a:spcBef>
              <a:defRPr sz="3200" b="1" i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IN" dirty="0"/>
              <a:t>BODY LEVEL ONE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0EA50BDC-4B45-276D-BB3C-C92BBFC00FE2}"/>
              </a:ext>
            </a:extLst>
          </p:cNvPr>
          <p:cNvSpPr/>
          <p:nvPr userDrawn="1"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3856AD4-DC3A-50D9-066C-B95EA87732E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337067" y="1999912"/>
            <a:ext cx="7766548" cy="326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750"/>
              </a:spcBef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6102" y="6406669"/>
            <a:ext cx="484703" cy="451331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58CC0-359B-DD49-A32B-4901FE259D64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7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11377527" y="6406670"/>
            <a:ext cx="452523" cy="251306"/>
          </a:xfrm>
          <a:prstGeom prst="rect">
            <a:avLst/>
          </a:prstGeom>
        </p:spPr>
        <p:txBody>
          <a:bodyPr lIns="39142" tIns="39142" rIns="39142" bIns="39142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z="1500" smtClean="0">
                <a:solidFill>
                  <a:srgbClr val="E46C0A"/>
                </a:solidFill>
              </a:rPr>
              <a:pPr/>
              <a:t>‹#›</a:t>
            </a:fld>
            <a:endParaRPr lang="en-IN" sz="1500" dirty="0">
              <a:solidFill>
                <a:srgbClr val="E46C0A"/>
              </a:solidFill>
            </a:endParaRP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6969E7FD-2EE6-2881-142F-C75BDAB4DF2C}"/>
              </a:ext>
            </a:extLst>
          </p:cNvPr>
          <p:cNvSpPr/>
          <p:nvPr userDrawn="1"/>
        </p:nvSpPr>
        <p:spPr>
          <a:xfrm flipV="1">
            <a:off x="3779520" y="2443163"/>
            <a:ext cx="7822626" cy="20762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5088FB8F-5BCA-1985-B65F-37A8D6F590BC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441385" y="1406247"/>
            <a:ext cx="3187641" cy="1194079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750"/>
              </a:spcBef>
              <a:defRPr sz="3200" b="1" i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IN" dirty="0"/>
              <a:t>BODY LEVEL ONE</a:t>
            </a:r>
          </a:p>
        </p:txBody>
      </p:sp>
      <p:sp>
        <p:nvSpPr>
          <p:cNvPr id="2" name="Body Level One…">
            <a:extLst>
              <a:ext uri="{FF2B5EF4-FFF2-40B4-BE49-F238E27FC236}">
                <a16:creationId xmlns:a16="http://schemas.microsoft.com/office/drawing/2014/main" id="{973F9109-9635-47BE-305E-F61FF67A21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779520" y="2553056"/>
            <a:ext cx="7822626" cy="3264363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750"/>
              </a:spcBef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240560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11377527" y="6406670"/>
            <a:ext cx="452523" cy="251306"/>
          </a:xfrm>
          <a:prstGeom prst="rect">
            <a:avLst/>
          </a:prstGeom>
        </p:spPr>
        <p:txBody>
          <a:bodyPr lIns="39142" tIns="39142" rIns="39142" bIns="39142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z="1500" smtClean="0">
                <a:solidFill>
                  <a:srgbClr val="E46C0A"/>
                </a:solidFill>
              </a:rPr>
              <a:pPr/>
              <a:t>‹#›</a:t>
            </a:fld>
            <a:endParaRPr lang="en-IN" sz="1500" dirty="0">
              <a:solidFill>
                <a:srgbClr val="E46C0A"/>
              </a:solidFill>
            </a:endParaRP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77131D-1E6F-D8FA-6B03-687EE6C31B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779520" y="2481618"/>
            <a:ext cx="7822626" cy="3264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spcBef>
                <a:spcPts val="750"/>
              </a:spcBef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99C15F8C-AC5A-BBB9-9D32-63F0E23B20E9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441385" y="1406247"/>
            <a:ext cx="3316228" cy="1194079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ts val="750"/>
              </a:spcBef>
              <a:defRPr sz="3200" b="1" i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r>
              <a:rPr lang="en-IN" dirty="0"/>
              <a:t>BODY LEVEL ONE</a:t>
            </a:r>
          </a:p>
        </p:txBody>
      </p:sp>
    </p:spTree>
    <p:extLst>
      <p:ext uri="{BB962C8B-B14F-4D97-AF65-F5344CB8AC3E}">
        <p14:creationId xmlns:p14="http://schemas.microsoft.com/office/powerpoint/2010/main" val="22070061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08235" y="1700808"/>
            <a:ext cx="3649134" cy="28747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100" b="1" i="0">
                <a:solidFill>
                  <a:srgbClr val="C00000"/>
                </a:solidFill>
              </a:defRPr>
            </a:lvl1pPr>
            <a:lvl2pPr marL="528638" indent="-300038">
              <a:spcBef>
                <a:spcPts val="500"/>
              </a:spcBef>
              <a:buSzPct val="100000"/>
              <a:buChar char="–"/>
              <a:defRPr sz="2100" b="1" i="0">
                <a:solidFill>
                  <a:srgbClr val="C00000"/>
                </a:solidFill>
              </a:defRPr>
            </a:lvl2pPr>
            <a:lvl3pPr marL="723900" indent="-266700">
              <a:spcBef>
                <a:spcPts val="500"/>
              </a:spcBef>
              <a:buSzPct val="100000"/>
              <a:buChar char="•"/>
              <a:defRPr sz="2100" b="1" i="0">
                <a:solidFill>
                  <a:srgbClr val="C00000"/>
                </a:solidFill>
              </a:defRPr>
            </a:lvl3pPr>
            <a:lvl4pPr marL="985838" indent="-300038">
              <a:spcBef>
                <a:spcPts val="500"/>
              </a:spcBef>
              <a:buSzPct val="100000"/>
              <a:buChar char="–"/>
              <a:defRPr sz="2100" b="1" i="0">
                <a:solidFill>
                  <a:srgbClr val="C00000"/>
                </a:solidFill>
              </a:defRPr>
            </a:lvl4pPr>
            <a:lvl5pPr marL="1214438" indent="-300038">
              <a:spcBef>
                <a:spcPts val="500"/>
              </a:spcBef>
              <a:buSzPct val="100000"/>
              <a:buChar char="»"/>
              <a:defRPr sz="21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208235" y="2084851"/>
            <a:ext cx="3648207" cy="863105"/>
          </a:xfrm>
          <a:prstGeom prst="rect">
            <a:avLst/>
          </a:prstGeom>
        </p:spPr>
        <p:txBody>
          <a:bodyPr anchor="t"/>
          <a:lstStyle>
            <a:lvl1pPr>
              <a:spcBef>
                <a:spcPts val="300"/>
              </a:spcBef>
              <a:defRPr sz="2600" i="0">
                <a:solidFill>
                  <a:srgbClr val="000000"/>
                </a:solidFill>
              </a:defRPr>
            </a:lvl1pPr>
          </a:lstStyle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799" y="452669"/>
            <a:ext cx="11425768" cy="480485"/>
          </a:xfrm>
          <a:prstGeom prst="rect">
            <a:avLst/>
          </a:prstGeom>
        </p:spPr>
        <p:txBody>
          <a:bodyPr/>
          <a:lstStyle>
            <a:lvl1pPr>
              <a:spcBef>
                <a:spcPts val="850"/>
              </a:spcBef>
              <a:defRPr sz="7400" b="1" i="0">
                <a:solidFill>
                  <a:srgbClr val="C00000"/>
                </a:solidFill>
              </a:defRPr>
            </a:lvl1pPr>
          </a:lstStyle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31799" y="1030387"/>
            <a:ext cx="11425768" cy="383117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5200">
                <a:solidFill>
                  <a:srgbClr val="000000"/>
                </a:solidFill>
              </a:defRPr>
            </a:lvl1pPr>
          </a:lstStyle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11406102" y="6406669"/>
            <a:ext cx="484703" cy="451331"/>
          </a:xfrm>
          <a:prstGeom prst="rect">
            <a:avLst/>
          </a:prstGeom>
        </p:spPr>
        <p:txBody>
          <a:bodyPr lIns="39142" tIns="39142" rIns="39142" bIns="39142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z="1500" smtClean="0">
                <a:solidFill>
                  <a:srgbClr val="E46C0A"/>
                </a:solidFill>
              </a:rPr>
              <a:pPr/>
              <a:t>‹#›</a:t>
            </a:fld>
            <a:endParaRPr lang="en-IN" sz="150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596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1797" y="1412776"/>
            <a:ext cx="1896534" cy="1349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23" y="4092223"/>
            <a:ext cx="1890890" cy="167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1477" y="1796819"/>
            <a:ext cx="4320481" cy="3264363"/>
          </a:xfrm>
          <a:prstGeom prst="rect">
            <a:avLst/>
          </a:prstGeom>
        </p:spPr>
        <p:txBody>
          <a:bodyPr/>
          <a:lstStyle>
            <a:lvl1pPr>
              <a:spcBef>
                <a:spcPts val="750"/>
              </a:spcBef>
              <a:defRPr sz="3200" i="0"/>
            </a:lvl1pPr>
            <a:lvl2pPr marL="685800" indent="-457200">
              <a:spcBef>
                <a:spcPts val="750"/>
              </a:spcBef>
              <a:buSzPct val="100000"/>
              <a:buChar char="–"/>
              <a:defRPr sz="3200" i="0"/>
            </a:lvl2pPr>
            <a:lvl3pPr marL="863600" indent="-406400">
              <a:spcBef>
                <a:spcPts val="750"/>
              </a:spcBef>
              <a:buSzPct val="100000"/>
              <a:buChar char="•"/>
              <a:defRPr sz="3200" i="0"/>
            </a:lvl3pPr>
            <a:lvl4pPr marL="1143000" indent="-457200">
              <a:spcBef>
                <a:spcPts val="750"/>
              </a:spcBef>
              <a:buSzPct val="100000"/>
              <a:buChar char="–"/>
              <a:defRPr sz="3200" i="0"/>
            </a:lvl4pPr>
            <a:lvl5pPr marL="1371600" indent="-457200">
              <a:spcBef>
                <a:spcPts val="750"/>
              </a:spcBef>
              <a:buSzPct val="100000"/>
              <a:buChar char="»"/>
              <a:defRPr sz="32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023658" y="5157192"/>
            <a:ext cx="3264364" cy="288033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ts val="400"/>
              </a:spcBef>
              <a:defRPr sz="3600" b="1" i="0"/>
            </a:lvl1pPr>
          </a:lstStyle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23658" y="5541235"/>
            <a:ext cx="3264364" cy="288033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ts val="300"/>
              </a:spcBef>
              <a:defRPr sz="2600" i="0"/>
            </a:lvl1pPr>
          </a:lstStyle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06102" y="6406669"/>
            <a:ext cx="484703" cy="451331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1655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1109397" y="5349213"/>
            <a:ext cx="10363201" cy="38404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3445" y="5829267"/>
            <a:ext cx="10369153" cy="38404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06102" y="6406669"/>
            <a:ext cx="484703" cy="451331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0892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286908" y="6438419"/>
            <a:ext cx="2321279" cy="263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sz="1200" dirty="0">
                <a:solidFill>
                  <a:srgbClr val="E46C0A"/>
                </a:solidFill>
              </a:rPr>
              <a:t>CAPF | CBRN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10774693" y="6406669"/>
            <a:ext cx="701014" cy="309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sz="1500" b="1" dirty="0">
                <a:solidFill>
                  <a:srgbClr val="E46C0A"/>
                </a:solidFill>
              </a:rPr>
              <a:t>PPT </a:t>
            </a:r>
            <a:r>
              <a:rPr lang="en-US" sz="1500" b="1" dirty="0">
                <a:solidFill>
                  <a:srgbClr val="E46C0A"/>
                </a:solidFill>
              </a:rPr>
              <a:t>1</a:t>
            </a:r>
            <a:r>
              <a:rPr sz="1500" b="1" dirty="0">
                <a:solidFill>
                  <a:srgbClr val="E46C0A"/>
                </a:solidFill>
              </a:rPr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90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06102" y="6406669"/>
            <a:ext cx="484703" cy="451331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300"/>
              </a:spcBef>
              <a:defRPr sz="15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0AADA-859D-78CF-9D35-252F008CC6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532392-C092-E8C8-A7B3-5E60F6BFED10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hf hdr="0" dt="0"/>
  <p:txStyles>
    <p:titleStyle>
      <a:lvl1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2286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4572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6858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9144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11430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13716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6002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1219200" latinLnBrk="0">
        <a:lnSpc>
          <a:spcPct val="100000"/>
        </a:lnSpc>
        <a:spcBef>
          <a:spcPts val="55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2286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4572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6858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9144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11430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13716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16002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1828800" algn="r" defTabSz="1219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www.onlinedoctranslator.com/hi/?utm_source=onlinedoctranslator&amp;utm_medium=pptx&amp;utm_campaign=attribu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"/>
          <p:cNvSpPr/>
          <p:nvPr/>
        </p:nvSpPr>
        <p:spPr>
          <a:xfrm>
            <a:off x="506367" y="6769294"/>
            <a:ext cx="1907669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Shape"/>
          <p:cNvSpPr/>
          <p:nvPr/>
        </p:nvSpPr>
        <p:spPr>
          <a:xfrm>
            <a:off x="0" y="1940094"/>
            <a:ext cx="6834554" cy="2464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LESSON 2…"/>
          <p:cNvSpPr txBox="1"/>
          <p:nvPr/>
        </p:nvSpPr>
        <p:spPr>
          <a:xfrm>
            <a:off x="508000" y="2353339"/>
            <a:ext cx="5191071" cy="1094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l" defTabSz="1219200" rtl="0" hangingPunct="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3300" b="1" kern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मामला</a:t>
            </a:r>
            <a:r>
              <a:rPr lang="hi-IN" sz="33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IN" sz="3300" b="1" kern="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अध्ययन</a:t>
            </a:r>
            <a:r>
              <a:rPr lang="en-IN" sz="3300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03</a:t>
            </a:r>
          </a:p>
          <a:p>
            <a:pPr algn="l" defTabSz="1219200" rtl="0" hangingPunct="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3300" kern="0" cap="all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टोक्यो सबवे सरीन हमला</a:t>
            </a:r>
            <a:endParaRPr lang="en-IN" sz="3300" kern="0" cap="all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Shape"/>
          <p:cNvSpPr/>
          <p:nvPr/>
        </p:nvSpPr>
        <p:spPr>
          <a:xfrm flipH="1">
            <a:off x="-28360" y="-29252"/>
            <a:ext cx="12248739" cy="1261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39142" tIns="39142" rIns="39142" bIns="39142" numCol="1" anchor="t">
            <a:noAutofit/>
          </a:bodyPr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2415669" y="315962"/>
            <a:ext cx="8117213" cy="59823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9142" tIns="39142" rIns="39142" bIns="39142" numCol="1" spcCol="38100" rtlCol="0" anchor="t">
            <a:spAutoFit/>
          </a:bodyPr>
          <a:lstStyle/>
          <a:p>
            <a:pPr algn="ctr" defTabSz="831273" rtl="0" hangingPunct="0"/>
            <a:r>
              <a:rPr lang="en-US" sz="3000" kern="0" dirty="0">
                <a:solidFill>
                  <a:srgbClr val="C00000"/>
                </a:solidFill>
                <a:latin typeface="Arial Black" panose="020B0A04020102020204" pitchFamily="34" charset="0"/>
                <a:cs typeface="Arial"/>
                <a:sym typeface="Arial"/>
              </a:rPr>
              <a:t>सीबीआरएन मॉड्यूल: सीएपीएफ</a:t>
            </a:r>
            <a:endParaRPr lang="en-IN" sz="3000" kern="0" dirty="0">
              <a:solidFill>
                <a:srgbClr val="C00000"/>
              </a:solidFill>
              <a:latin typeface="Arial Black" panose="020B0A04020102020204" pitchFamily="34" charset="0"/>
              <a:cs typeface="Arial"/>
              <a:sym typeface="Arial"/>
            </a:endParaRP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9800" y="33528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algn="l" defTabSz="831273" rtl="0" hangingPunct="0"/>
            <a:endParaRPr lang="en-IN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58" y="2555045"/>
            <a:ext cx="1336426" cy="1261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05" y="40188"/>
            <a:ext cx="1590525" cy="1109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2A9AEF-AB38-7144-38E6-1F20536B3EA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135" y="30840"/>
            <a:ext cx="1080000" cy="118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D0056-4120-1B80-2223-2EDBBBAC6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393" y="1788611"/>
            <a:ext cx="4404742" cy="4404742"/>
          </a:xfrm>
          <a:prstGeom prst="rect">
            <a:avLst/>
          </a:prstGeom>
        </p:spPr>
      </p:pic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अंग्रेज़ी से हिन्दी में अनुवादित।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7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B3B5F-78B9-6BDF-B6A6-340150E04E3E}"/>
              </a:ext>
            </a:extLst>
          </p:cNvPr>
          <p:cNvSpPr txBox="1"/>
          <p:nvPr/>
        </p:nvSpPr>
        <p:spPr>
          <a:xfrm>
            <a:off x="4079631" y="6508198"/>
            <a:ext cx="33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600" dirty="0"/>
              <a:t>निरीक्षक सुरेन्द्र कुमार पुनिया </a:t>
            </a:r>
            <a:endParaRPr lang="en-IN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B2D9E1-776D-99B0-9CAB-4335FAFE0648}"/>
              </a:ext>
            </a:extLst>
          </p:cNvPr>
          <p:cNvSpPr/>
          <p:nvPr/>
        </p:nvSpPr>
        <p:spPr>
          <a:xfrm>
            <a:off x="409475" y="6423499"/>
            <a:ext cx="2137782" cy="253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2D9E1-776D-99B0-9CAB-4335FAFE0648}"/>
              </a:ext>
            </a:extLst>
          </p:cNvPr>
          <p:cNvSpPr/>
          <p:nvPr/>
        </p:nvSpPr>
        <p:spPr>
          <a:xfrm>
            <a:off x="10391675" y="6423499"/>
            <a:ext cx="1554133" cy="33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0C59C-6A51-7D83-971A-40E3D181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83E2F3A-90DF-B617-1CC7-4D3A1E59E8CB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5C63DAE-984F-D7EB-FE78-4A5C0949F3CC}"/>
              </a:ext>
            </a:extLst>
          </p:cNvPr>
          <p:cNvSpPr txBox="1"/>
          <p:nvPr/>
        </p:nvSpPr>
        <p:spPr>
          <a:xfrm>
            <a:off x="4226851" y="1713827"/>
            <a:ext cx="7538129" cy="3568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टोक्यो सरीन हमला रासायनिक आतंकवाद का एक प्रमुख मामला बना हुआ है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आपातकालीन प्रतिक्रिया में खामियों पर प्रकाश डाला गया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सीबीआरएन की तैयारी पर अंतर्राष्ट्रीय ध्यान केंद्रित किया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0369DC6-12EC-BDC2-227E-7A2031B1BF51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CDF0F99-EB49-5051-ABB5-07AAA12DFA59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DB8154C-01E9-4A09-1840-E4D5B2F057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10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C2C5ADC-1238-911C-2832-AE81D7173A67}"/>
              </a:ext>
            </a:extLst>
          </p:cNvPr>
          <p:cNvSpPr txBox="1"/>
          <p:nvPr/>
        </p:nvSpPr>
        <p:spPr>
          <a:xfrm>
            <a:off x="371432" y="1406247"/>
            <a:ext cx="3712434" cy="63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00000"/>
              </a:lnSpc>
            </a:pPr>
            <a:r>
              <a:rPr lang="en-US" sz="3600" kern="0" dirty="0"/>
              <a:t>निष्कर्ष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C966E-9E1E-5B4A-BACA-C777762F5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C4414-4444-D3A5-F7F7-4950B3B2C3D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48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4319588" y="-4222603"/>
            <a:ext cx="9773992" cy="9773992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r="12702"/>
          <a:stretch/>
        </p:blipFill>
        <p:spPr>
          <a:xfrm flipH="1">
            <a:off x="-1394580" y="-313981"/>
            <a:ext cx="6404651" cy="572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24786" y="6406669"/>
            <a:ext cx="430335" cy="34973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11</a:t>
            </a:fld>
            <a:endParaRPr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7118865" y="957888"/>
            <a:ext cx="2150589" cy="461665"/>
          </a:xfrm>
          <a:prstGeom prst="rect">
            <a:avLst/>
          </a:prstGeom>
          <a:noFill/>
        </p:spPr>
        <p:txBody>
          <a:bodyPr wrap="none" lIns="45720" tIns="22860" rIns="45720" bIns="228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831273" rtl="0" hangingPunct="0"/>
            <a:r>
              <a:rPr lang="en-US" sz="2700" b="1" kern="0" dirty="0">
                <a:ln/>
                <a:solidFill>
                  <a:srgbClr val="F79646">
                    <a:lumMod val="75000"/>
                  </a:srgbClr>
                </a:solidFill>
                <a:latin typeface="Arial"/>
                <a:cs typeface="Arial"/>
                <a:sym typeface="Arial"/>
              </a:rPr>
              <a:t>धन्यवाद</a:t>
            </a:r>
          </a:p>
        </p:txBody>
      </p:sp>
      <p:pic>
        <p:nvPicPr>
          <p:cNvPr id="4" name="Google Shape;1000100012;p1">
            <a:extLst>
              <a:ext uri="{FF2B5EF4-FFF2-40B4-BE49-F238E27FC236}">
                <a16:creationId xmlns:a16="http://schemas.microsoft.com/office/drawing/2014/main" id="{D3A0FBE5-720A-2772-F701-0CA8461EE2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0441" y="2348880"/>
            <a:ext cx="5087888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288946" y="1351789"/>
            <a:ext cx="3813969" cy="3878263"/>
          </a:xfrm>
          <a:prstGeom prst="rect">
            <a:avLst/>
          </a:prstGeom>
          <a:solidFill>
            <a:srgbClr val="E46C0A"/>
          </a:solidFill>
        </p:spPr>
        <p:txBody>
          <a:bodyPr lIns="44618" tIns="44618" rIns="44618" bIns="44618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defTabSz="948170" rtl="0" hangingPunct="0">
              <a:lnSpc>
                <a:spcPct val="150000"/>
              </a:lnSpc>
              <a:spcBef>
                <a:spcPts val="105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</a:pPr>
            <a:r>
              <a:rPr lang="en-US" sz="2400" kern="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4330687" y="393945"/>
            <a:ext cx="3693821" cy="63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9142" tIns="39142" rIns="39142" bIns="39142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/>
            <a:r>
              <a:rPr lang="en-IN" sz="3600" kern="0" dirty="0"/>
              <a:t>परिचय</a:t>
            </a:r>
            <a:endParaRPr sz="3600" kern="0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60471" y="6406669"/>
            <a:ext cx="193372" cy="3386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2</a:t>
            </a:fld>
            <a:endParaRPr kern="0"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5822187" y="2069797"/>
            <a:ext cx="5734970" cy="3859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marL="0" lvl="1" algn="l" defTabSz="948170" rtl="0" hangingPunct="0">
              <a:lnSpc>
                <a:spcPct val="20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दिनांक: 20 मार्च, 1995</a:t>
            </a:r>
          </a:p>
          <a:p>
            <a:pPr marL="0" lvl="1" algn="l" defTabSz="948170" rtl="0" hangingPunct="0">
              <a:lnSpc>
                <a:spcPct val="20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स्थान: टोक्यो, जापान</a:t>
            </a:r>
          </a:p>
          <a:p>
            <a:pPr marL="0" lvl="1" algn="l" defTabSz="948170" rtl="0" hangingPunct="0">
              <a:lnSpc>
                <a:spcPct val="20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अपराधी: ओम शिनरिक्यो पंथ</a:t>
            </a:r>
          </a:p>
          <a:p>
            <a:pPr marL="0" lvl="1" algn="l" defTabSz="948170" rtl="0" hangingPunct="0">
              <a:lnSpc>
                <a:spcPct val="20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2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प्रकार: रासायनिक आतंकवाद - सरीन गैस हमला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4922332" y="2240163"/>
            <a:ext cx="609601" cy="840979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39142" tIns="39142" rIns="39142" bIns="39142" numCol="1" anchor="t">
              <a:noAutofit/>
            </a:bodyPr>
            <a:lstStyle/>
            <a:p>
              <a:pPr algn="l" defTabSz="831273" rtl="0"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9142" tIns="39142" rIns="39142" bIns="39142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defTabSz="831273" rtl="0" hangingPunct="0"/>
              <a:r>
                <a:rPr sz="3600" kern="0"/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4922331" y="3057756"/>
            <a:ext cx="609601" cy="840979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39142" tIns="39142" rIns="39142" bIns="39142" numCol="1" anchor="t">
              <a:noAutofit/>
            </a:bodyPr>
            <a:lstStyle/>
            <a:p>
              <a:pPr algn="l" defTabSz="831273" rtl="0"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9142" tIns="39142" rIns="39142" bIns="39142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defTabSz="831273" rtl="0" hangingPunct="0"/>
              <a:r>
                <a:rPr sz="3600" kern="0" dirty="0"/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4954080" y="3816627"/>
            <a:ext cx="609601" cy="840979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39142" tIns="39142" rIns="39142" bIns="39142" numCol="1" anchor="t">
              <a:noAutofit/>
            </a:bodyPr>
            <a:lstStyle/>
            <a:p>
              <a:pPr algn="l" defTabSz="831273" rtl="0"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9142" tIns="39142" rIns="39142" bIns="39142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defTabSz="831273" rtl="0" hangingPunct="0"/>
              <a:r>
                <a:rPr sz="3600" kern="0" dirty="0"/>
                <a:t>3</a:t>
              </a:r>
            </a:p>
          </p:txBody>
        </p:sp>
      </p:grpSp>
      <p:grpSp>
        <p:nvGrpSpPr>
          <p:cNvPr id="7" name="Group">
            <a:extLst>
              <a:ext uri="{FF2B5EF4-FFF2-40B4-BE49-F238E27FC236}">
                <a16:creationId xmlns:a16="http://schemas.microsoft.com/office/drawing/2014/main" id="{8D800525-C43F-6808-F1D2-F056827D68EF}"/>
              </a:ext>
            </a:extLst>
          </p:cNvPr>
          <p:cNvGrpSpPr/>
          <p:nvPr/>
        </p:nvGrpSpPr>
        <p:grpSpPr>
          <a:xfrm>
            <a:off x="4922332" y="4617095"/>
            <a:ext cx="609601" cy="840979"/>
            <a:chOff x="0" y="141375"/>
            <a:chExt cx="1219200" cy="1681957"/>
          </a:xfrm>
        </p:grpSpPr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E9BA6AC4-80C5-4BEE-9585-D42336022A7B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39142" tIns="39142" rIns="39142" bIns="39142" numCol="1" anchor="t">
              <a:noAutofit/>
            </a:bodyPr>
            <a:lstStyle/>
            <a:p>
              <a:pPr algn="l" defTabSz="831273" rtl="0" hangingPunct="0"/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3">
              <a:extLst>
                <a:ext uri="{FF2B5EF4-FFF2-40B4-BE49-F238E27FC236}">
                  <a16:creationId xmlns:a16="http://schemas.microsoft.com/office/drawing/2014/main" id="{948C6E20-DBC6-324C-E7E6-C004837C9B91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9142" tIns="39142" rIns="39142" bIns="39142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defTabSz="831273" rtl="0" hangingPunct="0"/>
              <a:r>
                <a:rPr lang="en-IN" sz="3600" kern="0" dirty="0"/>
                <a:t>4</a:t>
              </a:r>
              <a:endParaRPr sz="3600" kern="0" dirty="0"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8A6E7-30D0-4409-8450-31126067E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57B30370-0B92-AC3A-80F4-E6A024338FC8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A9D76B7-8244-0726-67DB-8D07848224CF}"/>
              </a:ext>
            </a:extLst>
          </p:cNvPr>
          <p:cNvSpPr txBox="1"/>
          <p:nvPr/>
        </p:nvSpPr>
        <p:spPr>
          <a:xfrm>
            <a:off x="4282440" y="1944368"/>
            <a:ext cx="7538129" cy="364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सरीन (जीबी) एक अत्यधिक विषैला तंत्रिका एजेंट है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शुद्ध रूप में रंगहीन, गंधहीन</a:t>
            </a:r>
          </a:p>
          <a:p>
            <a:pPr defTabSz="94817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</a:t>
            </a:r>
            <a:r>
              <a:rPr lang="hi-IN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एसिटाइलकोलिनेस्टरेज़</a:t>
            </a: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एंजाइम को रोकता है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इसके संपर्क में </a:t>
            </a:r>
            <a:r>
              <a:rPr lang="en-US" sz="3000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आने</a:t>
            </a: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</a:t>
            </a: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मृत्यु हो सकती है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A483170-CF2E-0D90-217D-46B311CC3FBE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12865E3-749E-B867-B0EF-8136ED3D14E8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F4C6D4A-D426-90D8-49BA-A09A83EEAD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3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A2BE48C-CD9F-3902-6FDA-E934457CCC1A}"/>
              </a:ext>
            </a:extLst>
          </p:cNvPr>
          <p:cNvSpPr txBox="1"/>
          <p:nvPr/>
        </p:nvSpPr>
        <p:spPr>
          <a:xfrm>
            <a:off x="371432" y="1406247"/>
            <a:ext cx="3556559" cy="11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00000"/>
              </a:lnSpc>
            </a:pPr>
            <a:r>
              <a:rPr lang="en-US" sz="3600" kern="0" dirty="0"/>
              <a:t>सरीन गैस क्या है?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3D06E-7597-0FC7-DB7B-C0B999841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C8AB52-2123-C01C-BD6E-3BFED1BC944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32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A224-B687-914A-EABB-E298F842C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65C4206-C34F-3846-FBCD-2956D9BB2E27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F303375-7D9F-9B52-FA20-36784B99DD94}"/>
              </a:ext>
            </a:extLst>
          </p:cNvPr>
          <p:cNvSpPr txBox="1"/>
          <p:nvPr/>
        </p:nvSpPr>
        <p:spPr>
          <a:xfrm>
            <a:off x="4282440" y="1944368"/>
            <a:ext cx="7538129" cy="3568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•टोक्यो मेट्रो लाइनों पर समन्वित हमले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सुबह के व्यस्त समय के दौरान जारी किया गया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तरल सरीन को प्लास्टिक की थैलियों में डालकर छातों से छेद दिया गया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284DCB5-A757-216B-7EF6-037C9E568F37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4D9094F-8B83-D526-4B17-D67E969AB6B9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02CE584-EEEA-79DE-99C2-0BCF515AD80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4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D617FD6-3119-423C-B12E-EC2EB83D57DF}"/>
              </a:ext>
            </a:extLst>
          </p:cNvPr>
          <p:cNvSpPr txBox="1"/>
          <p:nvPr/>
        </p:nvSpPr>
        <p:spPr>
          <a:xfrm>
            <a:off x="371432" y="1406247"/>
            <a:ext cx="3556559" cy="163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50000"/>
              </a:lnSpc>
            </a:pPr>
            <a:r>
              <a:rPr lang="en-US" sz="3600" kern="0" dirty="0"/>
              <a:t>योजना और कार्यान्वयन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E5A13-96F1-ADFA-0B2F-BF4A8DBC1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77011F-D4A5-EEF5-3DC7-5D39C9DCF7F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34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B0EAF-9736-3BF6-71B9-094C06EC6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339B23E-B146-4EA9-EFB6-0C96E2940D64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4453C2B-3037-DCA0-EE4B-DAEDDC3C5029}"/>
              </a:ext>
            </a:extLst>
          </p:cNvPr>
          <p:cNvSpPr txBox="1"/>
          <p:nvPr/>
        </p:nvSpPr>
        <p:spPr>
          <a:xfrm>
            <a:off x="4282440" y="1944368"/>
            <a:ext cx="7538129" cy="363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मृत्यु: 13 लोग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•घायल: 1,000 से अधिक प्रभावित, कई गंभीर रूप से घायल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हजारों लोगों ने चिकित्सा उपचार की मांग की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पूरे शहर में दहशत और भ्रम की स्थिति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E254E7A-882B-68EA-19DD-C35B8835AF5A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21EC5F3-6CF2-1F5C-0077-DFC3057CDC95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6D28330-8255-6291-4B75-ACBD8CE2B9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5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E311DC45-C680-083C-61EB-1854E356850D}"/>
              </a:ext>
            </a:extLst>
          </p:cNvPr>
          <p:cNvSpPr txBox="1"/>
          <p:nvPr/>
        </p:nvSpPr>
        <p:spPr>
          <a:xfrm>
            <a:off x="371432" y="1406247"/>
            <a:ext cx="3556559" cy="11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00000"/>
              </a:lnSpc>
            </a:pPr>
            <a:r>
              <a:rPr lang="en-US" sz="3600" kern="0" dirty="0"/>
              <a:t>हमले का प्रभाव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C2824-C5DD-56A6-1917-E6DB1BE283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A9A482-2392-8B81-93B5-AEE158D4342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50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C8E3A-C512-35EB-A201-D60BBE30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F13A952-F5A8-296D-6B7B-B9470A58E989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13CDE03-4093-4D65-1AD3-D549B6D915F9}"/>
              </a:ext>
            </a:extLst>
          </p:cNvPr>
          <p:cNvSpPr txBox="1"/>
          <p:nvPr/>
        </p:nvSpPr>
        <p:spPr>
          <a:xfrm>
            <a:off x="4282440" y="1944368"/>
            <a:ext cx="7538129" cy="363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टोक्यो मेट्रो और आपातकालीन सेवाओं द्वारा तत्काल प्रतिक्रिया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संदूषण-शोधन प्रयास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पीड़ितों को अस्पताल पहुंचाया गया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संचार संबंधी चुनौतियाँ नोट की गईं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99656CE4-64EE-FF26-D9EE-202571263F54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27E218F-39EA-F00D-8A78-E48483EFE5D8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3133FBA-6D1C-2845-7F2F-AED3A8DD8D7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6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46225D3-FF04-FF93-521C-DB67D146D9D5}"/>
              </a:ext>
            </a:extLst>
          </p:cNvPr>
          <p:cNvSpPr txBox="1"/>
          <p:nvPr/>
        </p:nvSpPr>
        <p:spPr>
          <a:xfrm>
            <a:off x="371432" y="1406247"/>
            <a:ext cx="3556559" cy="163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50000"/>
              </a:lnSpc>
            </a:pPr>
            <a:r>
              <a:rPr lang="en-US" sz="3600" kern="0" dirty="0"/>
              <a:t>आपातकालीन प्रतिक्रिया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936C9B-E62C-4194-CC40-9BBDE0268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9AEE04-F031-3ABA-9EF4-D5A9D59DCB5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33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100A0-391A-442D-81A3-90BA8A40F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1D59F0F-7CF1-DCD0-25AA-6D283CDFB73A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EDB85A3-CF32-FAA6-7322-BB4453D81A80}"/>
              </a:ext>
            </a:extLst>
          </p:cNvPr>
          <p:cNvSpPr txBox="1"/>
          <p:nvPr/>
        </p:nvSpPr>
        <p:spPr>
          <a:xfrm>
            <a:off x="4282440" y="1944368"/>
            <a:ext cx="7538129" cy="363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अज्ञात रासायनिक खतरे का सामना करना पड़ा</a:t>
            </a:r>
          </a:p>
          <a:p>
            <a:pPr marL="271463" indent="-271463"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कुछ प्रत्युत्तरकर्ता पीपीई की कमी के कारण प्रभावित हुए</a:t>
            </a:r>
          </a:p>
          <a:p>
            <a:pPr marL="271463" indent="-184150"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उचित खतरनाक प्रशिक्षण और उपकरणों के महत्व पर बल दिया गया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393073E-D02F-9513-2319-9CE4229A147A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05290CB-04D7-17DE-D56D-F6D5F032602F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62726AA-31C3-0DD1-141F-77D85DFBEA3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7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3642E42-972C-2DCA-D455-3C2E85DBF071}"/>
              </a:ext>
            </a:extLst>
          </p:cNvPr>
          <p:cNvSpPr txBox="1"/>
          <p:nvPr/>
        </p:nvSpPr>
        <p:spPr>
          <a:xfrm>
            <a:off x="371432" y="1406247"/>
            <a:ext cx="3556559" cy="11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00000"/>
              </a:lnSpc>
            </a:pPr>
            <a:r>
              <a:rPr lang="en-US" sz="3600" kern="0" dirty="0"/>
              <a:t>प्रथम प्रतिक्रियाकर्ताओं की भूमिका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03C4E-A2D4-FDDB-C61F-66264CE6C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324C51-8642-5B11-1B48-8FDE9637195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041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EB90-9919-A42C-7ACB-3CA95002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62B9F75-A272-A95A-5FAC-31E46B2DE3EC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31BA5ED-9FED-7D45-C3D2-AAD7462C7612}"/>
              </a:ext>
            </a:extLst>
          </p:cNvPr>
          <p:cNvSpPr txBox="1"/>
          <p:nvPr/>
        </p:nvSpPr>
        <p:spPr>
          <a:xfrm>
            <a:off x="4282440" y="1944368"/>
            <a:ext cx="7538129" cy="363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पुलिस ने ओम शिनरिक्यो को जिम्मेदार ठहराया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पंथ नेता शोको असहारा सहित दर्जनों गिरफ्तार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रसायनों का विशाल भंडार पाया गया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94264F1-3F44-FC81-345C-F9BE4DEB4377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B88744E-EB4F-65A2-BBB1-B74D713CAFDE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CF70772-3529-51B4-CB6D-DA2FBD51CDF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8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6AFD168-A76C-F8D9-C905-E0F2C15AF94B}"/>
              </a:ext>
            </a:extLst>
          </p:cNvPr>
          <p:cNvSpPr txBox="1"/>
          <p:nvPr/>
        </p:nvSpPr>
        <p:spPr>
          <a:xfrm>
            <a:off x="371432" y="1406247"/>
            <a:ext cx="3712434" cy="11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00000"/>
              </a:lnSpc>
            </a:pPr>
            <a:r>
              <a:rPr lang="en-US" sz="3600" kern="0" dirty="0"/>
              <a:t>जांच और गिरफ्तारियां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5EE724-4FBD-A300-11B2-C46CE0D0A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A6340-428F-2321-BA28-41427A50649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733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2C168-B253-7C50-1748-2EE79D546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1FEDDB5-C24C-692D-CC68-4952786CAD49}"/>
              </a:ext>
            </a:extLst>
          </p:cNvPr>
          <p:cNvSpPr/>
          <p:nvPr/>
        </p:nvSpPr>
        <p:spPr>
          <a:xfrm>
            <a:off x="4083866" y="0"/>
            <a:ext cx="8108134" cy="6858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AD4C6AF0-035C-445A-139D-F926832C3DBB}"/>
              </a:ext>
            </a:extLst>
          </p:cNvPr>
          <p:cNvSpPr txBox="1"/>
          <p:nvPr/>
        </p:nvSpPr>
        <p:spPr>
          <a:xfrm>
            <a:off x="4282439" y="1165187"/>
            <a:ext cx="7538129" cy="5709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रासायनिक एजेंटों की शीघ्र पहचान की आवश्यकता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प्रतिक्रियाकर्ताओं के लिए बेहतर तैयारी और पीपीई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जन जागरूकता और संचार प्रोटोकॉल</a:t>
            </a:r>
          </a:p>
          <a:p>
            <a:pPr algn="l" defTabSz="948170" rtl="0" hangingPunct="0">
              <a:lnSpc>
                <a:spcPct val="150000"/>
              </a:lnSpc>
              <a:spcBef>
                <a:spcPts val="500"/>
              </a:spcBef>
              <a:tabLst>
                <a:tab pos="1143000" algn="l"/>
                <a:tab pos="1822450" algn="l"/>
                <a:tab pos="2514600" algn="l"/>
                <a:tab pos="319405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30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 कानूनी और खुफिया उपायों को मजबूत करना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F7F88E0-DF1E-00E1-5E74-AC0EBD30832C}"/>
              </a:ext>
            </a:extLst>
          </p:cNvPr>
          <p:cNvSpPr txBox="1"/>
          <p:nvPr/>
        </p:nvSpPr>
        <p:spPr>
          <a:xfrm>
            <a:off x="10781106" y="6406669"/>
            <a:ext cx="688190" cy="30988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142" tIns="39142" rIns="39142" bIns="39142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1219200" rtl="0" hangingPunct="0">
              <a:spcBef>
                <a:spcPts val="300"/>
              </a:spcBef>
              <a:defRPr b="0"/>
            </a:pPr>
            <a:r>
              <a:rPr sz="1500" kern="0" dirty="0">
                <a:solidFill>
                  <a:srgbClr val="E46C0A"/>
                </a:solidFill>
              </a:rPr>
              <a:t>पीपीटी</a:t>
            </a:r>
            <a:r>
              <a:rPr lang="en-US" sz="1500" kern="0" dirty="0">
                <a:solidFill>
                  <a:srgbClr val="E46C0A"/>
                </a:solidFill>
              </a:rPr>
              <a:t>2</a:t>
            </a:r>
            <a:r>
              <a:rPr sz="1500" kern="0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8C5423F-B4F0-260C-D65D-5FE470C1A0E0}"/>
              </a:ext>
            </a:extLst>
          </p:cNvPr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39142" tIns="39142" rIns="39142" bIns="39142"/>
          <a:lstStyle/>
          <a:p>
            <a:pPr algn="l" defTabSz="831273" rtl="0" hangingPunct="0"/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73383E3-74F7-3AAE-B1D8-E32573BFE93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404882" y="6406669"/>
            <a:ext cx="360098" cy="3497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defTabSz="831273" rtl="0" hangingPunct="0"/>
            <a:fld id="{86CB4B4D-7CA3-9044-876B-883B54F8677D}" type="slidenum">
              <a:rPr kern="0"/>
              <a:pPr algn="l" defTabSz="831273" rtl="0" hangingPunct="0"/>
              <a:t>9</a:t>
            </a:fld>
            <a:endParaRPr kern="0"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85BE6637-BFAB-4FE3-A72A-1F2690582BBF}"/>
              </a:ext>
            </a:extLst>
          </p:cNvPr>
          <p:cNvSpPr txBox="1"/>
          <p:nvPr/>
        </p:nvSpPr>
        <p:spPr>
          <a:xfrm>
            <a:off x="371432" y="1406247"/>
            <a:ext cx="3712434" cy="11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defTabSz="948170" rtl="0" hangingPunct="0">
              <a:lnSpc>
                <a:spcPct val="100000"/>
              </a:lnSpc>
            </a:pPr>
            <a:r>
              <a:rPr lang="en-US" sz="3600" kern="0" dirty="0"/>
              <a:t>सीख सीखी</a:t>
            </a:r>
            <a:endParaRPr lang="en-US" sz="44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A1F792-E3FD-0A1E-33A9-F0CCD9D52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85" y="55428"/>
            <a:ext cx="1590525" cy="1109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2B1F6-19EC-F555-3F9A-4AB32FF20E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3615" y="46080"/>
            <a:ext cx="1080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17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368</Words>
  <Application>Microsoft Office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Open Sans</vt:lpstr>
      <vt:lpstr>Open Sans Semibold</vt:lpstr>
      <vt:lpstr>Roboto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SO TRG</cp:lastModifiedBy>
  <cp:revision>13</cp:revision>
  <dcterms:created xsi:type="dcterms:W3CDTF">2013-01-27T09:14:16Z</dcterms:created>
  <dcterms:modified xsi:type="dcterms:W3CDTF">2025-12-17T06:50:05Z</dcterms:modified>
  <cp:category/>
</cp:coreProperties>
</file>