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8" r:id="rId2"/>
    <p:sldId id="320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296" r:id="rId13"/>
    <p:sldId id="298" r:id="rId14"/>
    <p:sldId id="1117" r:id="rId15"/>
    <p:sldId id="29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48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DC5F4-00E2-4AE8-9E8D-FBCE9E0BEDFD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FDD0C-A981-403B-BACA-87F1C62DD3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108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D192A241-18C9-2754-78E2-83ECB9B9A6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312E7207-5EDD-66AE-A660-4498276459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altLang="en-US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E9E8E2F3-AD76-6E9E-C31F-6F3F512E20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fld id="{D7C4F033-5BE0-4488-BD9F-A194B369BDD9}" type="slidenum">
              <a:rPr lang="en-IN" altLang="en-US" smtClean="0"/>
              <a:pPr/>
              <a:t>2</a:t>
            </a:fld>
            <a:endParaRPr lang="en-I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FDD0C-A981-403B-BACA-87F1C62DD390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989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 01" type="tx">
  <p:cSld name="Default 01">
    <p:bg>
      <p:bgPr>
        <a:solidFill>
          <a:srgbClr val="FFFFFF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/>
        </p:nvSpPr>
        <p:spPr>
          <a:xfrm>
            <a:off x="301195" y="6438419"/>
            <a:ext cx="2321279" cy="263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125" tIns="39125" rIns="39125" bIns="391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PEER | CSSR | INDIA</a:t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508000" y="6756400"/>
            <a:ext cx="1907669" cy="101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39125" tIns="39125" rIns="39125" bIns="391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/>
          <p:nvPr/>
        </p:nvSpPr>
        <p:spPr>
          <a:xfrm>
            <a:off x="10757568" y="6406669"/>
            <a:ext cx="697166" cy="30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125" tIns="39125" rIns="39125" bIns="391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rPr>
              <a:t>PPT 2 -</a:t>
            </a: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10769600" y="6756400"/>
            <a:ext cx="939800" cy="101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39125" tIns="39125" rIns="39125" bIns="391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11384562" y="6406669"/>
            <a:ext cx="302110" cy="33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275" tIns="78275" rIns="78275" bIns="78275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lvl="1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lvl="2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lvl="3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lvl="4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lvl="5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lvl="6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lvl="7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lvl="8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i="0" u="none" strike="noStrike" cap="none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10" y="283029"/>
            <a:ext cx="1525361" cy="103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356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1_Picture with Caption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530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The Sarin Gas Attack in Japan and the ...">
            <a:extLst>
              <a:ext uri="{FF2B5EF4-FFF2-40B4-BE49-F238E27FC236}">
                <a16:creationId xmlns:a16="http://schemas.microsoft.com/office/drawing/2014/main" id="{B441DB02-718D-478D-9472-9142B8675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3C086D4-8D88-6581-DCBE-A608AA60381F}"/>
              </a:ext>
            </a:extLst>
          </p:cNvPr>
          <p:cNvSpPr/>
          <p:nvPr/>
        </p:nvSpPr>
        <p:spPr>
          <a:xfrm>
            <a:off x="1919536" y="404664"/>
            <a:ext cx="8302150" cy="6453336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  <a:effectLst>
            <a:softEdge rad="1270000"/>
          </a:effectLst>
        </p:spPr>
        <p:txBody>
          <a:bodyPr spcFirstLastPara="1" wrap="none">
            <a:prstTxWarp prst="textArchUp">
              <a:avLst>
                <a:gd name="adj" fmla="val 10800000"/>
              </a:avLst>
            </a:prstTxWarp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7782F4-264D-4E13-8A57-6F7049A2B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78647"/>
            <a:ext cx="8368748" cy="884431"/>
          </a:xfrm>
          <a:prstGeom prst="rect">
            <a:avLst/>
          </a:prstGeom>
        </p:spPr>
      </p:pic>
      <p:pic>
        <p:nvPicPr>
          <p:cNvPr id="7" name="object 4">
            <a:extLst>
              <a:ext uri="{FF2B5EF4-FFF2-40B4-BE49-F238E27FC236}">
                <a16:creationId xmlns:a16="http://schemas.microsoft.com/office/drawing/2014/main" id="{712D7C7C-4735-4897-9EB1-1A0D2183CE8F}"/>
              </a:ext>
            </a:extLst>
          </p:cNvPr>
          <p:cNvPicPr/>
          <p:nvPr/>
        </p:nvPicPr>
        <p:blipFill rotWithShape="1">
          <a:blip r:embed="rId4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4405B09-2448-4681-A0A4-CFF09147B8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pic>
        <p:nvPicPr>
          <p:cNvPr id="9" name="Picture 2" descr="Federal Emergency Management Agency (FEMA) Chemical, Biological,  Radiological, and Nuclear (CBRN) Office: Chemical Portfolio Ove">
            <a:extLst>
              <a:ext uri="{FF2B5EF4-FFF2-40B4-BE49-F238E27FC236}">
                <a16:creationId xmlns:a16="http://schemas.microsoft.com/office/drawing/2014/main" id="{EF894952-3460-4B21-B722-631931943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961" y="0"/>
            <a:ext cx="1848682" cy="184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9134B07-FDD4-4628-BA60-DEBAEC4303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5600889"/>
            <a:ext cx="12192000" cy="126187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206FE79-F5DB-4E1F-A8E3-392D875D21C3}"/>
              </a:ext>
            </a:extLst>
          </p:cNvPr>
          <p:cNvSpPr/>
          <p:nvPr/>
        </p:nvSpPr>
        <p:spPr>
          <a:xfrm>
            <a:off x="168339" y="1921138"/>
            <a:ext cx="81010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i-IN" sz="6000" b="1" dirty="0">
                <a:solidFill>
                  <a:schemeClr val="bg1"/>
                </a:solidFill>
                <a:latin typeface="Open sans"/>
                <a:cs typeface="Times New Roman" panose="02020603050405020304" pitchFamily="18" charset="0"/>
              </a:rPr>
              <a:t>टोक्यो मेट्रो</a:t>
            </a:r>
            <a:r>
              <a:rPr lang="en-US" sz="6000" b="1" dirty="0">
                <a:solidFill>
                  <a:schemeClr val="bg1"/>
                </a:solidFill>
                <a:latin typeface="Open sans"/>
                <a:cs typeface="Times New Roman" panose="02020603050405020304" pitchFamily="18" charset="0"/>
              </a:rPr>
              <a:t> </a:t>
            </a:r>
            <a:r>
              <a:rPr lang="hi-IN" sz="6000" b="1" dirty="0">
                <a:solidFill>
                  <a:schemeClr val="bg1"/>
                </a:solidFill>
                <a:latin typeface="Open sans"/>
                <a:cs typeface="Times New Roman" panose="02020603050405020304" pitchFamily="18" charset="0"/>
              </a:rPr>
              <a:t>सरिन गैस हमला</a:t>
            </a:r>
            <a:endParaRPr lang="en-IN" sz="3200" dirty="0">
              <a:solidFill>
                <a:schemeClr val="bg1"/>
              </a:solidFill>
              <a:latin typeface="Open san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3168FD-F10E-F969-2E55-43BE7BFF1DF0}"/>
              </a:ext>
            </a:extLst>
          </p:cNvPr>
          <p:cNvSpPr txBox="1"/>
          <p:nvPr/>
        </p:nvSpPr>
        <p:spPr>
          <a:xfrm>
            <a:off x="8077637" y="6174467"/>
            <a:ext cx="6200774" cy="675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600" b="1" dirty="0">
                <a:effectLst/>
                <a:latin typeface="Kruti Dev 092" pitchFamily="2" charset="0"/>
                <a:ea typeface="Calibri" panose="020F0502020204030204" pitchFamily="34" charset="0"/>
                <a:cs typeface="Mangal" panose="02040503050203030202" pitchFamily="18" charset="0"/>
              </a:rPr>
              <a:t>निरीक्षक/</a:t>
            </a:r>
            <a:r>
              <a:rPr lang="hi-IN" sz="3600" b="1" dirty="0" err="1">
                <a:effectLst/>
                <a:latin typeface="Kruti Dev 092" pitchFamily="2" charset="0"/>
                <a:ea typeface="Calibri" panose="020F0502020204030204" pitchFamily="34" charset="0"/>
                <a:cs typeface="Mangal" panose="02040503050203030202" pitchFamily="18" charset="0"/>
              </a:rPr>
              <a:t>जीडी</a:t>
            </a:r>
            <a:r>
              <a:rPr lang="hi-IN" sz="3600" b="1" dirty="0">
                <a:effectLst/>
                <a:latin typeface="Kruti Dev 092" pitchFamily="2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3600" b="1" dirty="0" err="1">
                <a:effectLst/>
                <a:latin typeface="Kruti Dev 092" pitchFamily="2" charset="0"/>
                <a:ea typeface="Calibri" panose="020F0502020204030204" pitchFamily="34" charset="0"/>
                <a:cs typeface="Mangal" panose="02040503050203030202" pitchFamily="18" charset="0"/>
              </a:rPr>
              <a:t>राजेन्‍द्र</a:t>
            </a:r>
            <a:endParaRPr lang="en-IN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793" y="2584174"/>
            <a:ext cx="4119717" cy="1461052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hi-IN" sz="48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कानूनी कार्यवाही</a:t>
            </a:r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1635" y="1238864"/>
            <a:ext cx="7058920" cy="507247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• </a:t>
            </a:r>
            <a:r>
              <a:rPr lang="hi-IN" sz="2400" dirty="0"/>
              <a:t>लंबी</a:t>
            </a:r>
            <a:r>
              <a:rPr lang="en-US" sz="2400" dirty="0"/>
              <a:t> (</a:t>
            </a:r>
            <a:r>
              <a:rPr lang="hi-IN" sz="2400" dirty="0"/>
              <a:t>दीर्घकालिक</a:t>
            </a:r>
            <a:r>
              <a:rPr lang="en-US" sz="2400" dirty="0"/>
              <a:t>) </a:t>
            </a:r>
            <a:r>
              <a:rPr lang="hi-IN" sz="2400" dirty="0"/>
              <a:t>न्यायिक प्रक्रिया</a:t>
            </a:r>
            <a:endParaRPr lang="en-US" sz="2400" dirty="0"/>
          </a:p>
          <a:p>
            <a:pPr marL="0" indent="0" algn="just">
              <a:lnSpc>
                <a:spcPct val="150000"/>
              </a:lnSpc>
              <a:buNone/>
              <a:tabLst>
                <a:tab pos="268288" algn="l"/>
              </a:tabLst>
            </a:pPr>
            <a:r>
              <a:rPr lang="en-US" sz="2400" dirty="0"/>
              <a:t>•</a:t>
            </a:r>
            <a:r>
              <a:rPr lang="hi-IN" sz="2400" dirty="0"/>
              <a:t>शोकू आशहरा और अन्य मुख्य सदस्यों को मृत्युदंड दिया गया</a:t>
            </a:r>
            <a:endParaRPr lang="en-US" sz="24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• </a:t>
            </a:r>
            <a:r>
              <a:rPr lang="hi-IN" sz="2400" dirty="0"/>
              <a:t>फांसी की कार्यवाही</a:t>
            </a:r>
            <a:r>
              <a:rPr lang="en-US" sz="2400" dirty="0"/>
              <a:t> </a:t>
            </a:r>
            <a:r>
              <a:rPr lang="hi-IN" sz="2400" dirty="0"/>
              <a:t>2018 में संपन्न</a:t>
            </a:r>
            <a:endParaRPr lang="en-US" sz="24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• </a:t>
            </a:r>
            <a:r>
              <a:rPr lang="hi-IN" sz="2400" dirty="0"/>
              <a:t>रासायनिक एजेंटों की</a:t>
            </a:r>
            <a:r>
              <a:rPr lang="en-US" sz="2400" dirty="0"/>
              <a:t> </a:t>
            </a:r>
            <a:r>
              <a:rPr lang="hi-IN" sz="2400" dirty="0"/>
              <a:t>त्वरित</a:t>
            </a:r>
            <a:r>
              <a:rPr lang="en-US" sz="2400" dirty="0"/>
              <a:t> </a:t>
            </a:r>
            <a:r>
              <a:rPr lang="hi-IN" sz="2400" dirty="0"/>
              <a:t>पहचान की आवश्यकता</a:t>
            </a:r>
            <a:endParaRPr lang="en-US" sz="24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• </a:t>
            </a:r>
            <a:r>
              <a:rPr lang="hi-IN" sz="2400" dirty="0"/>
              <a:t>उत्तरदाताओं के लिए पर्याप्त </a:t>
            </a:r>
            <a:r>
              <a:rPr lang="en-US" sz="2400" dirty="0"/>
              <a:t>PPE </a:t>
            </a:r>
            <a:r>
              <a:rPr lang="hi-IN" sz="2400" dirty="0"/>
              <a:t>और तैयारी में सुधार</a:t>
            </a:r>
            <a:endParaRPr lang="en-US" sz="24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• </a:t>
            </a:r>
            <a:r>
              <a:rPr lang="hi-IN" sz="2400" dirty="0"/>
              <a:t>सार्वजनिक जागरूकता और संचार प्रोटोकॉल</a:t>
            </a:r>
            <a:endParaRPr lang="en-US" sz="24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• </a:t>
            </a:r>
            <a:r>
              <a:rPr lang="hi-IN" sz="2400" dirty="0"/>
              <a:t>कानून और खुफिया</a:t>
            </a:r>
            <a:r>
              <a:rPr lang="en-US" sz="2400" dirty="0"/>
              <a:t> </a:t>
            </a:r>
            <a:r>
              <a:rPr lang="hi-IN" sz="2400" dirty="0"/>
              <a:t>तंत्र सुदृढ़ करना”</a:t>
            </a:r>
            <a:endParaRPr lang="en-US" sz="2400" dirty="0"/>
          </a:p>
          <a:p>
            <a:pPr>
              <a:lnSpc>
                <a:spcPct val="250000"/>
              </a:lnSpc>
            </a:pPr>
            <a:endParaRPr lang="en-US" sz="2800" dirty="0"/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800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713" y="3051313"/>
            <a:ext cx="2757093" cy="1013792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hi-IN" sz="48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निष्कर्ष</a:t>
            </a:r>
            <a:br>
              <a:rPr lang="hi-IN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 </a:t>
            </a:r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3742" y="1602658"/>
            <a:ext cx="7552885" cy="472931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/>
              <a:t>• </a:t>
            </a:r>
            <a:r>
              <a:rPr lang="hi-IN" sz="2800" dirty="0"/>
              <a:t>टोक्यो सरिन हमला रासायनिक आतंकवाद का प्रमुख उदाहरण है</a:t>
            </a:r>
            <a:endParaRPr lang="en-US" sz="2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/>
              <a:t>• </a:t>
            </a:r>
            <a:r>
              <a:rPr lang="hi-IN" sz="2800" dirty="0"/>
              <a:t>आपातकालीन प्रतिक्रिया में उजागर</a:t>
            </a:r>
            <a:r>
              <a:rPr lang="en-US" sz="2800" dirty="0"/>
              <a:t> </a:t>
            </a:r>
            <a:r>
              <a:rPr lang="hi-IN" sz="2800" dirty="0"/>
              <a:t>कमजोरी/खामियाँ</a:t>
            </a:r>
            <a:endParaRPr lang="en-US" sz="2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/>
              <a:t>• </a:t>
            </a:r>
            <a:r>
              <a:rPr lang="hi-IN" sz="2800" dirty="0"/>
              <a:t>रासायनिक, जैविक, रेडियोलॉजिकल और न्यूक्लियरतैयारियों के लिए वैश्विक फोकस बढ़ा</a:t>
            </a:r>
            <a:endParaRPr lang="en-US" sz="2800" dirty="0"/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519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ounded Rectangle"/>
          <p:cNvSpPr/>
          <p:nvPr/>
        </p:nvSpPr>
        <p:spPr>
          <a:xfrm>
            <a:off x="3721470" y="1234578"/>
            <a:ext cx="7694588" cy="4523086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 w="12700">
            <a:miter lim="400000"/>
          </a:ln>
        </p:spPr>
        <p:txBody>
          <a:bodyPr lIns="39142" tIns="39142" rIns="39142" bIns="39142"/>
          <a:lstStyle/>
          <a:p>
            <a:endParaRPr sz="2400">
              <a:latin typeface="Open Sans"/>
            </a:endParaRPr>
          </a:p>
        </p:txBody>
      </p:sp>
      <p:sp>
        <p:nvSpPr>
          <p:cNvPr id="222" name="Duties of…"/>
          <p:cNvSpPr txBox="1"/>
          <p:nvPr/>
        </p:nvSpPr>
        <p:spPr>
          <a:xfrm>
            <a:off x="106532" y="2626709"/>
            <a:ext cx="4254779" cy="9281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9142" tIns="39142" rIns="39142" bIns="39142">
            <a:spAutoFit/>
          </a:bodyPr>
          <a:lstStyle/>
          <a:p>
            <a:pPr lvl="0" algn="ctr">
              <a:lnSpc>
                <a:spcPct val="120000"/>
              </a:lnSpc>
              <a:buClr>
                <a:srgbClr val="C00000"/>
              </a:buClr>
              <a:buSzPts val="3600"/>
            </a:pPr>
            <a:r>
              <a:rPr lang="hi-IN" altLang="en-US" sz="4800" b="1" dirty="0">
                <a:solidFill>
                  <a:srgbClr val="C00000"/>
                </a:solidFill>
                <a:latin typeface="Open sans"/>
              </a:rPr>
              <a:t>समीक्षा</a:t>
            </a:r>
            <a:endParaRPr lang="en-US" sz="4800" dirty="0">
              <a:latin typeface="Open Sans"/>
            </a:endParaRPr>
          </a:p>
        </p:txBody>
      </p:sp>
      <p:sp>
        <p:nvSpPr>
          <p:cNvPr id="223" name="Ensure your safety and the safety of your crew, the patient, and bystanders…"/>
          <p:cNvSpPr txBox="1"/>
          <p:nvPr/>
        </p:nvSpPr>
        <p:spPr>
          <a:xfrm>
            <a:off x="3721470" y="1066800"/>
            <a:ext cx="7546299" cy="4534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9142" tIns="39142" rIns="39142" bIns="39142">
            <a:spAutoFit/>
          </a:bodyPr>
          <a:lstStyle/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/>
              </a:rPr>
              <a:t>परिचय</a:t>
            </a:r>
          </a:p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/>
              </a:rPr>
              <a:t>योजना और क्रियान्वयन (अमल) </a:t>
            </a:r>
          </a:p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/>
              </a:rPr>
              <a:t>आपातकालीन प्रतिक्रिया (उपाय)</a:t>
            </a:r>
          </a:p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/>
              </a:rPr>
              <a:t>प्रथम उत्तरदाता की भूमिका</a:t>
            </a:r>
          </a:p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/>
              </a:rPr>
              <a:t>अनुभव से सबक</a:t>
            </a:r>
          </a:p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/>
              </a:rPr>
              <a:t>निष्कर्ष</a:t>
            </a:r>
          </a:p>
          <a:p>
            <a:pPr>
              <a:lnSpc>
                <a:spcPct val="150000"/>
              </a:lnSpc>
            </a:pPr>
            <a:endParaRPr lang="en-US" sz="2800" dirty="0">
              <a:latin typeface="Open sans" panose="020B0606030504020204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30342D-CCC4-F67F-CC03-E5EFED56E45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93" y="6406669"/>
            <a:ext cx="641637" cy="27626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21DB69-215D-8A17-5E2E-BA695C73441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14959" y="6378135"/>
            <a:ext cx="1750540" cy="3481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84A8C5-6AF3-C33A-056B-62EE3B62D9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273" y="112697"/>
            <a:ext cx="1115571" cy="121429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207359"/>
            <a:ext cx="4548494" cy="650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5495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ounded Rectangle"/>
          <p:cNvSpPr/>
          <p:nvPr/>
        </p:nvSpPr>
        <p:spPr>
          <a:xfrm>
            <a:off x="4548494" y="-14539"/>
            <a:ext cx="7694588" cy="6944222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 w="12700">
            <a:miter lim="400000"/>
          </a:ln>
        </p:spPr>
        <p:txBody>
          <a:bodyPr lIns="39142" tIns="39142" rIns="39142" bIns="39142"/>
          <a:lstStyle/>
          <a:p>
            <a:endParaRPr sz="2400">
              <a:latin typeface="Open Sans"/>
            </a:endParaRPr>
          </a:p>
        </p:txBody>
      </p:sp>
      <p:sp>
        <p:nvSpPr>
          <p:cNvPr id="222" name="Duties of…"/>
          <p:cNvSpPr txBox="1"/>
          <p:nvPr/>
        </p:nvSpPr>
        <p:spPr>
          <a:xfrm>
            <a:off x="308114" y="3230213"/>
            <a:ext cx="4083778" cy="8177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9142" tIns="39142" rIns="39142" bIns="39142">
            <a:spAutoFit/>
          </a:bodyPr>
          <a:lstStyle/>
          <a:p>
            <a:pPr algn="ctr"/>
            <a:r>
              <a:rPr lang="hi-IN" sz="4800" b="1" dirty="0">
                <a:solidFill>
                  <a:srgbClr val="C00000"/>
                </a:solidFill>
                <a:latin typeface="Open sans"/>
              </a:rPr>
              <a:t>कोई प्रश्न?</a:t>
            </a:r>
            <a:endParaRPr lang="en-US" sz="4800" b="1" dirty="0">
              <a:solidFill>
                <a:srgbClr val="C00000"/>
              </a:solidFill>
              <a:latin typeface="Open sans"/>
            </a:endParaRPr>
          </a:p>
        </p:txBody>
      </p:sp>
      <p:sp>
        <p:nvSpPr>
          <p:cNvPr id="223" name="Ensure your safety and the safety of your crew, the patient, and bystanders…"/>
          <p:cNvSpPr txBox="1"/>
          <p:nvPr/>
        </p:nvSpPr>
        <p:spPr>
          <a:xfrm>
            <a:off x="5004914" y="1896739"/>
            <a:ext cx="7238167" cy="9687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9142" tIns="39142" rIns="39142" bIns="39142">
            <a:spAutoFit/>
          </a:bodyPr>
          <a:lstStyle/>
          <a:p>
            <a:pPr marL="457200" lvl="0" indent="-457200" algn="just">
              <a:lnSpc>
                <a:spcPct val="250000"/>
              </a:lnSpc>
              <a:buClr>
                <a:schemeClr val="dk1"/>
              </a:buClr>
              <a:buSzPts val="3200"/>
              <a:buFont typeface="Noto Sans Symbols"/>
              <a:buChar char="▪"/>
            </a:pPr>
            <a:endParaRPr lang="en-US" sz="2800" dirty="0">
              <a:solidFill>
                <a:schemeClr val="dk1"/>
              </a:solidFill>
              <a:latin typeface="Open Sans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30342D-CCC4-F67F-CC03-E5EFED56E45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93" y="6406669"/>
            <a:ext cx="641637" cy="27626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21DB69-215D-8A17-5E2E-BA695C73441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14959" y="6378135"/>
            <a:ext cx="1750540" cy="3481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84A8C5-6AF3-C33A-056B-62EE3B62D9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273" y="112697"/>
            <a:ext cx="1115571" cy="121429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207359"/>
            <a:ext cx="4548494" cy="650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1441" y="1765969"/>
            <a:ext cx="3368693" cy="3368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863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87928" y="2057400"/>
            <a:ext cx="3740727" cy="3401291"/>
          </a:xfrm>
        </p:spPr>
        <p:txBody>
          <a:bodyPr>
            <a:normAutofit/>
          </a:bodyPr>
          <a:lstStyle/>
          <a:p>
            <a:endParaRPr lang="en-US" sz="5400" dirty="0">
              <a:latin typeface="Open sans"/>
            </a:endParaRPr>
          </a:p>
          <a:p>
            <a:r>
              <a:rPr lang="hi-IN" sz="4000" b="1" dirty="0">
                <a:solidFill>
                  <a:srgbClr val="C00000"/>
                </a:solidFill>
                <a:latin typeface="Open sans"/>
              </a:rPr>
              <a:t>मूल्यांकन</a:t>
            </a:r>
            <a:endParaRPr lang="en-IN" sz="40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14</a:t>
            </a:fld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92" y="174626"/>
            <a:ext cx="1252142" cy="904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4357688" y="0"/>
            <a:ext cx="783431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hi-IN" sz="2800" dirty="0">
                <a:solidFill>
                  <a:schemeClr val="tx1"/>
                </a:solidFill>
                <a:latin typeface="Open sans"/>
              </a:rPr>
              <a:t>टोक्यो सबवे रासायनिक हमला कब हुआ?</a:t>
            </a:r>
            <a:r>
              <a:rPr lang="hi-IN" sz="2800" dirty="0">
                <a:solidFill>
                  <a:srgbClr val="FF0000"/>
                </a:solidFill>
                <a:latin typeface="Open sans"/>
              </a:rPr>
              <a:t> </a:t>
            </a:r>
            <a:endParaRPr lang="en-US" sz="2800" dirty="0">
              <a:solidFill>
                <a:srgbClr val="FF0000"/>
              </a:solidFill>
              <a:latin typeface="Open sans"/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Open sans"/>
              </a:rPr>
              <a:t>     </a:t>
            </a:r>
            <a:r>
              <a:rPr lang="hi-IN" sz="2800" dirty="0">
                <a:solidFill>
                  <a:srgbClr val="FF0000"/>
                </a:solidFill>
                <a:latin typeface="Open sans"/>
              </a:rPr>
              <a:t>20 मार्च 1995</a:t>
            </a:r>
            <a:endParaRPr lang="en-US" sz="2800" dirty="0">
              <a:solidFill>
                <a:srgbClr val="FF0000"/>
              </a:solidFill>
              <a:latin typeface="Open sans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solidFill>
                <a:srgbClr val="FF0000"/>
              </a:solidFill>
              <a:latin typeface="Open sans"/>
            </a:endParaRPr>
          </a:p>
          <a:p>
            <a:pPr algn="just">
              <a:lnSpc>
                <a:spcPct val="150000"/>
              </a:lnSpc>
            </a:pPr>
            <a:r>
              <a:rPr lang="en-IN" sz="2800" dirty="0">
                <a:solidFill>
                  <a:schemeClr val="tx1"/>
                </a:solidFill>
                <a:latin typeface="Open Sans" panose="020B0606030504020204"/>
                <a:cs typeface="Arial" pitchFamily="34" charset="0"/>
              </a:rPr>
              <a:t>2. </a:t>
            </a:r>
            <a:r>
              <a:rPr lang="hi-IN" sz="2800" dirty="0">
                <a:solidFill>
                  <a:schemeClr val="tx1"/>
                </a:solidFill>
                <a:latin typeface="Open Sans" panose="020B0606030504020204"/>
                <a:cs typeface="Arial" pitchFamily="34" charset="0"/>
              </a:rPr>
              <a:t>टोक्यो सबवे हमले में कौन सा नर्व एजेंट</a:t>
            </a:r>
            <a:r>
              <a:rPr lang="en-US" sz="2800" dirty="0">
                <a:solidFill>
                  <a:schemeClr val="tx1"/>
                </a:solidFill>
                <a:latin typeface="Open Sans" panose="020B0606030504020204"/>
                <a:cs typeface="Arial" pitchFamily="34" charset="0"/>
              </a:rPr>
              <a:t> </a:t>
            </a:r>
            <a:r>
              <a:rPr lang="hi-IN" sz="2800" dirty="0">
                <a:solidFill>
                  <a:schemeClr val="tx1"/>
                </a:solidFill>
                <a:latin typeface="Open Sans" panose="020B0606030504020204"/>
                <a:cs typeface="Arial" pitchFamily="34" charset="0"/>
              </a:rPr>
              <a:t>इस्तेमाल हुआ?</a:t>
            </a:r>
            <a:endParaRPr lang="en-US" sz="2800" dirty="0">
              <a:solidFill>
                <a:schemeClr val="tx1"/>
              </a:solidFill>
              <a:latin typeface="Open Sans" panose="020B0606030504020204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hi-IN" sz="2800" dirty="0">
                <a:solidFill>
                  <a:srgbClr val="FF0000"/>
                </a:solidFill>
                <a:latin typeface="Open sans"/>
              </a:rPr>
              <a:t>उत्तर: सरिन (</a:t>
            </a:r>
            <a:r>
              <a:rPr lang="en-US" sz="2800" dirty="0">
                <a:solidFill>
                  <a:srgbClr val="FF0000"/>
                </a:solidFill>
                <a:latin typeface="Open sans"/>
              </a:rPr>
              <a:t>GB)  </a:t>
            </a:r>
          </a:p>
          <a:p>
            <a:pPr algn="ctr"/>
            <a:endParaRPr lang="en-IN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6335" y="0"/>
            <a:ext cx="1115665" cy="1213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618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ounded Rectangle"/>
          <p:cNvSpPr/>
          <p:nvPr/>
        </p:nvSpPr>
        <p:spPr>
          <a:xfrm>
            <a:off x="4548494" y="-14539"/>
            <a:ext cx="7694588" cy="6944222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 w="12700">
            <a:miter lim="400000"/>
          </a:ln>
        </p:spPr>
        <p:txBody>
          <a:bodyPr lIns="39142" tIns="39142" rIns="39142" bIns="39142"/>
          <a:lstStyle/>
          <a:p>
            <a:endParaRPr sz="2400">
              <a:latin typeface="Open Sans"/>
            </a:endParaRPr>
          </a:p>
        </p:txBody>
      </p:sp>
      <p:sp>
        <p:nvSpPr>
          <p:cNvPr id="222" name="Duties of…"/>
          <p:cNvSpPr txBox="1"/>
          <p:nvPr/>
        </p:nvSpPr>
        <p:spPr>
          <a:xfrm>
            <a:off x="339566" y="3230213"/>
            <a:ext cx="3724569" cy="8177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9142" tIns="39142" rIns="39142" bIns="39142">
            <a:spAutoFit/>
          </a:bodyPr>
          <a:lstStyle/>
          <a:p>
            <a:pPr algn="ctr"/>
            <a:r>
              <a:rPr lang="hi-IN" sz="4800" b="1" dirty="0">
                <a:solidFill>
                  <a:srgbClr val="C00000"/>
                </a:solidFill>
                <a:latin typeface="Open sans"/>
              </a:rPr>
              <a:t>धन्यवाद</a:t>
            </a:r>
            <a:endParaRPr lang="en-US" sz="4800" dirty="0">
              <a:solidFill>
                <a:srgbClr val="C00000"/>
              </a:solidFill>
              <a:latin typeface="Open sans"/>
            </a:endParaRPr>
          </a:p>
        </p:txBody>
      </p:sp>
      <p:sp>
        <p:nvSpPr>
          <p:cNvPr id="223" name="Ensure your safety and the safety of your crew, the patient, and bystanders…"/>
          <p:cNvSpPr txBox="1"/>
          <p:nvPr/>
        </p:nvSpPr>
        <p:spPr>
          <a:xfrm>
            <a:off x="5004915" y="1311523"/>
            <a:ext cx="6781746" cy="4483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9142" tIns="39142" rIns="39142" bIns="39142">
            <a:spAutoFit/>
          </a:bodyPr>
          <a:lstStyle/>
          <a:p>
            <a:pPr marL="457200" lvl="0" indent="-457200" algn="just">
              <a:buClr>
                <a:schemeClr val="dk1"/>
              </a:buClr>
              <a:buSzPts val="3200"/>
              <a:buFont typeface="Noto Sans Symbols"/>
              <a:buChar char="▪"/>
            </a:pPr>
            <a:endParaRPr lang="en-US" sz="2400" dirty="0">
              <a:solidFill>
                <a:schemeClr val="dk1"/>
              </a:solidFill>
              <a:latin typeface="Open Sans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30342D-CCC4-F67F-CC03-E5EFED56E45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93" y="6406669"/>
            <a:ext cx="641637" cy="27626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21DB69-215D-8A17-5E2E-BA695C73441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14959" y="6378135"/>
            <a:ext cx="1750540" cy="3481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84A8C5-6AF3-C33A-056B-62EE3B62D9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465" y="287768"/>
            <a:ext cx="6036042" cy="657023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207359"/>
            <a:ext cx="4548494" cy="650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800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A03868-B964-F5F5-E332-CD9CD99F1F29}"/>
              </a:ext>
            </a:extLst>
          </p:cNvPr>
          <p:cNvSpPr txBox="1"/>
          <p:nvPr/>
        </p:nvSpPr>
        <p:spPr>
          <a:xfrm>
            <a:off x="4852556" y="1265857"/>
            <a:ext cx="6815984" cy="3901453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/>
              </a:rPr>
              <a:t> </a:t>
            </a:r>
            <a:r>
              <a:rPr lang="hi-I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/>
              </a:rPr>
              <a:t>परिचय</a:t>
            </a:r>
            <a:endParaRPr lang="en-US" sz="2800" dirty="0">
              <a:latin typeface="Open sans" panose="020B0606030504020204"/>
            </a:endParaRPr>
          </a:p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latin typeface="Open sans" panose="020B0606030504020204"/>
              </a:rPr>
              <a:t>योजना और क्रियान्वयन </a:t>
            </a:r>
            <a:r>
              <a:rPr lang="en-US" sz="2800" dirty="0">
                <a:latin typeface="Open sans" panose="020B0606030504020204"/>
              </a:rPr>
              <a:t>(</a:t>
            </a:r>
            <a:r>
              <a:rPr lang="hi-IN" sz="2800" dirty="0">
                <a:latin typeface="Open sans" panose="020B0606030504020204"/>
              </a:rPr>
              <a:t>अमल</a:t>
            </a:r>
            <a:r>
              <a:rPr lang="en-US" sz="2800" dirty="0">
                <a:latin typeface="Open sans" panose="020B0606030504020204"/>
              </a:rPr>
              <a:t>) </a:t>
            </a:r>
          </a:p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latin typeface="Open sans" panose="020B0606030504020204"/>
              </a:rPr>
              <a:t>आपातकालीन प्रतिक्रिया</a:t>
            </a:r>
            <a:r>
              <a:rPr lang="en-US" sz="2800" dirty="0">
                <a:latin typeface="Open sans" panose="020B0606030504020204"/>
              </a:rPr>
              <a:t> (</a:t>
            </a:r>
            <a:r>
              <a:rPr lang="hi-IN" sz="2800" dirty="0">
                <a:latin typeface="Open sans" panose="020B0606030504020204"/>
              </a:rPr>
              <a:t>उपाय</a:t>
            </a:r>
            <a:r>
              <a:rPr lang="en-US" sz="2800" dirty="0">
                <a:latin typeface="Open sans" panose="020B0606030504020204"/>
              </a:rPr>
              <a:t>)</a:t>
            </a:r>
          </a:p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latin typeface="Open sans" panose="020B0606030504020204"/>
              </a:rPr>
              <a:t>प्रथम उत्तरदाता की भूमिका</a:t>
            </a:r>
            <a:endParaRPr lang="en-US" sz="2800" dirty="0">
              <a:latin typeface="Open sans" panose="020B0606030504020204"/>
            </a:endParaRPr>
          </a:p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latin typeface="Open sans" panose="020B0606030504020204"/>
              </a:rPr>
              <a:t>अनुभव से सबक</a:t>
            </a:r>
            <a:endParaRPr lang="en-US" sz="2800" dirty="0">
              <a:latin typeface="Open sans" panose="020B0606030504020204"/>
            </a:endParaRPr>
          </a:p>
          <a:p>
            <a:pPr marL="452438" indent="-452438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i-IN" sz="2800" dirty="0">
                <a:latin typeface="Open sans" panose="020B0606030504020204"/>
              </a:rPr>
              <a:t>निष्कर्ष</a:t>
            </a:r>
            <a:endParaRPr lang="en-US" sz="2800" dirty="0">
              <a:latin typeface="Open sans" panose="020B0606030504020204"/>
            </a:endParaRPr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856FA25A-709E-4DA5-B21D-9EF18B52D890}"/>
              </a:ext>
            </a:extLst>
          </p:cNvPr>
          <p:cNvPicPr/>
          <p:nvPr/>
        </p:nvPicPr>
        <p:blipFill rotWithShape="1">
          <a:blip r:embed="rId3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F9162AC-4122-42F8-A2CD-26656E7AB2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291C649-BA7D-4089-9CD6-242816EA1A31}"/>
              </a:ext>
            </a:extLst>
          </p:cNvPr>
          <p:cNvSpPr txBox="1">
            <a:spLocks/>
          </p:cNvSpPr>
          <p:nvPr/>
        </p:nvSpPr>
        <p:spPr>
          <a:xfrm>
            <a:off x="762000" y="1447800"/>
            <a:ext cx="3124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i-IN" sz="4800" b="1" dirty="0">
                <a:solidFill>
                  <a:srgbClr val="C00000"/>
                </a:solidFill>
                <a:latin typeface="Open sans"/>
                <a:ea typeface="Sans Serif Collection" panose="020B0502040504020204" pitchFamily="34" charset="0"/>
                <a:cs typeface="Sans Serif Collection" panose="020B0502040504020204" pitchFamily="34" charset="0"/>
              </a:rPr>
              <a:t>उद्देश्य</a:t>
            </a:r>
            <a:endParaRPr lang="en-US" sz="4800" b="1" dirty="0">
              <a:solidFill>
                <a:srgbClr val="C00000"/>
              </a:solidFill>
              <a:latin typeface="Open sans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F1E498-D9B9-4E6E-B9D1-5C0D035992D0}"/>
              </a:ext>
            </a:extLst>
          </p:cNvPr>
          <p:cNvSpPr/>
          <p:nvPr/>
        </p:nvSpPr>
        <p:spPr>
          <a:xfrm>
            <a:off x="685800" y="2362200"/>
            <a:ext cx="3429000" cy="1974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hi-IN" sz="2800" dirty="0">
                <a:solidFill>
                  <a:prstClr val="black"/>
                </a:solidFill>
                <a:latin typeface="Open sans" panose="020B0606030504020204"/>
                <a:cs typeface="Arial" pitchFamily="34" charset="0"/>
              </a:rPr>
              <a:t>इस पाठ को पूरा करने के बाद आप सक्षम होंगे:</a:t>
            </a:r>
            <a:endParaRPr lang="en-US" sz="2800" b="1" u="sng" dirty="0">
              <a:solidFill>
                <a:prstClr val="black"/>
              </a:solidFill>
              <a:latin typeface="Open sans" panose="020B0606030504020204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39621"/>
            <a:ext cx="2716162" cy="1437644"/>
          </a:xfrm>
        </p:spPr>
        <p:txBody>
          <a:bodyPr>
            <a:noAutofit/>
          </a:bodyPr>
          <a:lstStyle/>
          <a:p>
            <a:r>
              <a:rPr lang="hi-IN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 </a:t>
            </a:r>
            <a:r>
              <a:rPr lang="hi-IN" sz="48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परिचय</a:t>
            </a:r>
            <a:endParaRPr lang="hi-IN" sz="4000" b="1" dirty="0">
              <a:solidFill>
                <a:srgbClr val="C00000"/>
              </a:solidFill>
              <a:latin typeface="Open sans" panose="020B0606030504020204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0387" y="2133600"/>
            <a:ext cx="7425813" cy="349045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तारीख: 20 मार्च, 1995</a:t>
            </a:r>
            <a:endParaRPr lang="en-IN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स्थान: टोक्यो, जापान</a:t>
            </a:r>
            <a:endParaRPr lang="en-IN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हमलावर: औम शिनरिक्यो पंथ (संप्रदाय)</a:t>
            </a:r>
            <a:endParaRPr lang="en-IN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प्रकार: रासायनिक आतंकवाद – सरिन गैस हमला</a:t>
            </a:r>
            <a:endParaRPr lang="en-IN" sz="2800" dirty="0">
              <a:latin typeface="Open sans" panose="020B0606030504020204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505" y="2239621"/>
            <a:ext cx="4084982" cy="1905000"/>
          </a:xfrm>
        </p:spPr>
        <p:txBody>
          <a:bodyPr>
            <a:noAutofit/>
          </a:bodyPr>
          <a:lstStyle/>
          <a:p>
            <a:r>
              <a:rPr lang="hi-IN" sz="48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सरिन गैस</a:t>
            </a:r>
            <a:endParaRPr lang="en-US" sz="4800" b="1" dirty="0">
              <a:solidFill>
                <a:srgbClr val="C00000"/>
              </a:solidFill>
              <a:latin typeface="Open sans" panose="020B0606030504020204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2005781"/>
            <a:ext cx="6629400" cy="355019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सरिन (</a:t>
            </a:r>
            <a:r>
              <a:rPr lang="en-US" sz="2800" dirty="0">
                <a:latin typeface="Open sans" panose="020B0606030504020204"/>
              </a:rPr>
              <a:t>GB) </a:t>
            </a:r>
            <a:r>
              <a:rPr lang="hi-IN" sz="2800" dirty="0">
                <a:latin typeface="Open sans" panose="020B0606030504020204"/>
              </a:rPr>
              <a:t>एक बहुत जहरीली नर्व गैस है</a:t>
            </a:r>
            <a:endParaRPr lang="en-US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शुद्ध रूप में</a:t>
            </a:r>
            <a:r>
              <a:rPr lang="en-US" sz="2800" dirty="0">
                <a:latin typeface="Open sans" panose="020B0606030504020204"/>
              </a:rPr>
              <a:t>,</a:t>
            </a:r>
            <a:r>
              <a:rPr lang="hi-IN" sz="2800" dirty="0">
                <a:latin typeface="Open sans" panose="020B0606030504020204"/>
              </a:rPr>
              <a:t> रंगहीन और गंधहीन</a:t>
            </a:r>
            <a:endParaRPr lang="en-US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एसीटाइलकोलाइन एंज़ाइम को रोकता है</a:t>
            </a:r>
            <a:endParaRPr lang="en-US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संपर्क होने पर</a:t>
            </a:r>
            <a:r>
              <a:rPr lang="en-US" sz="2800" dirty="0">
                <a:latin typeface="Open sans" panose="020B0606030504020204"/>
              </a:rPr>
              <a:t> </a:t>
            </a:r>
            <a:r>
              <a:rPr lang="hi-IN" sz="2800" dirty="0">
                <a:latin typeface="Open sans" panose="020B0606030504020204"/>
              </a:rPr>
              <a:t>लकवा और मृत्यु</a:t>
            </a:r>
            <a:endParaRPr lang="en-US" sz="2800" dirty="0">
              <a:latin typeface="Open sans" panose="020B0606030504020204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098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505" y="2239621"/>
            <a:ext cx="4084982" cy="1905000"/>
          </a:xfrm>
        </p:spPr>
        <p:txBody>
          <a:bodyPr>
            <a:noAutofit/>
          </a:bodyPr>
          <a:lstStyle/>
          <a:p>
            <a:r>
              <a:rPr lang="hi-IN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योजना बनाना और कार्यान्वयन</a:t>
            </a:r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(</a:t>
            </a:r>
            <a:r>
              <a:rPr lang="hi-IN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अमल</a:t>
            </a:r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487" y="1710813"/>
            <a:ext cx="7013713" cy="464029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 </a:t>
            </a:r>
            <a:r>
              <a:rPr lang="hi-IN" sz="2800" dirty="0"/>
              <a:t>टोक्यो सबवे में एक साथ 5 हमले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hi-IN" sz="2800" dirty="0"/>
              <a:t>सुबह की भीड़ के समय हमला किया गया</a:t>
            </a:r>
            <a:r>
              <a:rPr lang="en-US" sz="2800" dirty="0"/>
              <a:t> </a:t>
            </a:r>
            <a:endParaRPr lang="hi-IN" sz="2800" dirty="0"/>
          </a:p>
          <a:p>
            <a:pPr>
              <a:lnSpc>
                <a:spcPct val="150000"/>
              </a:lnSpc>
            </a:pPr>
            <a:r>
              <a:rPr lang="hi-IN" sz="2800" dirty="0"/>
              <a:t>तरल सरिन प्लास्टिक बैग में रखा गया</a:t>
            </a:r>
            <a:r>
              <a:rPr lang="en-US" sz="2800" dirty="0"/>
              <a:t> </a:t>
            </a:r>
            <a:r>
              <a:rPr lang="hi-IN" sz="2800" dirty="0"/>
              <a:t>और छतरियों से फाड़ा गया</a:t>
            </a:r>
            <a:endParaRPr lang="en-US" sz="2800" dirty="0"/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456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384" y="2276062"/>
            <a:ext cx="3836505" cy="2117035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hi-IN" sz="48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हमले का प्रभाव</a:t>
            </a:r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487" y="1750142"/>
            <a:ext cx="7013713" cy="432267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 </a:t>
            </a:r>
            <a:r>
              <a:rPr lang="hi-IN" sz="2800" dirty="0">
                <a:latin typeface="Open sans" panose="020B0606030504020204"/>
              </a:rPr>
              <a:t>कुल मृत्यु: 13</a:t>
            </a:r>
            <a:r>
              <a:rPr lang="en-US" sz="2800" dirty="0">
                <a:latin typeface="Open sans" panose="020B0606030504020204"/>
              </a:rPr>
              <a:t> </a:t>
            </a:r>
            <a:r>
              <a:rPr lang="hi-IN" sz="2800" dirty="0">
                <a:latin typeface="Open sans" panose="020B0606030504020204"/>
              </a:rPr>
              <a:t>लोग</a:t>
            </a:r>
            <a:endParaRPr lang="en-US" sz="2800" dirty="0"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hi-IN" sz="2800" dirty="0">
                <a:latin typeface="Open sans" panose="020B0606030504020204"/>
              </a:rPr>
              <a:t>चोटें:</a:t>
            </a:r>
            <a:r>
              <a:rPr lang="en-US" sz="2800" dirty="0">
                <a:latin typeface="Open sans" panose="020B0606030504020204"/>
              </a:rPr>
              <a:t> </a:t>
            </a:r>
            <a:r>
              <a:rPr lang="hi-IN" sz="2800" dirty="0">
                <a:latin typeface="Open sans" panose="020B0606030504020204"/>
              </a:rPr>
              <a:t>1,000 से अधिक घायल, कई की स्थिति गंभीर</a:t>
            </a:r>
            <a:endParaRPr lang="en-US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 </a:t>
            </a:r>
            <a:r>
              <a:rPr lang="hi-IN" sz="2800" dirty="0">
                <a:latin typeface="Open sans" panose="020B0606030504020204"/>
              </a:rPr>
              <a:t>पूरे शहर में डर और अफरा-तफरी</a:t>
            </a:r>
            <a:endParaRPr lang="en-US" sz="2800" dirty="0">
              <a:latin typeface="Open sans" panose="020B0606030504020204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3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854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298" y="2792896"/>
            <a:ext cx="3657599" cy="1600201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hi-IN" sz="48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आपातकालीन प्रतिक्रिया</a:t>
            </a:r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0555" y="1917290"/>
            <a:ext cx="7561006" cy="415552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टोक्यो मेट्रो व इमरजेंसी टीम ने तुरंत कार्रवाई की</a:t>
            </a:r>
            <a:endParaRPr lang="en-US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डीकन्टामिनेशन प्रयास</a:t>
            </a:r>
            <a:endParaRPr lang="en-US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पीड़ितों को अस्पतालों में पहुँचाया गया</a:t>
            </a:r>
            <a:endParaRPr lang="en-US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संपर्क और सूचना में समस्याएँ</a:t>
            </a:r>
            <a:endParaRPr lang="en-US" sz="2800" dirty="0">
              <a:latin typeface="Open sans" panose="020B0606030504020204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449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713" y="2126974"/>
            <a:ext cx="3836505" cy="2663688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hi-IN" sz="48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प्रथम उत्तरदाता की भूमिका</a:t>
            </a:r>
            <a:endParaRPr lang="en-US" sz="4000" b="1" dirty="0">
              <a:solidFill>
                <a:srgbClr val="C00000"/>
              </a:solidFill>
              <a:latin typeface="Open sans" panose="020B0606030504020204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9383" y="2126974"/>
            <a:ext cx="6506817" cy="39458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i-IN" sz="2800" dirty="0">
                <a:latin typeface="Open sans" panose="020B0606030504020204"/>
              </a:rPr>
              <a:t>अज्ञात रासायनिक खतरे का सामना</a:t>
            </a:r>
            <a:endParaRPr lang="en-US" sz="2800" dirty="0"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hi-IN" sz="2800" dirty="0">
                <a:latin typeface="Open sans" panose="020B0606030504020204"/>
              </a:rPr>
              <a:t>कुछ उत्तरदाता पीपीई न होने के कारण प्रभावित हुए</a:t>
            </a:r>
            <a:r>
              <a:rPr lang="en-US" sz="2800" dirty="0">
                <a:latin typeface="Open sans" panose="020B0606030504020204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hi-IN" sz="2800" dirty="0">
                <a:latin typeface="Open sans" panose="020B0606030504020204"/>
              </a:rPr>
              <a:t>सही हजमत प्रशिक्षण और उपकरण के महत्व पर जोर</a:t>
            </a:r>
            <a:endParaRPr lang="en-US" sz="2800" dirty="0">
              <a:latin typeface="Open sans" panose="020B0606030504020204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95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713" y="2126974"/>
            <a:ext cx="4094922" cy="2663688"/>
          </a:xfrm>
        </p:spPr>
        <p:txBody>
          <a:bodyPr>
            <a:noAutofit/>
          </a:bodyPr>
          <a:lstStyle/>
          <a:p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hi-IN" sz="48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जांच और गिरफ्तारी</a:t>
            </a:r>
            <a:b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</a:br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9383" y="1887793"/>
            <a:ext cx="6506817" cy="391323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पुलिस</a:t>
            </a:r>
            <a:r>
              <a:rPr lang="en-US" sz="2800" dirty="0">
                <a:latin typeface="Open sans" panose="020B0606030504020204"/>
              </a:rPr>
              <a:t> </a:t>
            </a:r>
            <a:r>
              <a:rPr lang="hi-IN" sz="2800" dirty="0">
                <a:latin typeface="Open sans" panose="020B0606030504020204"/>
              </a:rPr>
              <a:t>जांच में औम शिनरिक्यो जिम्मेदार पाया गया</a:t>
            </a:r>
            <a:endParaRPr lang="en-US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संप्रदाय के नेता</a:t>
            </a:r>
            <a:r>
              <a:rPr lang="en-US" sz="2800" dirty="0">
                <a:latin typeface="Open sans" panose="020B0606030504020204"/>
              </a:rPr>
              <a:t> </a:t>
            </a:r>
            <a:r>
              <a:rPr lang="hi-IN" sz="2800" dirty="0">
                <a:latin typeface="Open sans" panose="020B0606030504020204"/>
              </a:rPr>
              <a:t>शोकू आशहरा सहित दर्जनों गिरफ्तार</a:t>
            </a:r>
            <a:endParaRPr lang="en-US" sz="2800" dirty="0">
              <a:latin typeface="Open sans" panose="020B0606030504020204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Open sans" panose="020B0606030504020204"/>
              </a:rPr>
              <a:t>• </a:t>
            </a:r>
            <a:r>
              <a:rPr lang="hi-IN" sz="2800" dirty="0">
                <a:latin typeface="Open sans" panose="020B0606030504020204"/>
              </a:rPr>
              <a:t>रासायनिक भंडार की बड़ी मात्रा मिली</a:t>
            </a:r>
            <a:endParaRPr lang="en-US" sz="2800" dirty="0">
              <a:latin typeface="Open sans" panose="020B0606030504020204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821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423</Words>
  <Application>Microsoft Office PowerPoint</Application>
  <PresentationFormat>Widescreen</PresentationFormat>
  <Paragraphs>76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Kruti Dev 092</vt:lpstr>
      <vt:lpstr>Noto Sans Symbols</vt:lpstr>
      <vt:lpstr>Open Sans</vt:lpstr>
      <vt:lpstr>Open Sans</vt:lpstr>
      <vt:lpstr>Open Sans SemiBold</vt:lpstr>
      <vt:lpstr>Wingdings</vt:lpstr>
      <vt:lpstr>Office Theme</vt:lpstr>
      <vt:lpstr>PowerPoint Presentation</vt:lpstr>
      <vt:lpstr>PowerPoint Presentation</vt:lpstr>
      <vt:lpstr> परिचय</vt:lpstr>
      <vt:lpstr>सरिन गैस</vt:lpstr>
      <vt:lpstr>योजना बनाना और कार्यान्वयन(अमल)</vt:lpstr>
      <vt:lpstr> हमले का प्रभाव  </vt:lpstr>
      <vt:lpstr> आपातकालीन प्रतिक्रिया  </vt:lpstr>
      <vt:lpstr> प्रथम उत्तरदाता की भूमिका</vt:lpstr>
      <vt:lpstr> जांच और गिरफ्तारी  </vt:lpstr>
      <vt:lpstr> कानूनी कार्यवाही  </vt:lpstr>
      <vt:lpstr>  निष्कर्ष    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Tokyo Subway Sarin Attack</dc:title>
  <dc:subject/>
  <dc:creator/>
  <cp:keywords/>
  <dc:description>generated using python-pptx</dc:description>
  <cp:lastModifiedBy>08 TH BN NDRF GHAZIABAD</cp:lastModifiedBy>
  <cp:revision>11</cp:revision>
  <dcterms:created xsi:type="dcterms:W3CDTF">2013-01-27T09:14:16Z</dcterms:created>
  <dcterms:modified xsi:type="dcterms:W3CDTF">2025-12-17T11:13:29Z</dcterms:modified>
  <cp:category/>
</cp:coreProperties>
</file>