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35"/>
  </p:notesMasterIdLst>
  <p:sldIdLst>
    <p:sldId id="333" r:id="rId4"/>
    <p:sldId id="257" r:id="rId5"/>
    <p:sldId id="290" r:id="rId6"/>
    <p:sldId id="334" r:id="rId7"/>
    <p:sldId id="335" r:id="rId8"/>
    <p:sldId id="336" r:id="rId9"/>
    <p:sldId id="337" r:id="rId10"/>
    <p:sldId id="339" r:id="rId11"/>
    <p:sldId id="338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1" r:id="rId23"/>
    <p:sldId id="350" r:id="rId24"/>
    <p:sldId id="352" r:id="rId25"/>
    <p:sldId id="353" r:id="rId26"/>
    <p:sldId id="354" r:id="rId27"/>
    <p:sldId id="329" r:id="rId28"/>
    <p:sldId id="327" r:id="rId29"/>
    <p:sldId id="355" r:id="rId30"/>
    <p:sldId id="356" r:id="rId31"/>
    <p:sldId id="357" r:id="rId32"/>
    <p:sldId id="358" r:id="rId33"/>
    <p:sldId id="326" r:id="rId3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8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04A7D-9F3A-4EDC-9DFC-B0D5CF74ED13}" type="datetimeFigureOut">
              <a:rPr lang="en-IN" smtClean="0"/>
              <a:t>26-03-2026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FF3B7-933F-415F-AE0E-11621611F00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382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>
          <a:extLst>
            <a:ext uri="{FF2B5EF4-FFF2-40B4-BE49-F238E27FC236}">
              <a16:creationId xmlns:a16="http://schemas.microsoft.com/office/drawing/2014/main" id="{859F382E-D826-FD77-CDA5-A898061C6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>
            <a:extLst>
              <a:ext uri="{FF2B5EF4-FFF2-40B4-BE49-F238E27FC236}">
                <a16:creationId xmlns:a16="http://schemas.microsoft.com/office/drawing/2014/main" id="{B9512B38-B16C-F67E-D50E-018007BF17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>
            <a:extLst>
              <a:ext uri="{FF2B5EF4-FFF2-40B4-BE49-F238E27FC236}">
                <a16:creationId xmlns:a16="http://schemas.microsoft.com/office/drawing/2014/main" id="{03F4FBBF-4210-C4BF-8809-E6A8A9F8F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390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1F-D5BE-467E-9560-5ADAF5732C04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797B-A1CD-4423-AA47-77C78E8E95C7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E41C-D5C3-4233-973D-DAE42830FE4F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Default 01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1117" y="6438419"/>
            <a:ext cx="2320675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799"/>
          </a:p>
        </p:txBody>
      </p:sp>
      <p:sp>
        <p:nvSpPr>
          <p:cNvPr id="17" name="Google Shape;17;p2"/>
          <p:cNvSpPr/>
          <p:nvPr/>
        </p:nvSpPr>
        <p:spPr>
          <a:xfrm>
            <a:off x="507868" y="6756400"/>
            <a:ext cx="1907172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754767" y="6406670"/>
            <a:ext cx="696984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799"/>
          </a:p>
        </p:txBody>
      </p:sp>
      <p:sp>
        <p:nvSpPr>
          <p:cNvPr id="19" name="Google Shape;19;p2"/>
          <p:cNvSpPr/>
          <p:nvPr/>
        </p:nvSpPr>
        <p:spPr>
          <a:xfrm>
            <a:off x="10766796" y="6756400"/>
            <a:ext cx="939555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381597" y="6406670"/>
            <a:ext cx="302031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6" y="283029"/>
            <a:ext cx="1524964" cy="10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18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52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8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4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2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1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2673-16FA-47CF-84D0-C48C587D0790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4316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126" lvl="1" indent="-4062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9"/>
            </a:lvl2pPr>
            <a:lvl3pPr marL="1371189" lvl="2" indent="-380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9"/>
            </a:lvl3pPr>
            <a:lvl4pPr marL="1828251" lvl="3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4pPr>
            <a:lvl5pPr marL="2285314" lvl="4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5pPr>
            <a:lvl6pPr marL="2742377" lvl="5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199440" lvl="6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6503" lvl="7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3566" lvl="8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54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49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7130817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85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2D1F-D5BE-467E-9560-5ADAF5732C04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9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2673-16FA-47CF-84D0-C48C587D0790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36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28F8A-8C0A-4229-AD86-6B9647759436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74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D91C3-F5D2-4685-8247-6A922791D4F4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83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DDAE-E1A4-463F-B94E-33FA07BD20FF}" type="datetime1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65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87DA-4EC3-46F2-8293-87702E9F4527}" type="datetime1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2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28F8A-8C0A-4229-AD86-6B9647759436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457A-420B-400F-A50A-7496B46B4B57}" type="datetime1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78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4B78-C864-4544-A901-D3C9A89F52A7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50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94F3-A12A-474C-AB8A-72D087DC9CC1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797B-A1CD-4423-AA47-77C78E8E95C7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53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FE41C-D5C3-4233-973D-DAE42830FE4F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62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Default 01"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/>
        </p:nvSpPr>
        <p:spPr>
          <a:xfrm>
            <a:off x="301117" y="6438419"/>
            <a:ext cx="2320675" cy="26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PEER | CSSR | INDIA</a:t>
            </a:r>
            <a:endParaRPr sz="1799"/>
          </a:p>
        </p:txBody>
      </p:sp>
      <p:sp>
        <p:nvSpPr>
          <p:cNvPr id="17" name="Google Shape;17;p2"/>
          <p:cNvSpPr/>
          <p:nvPr/>
        </p:nvSpPr>
        <p:spPr>
          <a:xfrm>
            <a:off x="507868" y="6756400"/>
            <a:ext cx="1907172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0754767" y="6406670"/>
            <a:ext cx="696984" cy="30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15" tIns="39115" rIns="39115" bIns="3911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799"/>
          </a:p>
        </p:txBody>
      </p:sp>
      <p:sp>
        <p:nvSpPr>
          <p:cNvPr id="19" name="Google Shape;19;p2"/>
          <p:cNvSpPr/>
          <p:nvPr/>
        </p:nvSpPr>
        <p:spPr>
          <a:xfrm>
            <a:off x="10766796" y="6756400"/>
            <a:ext cx="939555" cy="101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39115" tIns="39115" rIns="39115" bIns="3911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1381597" y="6406670"/>
            <a:ext cx="302031" cy="33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ctr">
              <a:spcBef>
                <a:spcPts val="0"/>
              </a:spcBef>
              <a:buNone/>
              <a:defRPr sz="15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6" y="283029"/>
            <a:ext cx="1524964" cy="10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4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D91C3-F5D2-4685-8247-6A922791D4F4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DDAE-E1A4-463F-B94E-33FA07BD20FF}" type="datetime1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87DA-4EC3-46F2-8293-87702E9F4527}" type="datetime1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457A-420B-400F-A50A-7496B46B4B57}" type="datetime1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24B78-C864-4544-A901-D3C9A89F52A7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94F3-A12A-474C-AB8A-72D087DC9CC1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0769-3F6D-46A9-BAC8-F8A2AC89A3C8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94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0769-3F6D-46A9-BAC8-F8A2AC89A3C8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4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5.xml"/><Relationship Id="rId1" Type="http://schemas.openxmlformats.org/officeDocument/2006/relationships/video" Target="file:///D:\Desktop%20files\CADRE%20Bangladesh\CADRE%20Bangladesh%20Sep2011\CADRE%20Presentations\Defensive%20swimming%20position.MP4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07536-5CB7-9E90-634C-430D2741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88952" cy="979468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/>
                </a:solidFill>
              </a:defRPr>
            </a:pPr>
            <a:r>
              <a:rPr kumimoji="0" lang="en-IN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CADRE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A34EB-061E-16C8-A96C-5680ACF4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9" y="1"/>
            <a:ext cx="1175209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0C1A4-AE42-F176-E2C7-2BDC9A3E5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8109" y="1"/>
            <a:ext cx="900716" cy="97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656E4-A45D-D4B5-7D96-49F0A2CBA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872347"/>
            <a:ext cx="7900417" cy="1416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77E99-C449-483F-7895-06FDF2AFD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9" y="5410199"/>
            <a:ext cx="3009900" cy="14478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A7BC186-99B6-55E4-AE43-C224DA8F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509" y="6356349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FF6DA9-008F-8B48-92A6-B652298478BF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D77E5-ADDD-D943-4D08-440A5154A816}"/>
              </a:ext>
            </a:extLst>
          </p:cNvPr>
          <p:cNvSpPr txBox="1"/>
          <p:nvPr/>
        </p:nvSpPr>
        <p:spPr>
          <a:xfrm>
            <a:off x="0" y="2414686"/>
            <a:ext cx="7286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200" b="1" dirty="0">
                <a:solidFill>
                  <a:prstClr val="white"/>
                </a:solidFill>
                <a:latin typeface="Arial Black" panose="020B0A04020102020204" pitchFamily="34" charset="0"/>
                <a:ea typeface="Cambria" panose="02040503050406030204" pitchFamily="18" charset="0"/>
                <a:cs typeface="Cordia New" panose="020B0304020202020204" pitchFamily="34" charset="-34"/>
              </a:rPr>
              <a:t>WATER EMERGENCIES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FEF709-72D1-04E4-464B-1961E6BB3160}"/>
              </a:ext>
            </a:extLst>
          </p:cNvPr>
          <p:cNvSpPr txBox="1"/>
          <p:nvPr/>
        </p:nvSpPr>
        <p:spPr>
          <a:xfrm>
            <a:off x="0" y="1965839"/>
            <a:ext cx="2633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Cambria" panose="02040503050406030204" pitchFamily="18" charset="0"/>
                <a:cs typeface="Cordia New" panose="020B0304020202020204" pitchFamily="34" charset="-34"/>
              </a:rPr>
              <a:t>Lesson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0F761-73A9-B482-3203-C382E011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EB43328E-5CAE-D971-BC6D-C8A5A86A66AB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A958BA9A-F06D-0B59-6766-6335BDCCD3B5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Foot Entrapment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DB9F6-8E9E-4F33-FBDA-1A1041D256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C7506-7587-B690-72FD-75204AF804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4F79E-0883-ED1E-E621-92C1FE10C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63127F-7D7A-1F1B-7D75-71E8CFBD63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95C43-2EE5-5837-4DD8-477B7F3D5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 descr="C:\Documents and Settings\HP_Administrator\My Documents\Fire Department\Training\Rescue Training\Swiftwater Awareness\foot entrapment.jpg">
            <a:extLst>
              <a:ext uri="{FF2B5EF4-FFF2-40B4-BE49-F238E27FC236}">
                <a16:creationId xmlns:a16="http://schemas.microsoft.com/office/drawing/2014/main" id="{304A4796-EBD1-4518-EE85-484D7C45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46" y="1327544"/>
            <a:ext cx="3886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HP_Administrator\My Documents\Fire Department\Training\Rescue Training\Swiftwater Awareness\Foot%20Entrapment.jpg">
            <a:extLst>
              <a:ext uri="{FF2B5EF4-FFF2-40B4-BE49-F238E27FC236}">
                <a16:creationId xmlns:a16="http://schemas.microsoft.com/office/drawing/2014/main" id="{EAF362DD-8FDE-B5DE-6559-68095544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687" y="4364369"/>
            <a:ext cx="44958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01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5758C-2033-2A9F-71F3-9FBDC1158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6BF9E9C-BB1B-9C06-3EFB-4D0AC82B6E07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2E59E7FD-6B1D-5E26-F59C-E93F93C6D194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Stationary Objects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B3594-894B-EEEF-20DD-A29279D84D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4A4A6-8A4B-498B-489A-2518AB0D6A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546B8-56A5-38FD-301C-252DF2D70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3A0B41-7630-CA71-C46E-19FFEA4D1D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5DAA3-CE49-C070-8806-1EC9A91C3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9" name="Picture 3" descr="RockBridge">
            <a:extLst>
              <a:ext uri="{FF2B5EF4-FFF2-40B4-BE49-F238E27FC236}">
                <a16:creationId xmlns:a16="http://schemas.microsoft.com/office/drawing/2014/main" id="{890D9E57-D60C-341B-0820-EF72E8CC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912" y="1709852"/>
            <a:ext cx="6905625" cy="40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77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37C48-3B6B-FD83-EA74-5FC555BD8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F500281-54A3-AEF9-7595-CC9053C1A9A0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FA23B292-CB99-D02C-5B65-1DD74E1BFB6C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HAZARDS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ACD4DCBA-9743-192A-D76A-A157C16D3E7D}"/>
              </a:ext>
            </a:extLst>
          </p:cNvPr>
          <p:cNvSpPr txBox="1"/>
          <p:nvPr/>
        </p:nvSpPr>
        <p:spPr>
          <a:xfrm>
            <a:off x="4965735" y="1854957"/>
            <a:ext cx="6779980" cy="431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Panicked swimmers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Contaminated water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Hypothermia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Dehydration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E0FDC-37D4-4C1C-4B10-D3135DB2D3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CF7F8-DD99-86A4-24C1-978B82FE17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0B79F-7FF9-362B-FA50-E3A218C8A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20E88-BBEC-715C-EF3F-997925FEC0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73D3D-134B-C61B-4ED2-F8C06463F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1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BEB1E-45DB-5974-ECB7-51E92E45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3479F208-EFDD-2598-F19B-21E06BB075F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E7ECECAC-E966-DE1A-FD0C-0B4210388BC0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Survival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58D8340B-986E-A4C8-28D9-258BDD5869A1}"/>
              </a:ext>
            </a:extLst>
          </p:cNvPr>
          <p:cNvSpPr txBox="1"/>
          <p:nvPr/>
        </p:nvSpPr>
        <p:spPr>
          <a:xfrm>
            <a:off x="4734087" y="1040509"/>
            <a:ext cx="6779980" cy="467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 marL="571500" lvl="6" indent="-2286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</a:t>
            </a:r>
          </a:p>
          <a:p>
            <a:pPr marL="571500" lvl="7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water </a:t>
            </a:r>
          </a:p>
          <a:p>
            <a:pPr marL="571500" lvl="7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Swift water </a:t>
            </a:r>
          </a:p>
          <a:p>
            <a:pPr marL="571500" lvl="7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Flood water 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Safe/Defensive Swimming Position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FFD6B2-788B-FA89-869F-ECD44AEBE9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A2FDBB-2F71-C3A2-A26D-0C6116FB35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4AFB5F-B0E5-9E95-5C14-AF3E00A54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93F82-FF48-3F5D-D718-388F2F9029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13348-3E7F-2683-5539-2566146F7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7AE37B8-6180-D0CC-0210-96547CFEF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56" y="4530726"/>
            <a:ext cx="50149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1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4BD0E-3135-EAFD-FE37-B38314DC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8F86AF3E-7438-6D5C-BDAB-E67CC462E58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2E89C9A-E8A4-3F72-80CC-6CD4F1B4A7DF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 FLOAT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F1F47-0F69-C96E-92DC-E8D456A34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CDC13-C1C8-5120-5CB3-9A7E5BEABC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486994-E2E2-8D8D-B724-6EE923FEC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AE64E-EA20-C485-50D4-924E557C2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39B83-B663-CB5D-B3D2-1D2BB2946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4" descr="DSC_0175.JPG">
            <a:extLst>
              <a:ext uri="{FF2B5EF4-FFF2-40B4-BE49-F238E27FC236}">
                <a16:creationId xmlns:a16="http://schemas.microsoft.com/office/drawing/2014/main" id="{0FE0B612-244F-7B36-F864-C4B3EF0CB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087" r="3333" b="13614"/>
          <a:stretch>
            <a:fillRect/>
          </a:stretch>
        </p:blipFill>
        <p:spPr bwMode="auto">
          <a:xfrm>
            <a:off x="5841125" y="2156160"/>
            <a:ext cx="50292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8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3852-021A-46AB-7083-58ADE4C1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B9A15F04-BBE8-A773-00F1-17D453D0D6F3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C3A3CAC-18A3-42EB-3B5D-0E672ABB2695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JELLYFISH FLOAT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01A605-1161-E957-E5A8-6B28BD78E4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904B2B-E811-A4E4-1517-A43C832A74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20D8E-3B39-7F76-18A9-7BFD5D817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BC7DE-DEE0-DD70-2188-422D3BD879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58B219-54CC-01D0-84FE-DCC4BE3BA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4" descr="PB060273.JPG">
            <a:extLst>
              <a:ext uri="{FF2B5EF4-FFF2-40B4-BE49-F238E27FC236}">
                <a16:creationId xmlns:a16="http://schemas.microsoft.com/office/drawing/2014/main" id="{5CC85DE6-A9C7-668C-6AD1-A853BEB7F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2222" r="17500"/>
          <a:stretch>
            <a:fillRect/>
          </a:stretch>
        </p:blipFill>
        <p:spPr bwMode="auto">
          <a:xfrm>
            <a:off x="5193425" y="1800248"/>
            <a:ext cx="63246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9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66B9B-142B-991E-6D77-27D4B47B0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1EA4D9F9-1117-DA18-759C-49942BC314E0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F90D900E-061C-BE2B-6438-1E91D1DDD3F2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PRONE/DEAD MAN FLOAT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3E5DE-0572-D211-D2E6-01E852E417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31E9D0-7029-2761-B872-E4D16F4666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687AF-2FF7-BE64-8835-C6AB89959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9EDEE-3AF4-3DE8-62E3-12240F6231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3C88A0-0B3C-F58A-48B2-B6309425A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 descr="PB060277.JPG">
            <a:extLst>
              <a:ext uri="{FF2B5EF4-FFF2-40B4-BE49-F238E27FC236}">
                <a16:creationId xmlns:a16="http://schemas.microsoft.com/office/drawing/2014/main" id="{D75A7AE4-E5E1-7F9D-AAC5-C9C2E5A9C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31111" r="3333" b="5556"/>
          <a:stretch>
            <a:fillRect/>
          </a:stretch>
        </p:blipFill>
        <p:spPr bwMode="auto">
          <a:xfrm>
            <a:off x="4850525" y="1938690"/>
            <a:ext cx="70104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61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0C72-5100-3DAD-44D6-67B59EA8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96F08F5B-5E1D-A154-0AEC-278F18D9860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DC837A4D-1D90-7C9C-68B3-F549130071E0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Defensive Swimming Position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A3104-3212-B111-942E-22950FA8ED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CFFDE-85F6-C665-E1D4-BFF1F8F527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6C5ED-25DF-B4D6-E52B-2CB3B2CC6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D2170-A456-4380-02F1-A3F7768681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E1293-B1E3-6E00-AD70-EF7FF00F9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Defensive swimming position.MP4">
            <a:hlinkClick r:id="" action="ppaction://media"/>
            <a:extLst>
              <a:ext uri="{FF2B5EF4-FFF2-40B4-BE49-F238E27FC236}">
                <a16:creationId xmlns:a16="http://schemas.microsoft.com/office/drawing/2014/main" id="{72F98DE1-525D-D8A5-823F-0E12CE5411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7409" y="1454747"/>
            <a:ext cx="6336631" cy="4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450D-6FD9-CF71-6D5E-A70BE82B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13AAD61-01B0-ABF1-5B29-01AE928977A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8B5A22F4-6236-D3BE-2173-93E165754B51}"/>
              </a:ext>
            </a:extLst>
          </p:cNvPr>
          <p:cNvSpPr txBox="1"/>
          <p:nvPr/>
        </p:nvSpPr>
        <p:spPr>
          <a:xfrm>
            <a:off x="94488" y="2517833"/>
            <a:ext cx="4224670" cy="254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lvl="0" algn="ctr"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PFD &amp; IMPROVISED FLOATATION DEVICE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949E1F24-67FF-A2D2-4357-58BDB2AE5C54}"/>
              </a:ext>
            </a:extLst>
          </p:cNvPr>
          <p:cNvSpPr txBox="1"/>
          <p:nvPr/>
        </p:nvSpPr>
        <p:spPr>
          <a:xfrm>
            <a:off x="4487341" y="1040509"/>
            <a:ext cx="6779980" cy="5596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 Vest /  Personal Floatation Device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Ring buoy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container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Tire Interior Tube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Styropore</a:t>
            </a: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/Styrofoam box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Surfboard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wood / lumber?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C7ACB-1316-DC40-F42E-B9E1C405FA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4C458-0BB0-F32B-21C8-237334573E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288C24-C123-6432-4662-76A2F5CC8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6644-A6A6-7309-6DE4-B3C6A2DBB7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4395F-B344-6384-2A6D-2EA9859B6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5" descr="10602800.gif">
            <a:extLst>
              <a:ext uri="{FF2B5EF4-FFF2-40B4-BE49-F238E27FC236}">
                <a16:creationId xmlns:a16="http://schemas.microsoft.com/office/drawing/2014/main" id="{563407F8-5CCE-0626-FBCC-E87BEA2638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87" y="3100079"/>
            <a:ext cx="350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461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30C72-5100-3DAD-44D6-67B59EA8E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96F08F5B-5E1D-A154-0AEC-278F18D9860F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DC837A4D-1D90-7C9C-68B3-F549130071E0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PARTS OF THE ROPE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A3104-3212-B111-942E-22950FA8ED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CFFDE-85F6-C665-E1D4-BFF1F8F527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6C5ED-25DF-B4D6-E52B-2CB3B2CC6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3D2170-A456-4380-02F1-A3F7768681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E1293-B1E3-6E00-AD70-EF7FF00F9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grpSp>
        <p:nvGrpSpPr>
          <p:cNvPr id="7" name="Group 70">
            <a:extLst>
              <a:ext uri="{FF2B5EF4-FFF2-40B4-BE49-F238E27FC236}">
                <a16:creationId xmlns:a16="http://schemas.microsoft.com/office/drawing/2014/main" id="{5707E0C3-DCDD-3CA2-DAF4-63E3C033A772}"/>
              </a:ext>
            </a:extLst>
          </p:cNvPr>
          <p:cNvGrpSpPr>
            <a:grpSpLocks/>
          </p:cNvGrpSpPr>
          <p:nvPr/>
        </p:nvGrpSpPr>
        <p:grpSpPr bwMode="auto">
          <a:xfrm>
            <a:off x="4981039" y="1805493"/>
            <a:ext cx="6477000" cy="4044950"/>
            <a:chOff x="1371600" y="1676400"/>
            <a:chExt cx="6477000" cy="4044950"/>
          </a:xfrm>
        </p:grpSpPr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CDBB9E59-3AD9-34C4-C1CF-18FBE61000A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71600" y="1676400"/>
              <a:ext cx="6477000" cy="404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B45856AD-07D9-37B6-163D-A99F23270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1676400"/>
              <a:ext cx="6410325" cy="403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2C1D167D-86DF-F10D-EA9D-3C8A85FD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3" y="4578350"/>
              <a:ext cx="627063" cy="603250"/>
              <a:chOff x="1383" y="2884"/>
              <a:chExt cx="395" cy="380"/>
            </a:xfrm>
          </p:grpSpPr>
          <p:sp>
            <p:nvSpPr>
              <p:cNvPr id="193" name="Line 9">
                <a:extLst>
                  <a:ext uri="{FF2B5EF4-FFF2-40B4-BE49-F238E27FC236}">
                    <a16:creationId xmlns:a16="http://schemas.microsoft.com/office/drawing/2014/main" id="{45697A88-224F-116A-2936-64FE15A10D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916"/>
                <a:ext cx="361" cy="34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4" name="Freeform 10">
                <a:extLst>
                  <a:ext uri="{FF2B5EF4-FFF2-40B4-BE49-F238E27FC236}">
                    <a16:creationId xmlns:a16="http://schemas.microsoft.com/office/drawing/2014/main" id="{05A5D5C8-ECCC-FC8D-EE68-8EA4B51F9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884"/>
                <a:ext cx="53" cy="53"/>
              </a:xfrm>
              <a:custGeom>
                <a:avLst/>
                <a:gdLst>
                  <a:gd name="T0" fmla="*/ 0 w 107"/>
                  <a:gd name="T1" fmla="*/ 0 h 107"/>
                  <a:gd name="T2" fmla="*/ 0 w 107"/>
                  <a:gd name="T3" fmla="*/ 0 h 107"/>
                  <a:gd name="T4" fmla="*/ 0 w 107"/>
                  <a:gd name="T5" fmla="*/ 0 h 107"/>
                  <a:gd name="T6" fmla="*/ 0 w 107"/>
                  <a:gd name="T7" fmla="*/ 0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7"/>
                  <a:gd name="T14" fmla="*/ 107 w 107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7">
                    <a:moveTo>
                      <a:pt x="70" y="107"/>
                    </a:moveTo>
                    <a:lnTo>
                      <a:pt x="107" y="0"/>
                    </a:lnTo>
                    <a:lnTo>
                      <a:pt x="0" y="34"/>
                    </a:lnTo>
                    <a:lnTo>
                      <a:pt x="70" y="107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id="{85F559AE-1F9F-5E47-5896-3F83488A7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1513" y="2100263"/>
              <a:ext cx="79375" cy="785813"/>
              <a:chOff x="2823" y="1323"/>
              <a:chExt cx="50" cy="495"/>
            </a:xfrm>
          </p:grpSpPr>
          <p:sp>
            <p:nvSpPr>
              <p:cNvPr id="63" name="Line 12">
                <a:extLst>
                  <a:ext uri="{FF2B5EF4-FFF2-40B4-BE49-F238E27FC236}">
                    <a16:creationId xmlns:a16="http://schemas.microsoft.com/office/drawing/2014/main" id="{CF271385-4F46-27C0-2954-17FE9F0CF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7" y="1323"/>
                <a:ext cx="22" cy="447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92" name="Freeform 13">
                <a:extLst>
                  <a:ext uri="{FF2B5EF4-FFF2-40B4-BE49-F238E27FC236}">
                    <a16:creationId xmlns:a16="http://schemas.microsoft.com/office/drawing/2014/main" id="{7270237B-330E-32E0-5325-3CB51CB03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1767"/>
                <a:ext cx="50" cy="51"/>
              </a:xfrm>
              <a:custGeom>
                <a:avLst/>
                <a:gdLst>
                  <a:gd name="T0" fmla="*/ 0 w 100"/>
                  <a:gd name="T1" fmla="*/ 0 h 101"/>
                  <a:gd name="T2" fmla="*/ 1 w 100"/>
                  <a:gd name="T3" fmla="*/ 1 h 101"/>
                  <a:gd name="T4" fmla="*/ 1 w 100"/>
                  <a:gd name="T5" fmla="*/ 1 h 101"/>
                  <a:gd name="T6" fmla="*/ 0 w 100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1"/>
                  <a:gd name="T14" fmla="*/ 100 w 100"/>
                  <a:gd name="T15" fmla="*/ 101 h 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1">
                    <a:moveTo>
                      <a:pt x="0" y="0"/>
                    </a:moveTo>
                    <a:lnTo>
                      <a:pt x="45" y="101"/>
                    </a:lnTo>
                    <a:lnTo>
                      <a:pt x="10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80A80143-8338-C8B1-05B5-3117310D18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813" y="2281238"/>
              <a:ext cx="787400" cy="201613"/>
              <a:chOff x="3135" y="1437"/>
              <a:chExt cx="496" cy="127"/>
            </a:xfrm>
          </p:grpSpPr>
          <p:sp>
            <p:nvSpPr>
              <p:cNvPr id="61" name="Line 15">
                <a:extLst>
                  <a:ext uri="{FF2B5EF4-FFF2-40B4-BE49-F238E27FC236}">
                    <a16:creationId xmlns:a16="http://schemas.microsoft.com/office/drawing/2014/main" id="{BB53C66C-799D-CA67-4518-F45A0F1B6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1" y="1437"/>
                <a:ext cx="450" cy="103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4EF239F8-D13F-7D2E-98BE-90DF260E1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516"/>
                <a:ext cx="55" cy="48"/>
              </a:xfrm>
              <a:custGeom>
                <a:avLst/>
                <a:gdLst>
                  <a:gd name="T0" fmla="*/ 1 w 109"/>
                  <a:gd name="T1" fmla="*/ 0 h 97"/>
                  <a:gd name="T2" fmla="*/ 0 w 109"/>
                  <a:gd name="T3" fmla="*/ 0 h 97"/>
                  <a:gd name="T4" fmla="*/ 1 w 109"/>
                  <a:gd name="T5" fmla="*/ 0 h 97"/>
                  <a:gd name="T6" fmla="*/ 1 w 109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97"/>
                  <a:gd name="T14" fmla="*/ 109 w 109"/>
                  <a:gd name="T15" fmla="*/ 97 h 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97">
                    <a:moveTo>
                      <a:pt x="87" y="0"/>
                    </a:moveTo>
                    <a:lnTo>
                      <a:pt x="0" y="70"/>
                    </a:lnTo>
                    <a:lnTo>
                      <a:pt x="109" y="97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4" name="Group 20">
              <a:extLst>
                <a:ext uri="{FF2B5EF4-FFF2-40B4-BE49-F238E27FC236}">
                  <a16:creationId xmlns:a16="http://schemas.microsoft.com/office/drawing/2014/main" id="{D1D528F6-0A20-3B04-B2D5-93E997F7EF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24213" y="3429000"/>
              <a:ext cx="747713" cy="95250"/>
              <a:chOff x="2031" y="2160"/>
              <a:chExt cx="471" cy="60"/>
            </a:xfrm>
          </p:grpSpPr>
          <p:sp>
            <p:nvSpPr>
              <p:cNvPr id="59" name="Line 18">
                <a:extLst>
                  <a:ext uri="{FF2B5EF4-FFF2-40B4-BE49-F238E27FC236}">
                    <a16:creationId xmlns:a16="http://schemas.microsoft.com/office/drawing/2014/main" id="{67C0D0CD-1B52-1D41-66EC-A1D6BD978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1" y="2160"/>
                <a:ext cx="423" cy="34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4A1C5C36-B216-334B-640A-3EBA9F0A5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0" y="2170"/>
                <a:ext cx="52" cy="50"/>
              </a:xfrm>
              <a:custGeom>
                <a:avLst/>
                <a:gdLst>
                  <a:gd name="T0" fmla="*/ 0 w 103"/>
                  <a:gd name="T1" fmla="*/ 1 h 99"/>
                  <a:gd name="T2" fmla="*/ 1 w 103"/>
                  <a:gd name="T3" fmla="*/ 1 h 99"/>
                  <a:gd name="T4" fmla="*/ 1 w 103"/>
                  <a:gd name="T5" fmla="*/ 0 h 99"/>
                  <a:gd name="T6" fmla="*/ 0 w 103"/>
                  <a:gd name="T7" fmla="*/ 1 h 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"/>
                  <a:gd name="T13" fmla="*/ 0 h 99"/>
                  <a:gd name="T14" fmla="*/ 103 w 103"/>
                  <a:gd name="T15" fmla="*/ 99 h 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" h="99">
                    <a:moveTo>
                      <a:pt x="0" y="99"/>
                    </a:moveTo>
                    <a:lnTo>
                      <a:pt x="103" y="57"/>
                    </a:lnTo>
                    <a:lnTo>
                      <a:pt x="8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362A9B7B-9D49-2F68-0D58-86163ACD5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0663" y="3913188"/>
              <a:ext cx="79375" cy="1087438"/>
              <a:chOff x="3339" y="2465"/>
              <a:chExt cx="50" cy="685"/>
            </a:xfrm>
          </p:grpSpPr>
          <p:sp>
            <p:nvSpPr>
              <p:cNvPr id="57" name="Line 21">
                <a:extLst>
                  <a:ext uri="{FF2B5EF4-FFF2-40B4-BE49-F238E27FC236}">
                    <a16:creationId xmlns:a16="http://schemas.microsoft.com/office/drawing/2014/main" id="{33AF7676-7633-7F1F-CC34-F089B7E59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4" y="2512"/>
                <a:ext cx="1" cy="63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8" name="Freeform 22">
                <a:extLst>
                  <a:ext uri="{FF2B5EF4-FFF2-40B4-BE49-F238E27FC236}">
                    <a16:creationId xmlns:a16="http://schemas.microsoft.com/office/drawing/2014/main" id="{83CCED55-AEFF-9B14-A497-E779AA5FC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465"/>
                <a:ext cx="50" cy="50"/>
              </a:xfrm>
              <a:custGeom>
                <a:avLst/>
                <a:gdLst>
                  <a:gd name="T0" fmla="*/ 1 w 100"/>
                  <a:gd name="T1" fmla="*/ 1 h 100"/>
                  <a:gd name="T2" fmla="*/ 1 w 100"/>
                  <a:gd name="T3" fmla="*/ 0 h 100"/>
                  <a:gd name="T4" fmla="*/ 0 w 100"/>
                  <a:gd name="T5" fmla="*/ 1 h 100"/>
                  <a:gd name="T6" fmla="*/ 1 w 100"/>
                  <a:gd name="T7" fmla="*/ 1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0"/>
                  <a:gd name="T14" fmla="*/ 100 w 10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0">
                    <a:moveTo>
                      <a:pt x="100" y="100"/>
                    </a:moveTo>
                    <a:lnTo>
                      <a:pt x="49" y="0"/>
                    </a:lnTo>
                    <a:lnTo>
                      <a:pt x="0" y="100"/>
                    </a:lnTo>
                    <a:lnTo>
                      <a:pt x="100" y="10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6" name="Group 26">
              <a:extLst>
                <a:ext uri="{FF2B5EF4-FFF2-40B4-BE49-F238E27FC236}">
                  <a16:creationId xmlns:a16="http://schemas.microsoft.com/office/drawing/2014/main" id="{70A47FAD-617E-B15D-3FEE-6381F9652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5463" y="4154488"/>
              <a:ext cx="966788" cy="785813"/>
              <a:chOff x="1931" y="2617"/>
              <a:chExt cx="609" cy="495"/>
            </a:xfrm>
          </p:grpSpPr>
          <p:sp>
            <p:nvSpPr>
              <p:cNvPr id="55" name="Line 24">
                <a:extLst>
                  <a:ext uri="{FF2B5EF4-FFF2-40B4-BE49-F238E27FC236}">
                    <a16:creationId xmlns:a16="http://schemas.microsoft.com/office/drawing/2014/main" id="{C10E6390-F64D-3138-02DF-BC7D8BB79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967" y="2647"/>
                <a:ext cx="573" cy="465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6" name="Freeform 25">
                <a:extLst>
                  <a:ext uri="{FF2B5EF4-FFF2-40B4-BE49-F238E27FC236}">
                    <a16:creationId xmlns:a16="http://schemas.microsoft.com/office/drawing/2014/main" id="{B07D8360-5BD1-2E33-317B-DBE9AFB25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" y="2617"/>
                <a:ext cx="54" cy="52"/>
              </a:xfrm>
              <a:custGeom>
                <a:avLst/>
                <a:gdLst>
                  <a:gd name="T0" fmla="*/ 0 w 110"/>
                  <a:gd name="T1" fmla="*/ 1 h 103"/>
                  <a:gd name="T2" fmla="*/ 0 w 110"/>
                  <a:gd name="T3" fmla="*/ 0 h 103"/>
                  <a:gd name="T4" fmla="*/ 0 w 110"/>
                  <a:gd name="T5" fmla="*/ 1 h 103"/>
                  <a:gd name="T6" fmla="*/ 0 w 110"/>
                  <a:gd name="T7" fmla="*/ 1 h 1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0"/>
                  <a:gd name="T13" fmla="*/ 0 h 103"/>
                  <a:gd name="T14" fmla="*/ 110 w 110"/>
                  <a:gd name="T15" fmla="*/ 103 h 1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0" h="103">
                    <a:moveTo>
                      <a:pt x="110" y="26"/>
                    </a:moveTo>
                    <a:lnTo>
                      <a:pt x="0" y="0"/>
                    </a:lnTo>
                    <a:lnTo>
                      <a:pt x="48" y="103"/>
                    </a:lnTo>
                    <a:lnTo>
                      <a:pt x="110" y="26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D64FC621-EAB1-34D6-6445-F3410D8C0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76400"/>
              <a:ext cx="968375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FA6D011D-3D52-A693-ADEF-9E477B69C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175" y="1735138"/>
              <a:ext cx="795338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Bight</a:t>
              </a:r>
              <a:endParaRPr lang="en-US" alt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CB712F-10EB-24F4-6D39-5CBDC1410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5788" y="1990725"/>
              <a:ext cx="193516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id="{73A51BFE-6930-9FFB-9B9A-93AF0EF86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2047875"/>
              <a:ext cx="17684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Working end</a:t>
              </a:r>
              <a:endParaRPr lang="en-US" altLang="en-US"/>
            </a:p>
          </p:txBody>
        </p:sp>
        <p:sp>
          <p:nvSpPr>
            <p:cNvPr id="21" name="Rectangle 31">
              <a:extLst>
                <a:ext uri="{FF2B5EF4-FFF2-40B4-BE49-F238E27FC236}">
                  <a16:creationId xmlns:a16="http://schemas.microsoft.com/office/drawing/2014/main" id="{85BEF219-143C-1FDC-E5AA-DE52BA14F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3198813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32">
              <a:extLst>
                <a:ext uri="{FF2B5EF4-FFF2-40B4-BE49-F238E27FC236}">
                  <a16:creationId xmlns:a16="http://schemas.microsoft.com/office/drawing/2014/main" id="{9268C92F-F898-D108-521A-4F3BC7BBD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013" y="3257550"/>
              <a:ext cx="1865313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Standing part</a:t>
              </a:r>
              <a:endParaRPr lang="en-US" altLang="en-US"/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8AE29A0F-6ECA-269E-974B-FD0CB0C6D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0" y="4891088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Rectangle 34">
              <a:extLst>
                <a:ext uri="{FF2B5EF4-FFF2-40B4-BE49-F238E27FC236}">
                  <a16:creationId xmlns:a16="http://schemas.microsoft.com/office/drawing/2014/main" id="{9C404B2D-75FD-D912-260A-78161433D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949825"/>
              <a:ext cx="185102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Standing end</a:t>
              </a:r>
              <a:endParaRPr lang="en-US" altLang="en-US"/>
            </a:p>
          </p:txBody>
        </p:sp>
        <p:sp>
          <p:nvSpPr>
            <p:cNvPr id="25" name="Rectangle 35">
              <a:extLst>
                <a:ext uri="{FF2B5EF4-FFF2-40B4-BE49-F238E27FC236}">
                  <a16:creationId xmlns:a16="http://schemas.microsoft.com/office/drawing/2014/main" id="{06315E50-2577-3CB8-D944-706F16630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925" y="5133975"/>
              <a:ext cx="109061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Rectangle 36">
              <a:extLst>
                <a:ext uri="{FF2B5EF4-FFF2-40B4-BE49-F238E27FC236}">
                  <a16:creationId xmlns:a16="http://schemas.microsoft.com/office/drawing/2014/main" id="{F328296D-EF99-7402-CB0C-D51FEACAD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5191125"/>
              <a:ext cx="633413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Coil</a:t>
              </a:r>
              <a:endParaRPr lang="en-US" altLang="en-US"/>
            </a:p>
          </p:txBody>
        </p:sp>
        <p:sp>
          <p:nvSpPr>
            <p:cNvPr id="27" name="Rectangle 37">
              <a:extLst>
                <a:ext uri="{FF2B5EF4-FFF2-40B4-BE49-F238E27FC236}">
                  <a16:creationId xmlns:a16="http://schemas.microsoft.com/office/drawing/2014/main" id="{0C084EE6-0A45-5ABE-39C6-FD60C2E50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951413"/>
              <a:ext cx="1090613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Rectangle 38">
              <a:extLst>
                <a:ext uri="{FF2B5EF4-FFF2-40B4-BE49-F238E27FC236}">
                  <a16:creationId xmlns:a16="http://schemas.microsoft.com/office/drawing/2014/main" id="{493FAE71-6CD0-D0CB-806B-5A2290AEE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5010150"/>
              <a:ext cx="7778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Loop</a:t>
              </a:r>
              <a:endParaRPr lang="en-US" altLang="en-US"/>
            </a:p>
          </p:txBody>
        </p:sp>
        <p:pic>
          <p:nvPicPr>
            <p:cNvPr id="29" name="Picture 39">
              <a:extLst>
                <a:ext uri="{FF2B5EF4-FFF2-40B4-BE49-F238E27FC236}">
                  <a16:creationId xmlns:a16="http://schemas.microsoft.com/office/drawing/2014/main" id="{3DBC639F-A0C9-A4AB-F722-1804761B5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0" y="1676400"/>
              <a:ext cx="6410325" cy="403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oup 42">
              <a:extLst>
                <a:ext uri="{FF2B5EF4-FFF2-40B4-BE49-F238E27FC236}">
                  <a16:creationId xmlns:a16="http://schemas.microsoft.com/office/drawing/2014/main" id="{7425319A-7D9F-18FC-3AB2-51BDE8A43E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5513" y="4578350"/>
              <a:ext cx="627063" cy="603250"/>
              <a:chOff x="1383" y="2884"/>
              <a:chExt cx="395" cy="380"/>
            </a:xfrm>
          </p:grpSpPr>
          <p:sp>
            <p:nvSpPr>
              <p:cNvPr id="53" name="Line 40">
                <a:extLst>
                  <a:ext uri="{FF2B5EF4-FFF2-40B4-BE49-F238E27FC236}">
                    <a16:creationId xmlns:a16="http://schemas.microsoft.com/office/drawing/2014/main" id="{7C99D035-AF69-B7F3-388F-BF8A6BFE7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3" y="2916"/>
                <a:ext cx="361" cy="34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8306B7C1-0613-5889-BCFA-34A19D5A0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" y="2884"/>
                <a:ext cx="53" cy="53"/>
              </a:xfrm>
              <a:custGeom>
                <a:avLst/>
                <a:gdLst>
                  <a:gd name="T0" fmla="*/ 0 w 107"/>
                  <a:gd name="T1" fmla="*/ 0 h 107"/>
                  <a:gd name="T2" fmla="*/ 0 w 107"/>
                  <a:gd name="T3" fmla="*/ 0 h 107"/>
                  <a:gd name="T4" fmla="*/ 0 w 107"/>
                  <a:gd name="T5" fmla="*/ 0 h 107"/>
                  <a:gd name="T6" fmla="*/ 0 w 107"/>
                  <a:gd name="T7" fmla="*/ 0 h 1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07"/>
                  <a:gd name="T14" fmla="*/ 107 w 107"/>
                  <a:gd name="T15" fmla="*/ 107 h 1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07">
                    <a:moveTo>
                      <a:pt x="70" y="107"/>
                    </a:moveTo>
                    <a:lnTo>
                      <a:pt x="107" y="0"/>
                    </a:lnTo>
                    <a:lnTo>
                      <a:pt x="0" y="34"/>
                    </a:lnTo>
                    <a:lnTo>
                      <a:pt x="70" y="107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1" name="Group 45">
              <a:extLst>
                <a:ext uri="{FF2B5EF4-FFF2-40B4-BE49-F238E27FC236}">
                  <a16:creationId xmlns:a16="http://schemas.microsoft.com/office/drawing/2014/main" id="{972C1363-50A6-6D2E-B4A7-7F4BF36F0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1513" y="2100263"/>
              <a:ext cx="79375" cy="785813"/>
              <a:chOff x="2823" y="1323"/>
              <a:chExt cx="50" cy="495"/>
            </a:xfrm>
          </p:grpSpPr>
          <p:sp>
            <p:nvSpPr>
              <p:cNvPr id="51" name="Line 43">
                <a:extLst>
                  <a:ext uri="{FF2B5EF4-FFF2-40B4-BE49-F238E27FC236}">
                    <a16:creationId xmlns:a16="http://schemas.microsoft.com/office/drawing/2014/main" id="{E4D576D5-12BC-3919-F312-01122EB625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47" y="1323"/>
                <a:ext cx="22" cy="447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D3E958CA-31CC-5D13-A9B3-D44B8C2FB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1767"/>
                <a:ext cx="50" cy="51"/>
              </a:xfrm>
              <a:custGeom>
                <a:avLst/>
                <a:gdLst>
                  <a:gd name="T0" fmla="*/ 0 w 100"/>
                  <a:gd name="T1" fmla="*/ 0 h 101"/>
                  <a:gd name="T2" fmla="*/ 1 w 100"/>
                  <a:gd name="T3" fmla="*/ 1 h 101"/>
                  <a:gd name="T4" fmla="*/ 1 w 100"/>
                  <a:gd name="T5" fmla="*/ 1 h 101"/>
                  <a:gd name="T6" fmla="*/ 0 w 100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1"/>
                  <a:gd name="T14" fmla="*/ 100 w 100"/>
                  <a:gd name="T15" fmla="*/ 101 h 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1">
                    <a:moveTo>
                      <a:pt x="0" y="0"/>
                    </a:moveTo>
                    <a:lnTo>
                      <a:pt x="45" y="101"/>
                    </a:lnTo>
                    <a:lnTo>
                      <a:pt x="10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2" name="Group 48">
              <a:extLst>
                <a:ext uri="{FF2B5EF4-FFF2-40B4-BE49-F238E27FC236}">
                  <a16:creationId xmlns:a16="http://schemas.microsoft.com/office/drawing/2014/main" id="{F4DEAF6F-618E-BED7-5131-4646D897DC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6813" y="2281238"/>
              <a:ext cx="787400" cy="201613"/>
              <a:chOff x="3135" y="1437"/>
              <a:chExt cx="496" cy="127"/>
            </a:xfrm>
          </p:grpSpPr>
          <p:sp>
            <p:nvSpPr>
              <p:cNvPr id="49" name="Line 46">
                <a:extLst>
                  <a:ext uri="{FF2B5EF4-FFF2-40B4-BE49-F238E27FC236}">
                    <a16:creationId xmlns:a16="http://schemas.microsoft.com/office/drawing/2014/main" id="{88FF60F3-00F2-F107-68E6-260251F1A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81" y="1437"/>
                <a:ext cx="450" cy="103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0" name="Freeform 47">
                <a:extLst>
                  <a:ext uri="{FF2B5EF4-FFF2-40B4-BE49-F238E27FC236}">
                    <a16:creationId xmlns:a16="http://schemas.microsoft.com/office/drawing/2014/main" id="{11591BAA-E261-0628-E82C-D954A027C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1516"/>
                <a:ext cx="55" cy="48"/>
              </a:xfrm>
              <a:custGeom>
                <a:avLst/>
                <a:gdLst>
                  <a:gd name="T0" fmla="*/ 1 w 109"/>
                  <a:gd name="T1" fmla="*/ 0 h 97"/>
                  <a:gd name="T2" fmla="*/ 0 w 109"/>
                  <a:gd name="T3" fmla="*/ 0 h 97"/>
                  <a:gd name="T4" fmla="*/ 1 w 109"/>
                  <a:gd name="T5" fmla="*/ 0 h 97"/>
                  <a:gd name="T6" fmla="*/ 1 w 109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97"/>
                  <a:gd name="T14" fmla="*/ 109 w 109"/>
                  <a:gd name="T15" fmla="*/ 97 h 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97">
                    <a:moveTo>
                      <a:pt x="87" y="0"/>
                    </a:moveTo>
                    <a:lnTo>
                      <a:pt x="0" y="70"/>
                    </a:lnTo>
                    <a:lnTo>
                      <a:pt x="109" y="97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33" name="Freeform 50">
              <a:extLst>
                <a:ext uri="{FF2B5EF4-FFF2-40B4-BE49-F238E27FC236}">
                  <a16:creationId xmlns:a16="http://schemas.microsoft.com/office/drawing/2014/main" id="{05602B14-F408-C94B-3CA7-E1488BF74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3444875"/>
              <a:ext cx="82550" cy="79375"/>
            </a:xfrm>
            <a:custGeom>
              <a:avLst/>
              <a:gdLst>
                <a:gd name="T0" fmla="*/ 0 w 103"/>
                <a:gd name="T1" fmla="*/ 2147483647 h 99"/>
                <a:gd name="T2" fmla="*/ 2147483647 w 103"/>
                <a:gd name="T3" fmla="*/ 2147483647 h 99"/>
                <a:gd name="T4" fmla="*/ 2147483647 w 103"/>
                <a:gd name="T5" fmla="*/ 0 h 99"/>
                <a:gd name="T6" fmla="*/ 0 w 103"/>
                <a:gd name="T7" fmla="*/ 2147483647 h 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99"/>
                <a:gd name="T14" fmla="*/ 103 w 103"/>
                <a:gd name="T15" fmla="*/ 99 h 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99">
                  <a:moveTo>
                    <a:pt x="0" y="99"/>
                  </a:moveTo>
                  <a:lnTo>
                    <a:pt x="103" y="57"/>
                  </a:lnTo>
                  <a:lnTo>
                    <a:pt x="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34" name="Group 54">
              <a:extLst>
                <a:ext uri="{FF2B5EF4-FFF2-40B4-BE49-F238E27FC236}">
                  <a16:creationId xmlns:a16="http://schemas.microsoft.com/office/drawing/2014/main" id="{1A3330C9-29DF-023E-D054-600C32F473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0663" y="3913188"/>
              <a:ext cx="79375" cy="1087438"/>
              <a:chOff x="3339" y="2465"/>
              <a:chExt cx="50" cy="685"/>
            </a:xfrm>
          </p:grpSpPr>
          <p:sp>
            <p:nvSpPr>
              <p:cNvPr id="47" name="Line 52">
                <a:extLst>
                  <a:ext uri="{FF2B5EF4-FFF2-40B4-BE49-F238E27FC236}">
                    <a16:creationId xmlns:a16="http://schemas.microsoft.com/office/drawing/2014/main" id="{FF3F0CFD-4FE4-DB40-E430-0292CD6DB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4" y="2512"/>
                <a:ext cx="1" cy="638"/>
              </a:xfrm>
              <a:prstGeom prst="line">
                <a:avLst/>
              </a:prstGeom>
              <a:noFill/>
              <a:ln w="5">
                <a:solidFill>
                  <a:srgbClr val="EAEA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8" name="Freeform 53">
                <a:extLst>
                  <a:ext uri="{FF2B5EF4-FFF2-40B4-BE49-F238E27FC236}">
                    <a16:creationId xmlns:a16="http://schemas.microsoft.com/office/drawing/2014/main" id="{45E77D54-1F63-948F-1C0B-581706ABF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465"/>
                <a:ext cx="50" cy="50"/>
              </a:xfrm>
              <a:custGeom>
                <a:avLst/>
                <a:gdLst>
                  <a:gd name="T0" fmla="*/ 1 w 100"/>
                  <a:gd name="T1" fmla="*/ 1 h 100"/>
                  <a:gd name="T2" fmla="*/ 1 w 100"/>
                  <a:gd name="T3" fmla="*/ 0 h 100"/>
                  <a:gd name="T4" fmla="*/ 0 w 100"/>
                  <a:gd name="T5" fmla="*/ 1 h 100"/>
                  <a:gd name="T6" fmla="*/ 1 w 100"/>
                  <a:gd name="T7" fmla="*/ 1 h 1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"/>
                  <a:gd name="T13" fmla="*/ 0 h 100"/>
                  <a:gd name="T14" fmla="*/ 100 w 100"/>
                  <a:gd name="T15" fmla="*/ 100 h 1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" h="100">
                    <a:moveTo>
                      <a:pt x="100" y="100"/>
                    </a:moveTo>
                    <a:lnTo>
                      <a:pt x="49" y="0"/>
                    </a:lnTo>
                    <a:lnTo>
                      <a:pt x="0" y="100"/>
                    </a:lnTo>
                    <a:lnTo>
                      <a:pt x="100" y="100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35" name="Freeform 56">
              <a:extLst>
                <a:ext uri="{FF2B5EF4-FFF2-40B4-BE49-F238E27FC236}">
                  <a16:creationId xmlns:a16="http://schemas.microsoft.com/office/drawing/2014/main" id="{787AB170-0FF0-FE67-9BCF-854A34461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5463" y="4154488"/>
              <a:ext cx="85725" cy="82550"/>
            </a:xfrm>
            <a:custGeom>
              <a:avLst/>
              <a:gdLst>
                <a:gd name="T0" fmla="*/ 2147483647 w 110"/>
                <a:gd name="T1" fmla="*/ 2147483647 h 103"/>
                <a:gd name="T2" fmla="*/ 0 w 110"/>
                <a:gd name="T3" fmla="*/ 0 h 103"/>
                <a:gd name="T4" fmla="*/ 2147483647 w 110"/>
                <a:gd name="T5" fmla="*/ 2147483647 h 103"/>
                <a:gd name="T6" fmla="*/ 2147483647 w 110"/>
                <a:gd name="T7" fmla="*/ 2147483647 h 1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"/>
                <a:gd name="T13" fmla="*/ 0 h 103"/>
                <a:gd name="T14" fmla="*/ 110 w 110"/>
                <a:gd name="T15" fmla="*/ 103 h 1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" h="103">
                  <a:moveTo>
                    <a:pt x="110" y="26"/>
                  </a:moveTo>
                  <a:lnTo>
                    <a:pt x="0" y="0"/>
                  </a:lnTo>
                  <a:lnTo>
                    <a:pt x="48" y="103"/>
                  </a:lnTo>
                  <a:lnTo>
                    <a:pt x="110" y="26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6" name="Rectangle 58">
              <a:extLst>
                <a:ext uri="{FF2B5EF4-FFF2-40B4-BE49-F238E27FC236}">
                  <a16:creationId xmlns:a16="http://schemas.microsoft.com/office/drawing/2014/main" id="{567CA130-3C61-AB11-1289-190EE2E1C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1676400"/>
              <a:ext cx="968375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A7228A0C-ACDB-D05B-0B1B-F3B0EC1B2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175" y="1735138"/>
              <a:ext cx="795338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Bight</a:t>
              </a:r>
              <a:endParaRPr lang="en-US" altLang="en-US"/>
            </a:p>
          </p:txBody>
        </p:sp>
        <p:sp>
          <p:nvSpPr>
            <p:cNvPr id="38" name="Rectangle 60">
              <a:extLst>
                <a:ext uri="{FF2B5EF4-FFF2-40B4-BE49-F238E27FC236}">
                  <a16:creationId xmlns:a16="http://schemas.microsoft.com/office/drawing/2014/main" id="{954321D7-17E1-C45B-C96A-0ED2C4629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5788" y="1990725"/>
              <a:ext cx="193516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Rectangle 61">
              <a:extLst>
                <a:ext uri="{FF2B5EF4-FFF2-40B4-BE49-F238E27FC236}">
                  <a16:creationId xmlns:a16="http://schemas.microsoft.com/office/drawing/2014/main" id="{285B4714-5B02-1931-16E5-5B9F80806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825" y="2047875"/>
              <a:ext cx="17684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Working end</a:t>
              </a:r>
              <a:endParaRPr lang="en-US" altLang="en-US"/>
            </a:p>
          </p:txBody>
        </p:sp>
        <p:sp>
          <p:nvSpPr>
            <p:cNvPr id="40" name="Rectangle 62">
              <a:extLst>
                <a:ext uri="{FF2B5EF4-FFF2-40B4-BE49-F238E27FC236}">
                  <a16:creationId xmlns:a16="http://schemas.microsoft.com/office/drawing/2014/main" id="{F7058BFD-A9FF-73E4-32C1-3B3E29BA7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3198813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19C398FB-A04D-0CF4-FF92-7469ED0F0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250" y="4891088"/>
              <a:ext cx="19367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Rectangle 65">
              <a:extLst>
                <a:ext uri="{FF2B5EF4-FFF2-40B4-BE49-F238E27FC236}">
                  <a16:creationId xmlns:a16="http://schemas.microsoft.com/office/drawing/2014/main" id="{B80422BB-1A1B-8827-0010-C636F1850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949825"/>
              <a:ext cx="6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3389B29D-0A2F-5183-BF43-422DE2525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1925" y="5133975"/>
              <a:ext cx="1090613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" name="Rectangle 67">
              <a:extLst>
                <a:ext uri="{FF2B5EF4-FFF2-40B4-BE49-F238E27FC236}">
                  <a16:creationId xmlns:a16="http://schemas.microsoft.com/office/drawing/2014/main" id="{9A3F8B44-180D-958D-509E-615A4E652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963" y="5191125"/>
              <a:ext cx="633413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Coil</a:t>
              </a:r>
              <a:endParaRPr lang="en-US" altLang="en-US"/>
            </a:p>
          </p:txBody>
        </p:sp>
        <p:sp>
          <p:nvSpPr>
            <p:cNvPr id="45" name="Rectangle 68">
              <a:extLst>
                <a:ext uri="{FF2B5EF4-FFF2-40B4-BE49-F238E27FC236}">
                  <a16:creationId xmlns:a16="http://schemas.microsoft.com/office/drawing/2014/main" id="{4CF59378-0930-CD7F-8B15-7479FCCF4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951413"/>
              <a:ext cx="1090613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6" name="Rectangle 69">
              <a:extLst>
                <a:ext uri="{FF2B5EF4-FFF2-40B4-BE49-F238E27FC236}">
                  <a16:creationId xmlns:a16="http://schemas.microsoft.com/office/drawing/2014/main" id="{89CABA32-93E3-F3E3-DE57-58761E50C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8250" y="5010150"/>
              <a:ext cx="777875" cy="38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Angsana New" panose="02020603050405020304" pitchFamily="18" charset="-34"/>
                  <a:cs typeface="Angsana New" panose="02020603050405020304" pitchFamily="18" charset="-34"/>
                </a:defRPr>
              </a:lvl9pPr>
            </a:lstStyle>
            <a:p>
              <a:pPr eaLnBrk="1" hangingPunct="1"/>
              <a:r>
                <a:rPr lang="en-US" altLang="en-US" sz="2200">
                  <a:solidFill>
                    <a:srgbClr val="EAEAEA"/>
                  </a:solidFill>
                </a:rPr>
                <a:t>Loop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7295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342064" y="1028655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ea typeface="Arial"/>
                <a:cs typeface="Arial"/>
                <a:sym typeface="Arial"/>
              </a:rPr>
              <a:t>OBJECTIVES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5888737" y="1249362"/>
            <a:ext cx="5958024" cy="54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at least 5 common water emergencies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6 knots used for joining and securing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the 2 types of extension assist taught in the CADRE course.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how to wade through moving (shallow) water.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85064" y="1921240"/>
            <a:ext cx="3857763" cy="138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Upon completion of this lesson, you will be able to :-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4847184" y="1405567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1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" y="268243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96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2C2796-4910-B0EB-ECF1-3424D1AB6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3" name="Google Shape;117;p15">
            <a:extLst>
              <a:ext uri="{FF2B5EF4-FFF2-40B4-BE49-F238E27FC236}">
                <a16:creationId xmlns:a16="http://schemas.microsoft.com/office/drawing/2014/main" id="{E1DDF3A1-F0A6-A9D9-3002-F61DD65262B2}"/>
              </a:ext>
            </a:extLst>
          </p:cNvPr>
          <p:cNvSpPr/>
          <p:nvPr/>
        </p:nvSpPr>
        <p:spPr>
          <a:xfrm>
            <a:off x="4847184" y="2263326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2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7;p15">
            <a:extLst>
              <a:ext uri="{FF2B5EF4-FFF2-40B4-BE49-F238E27FC236}">
                <a16:creationId xmlns:a16="http://schemas.microsoft.com/office/drawing/2014/main" id="{9BD79543-C946-56D9-622E-271D9C30AE3F}"/>
              </a:ext>
            </a:extLst>
          </p:cNvPr>
          <p:cNvSpPr/>
          <p:nvPr/>
        </p:nvSpPr>
        <p:spPr>
          <a:xfrm>
            <a:off x="4820896" y="3183092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3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7;p15">
            <a:extLst>
              <a:ext uri="{FF2B5EF4-FFF2-40B4-BE49-F238E27FC236}">
                <a16:creationId xmlns:a16="http://schemas.microsoft.com/office/drawing/2014/main" id="{BC4392EB-49C1-BB88-DEEB-E20664358BD4}"/>
              </a:ext>
            </a:extLst>
          </p:cNvPr>
          <p:cNvSpPr/>
          <p:nvPr/>
        </p:nvSpPr>
        <p:spPr>
          <a:xfrm>
            <a:off x="4798606" y="4102858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4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F0EF2-58AF-2B60-4480-425015DCC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A92DC801-C2BE-82D5-6218-FE58024BB458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C59AB1F8-6B64-F07F-3E30-B6529CC73886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KNOTS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93999216-5036-1305-62E6-6B14A2B80739}"/>
              </a:ext>
            </a:extLst>
          </p:cNvPr>
          <p:cNvSpPr txBox="1"/>
          <p:nvPr/>
        </p:nvSpPr>
        <p:spPr>
          <a:xfrm>
            <a:off x="4965735" y="1854957"/>
            <a:ext cx="6779980" cy="724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Square knot / Reef knot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of eight bend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Sheet Bend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Clove hitch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Bowline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Body Bowline/Double Bowline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F44AB8-F1F8-B5F8-7F73-9F82A5B22A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203D6-6C51-9CCB-F978-74A706A755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74585-ED02-8DF0-C4C9-8EA32CB01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BCFF25-F383-CE72-86FB-B5ED68DB0A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409FFC-E63E-7CC1-FC6A-53D996F42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75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BDA2-B441-584B-7D37-0C7F0EA4C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8CD0290D-23FD-B80E-1C69-9A7EFB1220C7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163A72C4-4971-0DDB-66E1-EF7CAD2194AE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 of a Water Based Rescue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79591458-9932-5B4D-06E7-8210B260B477}"/>
              </a:ext>
            </a:extLst>
          </p:cNvPr>
          <p:cNvSpPr txBox="1"/>
          <p:nvPr/>
        </p:nvSpPr>
        <p:spPr>
          <a:xfrm>
            <a:off x="4836501" y="1327544"/>
            <a:ext cx="6779980" cy="8757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fastest and most direct route to get to a distressed swimmer.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available and use floatation device.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rescue equipment, keep it handy, and know how to use it.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1B6E1-1366-B38E-F755-C00098F736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418E3-5CEF-E727-1315-92D6254ED6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0480B-2B9A-F48C-2B34-B8F26C526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84EE0B-A033-3212-70AA-6FAD160430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2381B-1E29-BAF6-060F-B84A9FC8F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83E44-D712-1756-BC4F-FDD37F090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55DCABB2-E4BA-9C76-4491-BE5FD18A544B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98518C64-27FC-4DE5-09BD-8D5429389E69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&amp; DON’T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DFD09564-C7B4-D0CB-4349-5E9170A1EE6C}"/>
              </a:ext>
            </a:extLst>
          </p:cNvPr>
          <p:cNvSpPr txBox="1"/>
          <p:nvPr/>
        </p:nvSpPr>
        <p:spPr>
          <a:xfrm>
            <a:off x="4836501" y="1890214"/>
            <a:ext cx="6779980" cy="703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indent="-5715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DO: Reach to assist or throw a rope. </a:t>
            </a:r>
          </a:p>
          <a:p>
            <a:pPr indent="-5715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5715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DON’T: Whatever you do, don't become the next victim when trying to help a drowning person.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800DF-85B5-B984-54DA-34F65B61BE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9E2B5E-92E1-1D7F-716C-9843BF2AAD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A6CFA-ACE3-DF9C-78DF-B728A0845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CDB9CB-075B-ABC9-65ED-58925D455F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926CB-0E2D-C0CB-E07B-67AA9A925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04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F83A9-8E91-6529-F2B4-25F5A844E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C478E1F-DD2D-3D54-1A02-9EDE3BA236AA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D5A32D7-800C-6FB4-AB9C-1BB7A8E19A7C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EXTENSION ASSIST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8638D005-498D-EDB2-B8A2-B284BAE7D09E}"/>
              </a:ext>
            </a:extLst>
          </p:cNvPr>
          <p:cNvSpPr txBox="1"/>
          <p:nvPr/>
        </p:nvSpPr>
        <p:spPr>
          <a:xfrm>
            <a:off x="4836501" y="1890214"/>
            <a:ext cx="6779980" cy="5525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Tx/>
              <a:buAutoNum type="arabicPeriod"/>
              <a:defRPr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The easiest and most desirable form of rescue is to reach out or extend an object to the person in trouble.  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E7717-10FB-E20B-A4DB-2531E22748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871AC-9E71-C0F7-2638-5B704B6E39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3F83A9-103D-B8BF-AEC7-3D676D1D4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3865D-EA7C-9A5E-3FA4-1FB47A0E01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3D338-C37D-99F0-6F17-82BC625F8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4" descr="Scan10001">
            <a:extLst>
              <a:ext uri="{FF2B5EF4-FFF2-40B4-BE49-F238E27FC236}">
                <a16:creationId xmlns:a16="http://schemas.microsoft.com/office/drawing/2014/main" id="{F8440C2B-DD88-C628-0896-A5B5C072A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6" t="35500" r="15672" b="45795"/>
          <a:stretch>
            <a:fillRect/>
          </a:stretch>
        </p:blipFill>
        <p:spPr bwMode="auto">
          <a:xfrm>
            <a:off x="5940647" y="3827968"/>
            <a:ext cx="4343400" cy="278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79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19C03-E2E6-85EA-D6A7-0A97831E6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3E1158BE-A171-C419-7846-CCF018F41A3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256CC75-6408-F424-DA02-CF36F7F9A1B2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EXTENSION ASSIST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F0EA8B64-5A80-998F-F6E3-0CF606DDEF62}"/>
              </a:ext>
            </a:extLst>
          </p:cNvPr>
          <p:cNvSpPr txBox="1"/>
          <p:nvPr/>
        </p:nvSpPr>
        <p:spPr>
          <a:xfrm>
            <a:off x="4722357" y="1398882"/>
            <a:ext cx="6779980" cy="4663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THROW and TOW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if the victim is too far away to reach with anything, you may be able to use this rescue technique to provide assistance.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84BFA-FC1B-35F2-0FAB-3C42EADD5A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75BF5-A407-6BFE-67D2-8077F72B5D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4DE2E6-3EC6-BF18-A908-07F86A053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7C0F4-7F8D-3E63-07DF-7C0AC89EE4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E083E-8515-3E2B-6EFB-F61BBC0A0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7" descr="Scan10013">
            <a:extLst>
              <a:ext uri="{FF2B5EF4-FFF2-40B4-BE49-F238E27FC236}">
                <a16:creationId xmlns:a16="http://schemas.microsoft.com/office/drawing/2014/main" id="{E32EFE9F-4281-012A-431F-00BFE030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34235" r="53923" b="46509"/>
          <a:stretch>
            <a:fillRect/>
          </a:stretch>
        </p:blipFill>
        <p:spPr bwMode="auto">
          <a:xfrm>
            <a:off x="4498933" y="3309588"/>
            <a:ext cx="4564063" cy="318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an10013">
            <a:extLst>
              <a:ext uri="{FF2B5EF4-FFF2-40B4-BE49-F238E27FC236}">
                <a16:creationId xmlns:a16="http://schemas.microsoft.com/office/drawing/2014/main" id="{5E2667B0-0CD3-FE7F-5135-5538981C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8559" r="53923" b="72897"/>
          <a:stretch>
            <a:fillRect/>
          </a:stretch>
        </p:blipFill>
        <p:spPr bwMode="auto">
          <a:xfrm>
            <a:off x="9127444" y="4238798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001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7A2F4-815B-454F-B255-90888F730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ECF8494C-355B-0DAD-B788-073B054F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31401" y="629234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FED7E7-FB1E-42F8-B40B-8D367A0B7FC5}" type="slidenum">
              <a:rPr lang="th-TH" altLang="en-US" sz="1600" b="1">
                <a:solidFill>
                  <a:srgbClr val="8C9AA0"/>
                </a:solidFill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th-TH" altLang="en-US" sz="1600" b="1" dirty="0">
              <a:solidFill>
                <a:srgbClr val="8C9AA0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79308-FFE1-3711-DE9C-0F2E141E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9" y="109688"/>
            <a:ext cx="11766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87057-85A2-8DAA-BAE9-166C5D49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906" y="200533"/>
            <a:ext cx="896190" cy="98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3CC0FF-AB0E-2F35-1B57-08A1B51B9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5" name="Picture 4" descr="6">
            <a:extLst>
              <a:ext uri="{FF2B5EF4-FFF2-40B4-BE49-F238E27FC236}">
                <a16:creationId xmlns:a16="http://schemas.microsoft.com/office/drawing/2014/main" id="{14F610E5-288C-DC2D-02A4-033D2DF1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9" t="16393" r="38028" b="72917"/>
          <a:stretch>
            <a:fillRect/>
          </a:stretch>
        </p:blipFill>
        <p:spPr bwMode="auto">
          <a:xfrm>
            <a:off x="1933964" y="1584325"/>
            <a:ext cx="4191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6">
            <a:extLst>
              <a:ext uri="{FF2B5EF4-FFF2-40B4-BE49-F238E27FC236}">
                <a16:creationId xmlns:a16="http://schemas.microsoft.com/office/drawing/2014/main" id="{B132CCFC-EBB2-EBE5-3613-7E76C75A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2" t="16393" r="14734" b="72917"/>
          <a:stretch>
            <a:fillRect/>
          </a:stretch>
        </p:blipFill>
        <p:spPr bwMode="auto">
          <a:xfrm>
            <a:off x="6429764" y="3429000"/>
            <a:ext cx="40386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70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463D5-4E7D-959B-6F97-2807DBBA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259022EE-5AC8-B43D-0EDC-549F564A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31401" y="6292342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FED7E7-FB1E-42F8-B40B-8D367A0B7FC5}" type="slidenum">
              <a:rPr lang="th-TH" altLang="en-US" sz="1600" b="1">
                <a:solidFill>
                  <a:srgbClr val="8C9AA0"/>
                </a:solidFill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th-TH" altLang="en-US" sz="1600" b="1" dirty="0">
              <a:solidFill>
                <a:srgbClr val="8C9AA0"/>
              </a:solidFill>
              <a:cs typeface="Angsana New" panose="02020603050405020304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349F05-153A-EC12-7DA6-175DF4C6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9" y="109688"/>
            <a:ext cx="11766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044BDC-B9A4-9308-3887-D9AE3D114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906" y="200533"/>
            <a:ext cx="896190" cy="981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AC7F2-CD2F-FFB5-5B78-23F6D88DA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ADF7F4-C608-2A19-966F-FFD1C882B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360" y="1958887"/>
            <a:ext cx="9564546" cy="4525962"/>
          </a:xfrm>
        </p:spPr>
        <p:txBody>
          <a:bodyPr/>
          <a:lstStyle/>
          <a:p>
            <a:pPr indent="-57150" algn="just">
              <a:buFont typeface="Arial" charset="0"/>
              <a:buNone/>
              <a:defRPr/>
            </a:pPr>
            <a:r>
              <a:rPr lang="en-US" sz="4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Remember always: </a:t>
            </a:r>
            <a:r>
              <a:rPr lang="en-US" sz="48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REACH, THROW</a:t>
            </a:r>
            <a:r>
              <a:rPr lang="en-US" sz="4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but only </a:t>
            </a:r>
            <a:r>
              <a:rPr lang="en-US" sz="4800" b="1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</a:t>
            </a:r>
            <a:r>
              <a:rPr lang="en-US" sz="4800" i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training and equipment.</a:t>
            </a:r>
            <a:endParaRPr lang="en-US" sz="4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buFont typeface="Arial" charset="0"/>
              <a:buNone/>
              <a:defRPr/>
            </a:pPr>
            <a:endParaRPr lang="en-US" sz="4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70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B83D-EFD9-64B5-8699-CE0CB074F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50F64BEF-1BD2-EC3C-2793-90321EF0DDE9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ED8A3E58-A1E8-00D4-EE12-658ACF486A20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WATER CROSSING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7BD8-45B4-769A-15B0-3564A70549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2153-6AAC-41DB-BCEE-8A7A54649A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A6AC5-007F-2FF2-8A71-EA82960C92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924DD9-57D0-1861-5473-5FC00ECF9C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1EC0E-1269-A680-A547-5A0E4D718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F7AC0983-B77F-F29A-1BCA-26D4E056E337}"/>
              </a:ext>
            </a:extLst>
          </p:cNvPr>
          <p:cNvGrpSpPr>
            <a:grpSpLocks/>
          </p:cNvGrpSpPr>
          <p:nvPr/>
        </p:nvGrpSpPr>
        <p:grpSpPr bwMode="auto">
          <a:xfrm>
            <a:off x="4398137" y="1718298"/>
            <a:ext cx="7696200" cy="4455694"/>
            <a:chOff x="533400" y="1516062"/>
            <a:chExt cx="7924800" cy="488473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441563C-818D-2997-A82D-142E5AD23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550" y="2963862"/>
              <a:ext cx="3168650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746F241-5EAE-1FBF-BFEC-A0C446FB3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16062"/>
              <a:ext cx="3300413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C33B5F15-C029-B597-8564-13708489E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487862"/>
              <a:ext cx="3883025" cy="191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D7A35D-2EF9-68DA-D708-3F5D55B7E4CD}"/>
                </a:ext>
              </a:extLst>
            </p:cNvPr>
            <p:cNvSpPr/>
            <p:nvPr/>
          </p:nvSpPr>
          <p:spPr>
            <a:xfrm>
              <a:off x="3124752" y="2056927"/>
              <a:ext cx="1523586" cy="3582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154761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2E902-74B6-8AE9-433F-6BE3575D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EA88844-7453-16F0-3E8B-8E72A8AB4DF8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F0D3ADA2-93E8-14C3-3C6F-7559C74CD005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WATER CROSSING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251AC-B4B7-7D42-A972-FD4DCF6E67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AE2B0-5646-DCC1-EB7A-27D6A8095F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34834-16BA-F304-1ED5-4848853EF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1F62B-48EC-D0E2-D907-C594A5403E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3AA4C-0356-0393-2768-331788165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4" descr="DSC_0344.JPG">
            <a:extLst>
              <a:ext uri="{FF2B5EF4-FFF2-40B4-BE49-F238E27FC236}">
                <a16:creationId xmlns:a16="http://schemas.microsoft.com/office/drawing/2014/main" id="{B17B4B05-2FE8-7B10-A497-0F249D943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8633" r="9167" b="4831"/>
          <a:stretch>
            <a:fillRect/>
          </a:stretch>
        </p:blipFill>
        <p:spPr bwMode="auto">
          <a:xfrm>
            <a:off x="4621925" y="1757694"/>
            <a:ext cx="746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71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55A86-6AE6-F183-35B1-ACDC35768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4B38AA84-3B38-022E-6FFF-21CAEEFB86C4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D9AC2E6-6D33-3154-35C0-50E0AE6FA34D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SHALLOW WATER CROSSING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D8C7A7-5C02-4832-1460-5B2178587C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AB2488-3D79-03E9-CBE9-4B24601F16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19246-4343-35C8-E9F7-E8C3DC43F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030D68-1943-4A55-881E-13CCA2B470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8DBC1-8299-7F94-8435-2F35754BB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7" descr="DSC_0374.JPG">
            <a:extLst>
              <a:ext uri="{FF2B5EF4-FFF2-40B4-BE49-F238E27FC236}">
                <a16:creationId xmlns:a16="http://schemas.microsoft.com/office/drawing/2014/main" id="{B74239C5-879A-18E7-D539-90E3AD125B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7341" r="8333" b="23651"/>
          <a:stretch>
            <a:fillRect/>
          </a:stretch>
        </p:blipFill>
        <p:spPr bwMode="auto">
          <a:xfrm>
            <a:off x="4662858" y="1636347"/>
            <a:ext cx="7460629" cy="47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67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/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/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EMERGENCIES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/>
          <p:cNvSpPr txBox="1"/>
          <p:nvPr/>
        </p:nvSpPr>
        <p:spPr>
          <a:xfrm>
            <a:off x="5003611" y="1659457"/>
            <a:ext cx="6779980" cy="388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Drowning may happen in a large water source, such as a lake, river or swimming pool. </a:t>
            </a:r>
          </a:p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sz="2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…But drowning may also occur in different water sources, from the biggest ocean to the smallest puddle.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30342D-CCC4-F67F-CC03-E5EFED56E4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1DB69-215D-8A17-5E2E-BA695C734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4A8C5-6AF3-C33A-056B-62EE3B62D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AA1CE3-9870-D72D-E5EB-5BEA2EAC83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0B962-ADF5-381F-2C8A-148AE0BA3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9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>
          <a:extLst>
            <a:ext uri="{FF2B5EF4-FFF2-40B4-BE49-F238E27FC236}">
              <a16:creationId xmlns:a16="http://schemas.microsoft.com/office/drawing/2014/main" id="{FC347C5E-4735-4834-006B-7852A64AD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>
            <a:extLst>
              <a:ext uri="{FF2B5EF4-FFF2-40B4-BE49-F238E27FC236}">
                <a16:creationId xmlns:a16="http://schemas.microsoft.com/office/drawing/2014/main" id="{C82B6E26-D79C-E093-3013-E2D008FBF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254" y="1266081"/>
            <a:ext cx="4456542" cy="86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ctr" anchorCtr="0">
            <a:normAutofit/>
          </a:bodyPr>
          <a:lstStyle/>
          <a:p>
            <a:pPr algn="ctr">
              <a:buClr>
                <a:srgbClr val="C00000"/>
              </a:buClr>
              <a:buSzPts val="4000"/>
            </a:pPr>
            <a:r>
              <a:rPr lang="en-US" sz="3999" b="1" dirty="0">
                <a:solidFill>
                  <a:srgbClr val="C00000"/>
                </a:solidFill>
                <a:latin typeface="Open Sans"/>
                <a:ea typeface="Arial"/>
                <a:cs typeface="Arial"/>
                <a:sym typeface="Arial"/>
              </a:rPr>
              <a:t>REVIEW</a:t>
            </a:r>
            <a:r>
              <a:rPr lang="en-US" dirty="0">
                <a:latin typeface="Open Sans"/>
              </a:rPr>
              <a:t> </a:t>
            </a:r>
          </a:p>
        </p:txBody>
      </p:sp>
      <p:sp>
        <p:nvSpPr>
          <p:cNvPr id="113" name="Google Shape;113;p15">
            <a:extLst>
              <a:ext uri="{FF2B5EF4-FFF2-40B4-BE49-F238E27FC236}">
                <a16:creationId xmlns:a16="http://schemas.microsoft.com/office/drawing/2014/main" id="{9A117065-3FEB-839E-4CE3-068CFDDE53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88737" y="1249362"/>
            <a:ext cx="5958024" cy="5491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at least 5 common water emergencies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6 knots used for joining and securing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the 2 types of extension assist taught in the CADRE course.</a:t>
            </a:r>
          </a:p>
          <a:p>
            <a:pPr marL="114266" indent="0">
              <a:lnSpc>
                <a:spcPct val="10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how to wade through moving (shallow) water.</a:t>
            </a:r>
          </a:p>
          <a:p>
            <a:pPr marL="0" indent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6" name="Google Shape;116;p15">
            <a:extLst>
              <a:ext uri="{FF2B5EF4-FFF2-40B4-BE49-F238E27FC236}">
                <a16:creationId xmlns:a16="http://schemas.microsoft.com/office/drawing/2014/main" id="{7EC4DCAC-A951-0DA6-CF62-70FD22FB67BE}"/>
              </a:ext>
            </a:extLst>
          </p:cNvPr>
          <p:cNvSpPr txBox="1"/>
          <p:nvPr/>
        </p:nvSpPr>
        <p:spPr>
          <a:xfrm>
            <a:off x="342064" y="2410854"/>
            <a:ext cx="3857763" cy="95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lang="en-US" sz="2799" kern="0" dirty="0">
                <a:solidFill>
                  <a:srgbClr val="000000"/>
                </a:solidFill>
                <a:latin typeface="Open Sans"/>
                <a:cs typeface="Times New Roman" pitchFamily="18" charset="0"/>
                <a:sym typeface="Arial"/>
              </a:rPr>
              <a:t>Now</a:t>
            </a:r>
            <a:r>
              <a: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Times New Roman" pitchFamily="18" charset="0"/>
                <a:sym typeface="Arial"/>
              </a:rPr>
              <a:t> you will be able to :-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7" name="Google Shape;117;p15">
            <a:extLst>
              <a:ext uri="{FF2B5EF4-FFF2-40B4-BE49-F238E27FC236}">
                <a16:creationId xmlns:a16="http://schemas.microsoft.com/office/drawing/2014/main" id="{F1D5157D-49ED-ACAA-ECC3-066578F62D53}"/>
              </a:ext>
            </a:extLst>
          </p:cNvPr>
          <p:cNvSpPr/>
          <p:nvPr/>
        </p:nvSpPr>
        <p:spPr>
          <a:xfrm>
            <a:off x="4847184" y="1405567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1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676CD2-E4ED-C84A-1A02-139D802B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8" y="268243"/>
            <a:ext cx="1320994" cy="98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B8E7914-C484-35BB-A352-34BC4695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96" y="241644"/>
            <a:ext cx="1319498" cy="9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D31BB-7D0E-B83C-EB51-7D00C1AE7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sp>
        <p:nvSpPr>
          <p:cNvPr id="3" name="Google Shape;117;p15">
            <a:extLst>
              <a:ext uri="{FF2B5EF4-FFF2-40B4-BE49-F238E27FC236}">
                <a16:creationId xmlns:a16="http://schemas.microsoft.com/office/drawing/2014/main" id="{764C5F0F-D3EE-052E-B5E4-682252B799A4}"/>
              </a:ext>
            </a:extLst>
          </p:cNvPr>
          <p:cNvSpPr/>
          <p:nvPr/>
        </p:nvSpPr>
        <p:spPr>
          <a:xfrm>
            <a:off x="4847184" y="2263326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2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7;p15">
            <a:extLst>
              <a:ext uri="{FF2B5EF4-FFF2-40B4-BE49-F238E27FC236}">
                <a16:creationId xmlns:a16="http://schemas.microsoft.com/office/drawing/2014/main" id="{8E9025C7-B0BB-B72B-6BBC-5165D5D40430}"/>
              </a:ext>
            </a:extLst>
          </p:cNvPr>
          <p:cNvSpPr/>
          <p:nvPr/>
        </p:nvSpPr>
        <p:spPr>
          <a:xfrm>
            <a:off x="4820896" y="3183092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3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7;p15">
            <a:extLst>
              <a:ext uri="{FF2B5EF4-FFF2-40B4-BE49-F238E27FC236}">
                <a16:creationId xmlns:a16="http://schemas.microsoft.com/office/drawing/2014/main" id="{EEB0E7B2-0FFD-D234-546B-A77A0FF3F798}"/>
              </a:ext>
            </a:extLst>
          </p:cNvPr>
          <p:cNvSpPr/>
          <p:nvPr/>
        </p:nvSpPr>
        <p:spPr>
          <a:xfrm>
            <a:off x="4798606" y="4102858"/>
            <a:ext cx="522776" cy="487263"/>
          </a:xfrm>
          <a:prstGeom prst="ellipse">
            <a:avLst/>
          </a:prstGeom>
          <a:solidFill>
            <a:schemeClr val="lt2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/>
                <a:ea typeface="+mn-ea"/>
                <a:cs typeface="Arial"/>
                <a:sym typeface="Arial"/>
              </a:rPr>
              <a:t>4</a:t>
            </a:r>
            <a:endParaRPr kumimoji="0" sz="3999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1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0F3E-1414-BA8D-B6A0-F08DFFF45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B0988974-DE1B-9ACB-A738-9248FEAB9B8E}"/>
              </a:ext>
            </a:extLst>
          </p:cNvPr>
          <p:cNvSpPr/>
          <p:nvPr/>
        </p:nvSpPr>
        <p:spPr>
          <a:xfrm>
            <a:off x="4547309" y="-13642"/>
            <a:ext cx="7692584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endParaRPr sz="2399">
              <a:latin typeface="Open San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1D193E82-41AC-2413-8453-3C175AF9B825}"/>
              </a:ext>
            </a:extLst>
          </p:cNvPr>
          <p:cNvSpPr txBox="1"/>
          <p:nvPr/>
        </p:nvSpPr>
        <p:spPr>
          <a:xfrm>
            <a:off x="124255" y="3035185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EB35F7-BFDE-E72A-0E79-1E15BB67E8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17E5BD-3FEB-D5A7-C42D-BA67249B51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B4B27B-C40F-249A-9542-576C961B8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55B613-9EF1-1887-72B2-1052267A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71378-9413-2089-E1D5-4840355B2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382" y="1394691"/>
            <a:ext cx="3839296" cy="43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EFA39-DB10-E9B0-B3B2-A75FD3EB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08D76C98-C8C4-5954-9480-AFE6D066F8B6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2CB59ED-4232-CBF6-05A2-9F50C136A11E}"/>
              </a:ext>
            </a:extLst>
          </p:cNvPr>
          <p:cNvSpPr txBox="1"/>
          <p:nvPr/>
        </p:nvSpPr>
        <p:spPr>
          <a:xfrm>
            <a:off x="94488" y="2517833"/>
            <a:ext cx="4224670" cy="1925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COMMON WATER EMERGENCIES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41D8CAA8-167C-5B0C-E486-E76C239E1B56}"/>
              </a:ext>
            </a:extLst>
          </p:cNvPr>
          <p:cNvSpPr txBox="1"/>
          <p:nvPr/>
        </p:nvSpPr>
        <p:spPr>
          <a:xfrm>
            <a:off x="4836501" y="1327544"/>
            <a:ext cx="6779980" cy="871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Drowning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Diving in shallow water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 overboard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Hypothermia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Electrocution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Animal Bites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 tissue injuries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E0422-F464-25DA-4CB9-A4EEDAAEDE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4C0C8-3486-47CC-C132-EDFA5EFB84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9432F-4A9B-39B4-B07D-4F7DDBFC0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52F269-76C8-38CA-F331-A23A5880DE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0FF72-8F35-7F73-23C8-3573F9AC0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3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BE08-9AC3-25E4-D75C-15BC0692C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B5414185-33CF-1DA8-64B4-9AF98637783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771C4D92-3808-2980-35E1-4A1D6A44596A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CAUSES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6DCEB0F8-2F39-934E-52A1-AF5981B467AF}"/>
              </a:ext>
            </a:extLst>
          </p:cNvPr>
          <p:cNvSpPr txBox="1"/>
          <p:nvPr/>
        </p:nvSpPr>
        <p:spPr>
          <a:xfrm>
            <a:off x="4836501" y="1327544"/>
            <a:ext cx="6779980" cy="789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9132" tIns="39132" rIns="39132" bIns="39132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Heavy rains – caused by seasonal or environmental factors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Dam failure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 current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Accident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Boat accidents or capsized boat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electric outlet in homes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065FA-76EF-EACE-384D-D43EEAEC8D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E2898-DCE5-6578-7EDD-182699CBD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59E70-8B49-9A5D-78F0-BC9EB2E9A1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B3425C-872C-8B26-F3C7-58BB49A753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02F11-6DA8-F6C2-4098-BF05C0E6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3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063DF-6C08-4881-4F50-46093B95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89BFFFB2-3229-2A4B-0C62-50F93B8E42D7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D5800A9A-BCF5-E38A-E4BD-125D1E72077F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HAZARDS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Ensure your safety and the safety of your crew, the patient, and bystanders…">
            <a:extLst>
              <a:ext uri="{FF2B5EF4-FFF2-40B4-BE49-F238E27FC236}">
                <a16:creationId xmlns:a16="http://schemas.microsoft.com/office/drawing/2014/main" id="{26D2EA8C-11F6-9E12-3F1E-1D5BC89B3C3F}"/>
              </a:ext>
            </a:extLst>
          </p:cNvPr>
          <p:cNvSpPr txBox="1"/>
          <p:nvPr/>
        </p:nvSpPr>
        <p:spPr>
          <a:xfrm>
            <a:off x="4836501" y="1327544"/>
            <a:ext cx="6779980" cy="578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9132" tIns="39132" rIns="39132" bIns="39132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Low head dam/hydraulics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Strainers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Floating debris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Foot entrapment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Stationary objects </a:t>
            </a: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alt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77B63-A5FD-CDFA-5026-6CAD4E6EF8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BF9AA-AD81-9B7A-65D5-D4881185FB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0F54C-EB97-D966-84EE-302F03B76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66CBE-655E-D809-F466-C30360D41B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68245-0E01-BA6A-E363-3362BC7E4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19559-1193-CCFA-24E0-A2DA5C417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D6DB2C8A-94EF-9047-4122-F97F0EEE5D7D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070F0522-5341-6F21-EBBC-CFB8FF38BCCB}"/>
              </a:ext>
            </a:extLst>
          </p:cNvPr>
          <p:cNvSpPr txBox="1"/>
          <p:nvPr/>
        </p:nvSpPr>
        <p:spPr>
          <a:xfrm>
            <a:off x="94488" y="2517833"/>
            <a:ext cx="4224670" cy="1310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HEAD DAMS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F2364-3B18-AD0F-D7B4-137891EA97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AE1953-EEA4-38E1-6F0F-84ECC09BE8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5093C-105A-5DD5-3135-B0A779402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9C4FB-D77B-3EB2-F484-4F517B33E9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445925-2DD0-D1CB-C448-1B0F84470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7" name="Picture 6" descr="C:\Documents and Settings\HP_Administrator\My Documents\Fire Department\Training\Rescue Training\Swiftwater Awareness\LowheadDam.jpg">
            <a:extLst>
              <a:ext uri="{FF2B5EF4-FFF2-40B4-BE49-F238E27FC236}">
                <a16:creationId xmlns:a16="http://schemas.microsoft.com/office/drawing/2014/main" id="{10CA3439-F2BD-B98D-EAE4-25B86FDA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354" y="1195755"/>
            <a:ext cx="6207471" cy="452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22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25E02-500D-B4EB-7AD5-C10CB9F8D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71B0C568-07FD-B35D-D4FB-3AD05A2DEED8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9B42EAE3-6D7F-E43E-A05B-0AB597BE84C3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F49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Strainer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0B01B-85BB-32CF-0FA3-B74447B842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147132-454E-8221-E2A9-265553D0AE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45D013-1267-D548-DE00-45E639A85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3E9B3-3D0A-5D30-A5D5-D6C0C4D9E9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BB511-8A83-AB2B-36B1-3417CAB92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8" name="Picture 7" descr="C:\Documents and Settings\HP_Administrator\My Documents\Fire Department\Training\Rescue Training\Swiftwater Awareness\strainer.jpg">
            <a:extLst>
              <a:ext uri="{FF2B5EF4-FFF2-40B4-BE49-F238E27FC236}">
                <a16:creationId xmlns:a16="http://schemas.microsoft.com/office/drawing/2014/main" id="{47A21A76-180C-CA41-DE39-C50B6F6A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65" y="1033464"/>
            <a:ext cx="39624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Documents and Settings\HP_Administrator\My Documents\Fire Department\Training\Rescue Training\Swiftwater Awareness\spagstrn.gif">
            <a:extLst>
              <a:ext uri="{FF2B5EF4-FFF2-40B4-BE49-F238E27FC236}">
                <a16:creationId xmlns:a16="http://schemas.microsoft.com/office/drawing/2014/main" id="{340EF6CD-2219-35F8-0D76-E592B6C31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52" y="2379664"/>
            <a:ext cx="15255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Documents and Settings\HP_Administrator\My Documents\Fire Department\Training\Rescue Training\Swiftwater Awareness\strainer.gif">
            <a:extLst>
              <a:ext uri="{FF2B5EF4-FFF2-40B4-BE49-F238E27FC236}">
                <a16:creationId xmlns:a16="http://schemas.microsoft.com/office/drawing/2014/main" id="{3563C562-7485-FC5F-F744-447FE8EA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65" y="4247548"/>
            <a:ext cx="34290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899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2C728-3DFA-6CB3-068F-F2D22258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ounded Rectangle">
            <a:extLst>
              <a:ext uri="{FF2B5EF4-FFF2-40B4-BE49-F238E27FC236}">
                <a16:creationId xmlns:a16="http://schemas.microsoft.com/office/drawing/2014/main" id="{E8C29990-6304-3B58-0B5D-50B463552915}"/>
              </a:ext>
            </a:extLst>
          </p:cNvPr>
          <p:cNvSpPr/>
          <p:nvPr/>
        </p:nvSpPr>
        <p:spPr>
          <a:xfrm>
            <a:off x="4471558" y="-13642"/>
            <a:ext cx="7768335" cy="694241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39132" tIns="39132" rIns="39132" bIns="39132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2" name="Duties of…">
            <a:extLst>
              <a:ext uri="{FF2B5EF4-FFF2-40B4-BE49-F238E27FC236}">
                <a16:creationId xmlns:a16="http://schemas.microsoft.com/office/drawing/2014/main" id="{C978DFAB-65CB-CC27-2C6D-9E616670360F}"/>
              </a:ext>
            </a:extLst>
          </p:cNvPr>
          <p:cNvSpPr txBox="1"/>
          <p:nvPr/>
        </p:nvSpPr>
        <p:spPr>
          <a:xfrm>
            <a:off x="94488" y="2517833"/>
            <a:ext cx="4224670" cy="69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9132" tIns="39132" rIns="39132" bIns="39132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Floating Debris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B71C3B-ACE9-5FEE-FF11-C8C7F53B06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344" y="6405894"/>
            <a:ext cx="641470" cy="276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EF5B2-8AA9-0C16-8591-176C98E162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2663" y="6377368"/>
            <a:ext cx="1750084" cy="34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6D715-09C4-734B-96E9-D3FECCF7B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446" y="113561"/>
            <a:ext cx="1115280" cy="121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EEE42-A120-6E0F-C23E-D724CD15F3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744" y="6558294"/>
            <a:ext cx="641470" cy="27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F6D387-34ED-D89D-7F06-A0EED4E2A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8" y="5407026"/>
            <a:ext cx="3005588" cy="1450974"/>
          </a:xfrm>
          <a:prstGeom prst="rect">
            <a:avLst/>
          </a:prstGeom>
        </p:spPr>
      </p:pic>
      <p:pic>
        <p:nvPicPr>
          <p:cNvPr id="11" name="Picture 2" descr="Flood Debris">
            <a:extLst>
              <a:ext uri="{FF2B5EF4-FFF2-40B4-BE49-F238E27FC236}">
                <a16:creationId xmlns:a16="http://schemas.microsoft.com/office/drawing/2014/main" id="{44257D53-0239-D2DB-6B86-4C0144AB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40649" r="14635" b="5692"/>
          <a:stretch>
            <a:fillRect/>
          </a:stretch>
        </p:blipFill>
        <p:spPr bwMode="auto">
          <a:xfrm>
            <a:off x="5155325" y="2001260"/>
            <a:ext cx="6400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727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492</Words>
  <Application>Microsoft Office PowerPoint</Application>
  <PresentationFormat>Custom</PresentationFormat>
  <Paragraphs>132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Angsana New</vt:lpstr>
      <vt:lpstr>Arial</vt:lpstr>
      <vt:lpstr>Arial Black</vt:lpstr>
      <vt:lpstr>Calibri</vt:lpstr>
      <vt:lpstr>Open Sans</vt:lpstr>
      <vt:lpstr>Open Sans SemiBold</vt:lpstr>
      <vt:lpstr>Wingdings</vt:lpstr>
      <vt:lpstr>Office Theme</vt:lpstr>
      <vt:lpstr>1_Office Theme</vt:lpstr>
      <vt:lpstr>2_Office Theme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PC</dc:creator>
  <cp:keywords/>
  <dc:description>generated using python-pptx</dc:description>
  <cp:lastModifiedBy>rajpal singh</cp:lastModifiedBy>
  <cp:revision>21</cp:revision>
  <dcterms:created xsi:type="dcterms:W3CDTF">2013-01-27T09:14:16Z</dcterms:created>
  <dcterms:modified xsi:type="dcterms:W3CDTF">2026-03-26T11:02:46Z</dcterms:modified>
  <cp:category/>
</cp:coreProperties>
</file>