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51" r:id="rId2"/>
    <p:sldId id="257" r:id="rId3"/>
    <p:sldId id="290" r:id="rId4"/>
    <p:sldId id="352" r:id="rId5"/>
    <p:sldId id="353" r:id="rId6"/>
    <p:sldId id="354" r:id="rId7"/>
    <p:sldId id="355" r:id="rId8"/>
    <p:sldId id="356" r:id="rId9"/>
    <p:sldId id="357" r:id="rId10"/>
    <p:sldId id="360" r:id="rId11"/>
    <p:sldId id="359" r:id="rId12"/>
    <p:sldId id="358" r:id="rId13"/>
    <p:sldId id="326" r:id="rId1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8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04A7D-9F3A-4EDC-9DFC-B0D5CF74ED13}" type="datetimeFigureOut">
              <a:rPr lang="en-IN" smtClean="0"/>
              <a:t>26-03-2026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FF3B7-933F-415F-AE0E-11621611F001}" type="slidenum">
              <a:rPr lang="en-IN" smtClean="0"/>
              <a:t>‹#›</a:t>
            </a:fld>
            <a:endParaRPr lang="en-IN"/>
          </a:p>
        </p:txBody>
      </p:sp>
    </p:spTree>
    <p:extLst>
      <p:ext uri="{BB962C8B-B14F-4D97-AF65-F5344CB8AC3E}">
        <p14:creationId xmlns:p14="http://schemas.microsoft.com/office/powerpoint/2010/main" val="127382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D69B11D6-87F3-E895-811B-7517B6D64AE2}"/>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4234AB4D-94D2-30A8-4AB2-C481A09D842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3F390E4C-CEDD-74E4-9369-6285784632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85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252D1F-D5BE-467E-9560-5ADAF5732C04}" type="datetime1">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3797B-A1CD-4423-AA47-77C78E8E95C7}" type="datetime1">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FE41C-D5C3-4233-973D-DAE42830FE4F}" type="datetime1">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17" y="6438419"/>
            <a:ext cx="2320675" cy="263714"/>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sz="1799"/>
          </a:p>
        </p:txBody>
      </p:sp>
      <p:sp>
        <p:nvSpPr>
          <p:cNvPr id="17" name="Google Shape;17;p2"/>
          <p:cNvSpPr/>
          <p:nvPr/>
        </p:nvSpPr>
        <p:spPr>
          <a:xfrm>
            <a:off x="507868" y="6756400"/>
            <a:ext cx="1907172"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4767" y="6406670"/>
            <a:ext cx="696984" cy="309881"/>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sz="1799"/>
          </a:p>
        </p:txBody>
      </p:sp>
      <p:sp>
        <p:nvSpPr>
          <p:cNvPr id="19" name="Google Shape;19;p2"/>
          <p:cNvSpPr/>
          <p:nvPr/>
        </p:nvSpPr>
        <p:spPr>
          <a:xfrm>
            <a:off x="10766796" y="6756400"/>
            <a:ext cx="939555"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1597" y="6406670"/>
            <a:ext cx="302031"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306" y="283029"/>
            <a:ext cx="1524964" cy="1039760"/>
          </a:xfrm>
          <a:prstGeom prst="rect">
            <a:avLst/>
          </a:prstGeom>
        </p:spPr>
      </p:pic>
    </p:spTree>
    <p:extLst>
      <p:ext uri="{BB962C8B-B14F-4D97-AF65-F5344CB8AC3E}">
        <p14:creationId xmlns:p14="http://schemas.microsoft.com/office/powerpoint/2010/main" val="411815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62673-16FA-47CF-84D0-C48C587D0790}" type="datetime1">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28F8A-8C0A-4229-AD86-6B9647759436}" type="datetime1">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D91C3-F5D2-4685-8247-6A922791D4F4}" type="datetime1">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5DDAE-E1A4-463F-B94E-33FA07BD20FF}" type="datetime1">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B987DA-4EC3-46F2-8293-87702E9F4527}" type="datetime1">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C457A-420B-400F-A50A-7496B46B4B57}" type="datetime1">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24B78-C864-4544-A901-D3C9A89F52A7}" type="datetime1">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694F3-A12A-474C-AB8A-72D087DC9CC1}" type="datetime1">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90769-3F6D-46A9-BAC8-F8A2AC89A3C8}" type="datetime1">
              <a:rPr lang="en-US" smtClean="0"/>
              <a:t>3/26/2026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07536-5CB7-9E90-634C-430D2741D44A}"/>
              </a:ext>
            </a:extLst>
          </p:cNvPr>
          <p:cNvPicPr>
            <a:picLocks noChangeAspect="1"/>
          </p:cNvPicPr>
          <p:nvPr/>
        </p:nvPicPr>
        <p:blipFill>
          <a:blip r:embed="rId2"/>
          <a:stretch>
            <a:fillRect/>
          </a:stretch>
        </p:blipFill>
        <p:spPr>
          <a:xfrm>
            <a:off x="-1" y="893"/>
            <a:ext cx="12188825" cy="6856214"/>
          </a:xfrm>
          <a:prstGeom prst="rect">
            <a:avLst/>
          </a:prstGeom>
        </p:spPr>
      </p:pic>
      <p:sp>
        <p:nvSpPr>
          <p:cNvPr id="2" name="Rectangle 1"/>
          <p:cNvSpPr/>
          <p:nvPr/>
        </p:nvSpPr>
        <p:spPr>
          <a:xfrm>
            <a:off x="0" y="0"/>
            <a:ext cx="12188952" cy="979468"/>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2800" b="1">
                <a:solidFill>
                  <a:srgbClr val="000000"/>
                </a:solidFill>
              </a:defRPr>
            </a:pPr>
            <a:r>
              <a:rPr kumimoji="0" lang="en-IN" sz="5400" b="1" i="0" u="none" strike="noStrike" kern="1200" cap="none" spc="0" normalizeH="0" baseline="0" noProof="0" dirty="0">
                <a:ln>
                  <a:noFill/>
                </a:ln>
                <a:solidFill>
                  <a:srgbClr val="1F497D"/>
                </a:solidFill>
                <a:effectLst/>
                <a:uLnTx/>
                <a:uFillTx/>
                <a:latin typeface="Calibri"/>
                <a:ea typeface="+mn-ea"/>
                <a:cs typeface="+mn-cs"/>
              </a:rPr>
              <a:t>CADRE</a:t>
            </a:r>
            <a:endParaRPr kumimoji="0" sz="54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33A34EB-061E-16C8-A96C-5680ACF49ECB}"/>
              </a:ext>
            </a:extLst>
          </p:cNvPr>
          <p:cNvPicPr>
            <a:picLocks noChangeAspect="1"/>
          </p:cNvPicPr>
          <p:nvPr/>
        </p:nvPicPr>
        <p:blipFill>
          <a:blip r:embed="rId3"/>
          <a:stretch>
            <a:fillRect/>
          </a:stretch>
        </p:blipFill>
        <p:spPr>
          <a:xfrm>
            <a:off x="77519" y="1"/>
            <a:ext cx="1175209" cy="914400"/>
          </a:xfrm>
          <a:prstGeom prst="rect">
            <a:avLst/>
          </a:prstGeom>
        </p:spPr>
      </p:pic>
      <p:pic>
        <p:nvPicPr>
          <p:cNvPr id="5" name="Picture 4">
            <a:extLst>
              <a:ext uri="{FF2B5EF4-FFF2-40B4-BE49-F238E27FC236}">
                <a16:creationId xmlns:a16="http://schemas.microsoft.com/office/drawing/2014/main" id="{91D0C1A4-AE42-F176-E2C7-2BDC9A3E5EA9}"/>
              </a:ext>
            </a:extLst>
          </p:cNvPr>
          <p:cNvPicPr>
            <a:picLocks noChangeAspect="1"/>
          </p:cNvPicPr>
          <p:nvPr/>
        </p:nvPicPr>
        <p:blipFill>
          <a:blip r:embed="rId4"/>
          <a:stretch>
            <a:fillRect/>
          </a:stretch>
        </p:blipFill>
        <p:spPr>
          <a:xfrm>
            <a:off x="11288109" y="1"/>
            <a:ext cx="900716" cy="979467"/>
          </a:xfrm>
          <a:prstGeom prst="rect">
            <a:avLst/>
          </a:prstGeom>
        </p:spPr>
      </p:pic>
      <p:pic>
        <p:nvPicPr>
          <p:cNvPr id="6" name="Picture 5">
            <a:extLst>
              <a:ext uri="{FF2B5EF4-FFF2-40B4-BE49-F238E27FC236}">
                <a16:creationId xmlns:a16="http://schemas.microsoft.com/office/drawing/2014/main" id="{94C656E4-A45D-D4B5-7D96-49F0A2CBA3C7}"/>
              </a:ext>
            </a:extLst>
          </p:cNvPr>
          <p:cNvPicPr>
            <a:picLocks noChangeAspect="1"/>
          </p:cNvPicPr>
          <p:nvPr/>
        </p:nvPicPr>
        <p:blipFill>
          <a:blip r:embed="rId5"/>
          <a:stretch>
            <a:fillRect/>
          </a:stretch>
        </p:blipFill>
        <p:spPr>
          <a:xfrm>
            <a:off x="-1" y="1872347"/>
            <a:ext cx="7900417" cy="1416931"/>
          </a:xfrm>
          <a:prstGeom prst="rect">
            <a:avLst/>
          </a:prstGeom>
        </p:spPr>
      </p:pic>
      <p:pic>
        <p:nvPicPr>
          <p:cNvPr id="11" name="Picture 10">
            <a:extLst>
              <a:ext uri="{FF2B5EF4-FFF2-40B4-BE49-F238E27FC236}">
                <a16:creationId xmlns:a16="http://schemas.microsoft.com/office/drawing/2014/main" id="{49D77E99-C449-483F-7895-06FDF2AFD3CD}"/>
              </a:ext>
            </a:extLst>
          </p:cNvPr>
          <p:cNvPicPr>
            <a:picLocks noChangeAspect="1"/>
          </p:cNvPicPr>
          <p:nvPr/>
        </p:nvPicPr>
        <p:blipFill>
          <a:blip r:embed="rId6"/>
          <a:stretch>
            <a:fillRect/>
          </a:stretch>
        </p:blipFill>
        <p:spPr>
          <a:xfrm>
            <a:off x="-129" y="5410199"/>
            <a:ext cx="3009900" cy="1447800"/>
          </a:xfrm>
          <a:prstGeom prst="rect">
            <a:avLst/>
          </a:prstGeom>
        </p:spPr>
      </p:pic>
      <p:sp>
        <p:nvSpPr>
          <p:cNvPr id="14" name="Slide Number Placeholder 13">
            <a:extLst>
              <a:ext uri="{FF2B5EF4-FFF2-40B4-BE49-F238E27FC236}">
                <a16:creationId xmlns:a16="http://schemas.microsoft.com/office/drawing/2014/main" id="{0A7BC186-99B6-55E4-AE43-C224DA8F6114}"/>
              </a:ext>
            </a:extLst>
          </p:cNvPr>
          <p:cNvSpPr>
            <a:spLocks noGrp="1"/>
          </p:cNvSpPr>
          <p:nvPr>
            <p:ph type="sldNum" sz="quarter" idx="12"/>
          </p:nvPr>
        </p:nvSpPr>
        <p:spPr>
          <a:xfrm>
            <a:off x="9154509" y="635634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CFEF709-72D1-04E4-464B-1961E6BB3160}"/>
              </a:ext>
            </a:extLst>
          </p:cNvPr>
          <p:cNvSpPr txBox="1"/>
          <p:nvPr/>
        </p:nvSpPr>
        <p:spPr>
          <a:xfrm>
            <a:off x="-64008" y="1965839"/>
            <a:ext cx="5166360" cy="1569660"/>
          </a:xfrm>
          <a:prstGeom prst="rect">
            <a:avLst/>
          </a:prstGeom>
          <a:noFill/>
        </p:spPr>
        <p:txBody>
          <a:bodyPr wrap="square">
            <a:spAutoFit/>
          </a:bodyPr>
          <a:lstStyle/>
          <a:p>
            <a:pPr lvl="0" defTabSz="914400" fontAlgn="base">
              <a:spcBef>
                <a:spcPct val="0"/>
              </a:spcBef>
              <a:spcAft>
                <a:spcPct val="0"/>
              </a:spcAft>
              <a:defRPr/>
            </a:pPr>
            <a:r>
              <a:rPr kumimoji="0" lang="en-US" altLang="en-US" sz="3200" b="1" i="0" u="none" strike="noStrike" kern="1200" cap="none" spc="0" normalizeH="0" baseline="0" noProof="0" dirty="0">
                <a:ln>
                  <a:noFill/>
                </a:ln>
                <a:solidFill>
                  <a:prstClr val="white"/>
                </a:solidFill>
                <a:effectLst/>
                <a:uLnTx/>
                <a:uFillTx/>
                <a:latin typeface="Arial Black" panose="020B0A04020102020204" pitchFamily="34" charset="0"/>
                <a:ea typeface="Cambria" panose="02040503050406030204" pitchFamily="18" charset="0"/>
                <a:cs typeface="Cordia New" panose="020B0304020202020204" pitchFamily="34" charset="-34"/>
              </a:rPr>
              <a:t>Lesson </a:t>
            </a:r>
            <a:r>
              <a:rPr lang="en-US" altLang="en-US" sz="3200" b="1" dirty="0">
                <a:solidFill>
                  <a:prstClr val="white"/>
                </a:solidFill>
                <a:latin typeface="Arial Black" panose="020B0A04020102020204" pitchFamily="34" charset="0"/>
                <a:ea typeface="Cambria" panose="02040503050406030204" pitchFamily="18" charset="0"/>
                <a:cs typeface="Cordia New" panose="020B0304020202020204" pitchFamily="34" charset="-34"/>
              </a:rPr>
              <a:t>10</a:t>
            </a:r>
            <a:r>
              <a:rPr kumimoji="0" lang="en-US" altLang="en-US" sz="3200" b="1" i="0" u="none" strike="noStrike" kern="1200" cap="none" spc="0" normalizeH="0" baseline="0" noProof="0" dirty="0">
                <a:ln>
                  <a:noFill/>
                </a:ln>
                <a:solidFill>
                  <a:prstClr val="white"/>
                </a:solidFill>
                <a:effectLst/>
                <a:uLnTx/>
                <a:uFillTx/>
                <a:latin typeface="Arial Black" panose="020B0A04020102020204" pitchFamily="34" charset="0"/>
                <a:ea typeface="Cambria" panose="02040503050406030204" pitchFamily="18" charset="0"/>
                <a:cs typeface="Cordia New" panose="020B0304020202020204" pitchFamily="34" charset="-34"/>
              </a:rPr>
              <a:t> </a:t>
            </a:r>
          </a:p>
          <a:p>
            <a:pPr lvl="0" defTabSz="914400" fontAlgn="base">
              <a:spcBef>
                <a:spcPct val="0"/>
              </a:spcBef>
              <a:spcAft>
                <a:spcPct val="0"/>
              </a:spcAft>
              <a:defRPr/>
            </a:pPr>
            <a:r>
              <a:rPr lang="en-IN" sz="3200" b="1" dirty="0">
                <a:solidFill>
                  <a:prstClr val="white"/>
                </a:solidFill>
                <a:latin typeface="Arial Black" panose="020B0A04020102020204" pitchFamily="34" charset="0"/>
                <a:ea typeface="Cambria" panose="02040503050406030204" pitchFamily="18" charset="0"/>
                <a:cs typeface="Cordia New" panose="020B0304020202020204" pitchFamily="34" charset="-34"/>
              </a:rPr>
              <a:t>Other Emergencies</a:t>
            </a:r>
            <a:r>
              <a:rPr lang="en-US" altLang="en-US" sz="3200" b="1" dirty="0">
                <a:solidFill>
                  <a:prstClr val="white"/>
                </a:solidFill>
                <a:latin typeface="Arial Black" panose="020B0A04020102020204" pitchFamily="34" charset="0"/>
                <a:ea typeface="Cambria" panose="02040503050406030204" pitchFamily="18" charset="0"/>
                <a:cs typeface="Cordia New" panose="020B0304020202020204" pitchFamily="34" charset="-34"/>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prstClr val="white"/>
              </a:solidFill>
              <a:effectLst/>
              <a:uLnTx/>
              <a:uFillTx/>
              <a:latin typeface="Arial Black" panose="020B0A04020102020204" pitchFamily="34" charset="0"/>
              <a:ea typeface="Cambria" panose="02040503050406030204" pitchFamily="18" charset="0"/>
              <a:cs typeface="Cordia New" panose="020B0304020202020204" pitchFamily="34" charset="-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31C1F-8B22-7C74-E0A6-AC5586EF902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360A21B5-E187-E3DD-B04F-F7223AD93C22}"/>
              </a:ext>
            </a:extLst>
          </p:cNvPr>
          <p:cNvSpPr/>
          <p:nvPr/>
        </p:nvSpPr>
        <p:spPr>
          <a:xfrm>
            <a:off x="4547309" y="-13642"/>
            <a:ext cx="7692584" cy="6875702"/>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CF33767F-0CCC-E1F2-327B-569B2C5D4B3C}"/>
              </a:ext>
            </a:extLst>
          </p:cNvPr>
          <p:cNvSpPr txBox="1"/>
          <p:nvPr/>
        </p:nvSpPr>
        <p:spPr>
          <a:xfrm>
            <a:off x="94488" y="2517833"/>
            <a:ext cx="4224670" cy="1556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defRPr/>
            </a:pPr>
            <a:r>
              <a:rPr lang="en-US" sz="4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Methods of treatment.</a:t>
            </a:r>
            <a:endParaRPr lang="en-US" altLang="en-US" sz="48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a:extLst>
              <a:ext uri="{FF2B5EF4-FFF2-40B4-BE49-F238E27FC236}">
                <a16:creationId xmlns:a16="http://schemas.microsoft.com/office/drawing/2014/main" id="{F30477CB-BD50-AB61-D7DB-FE900AE6743B}"/>
              </a:ext>
            </a:extLst>
          </p:cNvPr>
          <p:cNvSpPr txBox="1"/>
          <p:nvPr/>
        </p:nvSpPr>
        <p:spPr>
          <a:xfrm>
            <a:off x="5113339" y="830568"/>
            <a:ext cx="6779980" cy="49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32" tIns="39132" rIns="39132" bIns="39132">
            <a:spAutoFit/>
          </a:bodyPr>
          <a:lstStyle/>
          <a:p>
            <a:pPr>
              <a:lnSpc>
                <a:spcPct val="150000"/>
              </a:lnSpc>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B98007EA-30D7-37EE-8E27-0EA786631C5B}"/>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543784B1-7D68-318C-2C63-E688F70ECDF0}"/>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D0E42375-F863-7973-7990-0E0BC730A8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B32B80B0-1E9B-64BA-8C65-FF1C49E9F6E9}"/>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9862CBB1-A4C3-4D2D-0397-4CC55A34FFB5}"/>
              </a:ext>
            </a:extLst>
          </p:cNvPr>
          <p:cNvPicPr>
            <a:picLocks noChangeAspect="1"/>
          </p:cNvPicPr>
          <p:nvPr/>
        </p:nvPicPr>
        <p:blipFill>
          <a:blip r:embed="rId5"/>
          <a:stretch>
            <a:fillRect/>
          </a:stretch>
        </p:blipFill>
        <p:spPr>
          <a:xfrm>
            <a:off x="65338" y="5407026"/>
            <a:ext cx="3005588" cy="1450974"/>
          </a:xfrm>
          <a:prstGeom prst="rect">
            <a:avLst/>
          </a:prstGeom>
        </p:spPr>
      </p:pic>
      <p:sp>
        <p:nvSpPr>
          <p:cNvPr id="7" name="Rectangle: Rounded Corners 6">
            <a:extLst>
              <a:ext uri="{FF2B5EF4-FFF2-40B4-BE49-F238E27FC236}">
                <a16:creationId xmlns:a16="http://schemas.microsoft.com/office/drawing/2014/main" id="{983D1D42-CEF3-AD25-6F93-C2C643C1D5F6}"/>
              </a:ext>
            </a:extLst>
          </p:cNvPr>
          <p:cNvSpPr/>
          <p:nvPr/>
        </p:nvSpPr>
        <p:spPr>
          <a:xfrm>
            <a:off x="4754880" y="1142709"/>
            <a:ext cx="6709201" cy="55250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GB" sz="2000" dirty="0">
                <a:latin typeface="Open Sans" panose="020B0606030504020204" pitchFamily="34" charset="0"/>
                <a:ea typeface="Open Sans" panose="020B0606030504020204" pitchFamily="34" charset="0"/>
                <a:cs typeface="Open Sans" panose="020B0606030504020204" pitchFamily="34" charset="0"/>
              </a:rPr>
              <a:t>Keep an eye on the victim and check him/her regularly especially at night.</a:t>
            </a:r>
          </a:p>
          <a:p>
            <a:pPr marL="342900" indent="-342900" algn="just">
              <a:buFont typeface="Wingdings" panose="05000000000000000000" pitchFamily="2" charset="2"/>
              <a:buChar char="v"/>
            </a:pPr>
            <a:r>
              <a:rPr lang="en-GB" sz="2000" dirty="0">
                <a:latin typeface="Open Sans" panose="020B0606030504020204" pitchFamily="34" charset="0"/>
                <a:ea typeface="Open Sans" panose="020B0606030504020204" pitchFamily="34" charset="0"/>
                <a:cs typeface="Open Sans" panose="020B0606030504020204" pitchFamily="34" charset="0"/>
              </a:rPr>
              <a:t>Rest (avoid exertion) at the same (or lower) altitude until the symptoms clear (this usually takes one to three days)</a:t>
            </a:r>
          </a:p>
          <a:p>
            <a:pPr marL="342900" indent="-342900" algn="just">
              <a:buFont typeface="Wingdings" panose="05000000000000000000" pitchFamily="2" charset="2"/>
              <a:buChar char="v"/>
            </a:pPr>
            <a:r>
              <a:rPr lang="en-GB" sz="2000" dirty="0">
                <a:latin typeface="Open Sans" panose="020B0606030504020204" pitchFamily="34" charset="0"/>
                <a:ea typeface="Open Sans" panose="020B0606030504020204" pitchFamily="34" charset="0"/>
                <a:cs typeface="Open Sans" panose="020B0606030504020204" pitchFamily="34" charset="0"/>
              </a:rPr>
              <a:t>Ensure adequate liquid intake Keep the urine pale and plentiful</a:t>
            </a:r>
          </a:p>
          <a:p>
            <a:pPr marL="342900" indent="-342900" algn="just">
              <a:buFont typeface="Wingdings" panose="05000000000000000000" pitchFamily="2" charset="2"/>
              <a:buChar char="v"/>
            </a:pPr>
            <a:r>
              <a:rPr lang="en-GB" sz="2000" dirty="0">
                <a:latin typeface="Open Sans" panose="020B0606030504020204" pitchFamily="34" charset="0"/>
                <a:ea typeface="Open Sans" panose="020B0606030504020204" pitchFamily="34" charset="0"/>
                <a:cs typeface="Open Sans" panose="020B0606030504020204" pitchFamily="34" charset="0"/>
              </a:rPr>
              <a:t>Give oxygen at 1 L/minute, especially at night</a:t>
            </a:r>
          </a:p>
          <a:p>
            <a:pPr marL="342900" indent="-342900" algn="just">
              <a:buFont typeface="Wingdings" panose="05000000000000000000" pitchFamily="2" charset="2"/>
              <a:buChar char="v"/>
            </a:pPr>
            <a:r>
              <a:rPr lang="en-GB" sz="2000" dirty="0">
                <a:latin typeface="Open Sans" panose="020B0606030504020204" pitchFamily="34" charset="0"/>
                <a:ea typeface="Open Sans" panose="020B0606030504020204" pitchFamily="34" charset="0"/>
                <a:cs typeface="Open Sans" panose="020B0606030504020204" pitchFamily="34" charset="0"/>
              </a:rPr>
              <a:t>Place the victim in a pressure bag (Gamow Bag), if available, for two to four hours, or until the symptoms clear</a:t>
            </a:r>
          </a:p>
          <a:p>
            <a:pPr marL="342900" indent="-342900" algn="just">
              <a:buFont typeface="Wingdings" panose="05000000000000000000" pitchFamily="2" charset="2"/>
              <a:buChar char="v"/>
            </a:pPr>
            <a:r>
              <a:rPr lang="en-GB" sz="2000" dirty="0">
                <a:latin typeface="Open Sans" panose="020B0606030504020204" pitchFamily="34" charset="0"/>
                <a:ea typeface="Open Sans" panose="020B0606030504020204" pitchFamily="34" charset="0"/>
                <a:cs typeface="Open Sans" panose="020B0606030504020204" pitchFamily="34" charset="0"/>
              </a:rPr>
              <a:t>Examine the victim for severe AMS (HAPE and HACE) regularly If symptoms worsen after resting at the same altitude, or do not improve, or signs of severe AMS appear, descend immediately.</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023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13899-B0E1-70A9-2E24-3961649CC53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F269F0A5-D6CB-59D7-568F-760711FF1AA2}"/>
              </a:ext>
            </a:extLst>
          </p:cNvPr>
          <p:cNvSpPr/>
          <p:nvPr/>
        </p:nvSpPr>
        <p:spPr>
          <a:xfrm>
            <a:off x="4547309" y="-13642"/>
            <a:ext cx="7692584" cy="6875702"/>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2A7F573A-0345-D02A-33D6-907EBD430DE2}"/>
              </a:ext>
            </a:extLst>
          </p:cNvPr>
          <p:cNvSpPr txBox="1"/>
          <p:nvPr/>
        </p:nvSpPr>
        <p:spPr>
          <a:xfrm>
            <a:off x="94488" y="251783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Lightning Emergencies</a:t>
            </a:r>
          </a:p>
        </p:txBody>
      </p:sp>
      <p:sp>
        <p:nvSpPr>
          <p:cNvPr id="223" name="Ensure your safety and the safety of your crew, the patient, and bystanders…">
            <a:extLst>
              <a:ext uri="{FF2B5EF4-FFF2-40B4-BE49-F238E27FC236}">
                <a16:creationId xmlns:a16="http://schemas.microsoft.com/office/drawing/2014/main" id="{84F41472-3CF0-0849-09FE-744558E435E2}"/>
              </a:ext>
            </a:extLst>
          </p:cNvPr>
          <p:cNvSpPr txBox="1"/>
          <p:nvPr/>
        </p:nvSpPr>
        <p:spPr>
          <a:xfrm>
            <a:off x="5113339" y="830568"/>
            <a:ext cx="6779980" cy="49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32" tIns="39132" rIns="39132" bIns="39132">
            <a:spAutoFit/>
          </a:bodyPr>
          <a:lstStyle/>
          <a:p>
            <a:pPr>
              <a:lnSpc>
                <a:spcPct val="150000"/>
              </a:lnSpc>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77FC6345-E3AF-752E-BDA1-03F0768A83B9}"/>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5F99200B-074F-BB6B-AE50-D1C901D0B33E}"/>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48226D83-4BFB-A543-8AF5-BA773E79A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9A71E9C0-032E-963E-1D16-B6111D9F3443}"/>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EDD8A815-53E8-B0F8-D68B-6EC39CDBC5AF}"/>
              </a:ext>
            </a:extLst>
          </p:cNvPr>
          <p:cNvPicPr>
            <a:picLocks noChangeAspect="1"/>
          </p:cNvPicPr>
          <p:nvPr/>
        </p:nvPicPr>
        <p:blipFill>
          <a:blip r:embed="rId5"/>
          <a:stretch>
            <a:fillRect/>
          </a:stretch>
        </p:blipFill>
        <p:spPr>
          <a:xfrm>
            <a:off x="65338" y="5407026"/>
            <a:ext cx="3005588" cy="1450974"/>
          </a:xfrm>
          <a:prstGeom prst="rect">
            <a:avLst/>
          </a:prstGeom>
        </p:spPr>
      </p:pic>
      <p:sp>
        <p:nvSpPr>
          <p:cNvPr id="7" name="Rectangle: Rounded Corners 6">
            <a:extLst>
              <a:ext uri="{FF2B5EF4-FFF2-40B4-BE49-F238E27FC236}">
                <a16:creationId xmlns:a16="http://schemas.microsoft.com/office/drawing/2014/main" id="{1FB8CFE9-F8FE-F337-74DA-C4F0190022C1}"/>
              </a:ext>
            </a:extLst>
          </p:cNvPr>
          <p:cNvSpPr/>
          <p:nvPr/>
        </p:nvSpPr>
        <p:spPr>
          <a:xfrm>
            <a:off x="4754880" y="1033272"/>
            <a:ext cx="6709201" cy="55250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Safety Precautions: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“When thunder roars, go indoors.”</a:t>
            </a: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Avoid trees, metal objects, water bodies.</a:t>
            </a: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Stay away from windows, concrete floors/walls.</a:t>
            </a: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Avoid using electronics, telephones, plumbing.</a:t>
            </a:r>
          </a:p>
          <a:p>
            <a:pPr algn="just">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Pre-hospital Treatment for Lightning Injury: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Check breathing → provide rescue breathing if needed.</a:t>
            </a: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Check heartbeat → CPR if required.</a:t>
            </a: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Look for burns, nervous system injury, fractures.</a:t>
            </a: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Treat for shock, transport immediately.</a:t>
            </a:r>
          </a:p>
          <a:p>
            <a:pPr algn="just">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NDMA Guidelines: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Install lightning arrestors &amp; grounding in buildings.</a:t>
            </a: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Follow </a:t>
            </a:r>
            <a:r>
              <a:rPr lang="en-US" b="1" dirty="0">
                <a:latin typeface="Open Sans" panose="020B0606030504020204" pitchFamily="34" charset="0"/>
                <a:ea typeface="Open Sans" panose="020B0606030504020204" pitchFamily="34" charset="0"/>
                <a:cs typeface="Open Sans" panose="020B0606030504020204" pitchFamily="34" charset="0"/>
              </a:rPr>
              <a:t>30/30 Rule</a:t>
            </a:r>
            <a:r>
              <a:rPr lang="en-US" dirty="0">
                <a:latin typeface="Open Sans" panose="020B0606030504020204" pitchFamily="34" charset="0"/>
                <a:ea typeface="Open Sans" panose="020B0606030504020204" pitchFamily="34" charset="0"/>
                <a:cs typeface="Open Sans" panose="020B0606030504020204" pitchFamily="34" charset="0"/>
              </a:rPr>
              <a:t> (indoors if thunder follows lightning within 30s, stay inside for 30 mins after last thunder).</a:t>
            </a:r>
          </a:p>
          <a:p>
            <a:pPr marL="742950" lvl="1" indent="-285750" algn="jus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Unplug electrical items, secure outdoor objects.</a:t>
            </a:r>
          </a:p>
        </p:txBody>
      </p:sp>
    </p:spTree>
    <p:extLst>
      <p:ext uri="{BB962C8B-B14F-4D97-AF65-F5344CB8AC3E}">
        <p14:creationId xmlns:p14="http://schemas.microsoft.com/office/powerpoint/2010/main" val="96213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F837B385-5E49-E3D5-64A1-EDC70A2C2DD4}"/>
            </a:ext>
          </a:extLst>
        </p:cNvPr>
        <p:cNvGrpSpPr/>
        <p:nvPr/>
      </p:nvGrpSpPr>
      <p:grpSpPr>
        <a:xfrm>
          <a:off x="0" y="0"/>
          <a:ext cx="0" cy="0"/>
          <a:chOff x="0" y="0"/>
          <a:chExt cx="0" cy="0"/>
        </a:xfrm>
      </p:grpSpPr>
      <p:sp>
        <p:nvSpPr>
          <p:cNvPr id="112" name="Google Shape;112;p15">
            <a:extLst>
              <a:ext uri="{FF2B5EF4-FFF2-40B4-BE49-F238E27FC236}">
                <a16:creationId xmlns:a16="http://schemas.microsoft.com/office/drawing/2014/main" id="{8DC183EF-9B5E-AF5B-944A-D760C9338444}"/>
              </a:ext>
            </a:extLst>
          </p:cNvPr>
          <p:cNvSpPr txBox="1">
            <a:spLocks noGrp="1"/>
          </p:cNvSpPr>
          <p:nvPr>
            <p:ph type="title"/>
          </p:nvPr>
        </p:nvSpPr>
        <p:spPr>
          <a:xfrm>
            <a:off x="342064" y="1028655"/>
            <a:ext cx="4456542" cy="864175"/>
          </a:xfrm>
          <a:prstGeom prst="rect">
            <a:avLst/>
          </a:prstGeom>
          <a:noFill/>
          <a:ln>
            <a:noFill/>
          </a:ln>
        </p:spPr>
        <p:txBody>
          <a:bodyPr spcFirstLastPara="1" wrap="square" lIns="91401" tIns="45688" rIns="91401" bIns="45688" anchor="ctr" anchorCtr="0">
            <a:normAutofit/>
          </a:bodyPr>
          <a:lstStyle/>
          <a:p>
            <a:pPr algn="ctr">
              <a:buClr>
                <a:srgbClr val="C00000"/>
              </a:buClr>
              <a:buSzPts val="4000"/>
            </a:pPr>
            <a:r>
              <a:rPr lang="en-US" sz="3999"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a:extLst>
              <a:ext uri="{FF2B5EF4-FFF2-40B4-BE49-F238E27FC236}">
                <a16:creationId xmlns:a16="http://schemas.microsoft.com/office/drawing/2014/main" id="{1CC78AF6-3287-7739-2C4F-9657FD4DD5AB}"/>
              </a:ext>
            </a:extLst>
          </p:cNvPr>
          <p:cNvSpPr txBox="1">
            <a:spLocks noGrp="1"/>
          </p:cNvSpPr>
          <p:nvPr>
            <p:ph type="body" idx="1"/>
          </p:nvPr>
        </p:nvSpPr>
        <p:spPr>
          <a:xfrm>
            <a:off x="5888737" y="1249362"/>
            <a:ext cx="5958024" cy="5491144"/>
          </a:xfrm>
          <a:prstGeom prst="rect">
            <a:avLst/>
          </a:prstGeom>
          <a:noFill/>
          <a:ln>
            <a:noFill/>
          </a:ln>
        </p:spPr>
        <p:txBody>
          <a:bodyPr spcFirstLastPara="1" wrap="square" lIns="91401" tIns="45688" rIns="91401" bIns="45688" anchor="t" anchorCtr="0">
            <a:noAutofit/>
          </a:bodyPr>
          <a:lstStyle/>
          <a:p>
            <a:pPr marL="114266" indent="0" algn="just">
              <a:lnSpc>
                <a:spcPct val="100000"/>
              </a:lnSpc>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 the signs &amp; symptoms of bites and stings, and steps for pre-hospital treatment.</a:t>
            </a:r>
          </a:p>
          <a:p>
            <a:pPr marL="114266" indent="0" algn="just">
              <a:lnSpc>
                <a:spcPct val="100000"/>
              </a:lnSpc>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 the signs &amp; symptoms of poisoning, and steps for pre-hospital treatment.</a:t>
            </a:r>
          </a:p>
          <a:p>
            <a:pPr marL="114266" indent="0" algn="just">
              <a:lnSpc>
                <a:spcPct val="100000"/>
              </a:lnSpc>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three signs &amp; symptoms of heat cramps, heat exhaustion, and heat stroke; describe pre-hospital treatment for each.</a:t>
            </a:r>
          </a:p>
          <a:p>
            <a:pPr marL="114266" indent="0" algn="just">
              <a:lnSpc>
                <a:spcPct val="100000"/>
              </a:lnSpc>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three signs &amp; symptoms of Acute Mountain Sickness (AMS) and methods of treatment.</a:t>
            </a:r>
            <a:endParaRPr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Google Shape;116;p15">
            <a:extLst>
              <a:ext uri="{FF2B5EF4-FFF2-40B4-BE49-F238E27FC236}">
                <a16:creationId xmlns:a16="http://schemas.microsoft.com/office/drawing/2014/main" id="{59640672-E309-C5B8-6EFA-3F791074659F}"/>
              </a:ext>
            </a:extLst>
          </p:cNvPr>
          <p:cNvSpPr txBox="1"/>
          <p:nvPr/>
        </p:nvSpPr>
        <p:spPr>
          <a:xfrm>
            <a:off x="585064" y="1921240"/>
            <a:ext cx="3857763" cy="523027"/>
          </a:xfrm>
          <a:prstGeom prst="rect">
            <a:avLst/>
          </a:prstGeom>
          <a:noFill/>
          <a:ln>
            <a:noFill/>
          </a:ln>
        </p:spPr>
        <p:txBody>
          <a:bodyPr spcFirstLastPara="1" wrap="square" lIns="91401" tIns="45688" rIns="91401" bIns="45688" anchor="t" anchorCtr="0">
            <a:spAutoFit/>
          </a:bodyPr>
          <a:lstStyle/>
          <a:p>
            <a:pPr marL="0" marR="0" lvl="0" indent="0" algn="just" defTabSz="914126" rtl="0" eaLnBrk="1" fontAlgn="auto" latinLnBrk="0" hangingPunct="1">
              <a:lnSpc>
                <a:spcPct val="100000"/>
              </a:lnSpc>
              <a:spcBef>
                <a:spcPts val="0"/>
              </a:spcBef>
              <a:spcAft>
                <a:spcPts val="0"/>
              </a:spcAft>
              <a:buClr>
                <a:srgbClr val="000000"/>
              </a:buClr>
              <a:buSzPts val="3200"/>
              <a:buFontTx/>
              <a:buNone/>
              <a:tabLst/>
              <a:defRPr/>
            </a:pPr>
            <a:r>
              <a:rPr kumimoji="0" lang="en-US" sz="2799"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rPr>
              <a:t>Now you are able to:-</a:t>
            </a:r>
            <a:endParaRPr kumimoji="0" sz="1200"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endParaRPr>
          </a:p>
        </p:txBody>
      </p:sp>
      <p:sp>
        <p:nvSpPr>
          <p:cNvPr id="117" name="Google Shape;117;p15">
            <a:extLst>
              <a:ext uri="{FF2B5EF4-FFF2-40B4-BE49-F238E27FC236}">
                <a16:creationId xmlns:a16="http://schemas.microsoft.com/office/drawing/2014/main" id="{3D410139-831B-105E-117B-DF8A0528D0DA}"/>
              </a:ext>
            </a:extLst>
          </p:cNvPr>
          <p:cNvSpPr/>
          <p:nvPr/>
        </p:nvSpPr>
        <p:spPr>
          <a:xfrm>
            <a:off x="4847184" y="1405567"/>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1</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pic>
        <p:nvPicPr>
          <p:cNvPr id="1026" name="Picture 2">
            <a:extLst>
              <a:ext uri="{FF2B5EF4-FFF2-40B4-BE49-F238E27FC236}">
                <a16:creationId xmlns:a16="http://schemas.microsoft.com/office/drawing/2014/main" id="{7123480A-ED06-E8C4-FA9C-285C78D94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8" y="268243"/>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FBB704F6-5718-E781-3E10-24E362721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96"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3838AE5-02F4-6030-2C76-F9BAF3B27743}"/>
              </a:ext>
            </a:extLst>
          </p:cNvPr>
          <p:cNvPicPr>
            <a:picLocks noChangeAspect="1"/>
          </p:cNvPicPr>
          <p:nvPr/>
        </p:nvPicPr>
        <p:blipFill>
          <a:blip r:embed="rId5"/>
          <a:stretch>
            <a:fillRect/>
          </a:stretch>
        </p:blipFill>
        <p:spPr>
          <a:xfrm>
            <a:off x="65338" y="5407026"/>
            <a:ext cx="3005588" cy="1450974"/>
          </a:xfrm>
          <a:prstGeom prst="rect">
            <a:avLst/>
          </a:prstGeom>
        </p:spPr>
      </p:pic>
      <p:sp>
        <p:nvSpPr>
          <p:cNvPr id="3" name="Google Shape;117;p15">
            <a:extLst>
              <a:ext uri="{FF2B5EF4-FFF2-40B4-BE49-F238E27FC236}">
                <a16:creationId xmlns:a16="http://schemas.microsoft.com/office/drawing/2014/main" id="{A84D08EA-D0FE-B55A-1223-57E80CAD3255}"/>
              </a:ext>
            </a:extLst>
          </p:cNvPr>
          <p:cNvSpPr/>
          <p:nvPr/>
        </p:nvSpPr>
        <p:spPr>
          <a:xfrm>
            <a:off x="4847184" y="2506957"/>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2</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
        <p:nvSpPr>
          <p:cNvPr id="4" name="Google Shape;117;p15">
            <a:extLst>
              <a:ext uri="{FF2B5EF4-FFF2-40B4-BE49-F238E27FC236}">
                <a16:creationId xmlns:a16="http://schemas.microsoft.com/office/drawing/2014/main" id="{4E5D659C-F203-C8FE-29B4-10CCBE7B7A2D}"/>
              </a:ext>
            </a:extLst>
          </p:cNvPr>
          <p:cNvSpPr/>
          <p:nvPr/>
        </p:nvSpPr>
        <p:spPr>
          <a:xfrm>
            <a:off x="4820896" y="342083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3</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
        <p:nvSpPr>
          <p:cNvPr id="5" name="Google Shape;117;p15">
            <a:extLst>
              <a:ext uri="{FF2B5EF4-FFF2-40B4-BE49-F238E27FC236}">
                <a16:creationId xmlns:a16="http://schemas.microsoft.com/office/drawing/2014/main" id="{8F3DAAFC-BF24-6611-32A6-90F2EEA87282}"/>
              </a:ext>
            </a:extLst>
          </p:cNvPr>
          <p:cNvSpPr/>
          <p:nvPr/>
        </p:nvSpPr>
        <p:spPr>
          <a:xfrm>
            <a:off x="4845185" y="4825234"/>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4</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Tree>
    <p:extLst>
      <p:ext uri="{BB962C8B-B14F-4D97-AF65-F5344CB8AC3E}">
        <p14:creationId xmlns:p14="http://schemas.microsoft.com/office/powerpoint/2010/main" val="382691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0F3E-1414-BA8D-B6A0-F08DFFF45C22}"/>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B0988974-DE1B-9ACB-A738-9248FEAB9B8E}"/>
              </a:ext>
            </a:extLst>
          </p:cNvPr>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endParaRPr sz="2399">
              <a:latin typeface="Open Sans"/>
            </a:endParaRPr>
          </a:p>
        </p:txBody>
      </p:sp>
      <p:sp>
        <p:nvSpPr>
          <p:cNvPr id="222" name="Duties of…">
            <a:extLst>
              <a:ext uri="{FF2B5EF4-FFF2-40B4-BE49-F238E27FC236}">
                <a16:creationId xmlns:a16="http://schemas.microsoft.com/office/drawing/2014/main" id="{1D193E82-41AC-2413-8453-3C175AF9B825}"/>
              </a:ext>
            </a:extLst>
          </p:cNvPr>
          <p:cNvSpPr txBox="1"/>
          <p:nvPr/>
        </p:nvSpPr>
        <p:spPr>
          <a:xfrm>
            <a:off x="124255" y="3035185"/>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a:defRPr/>
            </a:pP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THANK YOU</a:t>
            </a:r>
          </a:p>
        </p:txBody>
      </p:sp>
      <p:pic>
        <p:nvPicPr>
          <p:cNvPr id="2" name="Picture 1">
            <a:extLst>
              <a:ext uri="{FF2B5EF4-FFF2-40B4-BE49-F238E27FC236}">
                <a16:creationId xmlns:a16="http://schemas.microsoft.com/office/drawing/2014/main" id="{A3EB35F7-BFDE-E72A-0E79-1E15BB67E83F}"/>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BB17E5BD-3FEB-D5A7-C42D-BA67249B515C}"/>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94B4B27B-C40F-249A-9542-576C961B8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8455B613-9EF1-1887-72B2-1052267ACFC6}"/>
              </a:ext>
            </a:extLst>
          </p:cNvPr>
          <p:cNvPicPr>
            <a:picLocks noChangeAspect="1"/>
          </p:cNvPicPr>
          <p:nvPr/>
        </p:nvPicPr>
        <p:blipFill>
          <a:blip r:embed="rId5"/>
          <a:stretch>
            <a:fillRect/>
          </a:stretch>
        </p:blipFill>
        <p:spPr>
          <a:xfrm>
            <a:off x="65338" y="5407026"/>
            <a:ext cx="3005588" cy="1450974"/>
          </a:xfrm>
          <a:prstGeom prst="rect">
            <a:avLst/>
          </a:prstGeom>
        </p:spPr>
      </p:pic>
      <p:pic>
        <p:nvPicPr>
          <p:cNvPr id="7" name="Picture 6">
            <a:extLst>
              <a:ext uri="{FF2B5EF4-FFF2-40B4-BE49-F238E27FC236}">
                <a16:creationId xmlns:a16="http://schemas.microsoft.com/office/drawing/2014/main" id="{75F71378-9413-2089-E1D5-4840355B2BF9}"/>
              </a:ext>
            </a:extLst>
          </p:cNvPr>
          <p:cNvPicPr>
            <a:picLocks noChangeAspect="1"/>
          </p:cNvPicPr>
          <p:nvPr/>
        </p:nvPicPr>
        <p:blipFill>
          <a:blip r:embed="rId6"/>
          <a:stretch>
            <a:fillRect/>
          </a:stretch>
        </p:blipFill>
        <p:spPr>
          <a:xfrm>
            <a:off x="6345382" y="1394691"/>
            <a:ext cx="3839296" cy="4387767"/>
          </a:xfrm>
          <a:prstGeom prst="rect">
            <a:avLst/>
          </a:prstGeom>
        </p:spPr>
      </p:pic>
    </p:spTree>
    <p:extLst>
      <p:ext uri="{BB962C8B-B14F-4D97-AF65-F5344CB8AC3E}">
        <p14:creationId xmlns:p14="http://schemas.microsoft.com/office/powerpoint/2010/main" val="4518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42064" y="1028655"/>
            <a:ext cx="4456542" cy="864175"/>
          </a:xfrm>
          <a:prstGeom prst="rect">
            <a:avLst/>
          </a:prstGeom>
          <a:noFill/>
          <a:ln>
            <a:noFill/>
          </a:ln>
        </p:spPr>
        <p:txBody>
          <a:bodyPr spcFirstLastPara="1" wrap="square" lIns="91401" tIns="45688" rIns="91401" bIns="45688" anchor="ctr" anchorCtr="0">
            <a:normAutofit/>
          </a:bodyPr>
          <a:lstStyle/>
          <a:p>
            <a:pPr algn="ctr">
              <a:buClr>
                <a:srgbClr val="C00000"/>
              </a:buClr>
              <a:buSzPts val="4000"/>
            </a:pPr>
            <a:r>
              <a:rPr lang="en-US" sz="3999"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p:cNvSpPr txBox="1">
            <a:spLocks noGrp="1"/>
          </p:cNvSpPr>
          <p:nvPr>
            <p:ph type="body" idx="1"/>
          </p:nvPr>
        </p:nvSpPr>
        <p:spPr>
          <a:xfrm>
            <a:off x="5888737" y="1249362"/>
            <a:ext cx="5958024" cy="5491144"/>
          </a:xfrm>
          <a:prstGeom prst="rect">
            <a:avLst/>
          </a:prstGeom>
          <a:noFill/>
          <a:ln>
            <a:noFill/>
          </a:ln>
        </p:spPr>
        <p:txBody>
          <a:bodyPr spcFirstLastPara="1" wrap="square" lIns="91401" tIns="45688" rIns="91401" bIns="45688" anchor="t" anchorCtr="0">
            <a:noAutofit/>
          </a:bodyPr>
          <a:lstStyle/>
          <a:p>
            <a:pPr marL="114266" indent="0" algn="just">
              <a:lnSpc>
                <a:spcPct val="100000"/>
              </a:lnSpc>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 the signs &amp; symptoms of bites and stings, and steps for pre-hospital treatment.</a:t>
            </a:r>
          </a:p>
          <a:p>
            <a:pPr marL="114266" indent="0" algn="just">
              <a:lnSpc>
                <a:spcPct val="100000"/>
              </a:lnSpc>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 the signs &amp; symptoms of poisoning, and steps for pre-hospital treatment.</a:t>
            </a:r>
          </a:p>
          <a:p>
            <a:pPr marL="114266" indent="0" algn="just">
              <a:lnSpc>
                <a:spcPct val="100000"/>
              </a:lnSpc>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three signs &amp; symptoms of heat cramps, heat exhaustion, and heat stroke; describe pre-hospital treatment for each.</a:t>
            </a:r>
          </a:p>
          <a:p>
            <a:pPr marL="114266" indent="0" algn="just">
              <a:lnSpc>
                <a:spcPct val="100000"/>
              </a:lnSpc>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three signs &amp; symptoms of Acute Mountain Sickness (AMS) and methods of treatment.</a:t>
            </a:r>
            <a:endParaRPr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Google Shape;116;p15"/>
          <p:cNvSpPr txBox="1"/>
          <p:nvPr/>
        </p:nvSpPr>
        <p:spPr>
          <a:xfrm>
            <a:off x="585064" y="1921240"/>
            <a:ext cx="3857763" cy="1384593"/>
          </a:xfrm>
          <a:prstGeom prst="rect">
            <a:avLst/>
          </a:prstGeom>
          <a:noFill/>
          <a:ln>
            <a:noFill/>
          </a:ln>
        </p:spPr>
        <p:txBody>
          <a:bodyPr spcFirstLastPara="1" wrap="square" lIns="91401" tIns="45688" rIns="91401" bIns="45688" anchor="t" anchorCtr="0">
            <a:spAutoFit/>
          </a:bodyPr>
          <a:lstStyle/>
          <a:p>
            <a:pPr marL="0" marR="0" lvl="0" indent="0" algn="just" defTabSz="914126" rtl="0" eaLnBrk="1" fontAlgn="auto" latinLnBrk="0" hangingPunct="1">
              <a:lnSpc>
                <a:spcPct val="100000"/>
              </a:lnSpc>
              <a:spcBef>
                <a:spcPts val="0"/>
              </a:spcBef>
              <a:spcAft>
                <a:spcPts val="0"/>
              </a:spcAft>
              <a:buClr>
                <a:srgbClr val="000000"/>
              </a:buClr>
              <a:buSzPts val="3200"/>
              <a:buFontTx/>
              <a:buNone/>
              <a:tabLst/>
              <a:defRPr/>
            </a:pPr>
            <a:r>
              <a:rPr kumimoji="0" lang="en-US" sz="2799"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rPr>
              <a:t>Upon completion of this lesson, you will be able to :-</a:t>
            </a:r>
            <a:endParaRPr kumimoji="0" sz="1200"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endParaRPr>
          </a:p>
        </p:txBody>
      </p:sp>
      <p:sp>
        <p:nvSpPr>
          <p:cNvPr id="117" name="Google Shape;117;p15"/>
          <p:cNvSpPr/>
          <p:nvPr/>
        </p:nvSpPr>
        <p:spPr>
          <a:xfrm>
            <a:off x="4847184" y="1405567"/>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1</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8" y="268243"/>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96"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E2C2796-4910-B0EB-ECF1-3424D1AB690F}"/>
              </a:ext>
            </a:extLst>
          </p:cNvPr>
          <p:cNvPicPr>
            <a:picLocks noChangeAspect="1"/>
          </p:cNvPicPr>
          <p:nvPr/>
        </p:nvPicPr>
        <p:blipFill>
          <a:blip r:embed="rId5"/>
          <a:stretch>
            <a:fillRect/>
          </a:stretch>
        </p:blipFill>
        <p:spPr>
          <a:xfrm>
            <a:off x="65338" y="5407026"/>
            <a:ext cx="3005588" cy="1450974"/>
          </a:xfrm>
          <a:prstGeom prst="rect">
            <a:avLst/>
          </a:prstGeom>
        </p:spPr>
      </p:pic>
      <p:sp>
        <p:nvSpPr>
          <p:cNvPr id="3" name="Google Shape;117;p15">
            <a:extLst>
              <a:ext uri="{FF2B5EF4-FFF2-40B4-BE49-F238E27FC236}">
                <a16:creationId xmlns:a16="http://schemas.microsoft.com/office/drawing/2014/main" id="{E1DDF3A1-F0A6-A9D9-3002-F61DD65262B2}"/>
              </a:ext>
            </a:extLst>
          </p:cNvPr>
          <p:cNvSpPr/>
          <p:nvPr/>
        </p:nvSpPr>
        <p:spPr>
          <a:xfrm>
            <a:off x="4847184" y="2506957"/>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2</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
        <p:nvSpPr>
          <p:cNvPr id="4" name="Google Shape;117;p15">
            <a:extLst>
              <a:ext uri="{FF2B5EF4-FFF2-40B4-BE49-F238E27FC236}">
                <a16:creationId xmlns:a16="http://schemas.microsoft.com/office/drawing/2014/main" id="{9BD79543-C946-56D9-622E-271D9C30AE3F}"/>
              </a:ext>
            </a:extLst>
          </p:cNvPr>
          <p:cNvSpPr/>
          <p:nvPr/>
        </p:nvSpPr>
        <p:spPr>
          <a:xfrm>
            <a:off x="4820896" y="342083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3</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
        <p:nvSpPr>
          <p:cNvPr id="5" name="Google Shape;117;p15">
            <a:extLst>
              <a:ext uri="{FF2B5EF4-FFF2-40B4-BE49-F238E27FC236}">
                <a16:creationId xmlns:a16="http://schemas.microsoft.com/office/drawing/2014/main" id="{BC4392EB-49C1-BB88-DEEB-E20664358BD4}"/>
              </a:ext>
            </a:extLst>
          </p:cNvPr>
          <p:cNvSpPr/>
          <p:nvPr/>
        </p:nvSpPr>
        <p:spPr>
          <a:xfrm>
            <a:off x="4845185" y="4825234"/>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4</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7309" y="-13642"/>
            <a:ext cx="7692584" cy="6875702"/>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p:cNvSpPr txBox="1"/>
          <p:nvPr/>
        </p:nvSpPr>
        <p:spPr>
          <a:xfrm>
            <a:off x="94488" y="251783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Bites</a:t>
            </a:r>
            <a:r>
              <a:rPr kumimoji="0" lang="en-US" altLang="en-US" sz="4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and Stings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Snake Bites</a:t>
            </a:r>
          </a:p>
        </p:txBody>
      </p:sp>
      <p:sp>
        <p:nvSpPr>
          <p:cNvPr id="223" name="Ensure your safety and the safety of your crew, the patient, and bystanders…"/>
          <p:cNvSpPr txBox="1"/>
          <p:nvPr/>
        </p:nvSpPr>
        <p:spPr>
          <a:xfrm>
            <a:off x="5113339" y="830568"/>
            <a:ext cx="6779980" cy="6031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32" tIns="39132" rIns="39132" bIns="39132">
            <a:spAutoFit/>
          </a:bodyPr>
          <a:lstStyle/>
          <a:p>
            <a:pPr>
              <a:lnSpc>
                <a:spcPct val="150000"/>
              </a:lnSpc>
            </a:pPr>
            <a:r>
              <a:rPr lang="en-IN" sz="2000" b="1" dirty="0">
                <a:latin typeface="Open Sans" panose="020B0606030504020204" pitchFamily="34" charset="0"/>
                <a:ea typeface="Open Sans" panose="020B0606030504020204" pitchFamily="34" charset="0"/>
                <a:cs typeface="Open Sans" panose="020B0606030504020204" pitchFamily="34" charset="0"/>
              </a:rPr>
              <a:t>Treat all snake bites as poisonous.</a:t>
            </a:r>
          </a:p>
          <a:p>
            <a:pPr>
              <a:lnSpc>
                <a:spcPct val="150000"/>
              </a:lnSpc>
            </a:pPr>
            <a:r>
              <a:rPr lang="en-IN" sz="2000" b="1" dirty="0">
                <a:latin typeface="Open Sans" panose="020B0606030504020204" pitchFamily="34" charset="0"/>
                <a:ea typeface="Open Sans" panose="020B0606030504020204" pitchFamily="34" charset="0"/>
                <a:cs typeface="Open Sans" panose="020B0606030504020204" pitchFamily="34" charset="0"/>
              </a:rPr>
              <a:t>Signs &amp; Symptoms </a:t>
            </a:r>
          </a:p>
          <a:p>
            <a:pPr marL="342900" indent="-342900">
              <a:lnSpc>
                <a:spcPct val="150000"/>
              </a:lnSpc>
              <a:buFont typeface="Arial" panose="020B0604020202020204" pitchFamily="34" charset="0"/>
              <a:buChar char="•"/>
            </a:pPr>
            <a:r>
              <a:rPr lang="en-IN" sz="2000" b="1" dirty="0">
                <a:latin typeface="Open Sans" panose="020B0606030504020204" pitchFamily="34" charset="0"/>
                <a:ea typeface="Open Sans" panose="020B0606030504020204" pitchFamily="34" charset="0"/>
                <a:cs typeface="Open Sans" panose="020B0606030504020204" pitchFamily="34" charset="0"/>
              </a:rPr>
              <a:t>	</a:t>
            </a:r>
            <a:r>
              <a:rPr lang="en-IN" sz="2000" dirty="0">
                <a:latin typeface="Open Sans" panose="020B0606030504020204" pitchFamily="34" charset="0"/>
                <a:ea typeface="Open Sans" panose="020B0606030504020204" pitchFamily="34" charset="0"/>
                <a:cs typeface="Open Sans" panose="020B0606030504020204" pitchFamily="34" charset="0"/>
              </a:rPr>
              <a:t>Anxiety, rapid breathing</a:t>
            </a:r>
          </a:p>
          <a:p>
            <a:pPr marL="800100" lvl="1" indent="-34290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Numbness/tingling, dizziness</a:t>
            </a:r>
          </a:p>
          <a:p>
            <a:pPr marL="800100" lvl="1" indent="-34290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Vasovagal shock → fainting, collapse, slow pulse</a:t>
            </a:r>
          </a:p>
          <a:p>
            <a:pPr marL="800100" lvl="1" indent="-34290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Irrational </a:t>
            </a:r>
            <a:r>
              <a:rPr lang="en-IN" sz="2000" dirty="0" err="1">
                <a:latin typeface="Open Sans" panose="020B0606030504020204" pitchFamily="34" charset="0"/>
                <a:ea typeface="Open Sans" panose="020B0606030504020204" pitchFamily="34" charset="0"/>
                <a:cs typeface="Open Sans" panose="020B0606030504020204" pitchFamily="34" charset="0"/>
              </a:rPr>
              <a:t>behavior</a:t>
            </a:r>
            <a:r>
              <a:rPr lang="en-IN" sz="2000" dirty="0">
                <a:latin typeface="Open Sans" panose="020B0606030504020204" pitchFamily="34" charset="0"/>
                <a:ea typeface="Open Sans" panose="020B0606030504020204" pitchFamily="34" charset="0"/>
                <a:cs typeface="Open Sans" panose="020B0606030504020204" pitchFamily="34" charset="0"/>
              </a:rPr>
              <a:t>, misleading symptoms</a:t>
            </a:r>
          </a:p>
          <a:p>
            <a:pPr marL="800100" lvl="1" indent="-34290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Improper first aid may worsen condition (tourniquet → swelling, necrosis).</a:t>
            </a:r>
          </a:p>
          <a:p>
            <a:pPr marL="800100" lvl="1" indent="-34290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Fang marks</a:t>
            </a:r>
          </a:p>
          <a:p>
            <a:pPr marL="800100" lvl="1" indent="-34290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Local pain (severe in cobra/viper bites)</a:t>
            </a:r>
          </a:p>
          <a:p>
            <a:pPr marL="800100" lvl="1" indent="-34290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Swelling, bruising, local bleeding</a:t>
            </a:r>
          </a:p>
          <a:p>
            <a:pPr marL="800100" lvl="1" indent="-34290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Blisters, necrosis, abscess formation</a:t>
            </a:r>
          </a:p>
          <a:p>
            <a:pPr marL="800100" lvl="1" indent="-34290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Lymph node enlargement</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B7AA1CE3-9870-D72D-E5EB-5BEA2EAC8351}"/>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CDF0B962-ADF5-381F-2C8A-148AE0BA3C17}"/>
              </a:ext>
            </a:extLst>
          </p:cNvPr>
          <p:cNvPicPr>
            <a:picLocks noChangeAspect="1"/>
          </p:cNvPicPr>
          <p:nvPr/>
        </p:nvPicPr>
        <p:blipFill>
          <a:blip r:embed="rId5"/>
          <a:stretch>
            <a:fillRect/>
          </a:stretch>
        </p:blipFill>
        <p:spPr>
          <a:xfrm>
            <a:off x="65338" y="5407026"/>
            <a:ext cx="3005588" cy="1450974"/>
          </a:xfrm>
          <a:prstGeom prst="rect">
            <a:avLst/>
          </a:prstGeom>
        </p:spPr>
      </p:pic>
    </p:spTree>
    <p:extLst>
      <p:ext uri="{BB962C8B-B14F-4D97-AF65-F5344CB8AC3E}">
        <p14:creationId xmlns:p14="http://schemas.microsoft.com/office/powerpoint/2010/main" val="94106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868DB-D751-98BF-B94B-8AFD27A1A02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B89D36CE-AEE1-A148-0480-1B1D1D57372F}"/>
              </a:ext>
            </a:extLst>
          </p:cNvPr>
          <p:cNvSpPr/>
          <p:nvPr/>
        </p:nvSpPr>
        <p:spPr>
          <a:xfrm>
            <a:off x="4547309" y="-13642"/>
            <a:ext cx="7692584" cy="6875702"/>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F16B3433-624F-ADC9-D8D5-EB47DF683870}"/>
              </a:ext>
            </a:extLst>
          </p:cNvPr>
          <p:cNvSpPr txBox="1"/>
          <p:nvPr/>
        </p:nvSpPr>
        <p:spPr>
          <a:xfrm>
            <a:off x="94488" y="251783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Bites</a:t>
            </a:r>
            <a:r>
              <a:rPr kumimoji="0" lang="en-US" altLang="en-US" sz="4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and Stings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Snake Bites</a:t>
            </a:r>
          </a:p>
        </p:txBody>
      </p:sp>
      <p:sp>
        <p:nvSpPr>
          <p:cNvPr id="223" name="Ensure your safety and the safety of your crew, the patient, and bystanders…">
            <a:extLst>
              <a:ext uri="{FF2B5EF4-FFF2-40B4-BE49-F238E27FC236}">
                <a16:creationId xmlns:a16="http://schemas.microsoft.com/office/drawing/2014/main" id="{46F37789-A9CE-D6F8-CDBD-69834354D23E}"/>
              </a:ext>
            </a:extLst>
          </p:cNvPr>
          <p:cNvSpPr txBox="1"/>
          <p:nvPr/>
        </p:nvSpPr>
        <p:spPr>
          <a:xfrm>
            <a:off x="5113339" y="830568"/>
            <a:ext cx="6779980" cy="49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32" tIns="39132" rIns="39132" bIns="39132">
            <a:spAutoFit/>
          </a:bodyPr>
          <a:lstStyle/>
          <a:p>
            <a:pPr>
              <a:lnSpc>
                <a:spcPct val="150000"/>
              </a:lnSpc>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BB4EDAA-79B7-0E13-E5E6-43FF2B64D340}"/>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CF057B0E-FA0D-1D5B-1AC8-CB7FEC7847D3}"/>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8F5E33DB-918B-5D18-2EB9-36EAA3E745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DF5662EE-7B3C-3F1A-4673-4DEC75FF3A2B}"/>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E3A796D3-DF09-21A2-9DDC-34D8782B6CB9}"/>
              </a:ext>
            </a:extLst>
          </p:cNvPr>
          <p:cNvPicPr>
            <a:picLocks noChangeAspect="1"/>
          </p:cNvPicPr>
          <p:nvPr/>
        </p:nvPicPr>
        <p:blipFill>
          <a:blip r:embed="rId5"/>
          <a:stretch>
            <a:fillRect/>
          </a:stretch>
        </p:blipFill>
        <p:spPr>
          <a:xfrm>
            <a:off x="65338" y="5407026"/>
            <a:ext cx="3005588" cy="1450974"/>
          </a:xfrm>
          <a:prstGeom prst="rect">
            <a:avLst/>
          </a:prstGeom>
        </p:spPr>
      </p:pic>
      <p:sp>
        <p:nvSpPr>
          <p:cNvPr id="7" name="Rectangle: Rounded Corners 6">
            <a:extLst>
              <a:ext uri="{FF2B5EF4-FFF2-40B4-BE49-F238E27FC236}">
                <a16:creationId xmlns:a16="http://schemas.microsoft.com/office/drawing/2014/main" id="{87909C45-55D2-C65A-D119-C2A5916BF6F9}"/>
              </a:ext>
            </a:extLst>
          </p:cNvPr>
          <p:cNvSpPr/>
          <p:nvPr/>
        </p:nvSpPr>
        <p:spPr>
          <a:xfrm>
            <a:off x="4754880" y="969265"/>
            <a:ext cx="6709201" cy="58887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Pre-hospital Treatment:</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Ensure scene safety.</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Perform primary assessment (Airway, Breathing, Circulation).</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Clean bite site with soap and water.</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Immobilize affected limb, keep below heart level.</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Apply pressure bandage as per protocol.</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Provide supplemental oxygen, monitor vital signs.</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Treat for shock.</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What NOT to do:</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Do not kill/handle snake.</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Do not suck venom, cut wound, or apply herbs/chemicals.</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Avoid arterial tourniquets.</a:t>
            </a:r>
          </a:p>
        </p:txBody>
      </p:sp>
    </p:spTree>
    <p:extLst>
      <p:ext uri="{BB962C8B-B14F-4D97-AF65-F5344CB8AC3E}">
        <p14:creationId xmlns:p14="http://schemas.microsoft.com/office/powerpoint/2010/main" val="319445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2163A-609F-944F-522F-E24C34D1290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0404F377-385E-EECE-3C15-3E547A98D5E2}"/>
              </a:ext>
            </a:extLst>
          </p:cNvPr>
          <p:cNvSpPr/>
          <p:nvPr/>
        </p:nvSpPr>
        <p:spPr>
          <a:xfrm>
            <a:off x="4547309" y="-13642"/>
            <a:ext cx="7692584" cy="6875702"/>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3C038C0B-387E-796D-25AF-A6A7D809DC28}"/>
              </a:ext>
            </a:extLst>
          </p:cNvPr>
          <p:cNvSpPr txBox="1"/>
          <p:nvPr/>
        </p:nvSpPr>
        <p:spPr>
          <a:xfrm>
            <a:off x="94488" y="2517833"/>
            <a:ext cx="4224670"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Bites</a:t>
            </a:r>
            <a:r>
              <a:rPr kumimoji="0" lang="en-US" altLang="en-US" sz="4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and Stings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Animal and Insect Bites</a:t>
            </a:r>
          </a:p>
        </p:txBody>
      </p:sp>
      <p:sp>
        <p:nvSpPr>
          <p:cNvPr id="223" name="Ensure your safety and the safety of your crew, the patient, and bystanders…">
            <a:extLst>
              <a:ext uri="{FF2B5EF4-FFF2-40B4-BE49-F238E27FC236}">
                <a16:creationId xmlns:a16="http://schemas.microsoft.com/office/drawing/2014/main" id="{1C114991-95C6-0A44-9DBB-7B07E064203A}"/>
              </a:ext>
            </a:extLst>
          </p:cNvPr>
          <p:cNvSpPr txBox="1"/>
          <p:nvPr/>
        </p:nvSpPr>
        <p:spPr>
          <a:xfrm>
            <a:off x="5113339" y="830568"/>
            <a:ext cx="6779980" cy="49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32" tIns="39132" rIns="39132" bIns="39132">
            <a:spAutoFit/>
          </a:bodyPr>
          <a:lstStyle/>
          <a:p>
            <a:pPr>
              <a:lnSpc>
                <a:spcPct val="150000"/>
              </a:lnSpc>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9FCE035B-7906-CE8F-1F4D-EC7F08C3781A}"/>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F49ED5DE-8C2E-7C0A-7F58-839B56738BF1}"/>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1BA01B84-A74E-CA0B-2858-E28857AEF2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CC4B74EA-C0A2-B4C6-F9B6-21B4B76128F4}"/>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18E56481-3613-4935-6289-EBB02EB49064}"/>
              </a:ext>
            </a:extLst>
          </p:cNvPr>
          <p:cNvPicPr>
            <a:picLocks noChangeAspect="1"/>
          </p:cNvPicPr>
          <p:nvPr/>
        </p:nvPicPr>
        <p:blipFill>
          <a:blip r:embed="rId5"/>
          <a:stretch>
            <a:fillRect/>
          </a:stretch>
        </p:blipFill>
        <p:spPr>
          <a:xfrm>
            <a:off x="65338" y="5407026"/>
            <a:ext cx="3005588" cy="1450974"/>
          </a:xfrm>
          <a:prstGeom prst="rect">
            <a:avLst/>
          </a:prstGeom>
        </p:spPr>
      </p:pic>
      <p:sp>
        <p:nvSpPr>
          <p:cNvPr id="7" name="Rectangle: Rounded Corners 6">
            <a:extLst>
              <a:ext uri="{FF2B5EF4-FFF2-40B4-BE49-F238E27FC236}">
                <a16:creationId xmlns:a16="http://schemas.microsoft.com/office/drawing/2014/main" id="{7F5ACE62-3F49-23AD-4D1F-192E63BFBA89}"/>
              </a:ext>
            </a:extLst>
          </p:cNvPr>
          <p:cNvSpPr/>
          <p:nvPr/>
        </p:nvSpPr>
        <p:spPr>
          <a:xfrm>
            <a:off x="4754880" y="969265"/>
            <a:ext cx="6709201" cy="58887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Considered </a:t>
            </a:r>
            <a:r>
              <a:rPr lang="en-US" b="1" dirty="0">
                <a:latin typeface="Open Sans" panose="020B0606030504020204" pitchFamily="34" charset="0"/>
                <a:ea typeface="Open Sans" panose="020B0606030504020204" pitchFamily="34" charset="0"/>
                <a:cs typeface="Open Sans" panose="020B0606030504020204" pitchFamily="34" charset="0"/>
              </a:rPr>
              <a:t>puncture wounds</a:t>
            </a:r>
            <a:r>
              <a:rPr lang="en-US" dirty="0">
                <a:latin typeface="Open Sans" panose="020B0606030504020204" pitchFamily="34" charset="0"/>
                <a:ea typeface="Open Sans" panose="020B0606030504020204" pitchFamily="34" charset="0"/>
                <a:cs typeface="Open Sans" panose="020B0606030504020204" pitchFamily="34" charset="0"/>
              </a:rPr>
              <a:t> → risk of infection.</a:t>
            </a:r>
          </a:p>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Dangerous due to rabies, venom, or allergic reactions.</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Animal Bites (Dog, Cat, etc.):</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Do not try to catch the animal.</a:t>
            </a:r>
          </a:p>
          <a:p>
            <a:pPr marL="742950" lvl="1"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Do not suck the wound.</a:t>
            </a:r>
          </a:p>
          <a:p>
            <a:pPr marL="742950" lvl="1"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Clean, bandage, and send patient to hospital immediately.</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Bee Sting:</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Remove stinger by scraping (not pulling).</a:t>
            </a:r>
          </a:p>
          <a:p>
            <a:pPr marL="742950" lvl="1"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Apply ice pack or cold compress.</a:t>
            </a:r>
          </a:p>
          <a:p>
            <a:pPr marL="742950" lvl="1"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Clean and bandage.</a:t>
            </a:r>
          </a:p>
          <a:p>
            <a:pPr marL="742950" lvl="1"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If difficulty in breathing, swelling, or rashes → hospital immediately.</a:t>
            </a:r>
          </a:p>
        </p:txBody>
      </p:sp>
    </p:spTree>
    <p:extLst>
      <p:ext uri="{BB962C8B-B14F-4D97-AF65-F5344CB8AC3E}">
        <p14:creationId xmlns:p14="http://schemas.microsoft.com/office/powerpoint/2010/main" val="308559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FE613-205E-6CC0-9B0B-DCE2AE83D89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2E8639D8-757E-7646-B820-3EFBFC4AD561}"/>
              </a:ext>
            </a:extLst>
          </p:cNvPr>
          <p:cNvSpPr/>
          <p:nvPr/>
        </p:nvSpPr>
        <p:spPr>
          <a:xfrm>
            <a:off x="4547309" y="-13642"/>
            <a:ext cx="7692584" cy="6875702"/>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186E7E9C-B034-7CC5-845E-3B8C26195B7C}"/>
              </a:ext>
            </a:extLst>
          </p:cNvPr>
          <p:cNvSpPr txBox="1"/>
          <p:nvPr/>
        </p:nvSpPr>
        <p:spPr>
          <a:xfrm>
            <a:off x="94488" y="251783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Poisoning</a:t>
            </a:r>
          </a:p>
        </p:txBody>
      </p:sp>
      <p:sp>
        <p:nvSpPr>
          <p:cNvPr id="223" name="Ensure your safety and the safety of your crew, the patient, and bystanders…">
            <a:extLst>
              <a:ext uri="{FF2B5EF4-FFF2-40B4-BE49-F238E27FC236}">
                <a16:creationId xmlns:a16="http://schemas.microsoft.com/office/drawing/2014/main" id="{BCDF7DE7-40A6-BBD1-5CC5-3E28A98D36D2}"/>
              </a:ext>
            </a:extLst>
          </p:cNvPr>
          <p:cNvSpPr txBox="1"/>
          <p:nvPr/>
        </p:nvSpPr>
        <p:spPr>
          <a:xfrm>
            <a:off x="5113339" y="830568"/>
            <a:ext cx="6779980" cy="49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32" tIns="39132" rIns="39132" bIns="39132">
            <a:spAutoFit/>
          </a:bodyPr>
          <a:lstStyle/>
          <a:p>
            <a:pPr>
              <a:lnSpc>
                <a:spcPct val="150000"/>
              </a:lnSpc>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6709034F-0956-F8F6-A92D-534886B21DDA}"/>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896951F7-53F1-DFBF-4354-3F28BF3D9BD4}"/>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56769AAE-62DA-79AE-73C2-9EB0D972DB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EDBF4F3A-9F06-1598-7EB1-62A46359F15E}"/>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7AE00AFA-03A6-4784-093C-958FD8D54E62}"/>
              </a:ext>
            </a:extLst>
          </p:cNvPr>
          <p:cNvPicPr>
            <a:picLocks noChangeAspect="1"/>
          </p:cNvPicPr>
          <p:nvPr/>
        </p:nvPicPr>
        <p:blipFill>
          <a:blip r:embed="rId5"/>
          <a:stretch>
            <a:fillRect/>
          </a:stretch>
        </p:blipFill>
        <p:spPr>
          <a:xfrm>
            <a:off x="65338" y="5407026"/>
            <a:ext cx="3005588" cy="1450974"/>
          </a:xfrm>
          <a:prstGeom prst="rect">
            <a:avLst/>
          </a:prstGeom>
        </p:spPr>
      </p:pic>
      <p:sp>
        <p:nvSpPr>
          <p:cNvPr id="7" name="Rectangle: Rounded Corners 6">
            <a:extLst>
              <a:ext uri="{FF2B5EF4-FFF2-40B4-BE49-F238E27FC236}">
                <a16:creationId xmlns:a16="http://schemas.microsoft.com/office/drawing/2014/main" id="{9655F005-ADD2-9813-279C-E834A935C98E}"/>
              </a:ext>
            </a:extLst>
          </p:cNvPr>
          <p:cNvSpPr/>
          <p:nvPr/>
        </p:nvSpPr>
        <p:spPr>
          <a:xfrm>
            <a:off x="4754880" y="969265"/>
            <a:ext cx="6709201" cy="58887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IN" b="1" dirty="0">
                <a:latin typeface="Open Sans" panose="020B0606030504020204" pitchFamily="34" charset="0"/>
                <a:ea typeface="Open Sans" panose="020B0606030504020204" pitchFamily="34" charset="0"/>
                <a:cs typeface="Open Sans" panose="020B0606030504020204" pitchFamily="34" charset="0"/>
              </a:rPr>
              <a:t>Definition:</a:t>
            </a:r>
            <a:r>
              <a:rPr lang="en-IN" dirty="0">
                <a:latin typeface="Open Sans" panose="020B0606030504020204" pitchFamily="34" charset="0"/>
                <a:ea typeface="Open Sans" panose="020B0606030504020204" pitchFamily="34" charset="0"/>
                <a:cs typeface="Open Sans" panose="020B0606030504020204" pitchFamily="34" charset="0"/>
              </a:rPr>
              <a:t> Any substance that impairs or destroys cell function.</a:t>
            </a:r>
          </a:p>
          <a:p>
            <a:r>
              <a:rPr lang="en-IN" b="1" dirty="0">
                <a:latin typeface="Open Sans" panose="020B0606030504020204" pitchFamily="34" charset="0"/>
                <a:ea typeface="Open Sans" panose="020B0606030504020204" pitchFamily="34" charset="0"/>
                <a:cs typeface="Open Sans" panose="020B0606030504020204" pitchFamily="34" charset="0"/>
              </a:rPr>
              <a:t>Routes of Entry:</a:t>
            </a:r>
            <a:endParaRPr lang="en-IN"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Ingestion</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Inhalation</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Absorption</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Injection</a:t>
            </a:r>
          </a:p>
          <a:p>
            <a:r>
              <a:rPr lang="en-IN" b="1" dirty="0">
                <a:latin typeface="Open Sans" panose="020B0606030504020204" pitchFamily="34" charset="0"/>
                <a:ea typeface="Open Sans" panose="020B0606030504020204" pitchFamily="34" charset="0"/>
                <a:cs typeface="Open Sans" panose="020B0606030504020204" pitchFamily="34" charset="0"/>
              </a:rPr>
              <a:t>Reasons:</a:t>
            </a:r>
            <a:endParaRPr lang="en-IN"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Suicidal attempt</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Accidental poisoning (contaminated food, water, chemicals)</a:t>
            </a:r>
          </a:p>
          <a:p>
            <a:r>
              <a:rPr lang="en-IN" b="1" dirty="0">
                <a:latin typeface="Open Sans" panose="020B0606030504020204" pitchFamily="34" charset="0"/>
                <a:ea typeface="Open Sans" panose="020B0606030504020204" pitchFamily="34" charset="0"/>
                <a:cs typeface="Open Sans" panose="020B0606030504020204" pitchFamily="34" charset="0"/>
              </a:rPr>
              <a:t>Signs &amp; Symptoms:</a:t>
            </a:r>
            <a:endParaRPr lang="en-IN"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Nausea, vomiting, abdominal pain</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Headache, dizziness, seizures</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Altered mental state, coma</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Breathing difficulty</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Skin discoloration, burns, injection marks</a:t>
            </a:r>
          </a:p>
          <a:p>
            <a:pPr marL="742950" lvl="1" indent="-285750">
              <a:buFont typeface="Arial" panose="020B0604020202020204" pitchFamily="34" charset="0"/>
              <a:buChar char="•"/>
            </a:pPr>
            <a:r>
              <a:rPr lang="en-IN" dirty="0" err="1">
                <a:latin typeface="Open Sans" panose="020B0606030504020204" pitchFamily="34" charset="0"/>
                <a:ea typeface="Open Sans" panose="020B0606030504020204" pitchFamily="34" charset="0"/>
                <a:cs typeface="Open Sans" panose="020B0606030504020204" pitchFamily="34" charset="0"/>
              </a:rPr>
              <a:t>Diarrhea</a:t>
            </a:r>
            <a:r>
              <a:rPr lang="en-IN" dirty="0">
                <a:latin typeface="Open Sans" panose="020B0606030504020204" pitchFamily="34" charset="0"/>
                <a:ea typeface="Open Sans" panose="020B0606030504020204" pitchFamily="34" charset="0"/>
                <a:cs typeface="Open Sans" panose="020B0606030504020204" pitchFamily="34" charset="0"/>
              </a:rPr>
              <a:t>, abnormal pulse/BP</a:t>
            </a:r>
          </a:p>
        </p:txBody>
      </p:sp>
    </p:spTree>
    <p:extLst>
      <p:ext uri="{BB962C8B-B14F-4D97-AF65-F5344CB8AC3E}">
        <p14:creationId xmlns:p14="http://schemas.microsoft.com/office/powerpoint/2010/main" val="8205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5FB5B-2897-038A-7B68-8A8E15E4931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96E54AB1-2BEF-AE80-23DE-88EF5FD1997F}"/>
              </a:ext>
            </a:extLst>
          </p:cNvPr>
          <p:cNvSpPr/>
          <p:nvPr/>
        </p:nvSpPr>
        <p:spPr>
          <a:xfrm>
            <a:off x="4547309" y="-13642"/>
            <a:ext cx="7692584" cy="6875702"/>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70226A4A-30B6-E3C1-E29A-949D12A94A89}"/>
              </a:ext>
            </a:extLst>
          </p:cNvPr>
          <p:cNvSpPr txBox="1"/>
          <p:nvPr/>
        </p:nvSpPr>
        <p:spPr>
          <a:xfrm>
            <a:off x="94488" y="251783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Poisoning</a:t>
            </a:r>
          </a:p>
        </p:txBody>
      </p:sp>
      <p:sp>
        <p:nvSpPr>
          <p:cNvPr id="223" name="Ensure your safety and the safety of your crew, the patient, and bystanders…">
            <a:extLst>
              <a:ext uri="{FF2B5EF4-FFF2-40B4-BE49-F238E27FC236}">
                <a16:creationId xmlns:a16="http://schemas.microsoft.com/office/drawing/2014/main" id="{5301F25C-2BEA-76D8-E6B3-F8152B428E9C}"/>
              </a:ext>
            </a:extLst>
          </p:cNvPr>
          <p:cNvSpPr txBox="1"/>
          <p:nvPr/>
        </p:nvSpPr>
        <p:spPr>
          <a:xfrm>
            <a:off x="5113339" y="830568"/>
            <a:ext cx="6779980" cy="49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32" tIns="39132" rIns="39132" bIns="39132">
            <a:spAutoFit/>
          </a:bodyPr>
          <a:lstStyle/>
          <a:p>
            <a:pPr>
              <a:lnSpc>
                <a:spcPct val="150000"/>
              </a:lnSpc>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03B15E60-613E-86A2-2295-48483D4444AC}"/>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8E4FC9AA-E8CC-D6CC-5C73-59EA5F986933}"/>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8966BBE1-B649-4255-1D95-B47E78FEA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D220E188-F73F-D630-9BFA-E2AD34AC818E}"/>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ADD81534-04FD-67ED-3415-16C7DEBEECA9}"/>
              </a:ext>
            </a:extLst>
          </p:cNvPr>
          <p:cNvPicPr>
            <a:picLocks noChangeAspect="1"/>
          </p:cNvPicPr>
          <p:nvPr/>
        </p:nvPicPr>
        <p:blipFill>
          <a:blip r:embed="rId5"/>
          <a:stretch>
            <a:fillRect/>
          </a:stretch>
        </p:blipFill>
        <p:spPr>
          <a:xfrm>
            <a:off x="65338" y="5407026"/>
            <a:ext cx="3005588" cy="1450974"/>
          </a:xfrm>
          <a:prstGeom prst="rect">
            <a:avLst/>
          </a:prstGeom>
        </p:spPr>
      </p:pic>
      <p:sp>
        <p:nvSpPr>
          <p:cNvPr id="7" name="Rectangle: Rounded Corners 6">
            <a:extLst>
              <a:ext uri="{FF2B5EF4-FFF2-40B4-BE49-F238E27FC236}">
                <a16:creationId xmlns:a16="http://schemas.microsoft.com/office/drawing/2014/main" id="{A4E0E07F-6241-5192-EF01-E9444B088E9E}"/>
              </a:ext>
            </a:extLst>
          </p:cNvPr>
          <p:cNvSpPr/>
          <p:nvPr/>
        </p:nvSpPr>
        <p:spPr>
          <a:xfrm>
            <a:off x="4754880" y="1327543"/>
            <a:ext cx="6709201" cy="50498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IN" sz="2000" b="1" dirty="0">
                <a:latin typeface="Open Sans" panose="020B0606030504020204" pitchFamily="34" charset="0"/>
                <a:ea typeface="Open Sans" panose="020B0606030504020204" pitchFamily="34" charset="0"/>
                <a:cs typeface="Open Sans" panose="020B0606030504020204" pitchFamily="34" charset="0"/>
              </a:rPr>
              <a:t>Pre-hospital Treatment:</a:t>
            </a:r>
          </a:p>
          <a:p>
            <a:pPr marL="285750" indent="-28575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Ensure scene safety (use protective gear).</a:t>
            </a:r>
          </a:p>
          <a:p>
            <a:pPr marL="285750" indent="-28575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Assess airway, breathing, circulation.</a:t>
            </a:r>
          </a:p>
          <a:p>
            <a:pPr marL="285750" indent="-28575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Administer oxygen per protocol.</a:t>
            </a:r>
          </a:p>
          <a:p>
            <a:pPr marL="285750" indent="-28575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Remove or deactivate poison (brush off powders, wash skin, move patient).</a:t>
            </a:r>
          </a:p>
          <a:p>
            <a:pPr marL="285750" indent="-285750">
              <a:lnSpc>
                <a:spcPct val="150000"/>
              </a:lnSpc>
              <a:buFont typeface="Arial" panose="020B0604020202020204" pitchFamily="34" charset="0"/>
              <a:buChar char="•"/>
            </a:pPr>
            <a:r>
              <a:rPr lang="en-IN" sz="2000" dirty="0">
                <a:latin typeface="Open Sans" panose="020B0606030504020204" pitchFamily="34" charset="0"/>
                <a:ea typeface="Open Sans" panose="020B0606030504020204" pitchFamily="34" charset="0"/>
                <a:cs typeface="Open Sans" panose="020B0606030504020204" pitchFamily="34" charset="0"/>
              </a:rPr>
              <a:t>Call poison control </a:t>
            </a:r>
            <a:r>
              <a:rPr lang="en-IN" sz="2000" dirty="0" err="1">
                <a:latin typeface="Open Sans" panose="020B0606030504020204" pitchFamily="34" charset="0"/>
                <a:ea typeface="Open Sans" panose="020B0606030504020204" pitchFamily="34" charset="0"/>
                <a:cs typeface="Open Sans" panose="020B0606030504020204" pitchFamily="34" charset="0"/>
              </a:rPr>
              <a:t>center</a:t>
            </a:r>
            <a:r>
              <a:rPr lang="en-IN" sz="2000" dirty="0">
                <a:latin typeface="Open Sans" panose="020B0606030504020204" pitchFamily="34" charset="0"/>
                <a:ea typeface="Open Sans" panose="020B0606030504020204" pitchFamily="34" charset="0"/>
                <a:cs typeface="Open Sans" panose="020B0606030504020204" pitchFamily="34" charset="0"/>
              </a:rPr>
              <a:t> / shift to </a:t>
            </a:r>
            <a:r>
              <a:rPr lang="en-IN" sz="2000" dirty="0" err="1">
                <a:latin typeface="Open Sans" panose="020B0606030504020204" pitchFamily="34" charset="0"/>
                <a:ea typeface="Open Sans" panose="020B0606030504020204" pitchFamily="34" charset="0"/>
                <a:cs typeface="Open Sans" panose="020B0606030504020204" pitchFamily="34" charset="0"/>
              </a:rPr>
              <a:t>hospital.Provide</a:t>
            </a:r>
            <a:r>
              <a:rPr lang="en-IN" sz="2000" dirty="0">
                <a:latin typeface="Open Sans" panose="020B0606030504020204" pitchFamily="34" charset="0"/>
                <a:ea typeface="Open Sans" panose="020B0606030504020204" pitchFamily="34" charset="0"/>
                <a:cs typeface="Open Sans" panose="020B0606030504020204" pitchFamily="34" charset="0"/>
              </a:rPr>
              <a:t> supportive care, monitor vital signs.</a:t>
            </a:r>
          </a:p>
        </p:txBody>
      </p:sp>
    </p:spTree>
    <p:extLst>
      <p:ext uri="{BB962C8B-B14F-4D97-AF65-F5344CB8AC3E}">
        <p14:creationId xmlns:p14="http://schemas.microsoft.com/office/powerpoint/2010/main" val="47084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5A5B3-61A7-1F7D-F8DD-F55AAABC043A}"/>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B914054B-CF4E-D1B5-740F-8EC4EAEFD7BD}"/>
              </a:ext>
            </a:extLst>
          </p:cNvPr>
          <p:cNvSpPr/>
          <p:nvPr/>
        </p:nvSpPr>
        <p:spPr>
          <a:xfrm>
            <a:off x="4547309" y="-13642"/>
            <a:ext cx="7692584" cy="6875702"/>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17926DF2-293A-5E7A-3081-109DB05DE17A}"/>
              </a:ext>
            </a:extLst>
          </p:cNvPr>
          <p:cNvSpPr txBox="1"/>
          <p:nvPr/>
        </p:nvSpPr>
        <p:spPr>
          <a:xfrm>
            <a:off x="94488" y="251783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Heat Emergencies</a:t>
            </a:r>
          </a:p>
        </p:txBody>
      </p:sp>
      <p:sp>
        <p:nvSpPr>
          <p:cNvPr id="223" name="Ensure your safety and the safety of your crew, the patient, and bystanders…">
            <a:extLst>
              <a:ext uri="{FF2B5EF4-FFF2-40B4-BE49-F238E27FC236}">
                <a16:creationId xmlns:a16="http://schemas.microsoft.com/office/drawing/2014/main" id="{7694F1C7-352F-DF2E-056F-F95D07E663B5}"/>
              </a:ext>
            </a:extLst>
          </p:cNvPr>
          <p:cNvSpPr txBox="1"/>
          <p:nvPr/>
        </p:nvSpPr>
        <p:spPr>
          <a:xfrm>
            <a:off x="5113339" y="830568"/>
            <a:ext cx="6779980" cy="49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32" tIns="39132" rIns="39132" bIns="39132">
            <a:spAutoFit/>
          </a:bodyPr>
          <a:lstStyle/>
          <a:p>
            <a:pPr>
              <a:lnSpc>
                <a:spcPct val="150000"/>
              </a:lnSpc>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24722974-0AB2-12BE-E4AD-C59060CF972C}"/>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4FFB89ED-A69F-E60A-D22E-3F00C6368DD3}"/>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DEE487CC-F5AB-465A-B3AE-83AA35A7A6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F653B65B-3F8B-CD08-C0E9-EBEDDEA09D17}"/>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3EB7B99F-7655-6771-D4FD-9D08457E2A00}"/>
              </a:ext>
            </a:extLst>
          </p:cNvPr>
          <p:cNvPicPr>
            <a:picLocks noChangeAspect="1"/>
          </p:cNvPicPr>
          <p:nvPr/>
        </p:nvPicPr>
        <p:blipFill>
          <a:blip r:embed="rId5"/>
          <a:stretch>
            <a:fillRect/>
          </a:stretch>
        </p:blipFill>
        <p:spPr>
          <a:xfrm>
            <a:off x="65338" y="5407026"/>
            <a:ext cx="3005588" cy="1450974"/>
          </a:xfrm>
          <a:prstGeom prst="rect">
            <a:avLst/>
          </a:prstGeom>
        </p:spPr>
      </p:pic>
      <p:sp>
        <p:nvSpPr>
          <p:cNvPr id="7" name="Rectangle: Rounded Corners 6">
            <a:extLst>
              <a:ext uri="{FF2B5EF4-FFF2-40B4-BE49-F238E27FC236}">
                <a16:creationId xmlns:a16="http://schemas.microsoft.com/office/drawing/2014/main" id="{E4DA33F7-7B65-7516-F78F-EBCC1F7C8D5E}"/>
              </a:ext>
            </a:extLst>
          </p:cNvPr>
          <p:cNvSpPr/>
          <p:nvPr/>
        </p:nvSpPr>
        <p:spPr>
          <a:xfrm>
            <a:off x="4754880" y="1033272"/>
            <a:ext cx="6709201" cy="55250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IN" b="1" dirty="0">
                <a:latin typeface="Open Sans" panose="020B0606030504020204" pitchFamily="34" charset="0"/>
                <a:ea typeface="Open Sans" panose="020B0606030504020204" pitchFamily="34" charset="0"/>
                <a:cs typeface="Open Sans" panose="020B0606030504020204" pitchFamily="34" charset="0"/>
              </a:rPr>
              <a:t>1. Heat Cramps</a:t>
            </a:r>
          </a:p>
          <a:p>
            <a:r>
              <a:rPr lang="en-IN" b="1" dirty="0">
                <a:latin typeface="Open Sans" panose="020B0606030504020204" pitchFamily="34" charset="0"/>
                <a:ea typeface="Open Sans" panose="020B0606030504020204" pitchFamily="34" charset="0"/>
                <a:cs typeface="Open Sans" panose="020B0606030504020204" pitchFamily="34" charset="0"/>
              </a:rPr>
              <a:t>Symptoms:</a:t>
            </a:r>
            <a:r>
              <a:rPr lang="en-IN" dirty="0">
                <a:latin typeface="Open Sans" panose="020B0606030504020204" pitchFamily="34" charset="0"/>
                <a:ea typeface="Open Sans" panose="020B0606030504020204" pitchFamily="34" charset="0"/>
                <a:cs typeface="Open Sans" panose="020B0606030504020204" pitchFamily="34" charset="0"/>
              </a:rPr>
              <a:t> Severe cramps (legs/abdomen), nausea, fatigue, fainting.</a:t>
            </a:r>
          </a:p>
          <a:p>
            <a:r>
              <a:rPr lang="en-IN" b="1" dirty="0">
                <a:latin typeface="Open Sans" panose="020B0606030504020204" pitchFamily="34" charset="0"/>
                <a:ea typeface="Open Sans" panose="020B0606030504020204" pitchFamily="34" charset="0"/>
                <a:cs typeface="Open Sans" panose="020B0606030504020204" pitchFamily="34" charset="0"/>
              </a:rPr>
              <a:t>Treatment:</a:t>
            </a:r>
            <a:r>
              <a:rPr lang="en-IN" dirty="0">
                <a:latin typeface="Open Sans" panose="020B0606030504020204" pitchFamily="34" charset="0"/>
                <a:ea typeface="Open Sans" panose="020B0606030504020204" pitchFamily="34" charset="0"/>
                <a:cs typeface="Open Sans" panose="020B0606030504020204" pitchFamily="34" charset="0"/>
              </a:rPr>
              <a:t> Move to cool area, give water, rest.</a:t>
            </a:r>
          </a:p>
          <a:p>
            <a:r>
              <a:rPr lang="en-IN" b="1" dirty="0">
                <a:latin typeface="Open Sans" panose="020B0606030504020204" pitchFamily="34" charset="0"/>
                <a:ea typeface="Open Sans" panose="020B0606030504020204" pitchFamily="34" charset="0"/>
                <a:cs typeface="Open Sans" panose="020B0606030504020204" pitchFamily="34" charset="0"/>
              </a:rPr>
              <a:t>2. Heat Exhaustion</a:t>
            </a:r>
          </a:p>
          <a:p>
            <a:r>
              <a:rPr lang="en-IN" b="1" dirty="0">
                <a:latin typeface="Open Sans" panose="020B0606030504020204" pitchFamily="34" charset="0"/>
                <a:ea typeface="Open Sans" panose="020B0606030504020204" pitchFamily="34" charset="0"/>
                <a:cs typeface="Open Sans" panose="020B0606030504020204" pitchFamily="34" charset="0"/>
              </a:rPr>
              <a:t>Symptoms:</a:t>
            </a:r>
            <a:r>
              <a:rPr lang="en-IN" dirty="0">
                <a:latin typeface="Open Sans" panose="020B0606030504020204" pitchFamily="34" charset="0"/>
                <a:ea typeface="Open Sans" panose="020B0606030504020204" pitchFamily="34" charset="0"/>
                <a:cs typeface="Open Sans" panose="020B0606030504020204" pitchFamily="34" charset="0"/>
              </a:rPr>
              <a:t> Rapid shallow breathing, weak pulse, pale/cold skin, dizziness, fainting.</a:t>
            </a:r>
          </a:p>
          <a:p>
            <a:r>
              <a:rPr lang="en-IN" b="1" dirty="0">
                <a:latin typeface="Open Sans" panose="020B0606030504020204" pitchFamily="34" charset="0"/>
                <a:ea typeface="Open Sans" panose="020B0606030504020204" pitchFamily="34" charset="0"/>
                <a:cs typeface="Open Sans" panose="020B0606030504020204" pitchFamily="34" charset="0"/>
              </a:rPr>
              <a:t>Treatment:</a:t>
            </a:r>
            <a:r>
              <a:rPr lang="en-IN" dirty="0">
                <a:latin typeface="Open Sans" panose="020B0606030504020204" pitchFamily="34" charset="0"/>
                <a:ea typeface="Open Sans" panose="020B0606030504020204" pitchFamily="34" charset="0"/>
                <a:cs typeface="Open Sans" panose="020B0606030504020204" pitchFamily="34" charset="0"/>
              </a:rPr>
              <a:t> Move to cool place, loosen clothing, elevate legs, oxygen if available, give water.</a:t>
            </a:r>
          </a:p>
          <a:p>
            <a:r>
              <a:rPr lang="en-IN" b="1" dirty="0">
                <a:latin typeface="Open Sans" panose="020B0606030504020204" pitchFamily="34" charset="0"/>
                <a:ea typeface="Open Sans" panose="020B0606030504020204" pitchFamily="34" charset="0"/>
                <a:cs typeface="Open Sans" panose="020B0606030504020204" pitchFamily="34" charset="0"/>
              </a:rPr>
              <a:t>3. Heat Stroke (Life-threatening)</a:t>
            </a:r>
          </a:p>
          <a:p>
            <a:r>
              <a:rPr lang="en-IN" b="1" dirty="0">
                <a:latin typeface="Open Sans" panose="020B0606030504020204" pitchFamily="34" charset="0"/>
                <a:ea typeface="Open Sans" panose="020B0606030504020204" pitchFamily="34" charset="0"/>
                <a:cs typeface="Open Sans" panose="020B0606030504020204" pitchFamily="34" charset="0"/>
              </a:rPr>
              <a:t>Symptoms:</a:t>
            </a:r>
            <a:r>
              <a:rPr lang="en-IN" dirty="0">
                <a:latin typeface="Open Sans" panose="020B0606030504020204" pitchFamily="34" charset="0"/>
                <a:ea typeface="Open Sans" panose="020B0606030504020204" pitchFamily="34" charset="0"/>
                <a:cs typeface="Open Sans" panose="020B0606030504020204" pitchFamily="34" charset="0"/>
              </a:rPr>
              <a:t> Dry, hot, red skin; rapid pulse; dilated pupils; unconsciousness; seizures.</a:t>
            </a:r>
          </a:p>
          <a:p>
            <a:r>
              <a:rPr lang="en-IN" b="1" dirty="0">
                <a:latin typeface="Open Sans" panose="020B0606030504020204" pitchFamily="34" charset="0"/>
                <a:ea typeface="Open Sans" panose="020B0606030504020204" pitchFamily="34" charset="0"/>
                <a:cs typeface="Open Sans" panose="020B0606030504020204" pitchFamily="34" charset="0"/>
              </a:rPr>
              <a:t>Treatment:</a:t>
            </a:r>
            <a:endParaRPr lang="en-IN"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Cool patient immediately (wet sheets, cold packs, immersion if possible).</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Administer oxygen, monitor vitals.</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Immediate hospital transfer.</a:t>
            </a:r>
          </a:p>
        </p:txBody>
      </p:sp>
    </p:spTree>
    <p:extLst>
      <p:ext uri="{BB962C8B-B14F-4D97-AF65-F5344CB8AC3E}">
        <p14:creationId xmlns:p14="http://schemas.microsoft.com/office/powerpoint/2010/main" val="249146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DFB4F-439B-0BF0-FBCC-3E0BF792770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8A4D5D66-1ACB-823F-FBBA-5CF500A477A5}"/>
              </a:ext>
            </a:extLst>
          </p:cNvPr>
          <p:cNvSpPr/>
          <p:nvPr/>
        </p:nvSpPr>
        <p:spPr>
          <a:xfrm>
            <a:off x="4547309" y="-13642"/>
            <a:ext cx="7692584" cy="6875702"/>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20140B00-BF8D-AA98-8204-3FE5BED1FF63}"/>
              </a:ext>
            </a:extLst>
          </p:cNvPr>
          <p:cNvSpPr txBox="1"/>
          <p:nvPr/>
        </p:nvSpPr>
        <p:spPr>
          <a:xfrm>
            <a:off x="94488" y="2517833"/>
            <a:ext cx="4224670" cy="254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defRPr/>
            </a:pP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Signs &amp; Symptoms of Acute Mountain Sickness (AMS)</a:t>
            </a:r>
            <a:endPar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a:extLst>
              <a:ext uri="{FF2B5EF4-FFF2-40B4-BE49-F238E27FC236}">
                <a16:creationId xmlns:a16="http://schemas.microsoft.com/office/drawing/2014/main" id="{88CB18B3-BAC0-6F49-0DE7-9FE37D1FA916}"/>
              </a:ext>
            </a:extLst>
          </p:cNvPr>
          <p:cNvSpPr txBox="1"/>
          <p:nvPr/>
        </p:nvSpPr>
        <p:spPr>
          <a:xfrm>
            <a:off x="5113339" y="830568"/>
            <a:ext cx="6779980" cy="49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32" tIns="39132" rIns="39132" bIns="39132">
            <a:spAutoFit/>
          </a:bodyPr>
          <a:lstStyle/>
          <a:p>
            <a:pPr>
              <a:lnSpc>
                <a:spcPct val="150000"/>
              </a:lnSpc>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1E0AA003-EADF-7A1C-12A3-AA5A2629117D}"/>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39B73190-A83A-073F-37DC-1DC718AB95E9}"/>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0CF6DB5F-BAF0-CE1A-5AE4-8D1581D60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A56B572A-E999-AFD8-9454-33F10D52B83E}"/>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F3D22E57-BEFB-898E-011F-0C55EB9DC37F}"/>
              </a:ext>
            </a:extLst>
          </p:cNvPr>
          <p:cNvPicPr>
            <a:picLocks noChangeAspect="1"/>
          </p:cNvPicPr>
          <p:nvPr/>
        </p:nvPicPr>
        <p:blipFill>
          <a:blip r:embed="rId5"/>
          <a:stretch>
            <a:fillRect/>
          </a:stretch>
        </p:blipFill>
        <p:spPr>
          <a:xfrm>
            <a:off x="65338" y="5407026"/>
            <a:ext cx="3005588" cy="1450974"/>
          </a:xfrm>
          <a:prstGeom prst="rect">
            <a:avLst/>
          </a:prstGeom>
        </p:spPr>
      </p:pic>
      <p:sp>
        <p:nvSpPr>
          <p:cNvPr id="7" name="Rectangle: Rounded Corners 6">
            <a:extLst>
              <a:ext uri="{FF2B5EF4-FFF2-40B4-BE49-F238E27FC236}">
                <a16:creationId xmlns:a16="http://schemas.microsoft.com/office/drawing/2014/main" id="{4C4F28D2-146E-7DDB-2CC0-699831B3AA6B}"/>
              </a:ext>
            </a:extLst>
          </p:cNvPr>
          <p:cNvSpPr/>
          <p:nvPr/>
        </p:nvSpPr>
        <p:spPr>
          <a:xfrm>
            <a:off x="4754880" y="1142709"/>
            <a:ext cx="6709201" cy="55250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buFont typeface="Wingdings" panose="05000000000000000000" pitchFamily="2" charset="2"/>
              <a:buChar char="v"/>
            </a:pPr>
            <a:r>
              <a:rPr lang="en-GB" sz="2800" dirty="0" err="1">
                <a:latin typeface="Open Sans" panose="020B0606030504020204" pitchFamily="34" charset="0"/>
                <a:ea typeface="Open Sans" panose="020B0606030504020204" pitchFamily="34" charset="0"/>
                <a:cs typeface="Open Sans" panose="020B0606030504020204" pitchFamily="34" charset="0"/>
              </a:rPr>
              <a:t>Headache,throbbing</a:t>
            </a:r>
            <a:r>
              <a:rPr lang="en-GB" sz="2800" dirty="0">
                <a:latin typeface="Open Sans" panose="020B0606030504020204" pitchFamily="34" charset="0"/>
                <a:ea typeface="Open Sans" panose="020B0606030504020204" pitchFamily="34" charset="0"/>
                <a:cs typeface="Open Sans" panose="020B0606030504020204" pitchFamily="34" charset="0"/>
              </a:rPr>
              <a:t>, often worse for bending over and lying down, and relieved by mild painkillers</a:t>
            </a:r>
          </a:p>
          <a:p>
            <a:pPr marL="342900" indent="-342900" algn="just">
              <a:buFont typeface="Wingdings" panose="05000000000000000000" pitchFamily="2" charset="2"/>
              <a:buChar char="v"/>
            </a:pPr>
            <a:r>
              <a:rPr lang="en-GB" sz="2800" dirty="0">
                <a:latin typeface="Open Sans" panose="020B0606030504020204" pitchFamily="34" charset="0"/>
                <a:ea typeface="Open Sans" panose="020B0606030504020204" pitchFamily="34" charset="0"/>
                <a:cs typeface="Open Sans" panose="020B0606030504020204" pitchFamily="34" charset="0"/>
              </a:rPr>
              <a:t>Dizziness, light headedness </a:t>
            </a:r>
          </a:p>
          <a:p>
            <a:pPr marL="342900" indent="-342900" algn="just">
              <a:buFont typeface="Wingdings" panose="05000000000000000000" pitchFamily="2" charset="2"/>
              <a:buChar char="v"/>
            </a:pPr>
            <a:r>
              <a:rPr lang="en-GB" sz="2800" dirty="0">
                <a:latin typeface="Open Sans" panose="020B0606030504020204" pitchFamily="34" charset="0"/>
                <a:ea typeface="Open Sans" panose="020B0606030504020204" pitchFamily="34" charset="0"/>
                <a:cs typeface="Open Sans" panose="020B0606030504020204" pitchFamily="34" charset="0"/>
              </a:rPr>
              <a:t>Nausea and/or vomiting</a:t>
            </a:r>
          </a:p>
          <a:p>
            <a:pPr marL="342900" indent="-342900" algn="just">
              <a:buFont typeface="Wingdings" panose="05000000000000000000" pitchFamily="2" charset="2"/>
              <a:buChar char="v"/>
            </a:pPr>
            <a:r>
              <a:rPr lang="en-GB" sz="2800" dirty="0">
                <a:latin typeface="Open Sans" panose="020B0606030504020204" pitchFamily="34" charset="0"/>
                <a:ea typeface="Open Sans" panose="020B0606030504020204" pitchFamily="34" charset="0"/>
                <a:cs typeface="Open Sans" panose="020B0606030504020204" pitchFamily="34" charset="0"/>
              </a:rPr>
              <a:t>Loss of appetite</a:t>
            </a:r>
          </a:p>
          <a:p>
            <a:pPr marL="342900" indent="-342900" algn="just">
              <a:buFont typeface="Wingdings" panose="05000000000000000000" pitchFamily="2" charset="2"/>
              <a:buChar char="v"/>
            </a:pPr>
            <a:r>
              <a:rPr lang="en-GB" sz="2800" dirty="0">
                <a:latin typeface="Open Sans" panose="020B0606030504020204" pitchFamily="34" charset="0"/>
                <a:ea typeface="Open Sans" panose="020B0606030504020204" pitchFamily="34" charset="0"/>
                <a:cs typeface="Open Sans" panose="020B0606030504020204" pitchFamily="34" charset="0"/>
              </a:rPr>
              <a:t>Tiredness, fatigue</a:t>
            </a:r>
          </a:p>
          <a:p>
            <a:pPr marL="342900" indent="-342900" algn="just">
              <a:buFont typeface="Wingdings" panose="05000000000000000000" pitchFamily="2" charset="2"/>
              <a:buChar char="v"/>
            </a:pPr>
            <a:r>
              <a:rPr lang="en-GB" sz="2800" dirty="0">
                <a:latin typeface="Open Sans" panose="020B0606030504020204" pitchFamily="34" charset="0"/>
                <a:ea typeface="Open Sans" panose="020B0606030504020204" pitchFamily="34" charset="0"/>
                <a:cs typeface="Open Sans" panose="020B0606030504020204" pitchFamily="34" charset="0"/>
              </a:rPr>
              <a:t>Irritability</a:t>
            </a:r>
          </a:p>
          <a:p>
            <a:pPr marL="342900" indent="-342900" algn="just">
              <a:buFont typeface="Wingdings" panose="05000000000000000000" pitchFamily="2" charset="2"/>
              <a:buChar char="v"/>
            </a:pPr>
            <a:r>
              <a:rPr lang="en-GB" sz="2800" dirty="0">
                <a:latin typeface="Open Sans" panose="020B0606030504020204" pitchFamily="34" charset="0"/>
                <a:ea typeface="Open Sans" panose="020B0606030504020204" pitchFamily="34" charset="0"/>
                <a:cs typeface="Open Sans" panose="020B0606030504020204" pitchFamily="34" charset="0"/>
              </a:rPr>
              <a:t>Disturbed sleep</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1147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982</Words>
  <Application>Microsoft Office PowerPoint</Application>
  <PresentationFormat>Custom</PresentationFormat>
  <Paragraphs>133</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Open Sans</vt:lpstr>
      <vt:lpstr>Open Sans SemiBold</vt:lpstr>
      <vt:lpstr>Wingdings</vt:lpstr>
      <vt:lpstr>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PC</dc:creator>
  <cp:keywords/>
  <dc:description>generated using python-pptx</dc:description>
  <cp:lastModifiedBy>rajpal singh</cp:lastModifiedBy>
  <cp:revision>33</cp:revision>
  <dcterms:created xsi:type="dcterms:W3CDTF">2013-01-27T09:14:16Z</dcterms:created>
  <dcterms:modified xsi:type="dcterms:W3CDTF">2026-03-26T11:46:36Z</dcterms:modified>
  <cp:category/>
</cp:coreProperties>
</file>