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418" r:id="rId2"/>
    <p:sldId id="257" r:id="rId3"/>
    <p:sldId id="275" r:id="rId4"/>
    <p:sldId id="403" r:id="rId5"/>
    <p:sldId id="368" r:id="rId6"/>
    <p:sldId id="404" r:id="rId7"/>
    <p:sldId id="338" r:id="rId8"/>
    <p:sldId id="405" r:id="rId9"/>
    <p:sldId id="406" r:id="rId10"/>
    <p:sldId id="407" r:id="rId11"/>
    <p:sldId id="420" r:id="rId12"/>
    <p:sldId id="421" r:id="rId13"/>
    <p:sldId id="370" r:id="rId14"/>
    <p:sldId id="408" r:id="rId15"/>
    <p:sldId id="422" r:id="rId16"/>
    <p:sldId id="409" r:id="rId17"/>
    <p:sldId id="417" r:id="rId18"/>
    <p:sldId id="411" r:id="rId19"/>
    <p:sldId id="396" r:id="rId20"/>
    <p:sldId id="412" r:id="rId21"/>
    <p:sldId id="414" r:id="rId22"/>
    <p:sldId id="415" r:id="rId23"/>
    <p:sldId id="416" r:id="rId24"/>
    <p:sldId id="423" r:id="rId25"/>
    <p:sldId id="424" r:id="rId26"/>
    <p:sldId id="425" r:id="rId27"/>
    <p:sldId id="426" r:id="rId28"/>
    <p:sldId id="427" r:id="rId29"/>
    <p:sldId id="428" r:id="rId30"/>
    <p:sldId id="429" r:id="rId31"/>
    <p:sldId id="430" r:id="rId32"/>
    <p:sldId id="419" r:id="rId3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94660"/>
  </p:normalViewPr>
  <p:slideViewPr>
    <p:cSldViewPr snapToGrid="0">
      <p:cViewPr varScale="1">
        <p:scale>
          <a:sx n="40" d="100"/>
          <a:sy n="40" d="100"/>
        </p:scale>
        <p:origin x="1764" y="12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24F2B74D-F11E-A5DB-5043-8BE355B57385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9"/>
            <a:ext cx="905046" cy="50261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2A9E7F-ED96-1630-5F44-F7F1631848A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137" y="38720"/>
            <a:ext cx="2231142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5626698-A73A-12E1-1740-8A559851473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 | </a:t>
            </a:r>
            <a:r>
              <a:rPr dirty="0"/>
              <a:t>MFR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17</a:t>
            </a:r>
            <a:r>
              <a:rPr b="1" dirty="0"/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F27801-618A-FC75-6F7A-FEC92A17FD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69100" y="12835531"/>
            <a:ext cx="3686352" cy="677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sp>
        <p:nvSpPr>
          <p:cNvPr id="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9" name="PPT 2 -"/>
          <p:cNvSpPr txBox="1"/>
          <p:nvPr/>
        </p:nvSpPr>
        <p:spPr>
          <a:xfrm>
            <a:off x="22010250" y="12813338"/>
            <a:ext cx="480298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  -</a:t>
            </a:r>
          </a:p>
        </p:txBody>
      </p:sp>
      <p:sp>
        <p:nvSpPr>
          <p:cNvPr id="8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3" name="Shape"/>
          <p:cNvSpPr/>
          <p:nvPr/>
        </p:nvSpPr>
        <p:spPr>
          <a:xfrm>
            <a:off x="-103356" y="3880189"/>
            <a:ext cx="13772463" cy="4879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1200259" y="4083124"/>
            <a:ext cx="9740888" cy="4112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LESSON 17</a:t>
            </a:r>
          </a:p>
          <a:p>
            <a:pPr defTabSz="2438400">
              <a:lnSpc>
                <a:spcPct val="8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sz="6400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Seizures, </a:t>
            </a:r>
          </a:p>
          <a:p>
            <a:pPr defTabSz="2438400">
              <a:lnSpc>
                <a:spcPct val="8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sz="6400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Diabetic Emergencies and Cerebral Vascular Accidents</a:t>
            </a:r>
          </a:p>
        </p:txBody>
      </p:sp>
      <p:sp>
        <p:nvSpPr>
          <p:cNvPr id="85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pic>
        <p:nvPicPr>
          <p:cNvPr id="95" name="MFR-logo-02.png" descr="MFR-logo-02.png"/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16316126" y="7112432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41"/>
            <a:ext cx="3258094" cy="22195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42" y="-86295"/>
            <a:ext cx="2231141" cy="24285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31337" y="354061"/>
            <a:ext cx="16234425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              MEDICAL FIRST RESPONDER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8" name="PEER | CSSR | INDIA">
            <a:extLst>
              <a:ext uri="{FF2B5EF4-FFF2-40B4-BE49-F238E27FC236}">
                <a16:creationId xmlns:a16="http://schemas.microsoft.com/office/drawing/2014/main" id="{FEF0CCE6-B2AE-9EAB-6B3B-5FA5D2198DCB}"/>
              </a:ext>
            </a:extLst>
          </p:cNvPr>
          <p:cNvSpPr txBox="1"/>
          <p:nvPr/>
        </p:nvSpPr>
        <p:spPr>
          <a:xfrm>
            <a:off x="663350" y="1296065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rgbClr val="FF0000"/>
                </a:solidFill>
              </a:rPr>
              <a:t>CAPF</a:t>
            </a:r>
            <a:r>
              <a:rPr dirty="0">
                <a:solidFill>
                  <a:srgbClr val="FF0000"/>
                </a:solidFill>
              </a:rPr>
              <a:t> | </a:t>
            </a:r>
            <a:r>
              <a:rPr lang="en-US" dirty="0">
                <a:solidFill>
                  <a:srgbClr val="FF0000"/>
                </a:solidFill>
              </a:rPr>
              <a:t>MFR</a:t>
            </a:r>
            <a:r>
              <a:rPr dirty="0">
                <a:solidFill>
                  <a:srgbClr val="FF0000"/>
                </a:solidFill>
              </a:rPr>
              <a:t> | INDIA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4880A2-A3EA-53AF-C0CD-BB4BF3790D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10486" y="3431176"/>
            <a:ext cx="8810455" cy="881045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A8771-339C-34B7-22A3-4785C4FEC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F7215BDD-5330-F031-71EE-7993F3AA124D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A736406E-28DC-3436-4ABD-37327349B747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B8719E1B-FB81-52C5-FAFE-891F924C309B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77CBC0BB-EFBF-54C3-5CE3-6A0326712628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17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BB5306F0-B120-62AE-CEE6-27BE8664E642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21DC4018-8D84-38F9-7645-CBF14092665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5D305E-924B-E1A2-9EE9-72E9636EEA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0A89E30F-1391-7B7F-4481-E869840F89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968CD0E2-FCD2-82D9-00FD-B03F19899990}"/>
              </a:ext>
            </a:extLst>
          </p:cNvPr>
          <p:cNvSpPr txBox="1"/>
          <p:nvPr/>
        </p:nvSpPr>
        <p:spPr>
          <a:xfrm>
            <a:off x="742863" y="2812493"/>
            <a:ext cx="7113118" cy="910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sz="6000" dirty="0"/>
              <a:t>Seizures</a:t>
            </a:r>
          </a:p>
        </p:txBody>
      </p:sp>
      <p:sp>
        <p:nvSpPr>
          <p:cNvPr id="2" name="Move the patient away from                  the contaminated area…">
            <a:extLst>
              <a:ext uri="{FF2B5EF4-FFF2-40B4-BE49-F238E27FC236}">
                <a16:creationId xmlns:a16="http://schemas.microsoft.com/office/drawing/2014/main" id="{D438D5A5-B5F1-5261-7F34-B2C9891783A7}"/>
              </a:ext>
            </a:extLst>
          </p:cNvPr>
          <p:cNvSpPr txBox="1"/>
          <p:nvPr/>
        </p:nvSpPr>
        <p:spPr>
          <a:xfrm>
            <a:off x="9204279" y="4302223"/>
            <a:ext cx="13859345" cy="776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/>
          <a:lstStyle/>
          <a:p>
            <a:pPr defTabSz="1896340">
              <a:spcBef>
                <a:spcPts val="4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/>
              <a:t>Postictal phase:  </a:t>
            </a:r>
          </a:p>
          <a:p>
            <a: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Begins when convulsions stop.  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Patient gradually regains consciousness.  Headache is common.</a:t>
            </a:r>
          </a:p>
        </p:txBody>
      </p:sp>
      <p:sp>
        <p:nvSpPr>
          <p:cNvPr id="225" name="Cont.">
            <a:extLst>
              <a:ext uri="{FF2B5EF4-FFF2-40B4-BE49-F238E27FC236}">
                <a16:creationId xmlns:a16="http://schemas.microsoft.com/office/drawing/2014/main" id="{6E80A8F3-7CA5-4D60-BDD6-6FB59A1E0D01}"/>
              </a:ext>
            </a:extLst>
          </p:cNvPr>
          <p:cNvSpPr txBox="1"/>
          <p:nvPr/>
        </p:nvSpPr>
        <p:spPr>
          <a:xfrm>
            <a:off x="876035" y="3912788"/>
            <a:ext cx="2047634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dirty="0"/>
              <a:t>Cont.</a:t>
            </a:r>
          </a:p>
        </p:txBody>
      </p:sp>
    </p:spTree>
    <p:extLst>
      <p:ext uri="{BB962C8B-B14F-4D97-AF65-F5344CB8AC3E}">
        <p14:creationId xmlns:p14="http://schemas.microsoft.com/office/powerpoint/2010/main" val="171622585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3E1AD-9A1F-CAA3-2215-A37C28BC5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368DD0F1-B2FD-356B-AD7B-1CA42F774F5B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0F944034-8AE6-81BF-60A8-4FD8A226C8D4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DFFB372C-7E7B-B0E5-FC53-9FAA72B7A40B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66094B5D-D013-CCFA-1148-384CDF5DE918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17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51AF3C57-6550-AE5B-4E32-C76F1CB2C09F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2F4C0182-55F4-D673-44B4-E747463957D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5AF416-E144-EEA2-43F3-BF831288B6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20BF9EAD-28A9-10AC-1AFE-73DA6FE52C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02D95734-0D87-AC98-2613-51A02F45C737}"/>
              </a:ext>
            </a:extLst>
          </p:cNvPr>
          <p:cNvSpPr txBox="1"/>
          <p:nvPr/>
        </p:nvSpPr>
        <p:spPr>
          <a:xfrm>
            <a:off x="742863" y="2812493"/>
            <a:ext cx="7113118" cy="16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sz="6000" dirty="0"/>
              <a:t>Prehospital treatment</a:t>
            </a:r>
          </a:p>
        </p:txBody>
      </p:sp>
      <p:sp>
        <p:nvSpPr>
          <p:cNvPr id="2" name="Move the patient away from                  the contaminated area…">
            <a:extLst>
              <a:ext uri="{FF2B5EF4-FFF2-40B4-BE49-F238E27FC236}">
                <a16:creationId xmlns:a16="http://schemas.microsoft.com/office/drawing/2014/main" id="{CCC83F04-51EF-1BF0-43D4-433AE83BFEA6}"/>
              </a:ext>
            </a:extLst>
          </p:cNvPr>
          <p:cNvSpPr txBox="1"/>
          <p:nvPr/>
        </p:nvSpPr>
        <p:spPr>
          <a:xfrm>
            <a:off x="8501635" y="1050852"/>
            <a:ext cx="13859345" cy="776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/>
          <a:lstStyle/>
          <a:p>
            <a:pPr defTabSz="1896340">
              <a:spcBef>
                <a:spcPts val="4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universal precautions &amp; secure the scene</a:t>
            </a:r>
          </a:p>
          <a:p>
            <a:pPr marL="857250" indent="-857250" defTabSz="1896340">
              <a:spcBef>
                <a:spcPts val="4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If you arrive while the patient is still having a seizure, begin at step one:</a:t>
            </a:r>
          </a:p>
          <a:p>
            <a:pPr marL="857250" indent="-857250" defTabSz="1896340">
              <a:spcBef>
                <a:spcPts val="4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 the patient gently on the floor &amp; move any objects that patient might strike</a:t>
            </a:r>
          </a:p>
          <a:p>
            <a:pPr marL="857250" indent="-857250" defTabSz="1896340">
              <a:spcBef>
                <a:spcPts val="4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Stay calm &amp; wait. Don’t force any thing into the patient’s mouth. Seizure should be over in a few minutes</a:t>
            </a:r>
          </a:p>
          <a:p>
            <a:pPr marL="857250" indent="-857250" defTabSz="1896340">
              <a:spcBef>
                <a:spcPts val="4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Loosen restrictive clothes. Don’t restrain patient</a:t>
            </a:r>
          </a:p>
          <a:p>
            <a:pPr marL="857250" indent="-857250" defTabSz="1896340">
              <a:spcBef>
                <a:spcPts val="4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 the patient on his/her side to prevent aspiration</a:t>
            </a:r>
          </a:p>
        </p:txBody>
      </p:sp>
    </p:spTree>
    <p:extLst>
      <p:ext uri="{BB962C8B-B14F-4D97-AF65-F5344CB8AC3E}">
        <p14:creationId xmlns:p14="http://schemas.microsoft.com/office/powerpoint/2010/main" val="186798636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D053F-9F33-3056-F461-F40F3833C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2F3F14F2-4762-77E3-683A-1E53ABC77DD4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FD8ED3AE-44D5-DEFC-8E2F-B9331E26F8F0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2FF0850F-F230-36DB-994E-0DA082A60784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D19C0E12-C174-E9D6-CD31-03EC2BA3142F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17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EF28A79F-2AF5-3DEB-9054-4B0CFFD7913E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969EA573-2F2A-97CE-42B4-12CE2AABEF9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3B84CC-AD2C-7F35-FAEE-11646497D5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1F9C8F5E-E0CD-5C27-1A77-A43F711940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A999BCEE-2A3E-DA96-06A8-FC2AF6F8D27F}"/>
              </a:ext>
            </a:extLst>
          </p:cNvPr>
          <p:cNvSpPr txBox="1"/>
          <p:nvPr/>
        </p:nvSpPr>
        <p:spPr>
          <a:xfrm>
            <a:off x="742863" y="2812493"/>
            <a:ext cx="7113118" cy="16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sz="6000" dirty="0"/>
              <a:t>Prehospital treatment</a:t>
            </a:r>
          </a:p>
        </p:txBody>
      </p:sp>
      <p:sp>
        <p:nvSpPr>
          <p:cNvPr id="2" name="Move the patient away from                  the contaminated area…">
            <a:extLst>
              <a:ext uri="{FF2B5EF4-FFF2-40B4-BE49-F238E27FC236}">
                <a16:creationId xmlns:a16="http://schemas.microsoft.com/office/drawing/2014/main" id="{E536F246-9706-435E-501A-DB1431E58838}"/>
              </a:ext>
            </a:extLst>
          </p:cNvPr>
          <p:cNvSpPr txBox="1"/>
          <p:nvPr/>
        </p:nvSpPr>
        <p:spPr>
          <a:xfrm>
            <a:off x="9061596" y="1378356"/>
            <a:ext cx="13859345" cy="776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/>
          <a:lstStyle/>
          <a:p>
            <a:pPr marL="685800" indent="-685800" defTabSz="1896340">
              <a:spcBef>
                <a:spcPts val="4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Assess &amp; monitor airway &amp; breathing</a:t>
            </a:r>
          </a:p>
          <a:p>
            <a:pPr marL="685800" indent="-685800" defTabSz="1896340">
              <a:spcBef>
                <a:spcPts val="4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Treat any injuries the patient may have sustained during convulsions</a:t>
            </a:r>
          </a:p>
          <a:p>
            <a:pPr marL="685800" indent="-685800" defTabSz="1896340">
              <a:spcBef>
                <a:spcPts val="4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 the patient in recovery  (if you don’t suspect spinal injury)</a:t>
            </a:r>
          </a:p>
          <a:p>
            <a:pPr marL="685800" indent="-685800" defTabSz="1896340">
              <a:spcBef>
                <a:spcPts val="4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Administer oxygen as per local protocol</a:t>
            </a:r>
          </a:p>
          <a:p>
            <a:pPr marL="685800" indent="-685800" defTabSz="1896340">
              <a:spcBef>
                <a:spcPts val="4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Comfort &amp; reassure the patient</a:t>
            </a:r>
          </a:p>
          <a:p>
            <a:pPr marL="685800" indent="-685800" defTabSz="1896340">
              <a:spcBef>
                <a:spcPts val="4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febrile seizures in children, lower the patient’s temperature with tepid water with a bath sponge or wash cloth. </a:t>
            </a:r>
          </a:p>
          <a:p>
            <a:pPr marL="685800" indent="-685800" defTabSz="1896340">
              <a:spcBef>
                <a:spcPts val="4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Transport the patient to the hospital</a:t>
            </a:r>
          </a:p>
          <a:p>
            <a:pPr marL="685800" indent="-685800" defTabSz="1896340">
              <a:spcBef>
                <a:spcPts val="4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 lang="en-US" sz="4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5954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478F04A7-6FF9-ADC7-E32D-C060FD8C93B7}"/>
              </a:ext>
            </a:extLst>
          </p:cNvPr>
          <p:cNvSpPr txBox="1"/>
          <p:nvPr/>
        </p:nvSpPr>
        <p:spPr>
          <a:xfrm>
            <a:off x="1077422" y="2421680"/>
            <a:ext cx="7914178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Hyperglycemia</a:t>
            </a:r>
          </a:p>
        </p:txBody>
      </p:sp>
      <p:sp>
        <p:nvSpPr>
          <p:cNvPr id="3" name="Nausea and/or vomiting…">
            <a:extLst>
              <a:ext uri="{FF2B5EF4-FFF2-40B4-BE49-F238E27FC236}">
                <a16:creationId xmlns:a16="http://schemas.microsoft.com/office/drawing/2014/main" id="{0E95A16B-8235-75A3-0D91-9C2CFE5F022E}"/>
              </a:ext>
            </a:extLst>
          </p:cNvPr>
          <p:cNvSpPr txBox="1"/>
          <p:nvPr/>
        </p:nvSpPr>
        <p:spPr>
          <a:xfrm>
            <a:off x="10721595" y="6825343"/>
            <a:ext cx="12893864" cy="5020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Gradual onset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Sweet, fruity breath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Flushed, dry skin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Hunger or thirst</a:t>
            </a:r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19596091-B8DD-FFBD-086D-7543A7181010}"/>
              </a:ext>
            </a:extLst>
          </p:cNvPr>
          <p:cNvSpPr txBox="1"/>
          <p:nvPr/>
        </p:nvSpPr>
        <p:spPr>
          <a:xfrm>
            <a:off x="1077422" y="4574167"/>
            <a:ext cx="6512399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Signs and symptoms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537BF6AB-BDF4-CAEA-8127-EBC06C3068E0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425349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BF8E3-EE2F-BCB0-0E30-D62608B3C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6EF714D8-5486-C6F3-4827-27F4F566343F}"/>
              </a:ext>
            </a:extLst>
          </p:cNvPr>
          <p:cNvSpPr txBox="1"/>
          <p:nvPr/>
        </p:nvSpPr>
        <p:spPr>
          <a:xfrm>
            <a:off x="1077422" y="2421680"/>
            <a:ext cx="8493298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Hyperglycemia</a:t>
            </a:r>
          </a:p>
        </p:txBody>
      </p:sp>
      <p:sp>
        <p:nvSpPr>
          <p:cNvPr id="3" name="Nausea and/or vomiting…">
            <a:extLst>
              <a:ext uri="{FF2B5EF4-FFF2-40B4-BE49-F238E27FC236}">
                <a16:creationId xmlns:a16="http://schemas.microsoft.com/office/drawing/2014/main" id="{0BFCBDDA-00B7-3F5F-542E-256B793757DD}"/>
              </a:ext>
            </a:extLst>
          </p:cNvPr>
          <p:cNvSpPr txBox="1"/>
          <p:nvPr/>
        </p:nvSpPr>
        <p:spPr>
          <a:xfrm>
            <a:off x="10721595" y="6825343"/>
            <a:ext cx="12893864" cy="4508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Rapid weak pulse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Frequent urination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Intoxicated appearance, staggering, slurred speech</a:t>
            </a:r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59FE6027-412E-BCE0-ACDC-48DC07A17083}"/>
              </a:ext>
            </a:extLst>
          </p:cNvPr>
          <p:cNvSpPr txBox="1"/>
          <p:nvPr/>
        </p:nvSpPr>
        <p:spPr>
          <a:xfrm>
            <a:off x="1077422" y="4574167"/>
            <a:ext cx="6512399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Signs and symptoms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2771420F-4132-3340-11BD-B13507AA0910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6" name="Cont.">
            <a:extLst>
              <a:ext uri="{FF2B5EF4-FFF2-40B4-BE49-F238E27FC236}">
                <a16:creationId xmlns:a16="http://schemas.microsoft.com/office/drawing/2014/main" id="{A563B572-0101-B0A7-45AC-521701579B5C}"/>
              </a:ext>
            </a:extLst>
          </p:cNvPr>
          <p:cNvSpPr txBox="1"/>
          <p:nvPr/>
        </p:nvSpPr>
        <p:spPr>
          <a:xfrm>
            <a:off x="10718338" y="5418033"/>
            <a:ext cx="2047634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dirty="0"/>
              <a:t>Cont.</a:t>
            </a:r>
          </a:p>
        </p:txBody>
      </p:sp>
    </p:spTree>
    <p:extLst>
      <p:ext uri="{BB962C8B-B14F-4D97-AF65-F5344CB8AC3E}">
        <p14:creationId xmlns:p14="http://schemas.microsoft.com/office/powerpoint/2010/main" val="56940341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D2704-998E-2AE2-28BD-D3335D724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A65776DE-8B7A-B6AB-11C1-F7CE555FB5A9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68E5258D-BF4F-9BBB-5BB2-0C68C4FDBBEE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62519DE3-5096-014A-2898-E34AE0F09D38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D5CA1CE8-2749-D680-BF1B-88F953235930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17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6C7DBC27-781C-7356-5DA6-137061B06EB0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8623DA20-60B4-B6BA-DF5C-630D5943C15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3B9A04-F2F2-1C62-CDA9-01D859EA8A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9071DB01-FC8E-D3A8-DDA2-5411DABA49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A973F9AB-C0F5-EE17-C290-16CD80A598B6}"/>
              </a:ext>
            </a:extLst>
          </p:cNvPr>
          <p:cNvSpPr txBox="1"/>
          <p:nvPr/>
        </p:nvSpPr>
        <p:spPr>
          <a:xfrm>
            <a:off x="742863" y="2812493"/>
            <a:ext cx="7113118" cy="16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sz="6000" dirty="0"/>
              <a:t>Prehospital treatment</a:t>
            </a:r>
          </a:p>
        </p:txBody>
      </p:sp>
      <p:sp>
        <p:nvSpPr>
          <p:cNvPr id="2" name="Move the patient away from                  the contaminated area…">
            <a:extLst>
              <a:ext uri="{FF2B5EF4-FFF2-40B4-BE49-F238E27FC236}">
                <a16:creationId xmlns:a16="http://schemas.microsoft.com/office/drawing/2014/main" id="{02D5C966-1F9C-C29D-FED5-72F8B371CB2C}"/>
              </a:ext>
            </a:extLst>
          </p:cNvPr>
          <p:cNvSpPr txBox="1"/>
          <p:nvPr/>
        </p:nvSpPr>
        <p:spPr>
          <a:xfrm>
            <a:off x="8972771" y="2523896"/>
            <a:ext cx="13859345" cy="776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/>
          <a:lstStyle/>
          <a:p>
            <a:pPr marL="685800" indent="-685800" defTabSz="1896340">
              <a:spcBef>
                <a:spcPts val="4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universal precautions &amp; secure the scene &amp; alert local EMS. Never give patients who cannot control their airways anything to eat/ drink</a:t>
            </a:r>
          </a:p>
          <a:p>
            <a:pPr marL="685800" indent="-685800" defTabSz="1896340">
              <a:spcBef>
                <a:spcPts val="4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Perform initial assessment &amp; obtain patient history</a:t>
            </a:r>
          </a:p>
          <a:p>
            <a:pPr marL="685800" indent="-685800" defTabSz="1896340">
              <a:spcBef>
                <a:spcPts val="4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Administer glucose as per local protocol. When in doubt, give sugar</a:t>
            </a:r>
          </a:p>
          <a:p>
            <a:pPr marL="685800" indent="-685800" defTabSz="1896340">
              <a:spcBef>
                <a:spcPts val="4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Reassess &amp; transport the patient. Position the patient appropriately</a:t>
            </a:r>
          </a:p>
        </p:txBody>
      </p:sp>
    </p:spTree>
    <p:extLst>
      <p:ext uri="{BB962C8B-B14F-4D97-AF65-F5344CB8AC3E}">
        <p14:creationId xmlns:p14="http://schemas.microsoft.com/office/powerpoint/2010/main" val="71391621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6AFD6-58D8-870F-8B48-7E2802513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B2C98741-D9F8-917A-CB00-7174BCD665ED}"/>
              </a:ext>
            </a:extLst>
          </p:cNvPr>
          <p:cNvSpPr txBox="1"/>
          <p:nvPr/>
        </p:nvSpPr>
        <p:spPr>
          <a:xfrm>
            <a:off x="1077422" y="2421680"/>
            <a:ext cx="8493298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Hypoglycemia</a:t>
            </a:r>
          </a:p>
        </p:txBody>
      </p:sp>
      <p:sp>
        <p:nvSpPr>
          <p:cNvPr id="3" name="Nausea and/or vomiting…">
            <a:extLst>
              <a:ext uri="{FF2B5EF4-FFF2-40B4-BE49-F238E27FC236}">
                <a16:creationId xmlns:a16="http://schemas.microsoft.com/office/drawing/2014/main" id="{22FBCC35-0505-6469-DA4B-834C340980EF}"/>
              </a:ext>
            </a:extLst>
          </p:cNvPr>
          <p:cNvSpPr txBox="1"/>
          <p:nvPr/>
        </p:nvSpPr>
        <p:spPr>
          <a:xfrm>
            <a:off x="10721595" y="6825343"/>
            <a:ext cx="12893864" cy="6359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6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Skipped meals</a:t>
            </a:r>
          </a:p>
          <a:p>
            <a:pPr marL="609600" indent="-609600" defTabSz="1896340">
              <a:spcBef>
                <a:spcPts val="6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Vomiting</a:t>
            </a:r>
          </a:p>
          <a:p>
            <a:pPr marL="609600" indent="-609600" defTabSz="1896340">
              <a:spcBef>
                <a:spcPts val="6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Strenuous exercise</a:t>
            </a:r>
          </a:p>
          <a:p>
            <a:pPr marL="609600" indent="-609600" defTabSz="1896340">
              <a:spcBef>
                <a:spcPts val="6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Physical stress from extreme heat or cold</a:t>
            </a:r>
          </a:p>
          <a:p>
            <a:pPr marL="609600" indent="-609600" defTabSz="1896340">
              <a:spcBef>
                <a:spcPts val="6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Emotional stress</a:t>
            </a:r>
          </a:p>
          <a:p>
            <a:pPr marL="609600" indent="-609600" defTabSz="1896340">
              <a:spcBef>
                <a:spcPts val="6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Accidental overdose of insulin</a:t>
            </a:r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7EDA2E16-A76B-A348-9F4B-5720C1EFFB10}"/>
              </a:ext>
            </a:extLst>
          </p:cNvPr>
          <p:cNvSpPr txBox="1"/>
          <p:nvPr/>
        </p:nvSpPr>
        <p:spPr>
          <a:xfrm>
            <a:off x="1077422" y="4574167"/>
            <a:ext cx="5326176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Common Causes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0478738A-334B-0656-107D-6BC92BE11696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203879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3C6B5-E475-58A0-CEBE-66E5F01AE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94A3E414-6192-8379-9166-2AEB00973F8C}"/>
              </a:ext>
            </a:extLst>
          </p:cNvPr>
          <p:cNvSpPr txBox="1"/>
          <p:nvPr/>
        </p:nvSpPr>
        <p:spPr>
          <a:xfrm>
            <a:off x="1077422" y="2421680"/>
            <a:ext cx="7914178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Hypoglycemia</a:t>
            </a:r>
          </a:p>
        </p:txBody>
      </p:sp>
      <p:sp>
        <p:nvSpPr>
          <p:cNvPr id="3" name="Nausea and/or vomiting…">
            <a:extLst>
              <a:ext uri="{FF2B5EF4-FFF2-40B4-BE49-F238E27FC236}">
                <a16:creationId xmlns:a16="http://schemas.microsoft.com/office/drawing/2014/main" id="{A710EA12-28D6-B488-7197-1FA7F68486C8}"/>
              </a:ext>
            </a:extLst>
          </p:cNvPr>
          <p:cNvSpPr txBox="1"/>
          <p:nvPr/>
        </p:nvSpPr>
        <p:spPr>
          <a:xfrm>
            <a:off x="10721595" y="6825343"/>
            <a:ext cx="12893864" cy="4508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Rapid onset of altered mental status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Intoxicated appearance, staggering, slurred speech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Atypical </a:t>
            </a:r>
            <a:r>
              <a:rPr lang="en-US" dirty="0" err="1"/>
              <a:t>behaviour</a:t>
            </a:r>
            <a:endParaRPr lang="en-US" dirty="0"/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361E574C-5233-1D22-AE19-FE1425536280}"/>
              </a:ext>
            </a:extLst>
          </p:cNvPr>
          <p:cNvSpPr txBox="1"/>
          <p:nvPr/>
        </p:nvSpPr>
        <p:spPr>
          <a:xfrm>
            <a:off x="1077422" y="4574167"/>
            <a:ext cx="6512399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Signs and symptoms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3D9FAE8A-6469-8EDA-2327-6D176201F485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605925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E5E1F-42AD-70FE-398E-06A8B0522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4CFFFD4F-8457-52C2-78C9-846DDB2C105E}"/>
              </a:ext>
            </a:extLst>
          </p:cNvPr>
          <p:cNvSpPr txBox="1"/>
          <p:nvPr/>
        </p:nvSpPr>
        <p:spPr>
          <a:xfrm>
            <a:off x="1077422" y="2421680"/>
            <a:ext cx="8493298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Hypoglycemia</a:t>
            </a:r>
          </a:p>
        </p:txBody>
      </p:sp>
      <p:sp>
        <p:nvSpPr>
          <p:cNvPr id="3" name="Nausea and/or vomiting…">
            <a:extLst>
              <a:ext uri="{FF2B5EF4-FFF2-40B4-BE49-F238E27FC236}">
                <a16:creationId xmlns:a16="http://schemas.microsoft.com/office/drawing/2014/main" id="{6D7A729C-5C82-3132-F4C7-9399A30A7FD3}"/>
              </a:ext>
            </a:extLst>
          </p:cNvPr>
          <p:cNvSpPr txBox="1"/>
          <p:nvPr/>
        </p:nvSpPr>
        <p:spPr>
          <a:xfrm>
            <a:off x="10721595" y="6825343"/>
            <a:ext cx="12893864" cy="674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Combativeness and/or anxiety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Rapid pulse rate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Cool, clammy skin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Hunger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Headache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Seizures</a:t>
            </a:r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34335DF5-B38E-A1D7-2A11-736652A2F824}"/>
              </a:ext>
            </a:extLst>
          </p:cNvPr>
          <p:cNvSpPr txBox="1"/>
          <p:nvPr/>
        </p:nvSpPr>
        <p:spPr>
          <a:xfrm>
            <a:off x="1077422" y="4574167"/>
            <a:ext cx="6512399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Signs and symptoms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E2B6B93A-8549-E92D-EBA7-5FE1EBE182B5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6" name="Cont.">
            <a:extLst>
              <a:ext uri="{FF2B5EF4-FFF2-40B4-BE49-F238E27FC236}">
                <a16:creationId xmlns:a16="http://schemas.microsoft.com/office/drawing/2014/main" id="{2150AA7E-9528-577D-7AD2-B3962278DE70}"/>
              </a:ext>
            </a:extLst>
          </p:cNvPr>
          <p:cNvSpPr txBox="1"/>
          <p:nvPr/>
        </p:nvSpPr>
        <p:spPr>
          <a:xfrm>
            <a:off x="10718338" y="5418033"/>
            <a:ext cx="2047634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dirty="0"/>
              <a:t>Cont.</a:t>
            </a:r>
          </a:p>
        </p:txBody>
      </p:sp>
    </p:spTree>
    <p:extLst>
      <p:ext uri="{BB962C8B-B14F-4D97-AF65-F5344CB8AC3E}">
        <p14:creationId xmlns:p14="http://schemas.microsoft.com/office/powerpoint/2010/main" val="291179535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011E0-4E77-BBB1-C5A4-C2F51ED45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">
            <a:extLst>
              <a:ext uri="{FF2B5EF4-FFF2-40B4-BE49-F238E27FC236}">
                <a16:creationId xmlns:a16="http://schemas.microsoft.com/office/drawing/2014/main" id="{C7A4BF8E-6C62-1977-6902-91BC23822A28}"/>
              </a:ext>
            </a:extLst>
          </p:cNvPr>
          <p:cNvSpPr txBox="1"/>
          <p:nvPr/>
        </p:nvSpPr>
        <p:spPr>
          <a:xfrm>
            <a:off x="1077422" y="2587024"/>
            <a:ext cx="7365538" cy="2834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Cerebral Vascular Accident</a:t>
            </a:r>
          </a:p>
        </p:txBody>
      </p:sp>
      <p:sp>
        <p:nvSpPr>
          <p:cNvPr id="3" name="Any substance that can impair or cause death of cell structure or function.">
            <a:extLst>
              <a:ext uri="{FF2B5EF4-FFF2-40B4-BE49-F238E27FC236}">
                <a16:creationId xmlns:a16="http://schemas.microsoft.com/office/drawing/2014/main" id="{185F3253-CF4B-F881-86E8-E84FE6546A54}"/>
              </a:ext>
            </a:extLst>
          </p:cNvPr>
          <p:cNvSpPr txBox="1"/>
          <p:nvPr/>
        </p:nvSpPr>
        <p:spPr>
          <a:xfrm>
            <a:off x="9858055" y="6858000"/>
            <a:ext cx="13274901" cy="221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A sudden loss of blood supply to the brain.</a:t>
            </a:r>
          </a:p>
        </p:txBody>
      </p:sp>
    </p:spTree>
    <p:extLst>
      <p:ext uri="{BB962C8B-B14F-4D97-AF65-F5344CB8AC3E}">
        <p14:creationId xmlns:p14="http://schemas.microsoft.com/office/powerpoint/2010/main" val="259472749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2" name="Define seizures.…">
            <a:extLst>
              <a:ext uri="{FF2B5EF4-FFF2-40B4-BE49-F238E27FC236}">
                <a16:creationId xmlns:a16="http://schemas.microsoft.com/office/drawing/2014/main" id="{C676BB09-7CF1-FE92-9FC5-E6A5AFF70AE8}"/>
              </a:ext>
            </a:extLst>
          </p:cNvPr>
          <p:cNvSpPr txBox="1"/>
          <p:nvPr/>
        </p:nvSpPr>
        <p:spPr>
          <a:xfrm>
            <a:off x="11659744" y="5444384"/>
            <a:ext cx="12068230" cy="4538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Define seizures.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four steps for the pre-hospital treatment for seizures when arriving while the patient is still having a seizure.</a:t>
            </a: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D351FD38-111D-6F24-9F0F-4741DAA7E677}"/>
              </a:ext>
            </a:extLst>
          </p:cNvPr>
          <p:cNvGrpSpPr/>
          <p:nvPr/>
        </p:nvGrpSpPr>
        <p:grpSpPr>
          <a:xfrm>
            <a:off x="9958192" y="516990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1432E06C-7A63-B456-FEAA-58E1A757B274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C76B3B26-3F24-9980-290F-8C2703128B10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7C44110E-F380-8308-2B4E-5C36C0A15F50}"/>
              </a:ext>
            </a:extLst>
          </p:cNvPr>
          <p:cNvGrpSpPr/>
          <p:nvPr/>
        </p:nvGrpSpPr>
        <p:grpSpPr>
          <a:xfrm>
            <a:off x="9958192" y="7061124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8D41A931-ACD3-53C9-FEA3-D013E880ABCF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7F190E38-7714-6DEF-52BF-71FCAD215D49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6160140" descr="P6160140">
            <a:extLst>
              <a:ext uri="{FF2B5EF4-FFF2-40B4-BE49-F238E27FC236}">
                <a16:creationId xmlns:a16="http://schemas.microsoft.com/office/drawing/2014/main" id="{C0AC2A78-55B1-76C2-E38D-EB75AA55C9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76" r="6176"/>
          <a:stretch>
            <a:fillRect/>
          </a:stretch>
        </p:blipFill>
        <p:spPr>
          <a:xfrm>
            <a:off x="6191268" y="6126954"/>
            <a:ext cx="6458837" cy="5099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6160153" descr="P6160153">
            <a:extLst>
              <a:ext uri="{FF2B5EF4-FFF2-40B4-BE49-F238E27FC236}">
                <a16:creationId xmlns:a16="http://schemas.microsoft.com/office/drawing/2014/main" id="{7BE89647-A61B-2725-A689-669511AC5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4966" y="6126954"/>
            <a:ext cx="6791566" cy="509367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erebral Vascular Accident">
            <a:extLst>
              <a:ext uri="{FF2B5EF4-FFF2-40B4-BE49-F238E27FC236}">
                <a16:creationId xmlns:a16="http://schemas.microsoft.com/office/drawing/2014/main" id="{AB1C902E-F24B-4583-0FA8-F39262C773C7}"/>
              </a:ext>
            </a:extLst>
          </p:cNvPr>
          <p:cNvSpPr txBox="1"/>
          <p:nvPr/>
        </p:nvSpPr>
        <p:spPr>
          <a:xfrm>
            <a:off x="1106394" y="2508772"/>
            <a:ext cx="10017298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Cerebral Vascular Accident</a:t>
            </a:r>
          </a:p>
        </p:txBody>
      </p:sp>
      <p:sp>
        <p:nvSpPr>
          <p:cNvPr id="5" name="Cerebral thrombosis">
            <a:extLst>
              <a:ext uri="{FF2B5EF4-FFF2-40B4-BE49-F238E27FC236}">
                <a16:creationId xmlns:a16="http://schemas.microsoft.com/office/drawing/2014/main" id="{2F1C0084-86CD-422D-FC6C-8843A0C49014}"/>
              </a:ext>
            </a:extLst>
          </p:cNvPr>
          <p:cNvSpPr txBox="1"/>
          <p:nvPr/>
        </p:nvSpPr>
        <p:spPr>
          <a:xfrm>
            <a:off x="6155643" y="11569013"/>
            <a:ext cx="6855234" cy="1293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/>
          <a:lstStyle>
            <a:lvl1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Cerebral thrombosis</a:t>
            </a:r>
          </a:p>
        </p:txBody>
      </p:sp>
      <p:sp>
        <p:nvSpPr>
          <p:cNvPr id="6" name="Causes">
            <a:extLst>
              <a:ext uri="{FF2B5EF4-FFF2-40B4-BE49-F238E27FC236}">
                <a16:creationId xmlns:a16="http://schemas.microsoft.com/office/drawing/2014/main" id="{CBC325ED-2FAE-592C-B9F7-5CC8BF9FC513}"/>
              </a:ext>
            </a:extLst>
          </p:cNvPr>
          <p:cNvSpPr txBox="1"/>
          <p:nvPr/>
        </p:nvSpPr>
        <p:spPr>
          <a:xfrm>
            <a:off x="1106394" y="5003387"/>
            <a:ext cx="2327277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Causes</a:t>
            </a: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91776207-B518-E9EE-6C2C-815F81D6F608}"/>
              </a:ext>
            </a:extLst>
          </p:cNvPr>
          <p:cNvSpPr/>
          <p:nvPr/>
        </p:nvSpPr>
        <p:spPr>
          <a:xfrm>
            <a:off x="6164056" y="5772126"/>
            <a:ext cx="1590736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Cerebral hemorrhage">
            <a:extLst>
              <a:ext uri="{FF2B5EF4-FFF2-40B4-BE49-F238E27FC236}">
                <a16:creationId xmlns:a16="http://schemas.microsoft.com/office/drawing/2014/main" id="{3527C788-CC3B-F258-5E07-E758C679FE18}"/>
              </a:ext>
            </a:extLst>
          </p:cNvPr>
          <p:cNvSpPr txBox="1"/>
          <p:nvPr/>
        </p:nvSpPr>
        <p:spPr>
          <a:xfrm>
            <a:off x="15298337" y="11577079"/>
            <a:ext cx="7449139" cy="982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Cerebral hemorrhage</a:t>
            </a:r>
          </a:p>
        </p:txBody>
      </p:sp>
    </p:spTree>
    <p:extLst>
      <p:ext uri="{BB962C8B-B14F-4D97-AF65-F5344CB8AC3E}">
        <p14:creationId xmlns:p14="http://schemas.microsoft.com/office/powerpoint/2010/main" val="260347532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87CA3-8641-7B0D-1C4E-E22F201B7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A664FD09-C709-B07F-BDFE-D99D80F9E4C4}"/>
              </a:ext>
            </a:extLst>
          </p:cNvPr>
          <p:cNvSpPr txBox="1"/>
          <p:nvPr/>
        </p:nvSpPr>
        <p:spPr>
          <a:xfrm>
            <a:off x="1077422" y="2421680"/>
            <a:ext cx="9956338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Cerebral Vascular Accident</a:t>
            </a:r>
          </a:p>
        </p:txBody>
      </p:sp>
      <p:sp>
        <p:nvSpPr>
          <p:cNvPr id="3" name="Nausea and/or vomiting…">
            <a:extLst>
              <a:ext uri="{FF2B5EF4-FFF2-40B4-BE49-F238E27FC236}">
                <a16:creationId xmlns:a16="http://schemas.microsoft.com/office/drawing/2014/main" id="{2AD9C732-0CED-516A-D7F7-EF6DE8ED30A3}"/>
              </a:ext>
            </a:extLst>
          </p:cNvPr>
          <p:cNvSpPr txBox="1"/>
          <p:nvPr/>
        </p:nvSpPr>
        <p:spPr>
          <a:xfrm>
            <a:off x="10721595" y="6825343"/>
            <a:ext cx="12893864" cy="4123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Headache (may be the first and only symptom)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Fainting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Altered mental status</a:t>
            </a:r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5B9E0296-0B05-677F-7C13-3E6502DFEF78}"/>
              </a:ext>
            </a:extLst>
          </p:cNvPr>
          <p:cNvSpPr txBox="1"/>
          <p:nvPr/>
        </p:nvSpPr>
        <p:spPr>
          <a:xfrm>
            <a:off x="1077422" y="4574167"/>
            <a:ext cx="6512399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Signs and symptoms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C1F31E8C-F7D3-B407-6A66-6E1B1266981C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746931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E5603-CB3E-A9A8-DE4D-30B868EF6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25E407C6-6224-A05A-E59F-7E6D52DF0787}"/>
              </a:ext>
            </a:extLst>
          </p:cNvPr>
          <p:cNvSpPr txBox="1"/>
          <p:nvPr/>
        </p:nvSpPr>
        <p:spPr>
          <a:xfrm>
            <a:off x="1077422" y="2421680"/>
            <a:ext cx="9956338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Cerebral Vascular Accident</a:t>
            </a:r>
          </a:p>
        </p:txBody>
      </p:sp>
      <p:sp>
        <p:nvSpPr>
          <p:cNvPr id="3" name="Nausea and/or vomiting…">
            <a:extLst>
              <a:ext uri="{FF2B5EF4-FFF2-40B4-BE49-F238E27FC236}">
                <a16:creationId xmlns:a16="http://schemas.microsoft.com/office/drawing/2014/main" id="{D24D7008-2C9C-A247-8D11-30159A66A025}"/>
              </a:ext>
            </a:extLst>
          </p:cNvPr>
          <p:cNvSpPr txBox="1"/>
          <p:nvPr/>
        </p:nvSpPr>
        <p:spPr>
          <a:xfrm>
            <a:off x="10721595" y="6825343"/>
            <a:ext cx="12893864" cy="4123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Tingling or paralysis of the extremities or face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Difficulty speaking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Blurred vision</a:t>
            </a:r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5977C698-D8FF-C408-3096-7D4BE41163A2}"/>
              </a:ext>
            </a:extLst>
          </p:cNvPr>
          <p:cNvSpPr txBox="1"/>
          <p:nvPr/>
        </p:nvSpPr>
        <p:spPr>
          <a:xfrm>
            <a:off x="1077422" y="4574167"/>
            <a:ext cx="6512399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Signs and symptoms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82845841-4FA0-79D8-FD43-CC04532C7B35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6" name="Cont.">
            <a:extLst>
              <a:ext uri="{FF2B5EF4-FFF2-40B4-BE49-F238E27FC236}">
                <a16:creationId xmlns:a16="http://schemas.microsoft.com/office/drawing/2014/main" id="{A47CCD8F-38BF-287C-E7B8-F640D0C78DF4}"/>
              </a:ext>
            </a:extLst>
          </p:cNvPr>
          <p:cNvSpPr txBox="1"/>
          <p:nvPr/>
        </p:nvSpPr>
        <p:spPr>
          <a:xfrm>
            <a:off x="10718338" y="5418033"/>
            <a:ext cx="2047634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dirty="0"/>
              <a:t>Cont.</a:t>
            </a:r>
          </a:p>
        </p:txBody>
      </p:sp>
    </p:spTree>
    <p:extLst>
      <p:ext uri="{BB962C8B-B14F-4D97-AF65-F5344CB8AC3E}">
        <p14:creationId xmlns:p14="http://schemas.microsoft.com/office/powerpoint/2010/main" val="111624375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3879E-E79A-5F2B-1514-109170D58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382508C3-1748-77DE-9C2B-573BF93B630F}"/>
              </a:ext>
            </a:extLst>
          </p:cNvPr>
          <p:cNvSpPr txBox="1"/>
          <p:nvPr/>
        </p:nvSpPr>
        <p:spPr>
          <a:xfrm>
            <a:off x="1077422" y="2421680"/>
            <a:ext cx="9956338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Cerebral Vascular Accident</a:t>
            </a:r>
          </a:p>
        </p:txBody>
      </p:sp>
      <p:sp>
        <p:nvSpPr>
          <p:cNvPr id="3" name="Nausea and/or vomiting…">
            <a:extLst>
              <a:ext uri="{FF2B5EF4-FFF2-40B4-BE49-F238E27FC236}">
                <a16:creationId xmlns:a16="http://schemas.microsoft.com/office/drawing/2014/main" id="{EB8EA2CD-F79D-0AB7-219F-AED89FE896CE}"/>
              </a:ext>
            </a:extLst>
          </p:cNvPr>
          <p:cNvSpPr txBox="1"/>
          <p:nvPr/>
        </p:nvSpPr>
        <p:spPr>
          <a:xfrm>
            <a:off x="10721595" y="6825343"/>
            <a:ext cx="12893864" cy="3292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Convulsions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Unequal pupils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Loss of bladder or bowel control</a:t>
            </a:r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5A85B3FC-C5DF-D65F-56D4-762A94AA8F3C}"/>
              </a:ext>
            </a:extLst>
          </p:cNvPr>
          <p:cNvSpPr txBox="1"/>
          <p:nvPr/>
        </p:nvSpPr>
        <p:spPr>
          <a:xfrm>
            <a:off x="1077422" y="4574167"/>
            <a:ext cx="6512399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Signs and symptoms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62500BF7-C1CC-4793-8F15-004C08692BF4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6" name="Cont.">
            <a:extLst>
              <a:ext uri="{FF2B5EF4-FFF2-40B4-BE49-F238E27FC236}">
                <a16:creationId xmlns:a16="http://schemas.microsoft.com/office/drawing/2014/main" id="{38A5E7B9-8B3C-71E8-14B4-FABDF12ECEA3}"/>
              </a:ext>
            </a:extLst>
          </p:cNvPr>
          <p:cNvSpPr txBox="1"/>
          <p:nvPr/>
        </p:nvSpPr>
        <p:spPr>
          <a:xfrm>
            <a:off x="10718338" y="5418033"/>
            <a:ext cx="2047634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dirty="0"/>
              <a:t>Cont.</a:t>
            </a:r>
          </a:p>
        </p:txBody>
      </p:sp>
    </p:spTree>
    <p:extLst>
      <p:ext uri="{BB962C8B-B14F-4D97-AF65-F5344CB8AC3E}">
        <p14:creationId xmlns:p14="http://schemas.microsoft.com/office/powerpoint/2010/main" val="140562231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0F901-CA21-694E-0F8E-7EAEBFFEA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C4CB9756-CCB3-42CD-1A6D-EC8E258FB8D9}"/>
              </a:ext>
            </a:extLst>
          </p:cNvPr>
          <p:cNvSpPr txBox="1"/>
          <p:nvPr/>
        </p:nvSpPr>
        <p:spPr>
          <a:xfrm>
            <a:off x="1077422" y="2421680"/>
            <a:ext cx="9956338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Abdominal distress</a:t>
            </a:r>
          </a:p>
        </p:txBody>
      </p:sp>
      <p:sp>
        <p:nvSpPr>
          <p:cNvPr id="3" name="Nausea and/or vomiting…">
            <a:extLst>
              <a:ext uri="{FF2B5EF4-FFF2-40B4-BE49-F238E27FC236}">
                <a16:creationId xmlns:a16="http://schemas.microsoft.com/office/drawing/2014/main" id="{1B601E70-92DA-D6EF-CDBD-C9E2C82F476B}"/>
              </a:ext>
            </a:extLst>
          </p:cNvPr>
          <p:cNvSpPr txBox="1"/>
          <p:nvPr/>
        </p:nvSpPr>
        <p:spPr>
          <a:xfrm>
            <a:off x="9284681" y="1502229"/>
            <a:ext cx="12893864" cy="9109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Definition: sharp , severe abdominal pain.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Abdominal pain can have sudden onset or build up gradually over a period of time. 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Severe abdominal pain may not always reflect a serious condition, but must always be treated as serious by the MFR until a full diagnosis is made by a doctor.</a:t>
            </a:r>
          </a:p>
        </p:txBody>
      </p:sp>
    </p:spTree>
    <p:extLst>
      <p:ext uri="{BB962C8B-B14F-4D97-AF65-F5344CB8AC3E}">
        <p14:creationId xmlns:p14="http://schemas.microsoft.com/office/powerpoint/2010/main" val="243888448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27E78-9E82-45A4-4C33-C2CBD1952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EF2AE17A-62DF-F19F-20C0-F1CC5B18C296}"/>
              </a:ext>
            </a:extLst>
          </p:cNvPr>
          <p:cNvSpPr txBox="1"/>
          <p:nvPr/>
        </p:nvSpPr>
        <p:spPr>
          <a:xfrm>
            <a:off x="1077422" y="2421680"/>
            <a:ext cx="9956338" cy="3149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Causes of abdominal distress</a:t>
            </a:r>
          </a:p>
        </p:txBody>
      </p:sp>
      <p:sp>
        <p:nvSpPr>
          <p:cNvPr id="3" name="Nausea and/or vomiting…">
            <a:extLst>
              <a:ext uri="{FF2B5EF4-FFF2-40B4-BE49-F238E27FC236}">
                <a16:creationId xmlns:a16="http://schemas.microsoft.com/office/drawing/2014/main" id="{994DA399-7D03-F3E6-F9D3-B64952DF1FA3}"/>
              </a:ext>
            </a:extLst>
          </p:cNvPr>
          <p:cNvSpPr txBox="1"/>
          <p:nvPr/>
        </p:nvSpPr>
        <p:spPr>
          <a:xfrm>
            <a:off x="9284681" y="1502229"/>
            <a:ext cx="12893864" cy="10391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There are multiple causes of abdominal     pain, all requiring immediate attention.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/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 These disorders have four general causes: 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Inflammation, 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Infection, 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Obstruction &amp; 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Hemorrhage.</a:t>
            </a:r>
          </a:p>
        </p:txBody>
      </p:sp>
    </p:spTree>
    <p:extLst>
      <p:ext uri="{BB962C8B-B14F-4D97-AF65-F5344CB8AC3E}">
        <p14:creationId xmlns:p14="http://schemas.microsoft.com/office/powerpoint/2010/main" val="348347344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7CD81-549D-D395-10D9-BDD963DF0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15BEC5F3-E751-59A4-6CD1-04A248913BF0}"/>
              </a:ext>
            </a:extLst>
          </p:cNvPr>
          <p:cNvSpPr txBox="1"/>
          <p:nvPr/>
        </p:nvSpPr>
        <p:spPr>
          <a:xfrm>
            <a:off x="1077422" y="2421680"/>
            <a:ext cx="9956338" cy="414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dirty="0"/>
              <a:t>Signs and symptoms of abdominal distress</a:t>
            </a:r>
            <a:endParaRPr lang="en-IN" dirty="0"/>
          </a:p>
        </p:txBody>
      </p:sp>
      <p:sp>
        <p:nvSpPr>
          <p:cNvPr id="3" name="Nausea and/or vomiting…">
            <a:extLst>
              <a:ext uri="{FF2B5EF4-FFF2-40B4-BE49-F238E27FC236}">
                <a16:creationId xmlns:a16="http://schemas.microsoft.com/office/drawing/2014/main" id="{FC6EB439-5573-7A8F-0E11-B1E10C1648A4}"/>
              </a:ext>
            </a:extLst>
          </p:cNvPr>
          <p:cNvSpPr txBox="1"/>
          <p:nvPr/>
        </p:nvSpPr>
        <p:spPr>
          <a:xfrm>
            <a:off x="8990767" y="2942906"/>
            <a:ext cx="12893864" cy="8409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Abdominal pain, local or diffuse 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Colicky pain (cramps that occur in waves)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Abdominal tenderness, local or diffuse 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Anxiety, reluctance to move 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Loss of appetite, nausea, vomiting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45675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9BD3C-E9B0-BD63-EFAA-E5E5B7596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ED46DDC8-031F-4AE4-CE1E-F26DB4165042}"/>
              </a:ext>
            </a:extLst>
          </p:cNvPr>
          <p:cNvSpPr txBox="1"/>
          <p:nvPr/>
        </p:nvSpPr>
        <p:spPr>
          <a:xfrm>
            <a:off x="1077422" y="2421680"/>
            <a:ext cx="9956338" cy="414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dirty="0"/>
              <a:t>Signs and symptoms of abdominal distress</a:t>
            </a:r>
            <a:endParaRPr lang="en-IN" dirty="0"/>
          </a:p>
        </p:txBody>
      </p:sp>
      <p:sp>
        <p:nvSpPr>
          <p:cNvPr id="3" name="Nausea and/or vomiting…">
            <a:extLst>
              <a:ext uri="{FF2B5EF4-FFF2-40B4-BE49-F238E27FC236}">
                <a16:creationId xmlns:a16="http://schemas.microsoft.com/office/drawing/2014/main" id="{0CCF2646-A401-8D0D-56B1-B1BF192C060F}"/>
              </a:ext>
            </a:extLst>
          </p:cNvPr>
          <p:cNvSpPr txBox="1"/>
          <p:nvPr/>
        </p:nvSpPr>
        <p:spPr>
          <a:xfrm>
            <a:off x="8990767" y="2942906"/>
            <a:ext cx="12893864" cy="7257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Fever 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Rigid , tense or distended abdomen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Signs of shock 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Vomiting blood , bright red or dark brown, resembling coffee grounds 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Blood in stool, bright red or tarry black</a:t>
            </a:r>
          </a:p>
        </p:txBody>
      </p:sp>
    </p:spTree>
    <p:extLst>
      <p:ext uri="{BB962C8B-B14F-4D97-AF65-F5344CB8AC3E}">
        <p14:creationId xmlns:p14="http://schemas.microsoft.com/office/powerpoint/2010/main" val="92357501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07FA6-4DE8-FB56-5C3C-109C50666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A606B324-96BD-5288-DBCE-490C39A0C8A5}"/>
              </a:ext>
            </a:extLst>
          </p:cNvPr>
          <p:cNvSpPr txBox="1"/>
          <p:nvPr/>
        </p:nvSpPr>
        <p:spPr>
          <a:xfrm>
            <a:off x="1077422" y="2421680"/>
            <a:ext cx="9956338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dirty="0"/>
              <a:t>Pre-hospital treatment</a:t>
            </a:r>
            <a:endParaRPr lang="en-IN" dirty="0"/>
          </a:p>
        </p:txBody>
      </p:sp>
      <p:sp>
        <p:nvSpPr>
          <p:cNvPr id="3" name="Nausea and/or vomiting…">
            <a:extLst>
              <a:ext uri="{FF2B5EF4-FFF2-40B4-BE49-F238E27FC236}">
                <a16:creationId xmlns:a16="http://schemas.microsoft.com/office/drawing/2014/main" id="{46F280B6-669F-F69E-7DC2-5EA7C154A7A0}"/>
              </a:ext>
            </a:extLst>
          </p:cNvPr>
          <p:cNvSpPr txBox="1"/>
          <p:nvPr/>
        </p:nvSpPr>
        <p:spPr>
          <a:xfrm>
            <a:off x="8206996" y="1277237"/>
            <a:ext cx="14119868" cy="12884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Use universal precautions &amp; secure the scene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Maintain open airway &amp; prevent aspiration of vomit. 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Have patient lie in comfortable position, preferably the left side if nauseated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Use universal precautions &amp; secure the scene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Maintain open airway &amp; prevent aspiration of vomit. 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Have patient lie in comfortable position, preferably the left side if nauseated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648924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69946-9DC2-AAC9-E734-571F115E4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0FD94762-F059-9BCD-9F89-7FCFADC08FAF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Now you are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04980F6B-297A-C818-828E-CBD311A205CB}"/>
              </a:ext>
            </a:extLst>
          </p:cNvPr>
          <p:cNvSpPr txBox="1"/>
          <p:nvPr/>
        </p:nvSpPr>
        <p:spPr>
          <a:xfrm>
            <a:off x="8661373" y="787889"/>
            <a:ext cx="3455472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Review</a:t>
            </a:r>
            <a:endParaRPr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B9188B1-C3D3-221F-696E-D021C86516E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29</a:t>
            </a:fld>
            <a:endParaRPr/>
          </a:p>
        </p:txBody>
      </p:sp>
      <p:sp>
        <p:nvSpPr>
          <p:cNvPr id="2" name="Define seizures.…">
            <a:extLst>
              <a:ext uri="{FF2B5EF4-FFF2-40B4-BE49-F238E27FC236}">
                <a16:creationId xmlns:a16="http://schemas.microsoft.com/office/drawing/2014/main" id="{07574DCA-B3DF-857B-CCFE-24EAEC010280}"/>
              </a:ext>
            </a:extLst>
          </p:cNvPr>
          <p:cNvSpPr txBox="1"/>
          <p:nvPr/>
        </p:nvSpPr>
        <p:spPr>
          <a:xfrm>
            <a:off x="11659744" y="5444384"/>
            <a:ext cx="12068230" cy="4538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Define seizures.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four steps for the pre-hospital treatment for seizures when arriving while the patient is still having a seizure.</a:t>
            </a: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E26268EB-F5B3-2A1A-1553-27E4011E9749}"/>
              </a:ext>
            </a:extLst>
          </p:cNvPr>
          <p:cNvGrpSpPr/>
          <p:nvPr/>
        </p:nvGrpSpPr>
        <p:grpSpPr>
          <a:xfrm>
            <a:off x="9958192" y="516990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B343198A-DE6B-AE45-5BA1-5C29779EA09B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B2599688-5CB9-35B2-9E3E-BB82E5B6606D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A95DE986-FC3A-822A-A4F5-D303D158C221}"/>
              </a:ext>
            </a:extLst>
          </p:cNvPr>
          <p:cNvGrpSpPr/>
          <p:nvPr/>
        </p:nvGrpSpPr>
        <p:grpSpPr>
          <a:xfrm>
            <a:off x="9958192" y="7061124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C949FA24-2F7D-577C-6F32-FA1BB3D45AA4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5A922EB6-03AB-AD9A-D583-6ECB9E4DA0EE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509299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A287-F30E-965F-8CE8-767FBC7C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F5718F69-9DD9-9433-D379-32CAAFCAE4EB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00CDD3E-D678-F499-FEBF-63CF25662869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04411A1-C3C6-2F4F-82AF-C46323EE4C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2" name="List five additional steps for…">
            <a:extLst>
              <a:ext uri="{FF2B5EF4-FFF2-40B4-BE49-F238E27FC236}">
                <a16:creationId xmlns:a16="http://schemas.microsoft.com/office/drawing/2014/main" id="{96617BCB-651E-29C9-D2B4-8C5BF38AF33F}"/>
              </a:ext>
            </a:extLst>
          </p:cNvPr>
          <p:cNvSpPr txBox="1"/>
          <p:nvPr/>
        </p:nvSpPr>
        <p:spPr>
          <a:xfrm>
            <a:off x="11659744" y="4760577"/>
            <a:ext cx="11605149" cy="5935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five additional steps for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the pre-hospital treatment for seizures to take after the seizure is over.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seven signs and symptoms for hyperglycemia and list three steps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for pre-hospital treatment.</a:t>
            </a: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F7F002B6-ADD9-DD52-37BD-CED58BB9B289}"/>
              </a:ext>
            </a:extLst>
          </p:cNvPr>
          <p:cNvGrpSpPr/>
          <p:nvPr/>
        </p:nvGrpSpPr>
        <p:grpSpPr>
          <a:xfrm>
            <a:off x="9958192" y="4760577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DF06BF76-048C-E1E9-631B-43302A87DF46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7" name="3">
              <a:extLst>
                <a:ext uri="{FF2B5EF4-FFF2-40B4-BE49-F238E27FC236}">
                  <a16:creationId xmlns:a16="http://schemas.microsoft.com/office/drawing/2014/main" id="{C13C3054-5473-9839-215C-7E5295250136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8" name="Group">
            <a:extLst>
              <a:ext uri="{FF2B5EF4-FFF2-40B4-BE49-F238E27FC236}">
                <a16:creationId xmlns:a16="http://schemas.microsoft.com/office/drawing/2014/main" id="{4C913EAB-77FA-E38A-8573-E3850831ABA6}"/>
              </a:ext>
            </a:extLst>
          </p:cNvPr>
          <p:cNvGrpSpPr/>
          <p:nvPr/>
        </p:nvGrpSpPr>
        <p:grpSpPr>
          <a:xfrm>
            <a:off x="9958192" y="7828636"/>
            <a:ext cx="1219201" cy="1681958"/>
            <a:chOff x="0" y="115975"/>
            <a:chExt cx="1219200" cy="1681957"/>
          </a:xfrm>
        </p:grpSpPr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D5306EDE-03A8-C470-8062-F48E7BA47360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4">
              <a:extLst>
                <a:ext uri="{FF2B5EF4-FFF2-40B4-BE49-F238E27FC236}">
                  <a16:creationId xmlns:a16="http://schemas.microsoft.com/office/drawing/2014/main" id="{01B1FD91-EF47-46EA-6AD5-26EFF0A78436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323362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78F1F-083F-3668-F62A-F58CE4905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67C8CEDE-24B4-706A-5155-8A12860A29D4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Now you are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9BCFEC2A-3920-8FBE-1451-FA0F74BBB243}"/>
              </a:ext>
            </a:extLst>
          </p:cNvPr>
          <p:cNvSpPr txBox="1"/>
          <p:nvPr/>
        </p:nvSpPr>
        <p:spPr>
          <a:xfrm>
            <a:off x="8661373" y="787889"/>
            <a:ext cx="3455472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Review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295FCA37-506F-C175-0A13-4D8403E8BC6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30</a:t>
            </a:fld>
            <a:endParaRPr/>
          </a:p>
        </p:txBody>
      </p:sp>
      <p:sp>
        <p:nvSpPr>
          <p:cNvPr id="2" name="List five additional steps for…">
            <a:extLst>
              <a:ext uri="{FF2B5EF4-FFF2-40B4-BE49-F238E27FC236}">
                <a16:creationId xmlns:a16="http://schemas.microsoft.com/office/drawing/2014/main" id="{C6B746B1-639F-A0BD-51C4-2448D238C1A1}"/>
              </a:ext>
            </a:extLst>
          </p:cNvPr>
          <p:cNvSpPr txBox="1"/>
          <p:nvPr/>
        </p:nvSpPr>
        <p:spPr>
          <a:xfrm>
            <a:off x="11659744" y="4760577"/>
            <a:ext cx="11605149" cy="5935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five additional steps for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the pre-hospital treatment for seizures to take after the seizure is over.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seven signs and symptoms for hyperglycemia and list three steps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for pre-hospital treatment.</a:t>
            </a: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772FFA83-2CB5-4F40-4841-4D1DF6EF6835}"/>
              </a:ext>
            </a:extLst>
          </p:cNvPr>
          <p:cNvGrpSpPr/>
          <p:nvPr/>
        </p:nvGrpSpPr>
        <p:grpSpPr>
          <a:xfrm>
            <a:off x="9958192" y="4760577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38CD4142-EB0C-4833-D311-FE8A4BC5F46F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7" name="3">
              <a:extLst>
                <a:ext uri="{FF2B5EF4-FFF2-40B4-BE49-F238E27FC236}">
                  <a16:creationId xmlns:a16="http://schemas.microsoft.com/office/drawing/2014/main" id="{F3CE7A68-B914-8AF4-F871-C37F1D32C58F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8" name="Group">
            <a:extLst>
              <a:ext uri="{FF2B5EF4-FFF2-40B4-BE49-F238E27FC236}">
                <a16:creationId xmlns:a16="http://schemas.microsoft.com/office/drawing/2014/main" id="{F136CCBF-87A3-86A1-BA8F-4659C5800B65}"/>
              </a:ext>
            </a:extLst>
          </p:cNvPr>
          <p:cNvGrpSpPr/>
          <p:nvPr/>
        </p:nvGrpSpPr>
        <p:grpSpPr>
          <a:xfrm>
            <a:off x="9958192" y="7828636"/>
            <a:ext cx="1219201" cy="1681958"/>
            <a:chOff x="0" y="115975"/>
            <a:chExt cx="1219200" cy="1681957"/>
          </a:xfrm>
        </p:grpSpPr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BC0DEFD2-1593-F1D6-1AE1-C1DB3A20C900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4">
              <a:extLst>
                <a:ext uri="{FF2B5EF4-FFF2-40B4-BE49-F238E27FC236}">
                  <a16:creationId xmlns:a16="http://schemas.microsoft.com/office/drawing/2014/main" id="{234C2622-24F9-E82B-60A5-492E0937E928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422735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37576-2BA0-5CFC-19F6-D84AA70B6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49B2224D-8160-6091-003A-482ECEFADDC5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/>
              <a:t>Now you are able to:</a:t>
            </a:r>
            <a:endParaRPr lang="en-US" sz="4800" dirty="0"/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7FC96F40-04A8-8806-8C5A-553FEC545D84}"/>
              </a:ext>
            </a:extLst>
          </p:cNvPr>
          <p:cNvSpPr txBox="1"/>
          <p:nvPr/>
        </p:nvSpPr>
        <p:spPr>
          <a:xfrm>
            <a:off x="8661373" y="787889"/>
            <a:ext cx="3455472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Review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7890E15C-B79D-892C-27AA-8EB99CB221E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31</a:t>
            </a:fld>
            <a:endParaRPr/>
          </a:p>
        </p:txBody>
      </p:sp>
      <p:sp>
        <p:nvSpPr>
          <p:cNvPr id="11" name="List nine signs and symptoms hypoglycemia and describe…">
            <a:extLst>
              <a:ext uri="{FF2B5EF4-FFF2-40B4-BE49-F238E27FC236}">
                <a16:creationId xmlns:a16="http://schemas.microsoft.com/office/drawing/2014/main" id="{5B813022-E9A1-F7B1-E8A1-BF2B9C9A9D9C}"/>
              </a:ext>
            </a:extLst>
          </p:cNvPr>
          <p:cNvSpPr txBox="1"/>
          <p:nvPr/>
        </p:nvSpPr>
        <p:spPr>
          <a:xfrm>
            <a:off x="11659744" y="4760577"/>
            <a:ext cx="9980669" cy="510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nine signs and symptoms hypoglycemia and describe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pre-hospital treatment.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nine signs and symptoms for a cerebral vascular accident (CVA).</a:t>
            </a:r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3C7949D5-586B-4C95-98CC-7B3C3E5DAD9C}"/>
              </a:ext>
            </a:extLst>
          </p:cNvPr>
          <p:cNvGrpSpPr/>
          <p:nvPr/>
        </p:nvGrpSpPr>
        <p:grpSpPr>
          <a:xfrm>
            <a:off x="9958192" y="4897115"/>
            <a:ext cx="1219201" cy="1681958"/>
            <a:chOff x="0" y="115975"/>
            <a:chExt cx="1219200" cy="1681957"/>
          </a:xfrm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80C2ACCC-FB38-387E-CF24-D0EB80FFB2A5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5">
              <a:extLst>
                <a:ext uri="{FF2B5EF4-FFF2-40B4-BE49-F238E27FC236}">
                  <a16:creationId xmlns:a16="http://schemas.microsoft.com/office/drawing/2014/main" id="{E7203B54-45CC-9D34-CF73-6280739AAFE4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6F07839F-8ECD-EE69-C982-F628188AB92F}"/>
              </a:ext>
            </a:extLst>
          </p:cNvPr>
          <p:cNvGrpSpPr/>
          <p:nvPr/>
        </p:nvGrpSpPr>
        <p:grpSpPr>
          <a:xfrm>
            <a:off x="9958192" y="7828636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0DC0338B-BEF3-8C03-4DB4-7D195ECF2D92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6">
              <a:extLst>
                <a:ext uri="{FF2B5EF4-FFF2-40B4-BE49-F238E27FC236}">
                  <a16:creationId xmlns:a16="http://schemas.microsoft.com/office/drawing/2014/main" id="{AB016BD9-F3B6-8014-7B88-BB8B4DACF252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9932187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ircle"/>
          <p:cNvSpPr/>
          <p:nvPr/>
        </p:nvSpPr>
        <p:spPr>
          <a:xfrm>
            <a:off x="-8639176" y="-8445205"/>
            <a:ext cx="19547984" cy="19547984"/>
          </a:xfrm>
          <a:prstGeom prst="ellipse">
            <a:avLst/>
          </a:prstGeom>
          <a:gradFill>
            <a:gsLst>
              <a:gs pos="0">
                <a:srgbClr val="DA751A"/>
              </a:gs>
              <a:gs pos="57570">
                <a:srgbClr val="E67C1D"/>
              </a:gs>
              <a:gs pos="100000">
                <a:srgbClr val="F2832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22" name="IMG-3642.JPG" descr="IMG-3642.JPG"/>
          <p:cNvPicPr>
            <a:picLocks noChangeAspect="1"/>
          </p:cNvPicPr>
          <p:nvPr/>
        </p:nvPicPr>
        <p:blipFill>
          <a:blip r:embed="rId2"/>
          <a:srcRect l="25406"/>
          <a:stretch>
            <a:fillRect/>
          </a:stretch>
        </p:blipFill>
        <p:spPr>
          <a:xfrm flipH="1">
            <a:off x="-2789159" y="-627962"/>
            <a:ext cx="12809302" cy="1144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685508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32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A6B61E-3BFB-8B6A-B54D-9BFC4C887C61}"/>
              </a:ext>
            </a:extLst>
          </p:cNvPr>
          <p:cNvSpPr/>
          <p:nvPr/>
        </p:nvSpPr>
        <p:spPr>
          <a:xfrm>
            <a:off x="14237731" y="1915775"/>
            <a:ext cx="4301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518E35-6747-06C1-F896-D0CB4FEDB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193" y="3474209"/>
            <a:ext cx="7285264" cy="832601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5B186-81A2-6A06-806C-491E6CAC3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929747A9-72D6-8682-B1D1-67CB4DFF9C24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C4E70629-1538-6C9B-03C1-06D2A8FB9BAE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F57C7C24-D78C-C15A-ED99-7B008733C25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1" name="List nine signs and symptoms hypoglycemia and describe…">
            <a:extLst>
              <a:ext uri="{FF2B5EF4-FFF2-40B4-BE49-F238E27FC236}">
                <a16:creationId xmlns:a16="http://schemas.microsoft.com/office/drawing/2014/main" id="{EA0BFB43-F108-311F-F04B-6F21F0C85C6D}"/>
              </a:ext>
            </a:extLst>
          </p:cNvPr>
          <p:cNvSpPr txBox="1"/>
          <p:nvPr/>
        </p:nvSpPr>
        <p:spPr>
          <a:xfrm>
            <a:off x="11659744" y="4760577"/>
            <a:ext cx="9980669" cy="510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nine signs and symptoms hypoglycemia and describe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pre-hospital treatment.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nine signs and symptoms for a cerebral vascular accident (CVA).</a:t>
            </a:r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38CF0647-06DB-480C-AB2E-4A97EDE99DF7}"/>
              </a:ext>
            </a:extLst>
          </p:cNvPr>
          <p:cNvGrpSpPr/>
          <p:nvPr/>
        </p:nvGrpSpPr>
        <p:grpSpPr>
          <a:xfrm>
            <a:off x="9958192" y="4897115"/>
            <a:ext cx="1219201" cy="1681958"/>
            <a:chOff x="0" y="115975"/>
            <a:chExt cx="1219200" cy="1681957"/>
          </a:xfrm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91E9F447-0D96-9B5D-9C67-3C2C679AC9D3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5">
              <a:extLst>
                <a:ext uri="{FF2B5EF4-FFF2-40B4-BE49-F238E27FC236}">
                  <a16:creationId xmlns:a16="http://schemas.microsoft.com/office/drawing/2014/main" id="{5D82B415-6686-A17C-A6D5-25AD1F47D62E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FE10D356-F4A5-5EC6-FB09-507830710E2E}"/>
              </a:ext>
            </a:extLst>
          </p:cNvPr>
          <p:cNvGrpSpPr/>
          <p:nvPr/>
        </p:nvGrpSpPr>
        <p:grpSpPr>
          <a:xfrm>
            <a:off x="9958192" y="7828636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6027ED28-7A32-0FC9-06F3-24BF48085022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6">
              <a:extLst>
                <a:ext uri="{FF2B5EF4-FFF2-40B4-BE49-F238E27FC236}">
                  <a16:creationId xmlns:a16="http://schemas.microsoft.com/office/drawing/2014/main" id="{963897E2-33F0-D574-63AF-937D8EF30841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334956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">
            <a:extLst>
              <a:ext uri="{FF2B5EF4-FFF2-40B4-BE49-F238E27FC236}">
                <a16:creationId xmlns:a16="http://schemas.microsoft.com/office/drawing/2014/main" id="{461FD432-2429-9235-9D35-B5DDEBCC3662}"/>
              </a:ext>
            </a:extLst>
          </p:cNvPr>
          <p:cNvSpPr txBox="1"/>
          <p:nvPr/>
        </p:nvSpPr>
        <p:spPr>
          <a:xfrm>
            <a:off x="1077422" y="2587024"/>
            <a:ext cx="7113118" cy="1061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Seizure</a:t>
            </a:r>
          </a:p>
        </p:txBody>
      </p:sp>
      <p:sp>
        <p:nvSpPr>
          <p:cNvPr id="3" name="Any substance that can impair or cause death of cell structure or function.">
            <a:extLst>
              <a:ext uri="{FF2B5EF4-FFF2-40B4-BE49-F238E27FC236}">
                <a16:creationId xmlns:a16="http://schemas.microsoft.com/office/drawing/2014/main" id="{94432758-A216-8827-C512-99F77C0D675F}"/>
              </a:ext>
            </a:extLst>
          </p:cNvPr>
          <p:cNvSpPr txBox="1"/>
          <p:nvPr/>
        </p:nvSpPr>
        <p:spPr>
          <a:xfrm>
            <a:off x="9858055" y="6858000"/>
            <a:ext cx="13274901" cy="4377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just"/>
            <a:r>
              <a:rPr lang="en-US" dirty="0">
                <a:solidFill>
                  <a:schemeClr val="tx1"/>
                </a:solidFill>
              </a:rPr>
              <a:t>A sudden and temporary change in mental status cause by massive electrical discharge in the brain.</a:t>
            </a:r>
          </a:p>
        </p:txBody>
      </p:sp>
    </p:spTree>
    <p:extLst>
      <p:ext uri="{BB962C8B-B14F-4D97-AF65-F5344CB8AC3E}">
        <p14:creationId xmlns:p14="http://schemas.microsoft.com/office/powerpoint/2010/main" val="422399592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">
            <a:extLst>
              <a:ext uri="{FF2B5EF4-FFF2-40B4-BE49-F238E27FC236}">
                <a16:creationId xmlns:a16="http://schemas.microsoft.com/office/drawing/2014/main" id="{A4FAC8B8-A160-A68B-F28D-9ABC525CA45B}"/>
              </a:ext>
            </a:extLst>
          </p:cNvPr>
          <p:cNvSpPr/>
          <p:nvPr/>
        </p:nvSpPr>
        <p:spPr>
          <a:xfrm>
            <a:off x="8907243" y="2988834"/>
            <a:ext cx="4336367" cy="1253697"/>
          </a:xfrm>
          <a:prstGeom prst="roundRect">
            <a:avLst>
              <a:gd name="adj" fmla="val 15195"/>
            </a:avLst>
          </a:prstGeom>
          <a:solidFill>
            <a:srgbClr val="D0D1C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" name="Rounded Rectangle">
            <a:extLst>
              <a:ext uri="{FF2B5EF4-FFF2-40B4-BE49-F238E27FC236}">
                <a16:creationId xmlns:a16="http://schemas.microsoft.com/office/drawing/2014/main" id="{59DDE0FF-A2F4-7174-D0B4-D15667B2F37E}"/>
              </a:ext>
            </a:extLst>
          </p:cNvPr>
          <p:cNvSpPr/>
          <p:nvPr/>
        </p:nvSpPr>
        <p:spPr>
          <a:xfrm>
            <a:off x="6920508" y="5026151"/>
            <a:ext cx="4336366" cy="1253698"/>
          </a:xfrm>
          <a:prstGeom prst="roundRect">
            <a:avLst>
              <a:gd name="adj" fmla="val 15195"/>
            </a:avLst>
          </a:prstGeom>
          <a:solidFill>
            <a:srgbClr val="D0D1C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Rounded Rectangle">
            <a:extLst>
              <a:ext uri="{FF2B5EF4-FFF2-40B4-BE49-F238E27FC236}">
                <a16:creationId xmlns:a16="http://schemas.microsoft.com/office/drawing/2014/main" id="{2FEF0000-54FC-3225-82E4-D92E70399444}"/>
              </a:ext>
            </a:extLst>
          </p:cNvPr>
          <p:cNvSpPr/>
          <p:nvPr/>
        </p:nvSpPr>
        <p:spPr>
          <a:xfrm>
            <a:off x="3698907" y="10838141"/>
            <a:ext cx="7559955" cy="1253697"/>
          </a:xfrm>
          <a:prstGeom prst="roundRect">
            <a:avLst>
              <a:gd name="adj" fmla="val 15195"/>
            </a:avLst>
          </a:prstGeom>
          <a:solidFill>
            <a:srgbClr val="D0D1C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CF145E27-DAAF-E74A-080B-C7B4A70BFA7D}"/>
              </a:ext>
            </a:extLst>
          </p:cNvPr>
          <p:cNvSpPr/>
          <p:nvPr/>
        </p:nvSpPr>
        <p:spPr>
          <a:xfrm>
            <a:off x="4746305" y="8947798"/>
            <a:ext cx="5175583" cy="1253697"/>
          </a:xfrm>
          <a:prstGeom prst="roundRect">
            <a:avLst>
              <a:gd name="adj" fmla="val 15195"/>
            </a:avLst>
          </a:prstGeom>
          <a:solidFill>
            <a:srgbClr val="D0D1C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6" name="Rounded Rectangle">
            <a:extLst>
              <a:ext uri="{FF2B5EF4-FFF2-40B4-BE49-F238E27FC236}">
                <a16:creationId xmlns:a16="http://schemas.microsoft.com/office/drawing/2014/main" id="{D05DA200-59D0-CB6B-B400-210B866D8DDF}"/>
              </a:ext>
            </a:extLst>
          </p:cNvPr>
          <p:cNvSpPr/>
          <p:nvPr/>
        </p:nvSpPr>
        <p:spPr>
          <a:xfrm>
            <a:off x="5595092" y="6986974"/>
            <a:ext cx="4336366" cy="1253698"/>
          </a:xfrm>
          <a:prstGeom prst="roundRect">
            <a:avLst>
              <a:gd name="adj" fmla="val 15195"/>
            </a:avLst>
          </a:prstGeom>
          <a:solidFill>
            <a:srgbClr val="D0D1C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" name="Rounded Rectangle">
            <a:extLst>
              <a:ext uri="{FF2B5EF4-FFF2-40B4-BE49-F238E27FC236}">
                <a16:creationId xmlns:a16="http://schemas.microsoft.com/office/drawing/2014/main" id="{0BE3ECCA-28FB-7661-DCC1-F3736490D4B0}"/>
              </a:ext>
            </a:extLst>
          </p:cNvPr>
          <p:cNvSpPr/>
          <p:nvPr/>
        </p:nvSpPr>
        <p:spPr>
          <a:xfrm>
            <a:off x="18751453" y="6986974"/>
            <a:ext cx="4336367" cy="1253698"/>
          </a:xfrm>
          <a:prstGeom prst="roundRect">
            <a:avLst>
              <a:gd name="adj" fmla="val 15195"/>
            </a:avLst>
          </a:prstGeom>
          <a:solidFill>
            <a:srgbClr val="D0D1C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Rounded Rectangle">
            <a:extLst>
              <a:ext uri="{FF2B5EF4-FFF2-40B4-BE49-F238E27FC236}">
                <a16:creationId xmlns:a16="http://schemas.microsoft.com/office/drawing/2014/main" id="{D5ED3427-A641-A0A6-48A4-09A8579BAD12}"/>
              </a:ext>
            </a:extLst>
          </p:cNvPr>
          <p:cNvSpPr/>
          <p:nvPr/>
        </p:nvSpPr>
        <p:spPr>
          <a:xfrm>
            <a:off x="18751453" y="8947798"/>
            <a:ext cx="4336367" cy="1253697"/>
          </a:xfrm>
          <a:prstGeom prst="roundRect">
            <a:avLst>
              <a:gd name="adj" fmla="val 15195"/>
            </a:avLst>
          </a:prstGeom>
          <a:solidFill>
            <a:srgbClr val="D0D1C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9" name="Rounded Rectangle">
            <a:extLst>
              <a:ext uri="{FF2B5EF4-FFF2-40B4-BE49-F238E27FC236}">
                <a16:creationId xmlns:a16="http://schemas.microsoft.com/office/drawing/2014/main" id="{88AB433C-14E3-4589-E09A-24A7FB3344E0}"/>
              </a:ext>
            </a:extLst>
          </p:cNvPr>
          <p:cNvSpPr/>
          <p:nvPr/>
        </p:nvSpPr>
        <p:spPr>
          <a:xfrm>
            <a:off x="17104025" y="10841236"/>
            <a:ext cx="4336366" cy="1253697"/>
          </a:xfrm>
          <a:prstGeom prst="roundRect">
            <a:avLst>
              <a:gd name="adj" fmla="val 15195"/>
            </a:avLst>
          </a:prstGeom>
          <a:solidFill>
            <a:srgbClr val="D0D1C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Rounded Rectangle">
            <a:extLst>
              <a:ext uri="{FF2B5EF4-FFF2-40B4-BE49-F238E27FC236}">
                <a16:creationId xmlns:a16="http://schemas.microsoft.com/office/drawing/2014/main" id="{1BB77CA0-9A1C-D243-F3AC-97DE284F439E}"/>
              </a:ext>
            </a:extLst>
          </p:cNvPr>
          <p:cNvSpPr/>
          <p:nvPr/>
        </p:nvSpPr>
        <p:spPr>
          <a:xfrm>
            <a:off x="11785320" y="12345169"/>
            <a:ext cx="4336366" cy="1253697"/>
          </a:xfrm>
          <a:prstGeom prst="roundRect">
            <a:avLst>
              <a:gd name="adj" fmla="val 15195"/>
            </a:avLst>
          </a:prstGeom>
          <a:solidFill>
            <a:srgbClr val="D0D1C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" name="Rounded Rectangle">
            <a:extLst>
              <a:ext uri="{FF2B5EF4-FFF2-40B4-BE49-F238E27FC236}">
                <a16:creationId xmlns:a16="http://schemas.microsoft.com/office/drawing/2014/main" id="{595FD281-1F26-D7E0-8BC7-813D76AF73E1}"/>
              </a:ext>
            </a:extLst>
          </p:cNvPr>
          <p:cNvSpPr/>
          <p:nvPr/>
        </p:nvSpPr>
        <p:spPr>
          <a:xfrm>
            <a:off x="15103192" y="2988834"/>
            <a:ext cx="4336367" cy="1253697"/>
          </a:xfrm>
          <a:prstGeom prst="roundRect">
            <a:avLst>
              <a:gd name="adj" fmla="val 15195"/>
            </a:avLst>
          </a:prstGeom>
          <a:solidFill>
            <a:srgbClr val="D0D1C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" name="Rounded Rectangle">
            <a:extLst>
              <a:ext uri="{FF2B5EF4-FFF2-40B4-BE49-F238E27FC236}">
                <a16:creationId xmlns:a16="http://schemas.microsoft.com/office/drawing/2014/main" id="{F47C26F0-7477-A4CD-D8A7-EC3ADE2F9F14}"/>
              </a:ext>
            </a:extLst>
          </p:cNvPr>
          <p:cNvSpPr/>
          <p:nvPr/>
        </p:nvSpPr>
        <p:spPr>
          <a:xfrm>
            <a:off x="17104025" y="5026151"/>
            <a:ext cx="4336366" cy="1253698"/>
          </a:xfrm>
          <a:prstGeom prst="roundRect">
            <a:avLst>
              <a:gd name="adj" fmla="val 15195"/>
            </a:avLst>
          </a:prstGeom>
          <a:solidFill>
            <a:srgbClr val="D0D1C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Causes of Seizures">
            <a:extLst>
              <a:ext uri="{FF2B5EF4-FFF2-40B4-BE49-F238E27FC236}">
                <a16:creationId xmlns:a16="http://schemas.microsoft.com/office/drawing/2014/main" id="{1897AC18-49DD-CC80-E106-E704C44A43A0}"/>
              </a:ext>
            </a:extLst>
          </p:cNvPr>
          <p:cNvSpPr txBox="1"/>
          <p:nvPr/>
        </p:nvSpPr>
        <p:spPr>
          <a:xfrm>
            <a:off x="855196" y="2699010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Causes of Seizures</a:t>
            </a:r>
          </a:p>
        </p:txBody>
      </p:sp>
      <p:sp>
        <p:nvSpPr>
          <p:cNvPr id="14" name="CVA">
            <a:extLst>
              <a:ext uri="{FF2B5EF4-FFF2-40B4-BE49-F238E27FC236}">
                <a16:creationId xmlns:a16="http://schemas.microsoft.com/office/drawing/2014/main" id="{60106294-7B70-BB0D-84B6-946BF69342F9}"/>
              </a:ext>
            </a:extLst>
          </p:cNvPr>
          <p:cNvSpPr txBox="1"/>
          <p:nvPr/>
        </p:nvSpPr>
        <p:spPr>
          <a:xfrm>
            <a:off x="6806824" y="7184796"/>
            <a:ext cx="1562044" cy="858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>
            <a:lvl1pPr algn="ctr" defTabSz="1763597">
              <a:lnSpc>
                <a:spcPct val="90000"/>
              </a:lnSpc>
              <a:tabLst>
                <a:tab pos="2120900" algn="l"/>
                <a:tab pos="3390900" algn="l"/>
                <a:tab pos="4673600" algn="l"/>
                <a:tab pos="5943600" algn="l"/>
              </a:tabLst>
              <a:defRPr sz="3906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 CVA</a:t>
            </a:r>
          </a:p>
        </p:txBody>
      </p:sp>
      <p:sp>
        <p:nvSpPr>
          <p:cNvPr id="15" name="Epilepsy">
            <a:extLst>
              <a:ext uri="{FF2B5EF4-FFF2-40B4-BE49-F238E27FC236}">
                <a16:creationId xmlns:a16="http://schemas.microsoft.com/office/drawing/2014/main" id="{A2FED631-7718-1109-2B68-2FECA62CCF33}"/>
              </a:ext>
            </a:extLst>
          </p:cNvPr>
          <p:cNvSpPr txBox="1"/>
          <p:nvPr/>
        </p:nvSpPr>
        <p:spPr>
          <a:xfrm>
            <a:off x="7704487" y="5223973"/>
            <a:ext cx="2768409" cy="858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>
            <a:lvl1pPr algn="ctr" defTabSz="1763597">
              <a:lnSpc>
                <a:spcPct val="90000"/>
              </a:lnSpc>
              <a:tabLst>
                <a:tab pos="2120900" algn="l"/>
                <a:tab pos="3390900" algn="l"/>
                <a:tab pos="4673600" algn="l"/>
                <a:tab pos="5943600" algn="l"/>
              </a:tabLst>
              <a:defRPr sz="3906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 Epilepsy</a:t>
            </a:r>
          </a:p>
        </p:txBody>
      </p:sp>
      <p:sp>
        <p:nvSpPr>
          <p:cNvPr id="16" name="Eclampsia">
            <a:extLst>
              <a:ext uri="{FF2B5EF4-FFF2-40B4-BE49-F238E27FC236}">
                <a16:creationId xmlns:a16="http://schemas.microsoft.com/office/drawing/2014/main" id="{447D4E7C-79AC-F386-763C-D3817A2C5595}"/>
              </a:ext>
            </a:extLst>
          </p:cNvPr>
          <p:cNvSpPr txBox="1"/>
          <p:nvPr/>
        </p:nvSpPr>
        <p:spPr>
          <a:xfrm>
            <a:off x="12449399" y="12542990"/>
            <a:ext cx="3091923" cy="858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>
            <a:lvl1pPr algn="ctr" defTabSz="1763597">
              <a:lnSpc>
                <a:spcPct val="90000"/>
              </a:lnSpc>
              <a:tabLst>
                <a:tab pos="2120900" algn="l"/>
                <a:tab pos="3390900" algn="l"/>
                <a:tab pos="4673600" algn="l"/>
                <a:tab pos="5943600" algn="l"/>
              </a:tabLst>
              <a:defRPr sz="3906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Eclampsia</a:t>
            </a:r>
          </a:p>
        </p:txBody>
      </p:sp>
      <p:sp>
        <p:nvSpPr>
          <p:cNvPr id="17" name="Hypoxia">
            <a:extLst>
              <a:ext uri="{FF2B5EF4-FFF2-40B4-BE49-F238E27FC236}">
                <a16:creationId xmlns:a16="http://schemas.microsoft.com/office/drawing/2014/main" id="{59DAB856-7293-4951-672C-8A00AA7413E6}"/>
              </a:ext>
            </a:extLst>
          </p:cNvPr>
          <p:cNvSpPr txBox="1"/>
          <p:nvPr/>
        </p:nvSpPr>
        <p:spPr>
          <a:xfrm>
            <a:off x="18033443" y="5246944"/>
            <a:ext cx="2477531" cy="858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>
            <a:lvl1pPr algn="ctr" defTabSz="1763597">
              <a:lnSpc>
                <a:spcPct val="90000"/>
              </a:lnSpc>
              <a:tabLst>
                <a:tab pos="2120900" algn="l"/>
                <a:tab pos="3390900" algn="l"/>
                <a:tab pos="4673600" algn="l"/>
                <a:tab pos="5943600" algn="l"/>
              </a:tabLst>
              <a:defRPr sz="3906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Hypoxia</a:t>
            </a:r>
          </a:p>
        </p:txBody>
      </p:sp>
      <p:grpSp>
        <p:nvGrpSpPr>
          <p:cNvPr id="18" name="Group">
            <a:extLst>
              <a:ext uri="{FF2B5EF4-FFF2-40B4-BE49-F238E27FC236}">
                <a16:creationId xmlns:a16="http://schemas.microsoft.com/office/drawing/2014/main" id="{588DE6F2-1DAD-5E61-FD53-B052487925F1}"/>
              </a:ext>
            </a:extLst>
          </p:cNvPr>
          <p:cNvGrpSpPr/>
          <p:nvPr/>
        </p:nvGrpSpPr>
        <p:grpSpPr>
          <a:xfrm>
            <a:off x="11794502" y="6007849"/>
            <a:ext cx="4318001" cy="4318001"/>
            <a:chOff x="0" y="0"/>
            <a:chExt cx="4318000" cy="4318000"/>
          </a:xfrm>
        </p:grpSpPr>
        <p:sp>
          <p:nvSpPr>
            <p:cNvPr id="19" name="Circle">
              <a:extLst>
                <a:ext uri="{FF2B5EF4-FFF2-40B4-BE49-F238E27FC236}">
                  <a16:creationId xmlns:a16="http://schemas.microsoft.com/office/drawing/2014/main" id="{7E4444C2-E03E-5DFF-0FB0-C937EF1F2B6B}"/>
                </a:ext>
              </a:extLst>
            </p:cNvPr>
            <p:cNvSpPr/>
            <p:nvPr/>
          </p:nvSpPr>
          <p:spPr>
            <a:xfrm>
              <a:off x="0" y="0"/>
              <a:ext cx="4318000" cy="431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0" name="Seizures">
              <a:extLst>
                <a:ext uri="{FF2B5EF4-FFF2-40B4-BE49-F238E27FC236}">
                  <a16:creationId xmlns:a16="http://schemas.microsoft.com/office/drawing/2014/main" id="{EE104292-61E3-ED70-8581-0A0508F939B7}"/>
                </a:ext>
              </a:extLst>
            </p:cNvPr>
            <p:cNvSpPr txBox="1"/>
            <p:nvPr/>
          </p:nvSpPr>
          <p:spPr>
            <a:xfrm>
              <a:off x="705613" y="1547315"/>
              <a:ext cx="2990492" cy="1096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1896340">
                <a:spcBef>
                  <a:spcPts val="2100"/>
                </a:spcBef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Seizures</a:t>
              </a:r>
            </a:p>
          </p:txBody>
        </p:sp>
      </p:grpSp>
      <p:sp>
        <p:nvSpPr>
          <p:cNvPr id="21" name="Head Trauma">
            <a:extLst>
              <a:ext uri="{FF2B5EF4-FFF2-40B4-BE49-F238E27FC236}">
                <a16:creationId xmlns:a16="http://schemas.microsoft.com/office/drawing/2014/main" id="{E29700B5-0F08-0A50-7C61-48E4BEAFDF2D}"/>
              </a:ext>
            </a:extLst>
          </p:cNvPr>
          <p:cNvSpPr txBox="1"/>
          <p:nvPr/>
        </p:nvSpPr>
        <p:spPr>
          <a:xfrm>
            <a:off x="15513094" y="3175448"/>
            <a:ext cx="3516562" cy="880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Head Trauma</a:t>
            </a:r>
          </a:p>
        </p:txBody>
      </p:sp>
      <p:sp>
        <p:nvSpPr>
          <p:cNvPr id="22" name="Brain Tumors">
            <a:extLst>
              <a:ext uri="{FF2B5EF4-FFF2-40B4-BE49-F238E27FC236}">
                <a16:creationId xmlns:a16="http://schemas.microsoft.com/office/drawing/2014/main" id="{69CD4FEC-67F3-FE5E-605E-A92A34485CD6}"/>
              </a:ext>
            </a:extLst>
          </p:cNvPr>
          <p:cNvSpPr txBox="1"/>
          <p:nvPr/>
        </p:nvSpPr>
        <p:spPr>
          <a:xfrm>
            <a:off x="9322484" y="3175448"/>
            <a:ext cx="3505884" cy="880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Brain Tumors</a:t>
            </a:r>
          </a:p>
        </p:txBody>
      </p:sp>
      <p:sp>
        <p:nvSpPr>
          <p:cNvPr id="23" name="Poisoning">
            <a:extLst>
              <a:ext uri="{FF2B5EF4-FFF2-40B4-BE49-F238E27FC236}">
                <a16:creationId xmlns:a16="http://schemas.microsoft.com/office/drawing/2014/main" id="{AC431790-B4A8-A621-83D3-B5B0C6CE338C}"/>
              </a:ext>
            </a:extLst>
          </p:cNvPr>
          <p:cNvSpPr txBox="1"/>
          <p:nvPr/>
        </p:nvSpPr>
        <p:spPr>
          <a:xfrm>
            <a:off x="19547341" y="7173589"/>
            <a:ext cx="2744591" cy="880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 Poisoning</a:t>
            </a:r>
          </a:p>
        </p:txBody>
      </p:sp>
      <p:sp>
        <p:nvSpPr>
          <p:cNvPr id="24" name="Hypoglycemia">
            <a:extLst>
              <a:ext uri="{FF2B5EF4-FFF2-40B4-BE49-F238E27FC236}">
                <a16:creationId xmlns:a16="http://schemas.microsoft.com/office/drawing/2014/main" id="{58C5296A-F5C6-BDFE-E88D-C68B9F896DE8}"/>
              </a:ext>
            </a:extLst>
          </p:cNvPr>
          <p:cNvSpPr txBox="1"/>
          <p:nvPr/>
        </p:nvSpPr>
        <p:spPr>
          <a:xfrm>
            <a:off x="19090904" y="9134412"/>
            <a:ext cx="3657465" cy="880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Hypoglycemia</a:t>
            </a:r>
          </a:p>
        </p:txBody>
      </p:sp>
      <p:sp>
        <p:nvSpPr>
          <p:cNvPr id="25" name="Infection">
            <a:extLst>
              <a:ext uri="{FF2B5EF4-FFF2-40B4-BE49-F238E27FC236}">
                <a16:creationId xmlns:a16="http://schemas.microsoft.com/office/drawing/2014/main" id="{E9E6734D-7AEC-9A6D-CD56-378712FCE9B2}"/>
              </a:ext>
            </a:extLst>
          </p:cNvPr>
          <p:cNvSpPr txBox="1"/>
          <p:nvPr/>
        </p:nvSpPr>
        <p:spPr>
          <a:xfrm>
            <a:off x="18026882" y="11027850"/>
            <a:ext cx="2490653" cy="880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 Infection</a:t>
            </a:r>
          </a:p>
        </p:txBody>
      </p:sp>
      <p:sp>
        <p:nvSpPr>
          <p:cNvPr id="26" name="Chronic medical conditions">
            <a:extLst>
              <a:ext uri="{FF2B5EF4-FFF2-40B4-BE49-F238E27FC236}">
                <a16:creationId xmlns:a16="http://schemas.microsoft.com/office/drawing/2014/main" id="{AB304449-D85F-E194-FDB7-B4B524A3334D}"/>
              </a:ext>
            </a:extLst>
          </p:cNvPr>
          <p:cNvSpPr txBox="1"/>
          <p:nvPr/>
        </p:nvSpPr>
        <p:spPr>
          <a:xfrm>
            <a:off x="3943262" y="11047918"/>
            <a:ext cx="7095186" cy="880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Chronic medical conditions</a:t>
            </a:r>
          </a:p>
        </p:txBody>
      </p:sp>
      <p:sp>
        <p:nvSpPr>
          <p:cNvPr id="27" name="Fever (Children)">
            <a:extLst>
              <a:ext uri="{FF2B5EF4-FFF2-40B4-BE49-F238E27FC236}">
                <a16:creationId xmlns:a16="http://schemas.microsoft.com/office/drawing/2014/main" id="{412FF1B6-45C0-84BC-25AC-27FCF20123A7}"/>
              </a:ext>
            </a:extLst>
          </p:cNvPr>
          <p:cNvSpPr txBox="1"/>
          <p:nvPr/>
        </p:nvSpPr>
        <p:spPr>
          <a:xfrm>
            <a:off x="5301172" y="9100720"/>
            <a:ext cx="4065849" cy="880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Fever (Children)</a:t>
            </a:r>
          </a:p>
        </p:txBody>
      </p:sp>
      <p:sp>
        <p:nvSpPr>
          <p:cNvPr id="28" name="Connection Line">
            <a:extLst>
              <a:ext uri="{FF2B5EF4-FFF2-40B4-BE49-F238E27FC236}">
                <a16:creationId xmlns:a16="http://schemas.microsoft.com/office/drawing/2014/main" id="{D80F5193-0B0B-BEA0-7B17-F7A7E7F68EE7}"/>
              </a:ext>
            </a:extLst>
          </p:cNvPr>
          <p:cNvSpPr/>
          <p:nvPr/>
        </p:nvSpPr>
        <p:spPr>
          <a:xfrm>
            <a:off x="14586215" y="4242530"/>
            <a:ext cx="1265316" cy="1859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5946" y="12052"/>
                  <a:pt x="13146" y="4852"/>
                  <a:pt x="21600" y="0"/>
                </a:cubicBez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29" name="Connection Line">
            <a:extLst>
              <a:ext uri="{FF2B5EF4-FFF2-40B4-BE49-F238E27FC236}">
                <a16:creationId xmlns:a16="http://schemas.microsoft.com/office/drawing/2014/main" id="{449BF419-1ABF-7C45-5860-11079FF69337}"/>
              </a:ext>
            </a:extLst>
          </p:cNvPr>
          <p:cNvSpPr/>
          <p:nvPr/>
        </p:nvSpPr>
        <p:spPr>
          <a:xfrm>
            <a:off x="15642343" y="6121809"/>
            <a:ext cx="1467010" cy="699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6855" y="12869"/>
                  <a:pt x="14055" y="5669"/>
                  <a:pt x="21600" y="0"/>
                </a:cubicBez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30" name="Connection Line">
            <a:extLst>
              <a:ext uri="{FF2B5EF4-FFF2-40B4-BE49-F238E27FC236}">
                <a16:creationId xmlns:a16="http://schemas.microsoft.com/office/drawing/2014/main" id="{B9FD9CBA-2DEA-87D9-1DC0-2CE667AE6419}"/>
              </a:ext>
            </a:extLst>
          </p:cNvPr>
          <p:cNvSpPr/>
          <p:nvPr/>
        </p:nvSpPr>
        <p:spPr>
          <a:xfrm>
            <a:off x="16022134" y="7317623"/>
            <a:ext cx="2729320" cy="229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287" extrusionOk="0">
                <a:moveTo>
                  <a:pt x="0" y="19287"/>
                </a:moveTo>
                <a:cubicBezTo>
                  <a:pt x="7131" y="3859"/>
                  <a:pt x="14331" y="-2313"/>
                  <a:pt x="21600" y="770"/>
                </a:cubicBez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31" name="Connection Line">
            <a:extLst>
              <a:ext uri="{FF2B5EF4-FFF2-40B4-BE49-F238E27FC236}">
                <a16:creationId xmlns:a16="http://schemas.microsoft.com/office/drawing/2014/main" id="{A6ADEE54-0CAB-8A8B-4665-F2D78EC4AEED}"/>
              </a:ext>
            </a:extLst>
          </p:cNvPr>
          <p:cNvSpPr/>
          <p:nvPr/>
        </p:nvSpPr>
        <p:spPr>
          <a:xfrm>
            <a:off x="15945659" y="9000959"/>
            <a:ext cx="2805795" cy="592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30" y="11412"/>
                  <a:pt x="14430" y="18612"/>
                  <a:pt x="21600" y="21600"/>
                </a:cubicBez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32" name="Connection Line">
            <a:extLst>
              <a:ext uri="{FF2B5EF4-FFF2-40B4-BE49-F238E27FC236}">
                <a16:creationId xmlns:a16="http://schemas.microsoft.com/office/drawing/2014/main" id="{509025F5-977E-DC3A-DA5F-E86786229AF1}"/>
              </a:ext>
            </a:extLst>
          </p:cNvPr>
          <p:cNvSpPr/>
          <p:nvPr/>
        </p:nvSpPr>
        <p:spPr>
          <a:xfrm>
            <a:off x="15147099" y="9966628"/>
            <a:ext cx="1956927" cy="1338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3629" y="17654"/>
                  <a:pt x="6429" y="10454"/>
                  <a:pt x="0" y="0"/>
                </a:cubicBez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33" name="Connection Line">
            <a:extLst>
              <a:ext uri="{FF2B5EF4-FFF2-40B4-BE49-F238E27FC236}">
                <a16:creationId xmlns:a16="http://schemas.microsoft.com/office/drawing/2014/main" id="{4BDBDA0A-E432-5007-91B2-727557AB2C50}"/>
              </a:ext>
            </a:extLst>
          </p:cNvPr>
          <p:cNvSpPr/>
          <p:nvPr/>
        </p:nvSpPr>
        <p:spPr>
          <a:xfrm>
            <a:off x="13953502" y="10325984"/>
            <a:ext cx="1" cy="2019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34" name="Connection Line">
            <a:extLst>
              <a:ext uri="{FF2B5EF4-FFF2-40B4-BE49-F238E27FC236}">
                <a16:creationId xmlns:a16="http://schemas.microsoft.com/office/drawing/2014/main" id="{8EB16000-6FFC-034C-A73A-51BAB97EE357}"/>
              </a:ext>
            </a:extLst>
          </p:cNvPr>
          <p:cNvSpPr/>
          <p:nvPr/>
        </p:nvSpPr>
        <p:spPr>
          <a:xfrm>
            <a:off x="11258950" y="10166167"/>
            <a:ext cx="1877779" cy="972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9286" y="16752"/>
                  <a:pt x="16486" y="9552"/>
                  <a:pt x="21600" y="0"/>
                </a:cubicBez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35" name="Connection Line">
            <a:extLst>
              <a:ext uri="{FF2B5EF4-FFF2-40B4-BE49-F238E27FC236}">
                <a16:creationId xmlns:a16="http://schemas.microsoft.com/office/drawing/2014/main" id="{23B3D6E4-89CE-E73B-083D-5707E16A719A}"/>
              </a:ext>
            </a:extLst>
          </p:cNvPr>
          <p:cNvSpPr/>
          <p:nvPr/>
        </p:nvSpPr>
        <p:spPr>
          <a:xfrm>
            <a:off x="9921901" y="9058021"/>
            <a:ext cx="2064287" cy="482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553" y="10284"/>
                  <a:pt x="7353" y="17484"/>
                  <a:pt x="0" y="21600"/>
                </a:cubicBez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36" name="Connection Line">
            <a:extLst>
              <a:ext uri="{FF2B5EF4-FFF2-40B4-BE49-F238E27FC236}">
                <a16:creationId xmlns:a16="http://schemas.microsoft.com/office/drawing/2014/main" id="{A0832B46-7E7D-0D83-0987-3D77A108AF44}"/>
              </a:ext>
            </a:extLst>
          </p:cNvPr>
          <p:cNvSpPr/>
          <p:nvPr/>
        </p:nvSpPr>
        <p:spPr>
          <a:xfrm>
            <a:off x="9931457" y="7509848"/>
            <a:ext cx="1922710" cy="151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4695" y="8537"/>
                  <a:pt x="7495" y="1337"/>
                  <a:pt x="0" y="0"/>
                </a:cubicBez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37" name="Connection Line">
            <a:extLst>
              <a:ext uri="{FF2B5EF4-FFF2-40B4-BE49-F238E27FC236}">
                <a16:creationId xmlns:a16="http://schemas.microsoft.com/office/drawing/2014/main" id="{C37A6520-DE02-2C61-BADC-FF90C8AA403D}"/>
              </a:ext>
            </a:extLst>
          </p:cNvPr>
          <p:cNvSpPr/>
          <p:nvPr/>
        </p:nvSpPr>
        <p:spPr>
          <a:xfrm>
            <a:off x="11256867" y="6007104"/>
            <a:ext cx="1177510" cy="625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619" y="5411"/>
                  <a:pt x="14819" y="12611"/>
                  <a:pt x="21600" y="21600"/>
                </a:cubicBez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38" name="Connection Line">
            <a:extLst>
              <a:ext uri="{FF2B5EF4-FFF2-40B4-BE49-F238E27FC236}">
                <a16:creationId xmlns:a16="http://schemas.microsoft.com/office/drawing/2014/main" id="{0B4576B0-0DE0-0847-6E16-DF4EC965A083}"/>
              </a:ext>
            </a:extLst>
          </p:cNvPr>
          <p:cNvSpPr/>
          <p:nvPr/>
        </p:nvSpPr>
        <p:spPr>
          <a:xfrm>
            <a:off x="12421185" y="4242530"/>
            <a:ext cx="1146880" cy="17997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9488" y="4992"/>
                  <a:pt x="16688" y="12192"/>
                  <a:pt x="21600" y="21600"/>
                </a:cubicBez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162606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90B30-928D-2584-72F0-282284F97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C34FA68B-B577-CFF9-C53B-C0F84F52833C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C343CB4F-ED42-BB72-6F10-914364309CA5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CF4DFEB5-7EE8-F352-E91C-BE8A034123A2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F593C478-D862-E152-E1BF-05F845ABAC07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17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29ACD9B1-0A98-7AD2-0119-4A904D84B6F5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7B81EB6F-3174-1892-DE03-6BB2E251CFD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F22BA-808A-2538-570E-E21EB15BA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5AB49C97-DF49-072B-030C-2D93E302C6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72BAA24D-EB31-3479-773A-B7849C6E8FBB}"/>
              </a:ext>
            </a:extLst>
          </p:cNvPr>
          <p:cNvSpPr txBox="1"/>
          <p:nvPr/>
        </p:nvSpPr>
        <p:spPr>
          <a:xfrm>
            <a:off x="742863" y="2812493"/>
            <a:ext cx="7113118" cy="910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sz="6000" dirty="0"/>
              <a:t>Seizures</a:t>
            </a:r>
          </a:p>
        </p:txBody>
      </p:sp>
      <p:sp>
        <p:nvSpPr>
          <p:cNvPr id="2" name="Move the patient away from                  the contaminated area…">
            <a:extLst>
              <a:ext uri="{FF2B5EF4-FFF2-40B4-BE49-F238E27FC236}">
                <a16:creationId xmlns:a16="http://schemas.microsoft.com/office/drawing/2014/main" id="{6A3A9D7B-A3C3-BF70-66C2-EED9F649EBD2}"/>
              </a:ext>
            </a:extLst>
          </p:cNvPr>
          <p:cNvSpPr txBox="1"/>
          <p:nvPr/>
        </p:nvSpPr>
        <p:spPr>
          <a:xfrm>
            <a:off x="9204279" y="4302223"/>
            <a:ext cx="13859345" cy="776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/>
          <a:lstStyle/>
          <a:p>
            <a:pPr defTabSz="1896340">
              <a:spcBef>
                <a:spcPts val="4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/>
              <a:t>Aura phase:  </a:t>
            </a:r>
          </a:p>
          <a:p>
            <a: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The patient becomes aware that 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the seizure is coming on, usually described as an unusual smell or flash of light, usually lasting only a second.</a:t>
            </a:r>
          </a:p>
        </p:txBody>
      </p:sp>
    </p:spTree>
    <p:extLst>
      <p:ext uri="{BB962C8B-B14F-4D97-AF65-F5344CB8AC3E}">
        <p14:creationId xmlns:p14="http://schemas.microsoft.com/office/powerpoint/2010/main" val="76157658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504AC-D1BE-4E6B-5441-0C42263BF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8BE09572-5683-95E1-5657-C5CCECE9C503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2DAB17BE-132E-7163-F806-9534B2522B7A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AC60ED48-6377-083A-D6DA-DA64073C90AE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633698C3-F742-3DAA-155E-C6797BD698FD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17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360B632B-20E1-F635-981B-89F44A01AB71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55B12281-8AD9-A389-E1D1-1F861430E47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967D57-E9A5-E6CC-91B9-AF821822A2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4757475F-BA87-DFC7-A667-BF8E02F74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E3716BA8-2E9A-2361-0CA1-BACB5439D9E4}"/>
              </a:ext>
            </a:extLst>
          </p:cNvPr>
          <p:cNvSpPr txBox="1"/>
          <p:nvPr/>
        </p:nvSpPr>
        <p:spPr>
          <a:xfrm>
            <a:off x="742863" y="2812493"/>
            <a:ext cx="7113118" cy="910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sz="6000" dirty="0"/>
              <a:t>Seizures</a:t>
            </a:r>
          </a:p>
        </p:txBody>
      </p:sp>
      <p:sp>
        <p:nvSpPr>
          <p:cNvPr id="2" name="Move the patient away from                  the contaminated area…">
            <a:extLst>
              <a:ext uri="{FF2B5EF4-FFF2-40B4-BE49-F238E27FC236}">
                <a16:creationId xmlns:a16="http://schemas.microsoft.com/office/drawing/2014/main" id="{F981EAFC-2E1D-88E1-0861-701189AE7C8B}"/>
              </a:ext>
            </a:extLst>
          </p:cNvPr>
          <p:cNvSpPr txBox="1"/>
          <p:nvPr/>
        </p:nvSpPr>
        <p:spPr>
          <a:xfrm>
            <a:off x="9204279" y="4302223"/>
            <a:ext cx="13859345" cy="776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/>
          <a:lstStyle/>
          <a:p>
            <a:pPr defTabSz="1896340">
              <a:spcBef>
                <a:spcPts val="4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/>
              <a:t>Tonic phase:  </a:t>
            </a:r>
          </a:p>
          <a:p>
            <a: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Patient becomes unresponsive and collapses. All the muscles of the body contract. 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The body becomes rigid and the patient may  stop breathing. May become incontinent.</a:t>
            </a:r>
          </a:p>
        </p:txBody>
      </p:sp>
      <p:sp>
        <p:nvSpPr>
          <p:cNvPr id="225" name="Cont."/>
          <p:cNvSpPr txBox="1"/>
          <p:nvPr/>
        </p:nvSpPr>
        <p:spPr>
          <a:xfrm>
            <a:off x="876035" y="3912788"/>
            <a:ext cx="2047634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dirty="0"/>
              <a:t>Cont.</a:t>
            </a:r>
          </a:p>
        </p:txBody>
      </p:sp>
    </p:spTree>
    <p:extLst>
      <p:ext uri="{BB962C8B-B14F-4D97-AF65-F5344CB8AC3E}">
        <p14:creationId xmlns:p14="http://schemas.microsoft.com/office/powerpoint/2010/main" val="243459230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294B6-4B9B-56B7-4A20-9C1E2299F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0FAF3E58-7CBC-9D37-D497-92FBFAA027BF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E6574468-9380-B7A9-4A38-40482C7A89A5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67AACF2D-FDC6-7816-95F4-059E72C34E74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717742E6-4E08-27A8-B5DA-35A13B308467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17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3D611333-9110-3538-9D28-7C1986286063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62CCD7E8-2BED-9D2E-3FEC-BB74A122C32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D1BCE9-5E78-E9BB-D68E-89FEED0F1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F7BC019B-C451-6380-4816-F7298CA7E1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B73C5B31-1031-D84D-D632-8AD383473EE7}"/>
              </a:ext>
            </a:extLst>
          </p:cNvPr>
          <p:cNvSpPr txBox="1"/>
          <p:nvPr/>
        </p:nvSpPr>
        <p:spPr>
          <a:xfrm>
            <a:off x="742863" y="2812493"/>
            <a:ext cx="7113118" cy="910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sz="6000" dirty="0"/>
              <a:t>Seizures</a:t>
            </a:r>
          </a:p>
        </p:txBody>
      </p:sp>
      <p:sp>
        <p:nvSpPr>
          <p:cNvPr id="2" name="Move the patient away from                  the contaminated area…">
            <a:extLst>
              <a:ext uri="{FF2B5EF4-FFF2-40B4-BE49-F238E27FC236}">
                <a16:creationId xmlns:a16="http://schemas.microsoft.com/office/drawing/2014/main" id="{58F6C833-F472-919B-7146-AA1C45917917}"/>
              </a:ext>
            </a:extLst>
          </p:cNvPr>
          <p:cNvSpPr txBox="1"/>
          <p:nvPr/>
        </p:nvSpPr>
        <p:spPr>
          <a:xfrm>
            <a:off x="9204279" y="4302223"/>
            <a:ext cx="13859345" cy="776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/>
          <a:lstStyle/>
          <a:p>
            <a:pPr defTabSz="1896340">
              <a:spcBef>
                <a:spcPts val="4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 err="1"/>
              <a:t>Clonic</a:t>
            </a:r>
            <a:r>
              <a:rPr lang="en-US" dirty="0"/>
              <a:t> phase:  </a:t>
            </a:r>
          </a:p>
          <a:p>
            <a: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The patient convulses violently. 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May foam at the mouth or drool, and may become cyanotic.</a:t>
            </a:r>
          </a:p>
        </p:txBody>
      </p:sp>
      <p:sp>
        <p:nvSpPr>
          <p:cNvPr id="225" name="Cont.">
            <a:extLst>
              <a:ext uri="{FF2B5EF4-FFF2-40B4-BE49-F238E27FC236}">
                <a16:creationId xmlns:a16="http://schemas.microsoft.com/office/drawing/2014/main" id="{436F36CB-CBA5-A664-13C7-72490D4BD9B9}"/>
              </a:ext>
            </a:extLst>
          </p:cNvPr>
          <p:cNvSpPr txBox="1"/>
          <p:nvPr/>
        </p:nvSpPr>
        <p:spPr>
          <a:xfrm>
            <a:off x="876035" y="3912788"/>
            <a:ext cx="2047634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dirty="0"/>
              <a:t>Cont.</a:t>
            </a:r>
          </a:p>
        </p:txBody>
      </p:sp>
    </p:spTree>
    <p:extLst>
      <p:ext uri="{BB962C8B-B14F-4D97-AF65-F5344CB8AC3E}">
        <p14:creationId xmlns:p14="http://schemas.microsoft.com/office/powerpoint/2010/main" val="105155056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1053</Words>
  <Application>Microsoft Office PowerPoint</Application>
  <PresentationFormat>Custom</PresentationFormat>
  <Paragraphs>219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Arial Black</vt:lpstr>
      <vt:lpstr>Calibri</vt:lpstr>
      <vt:lpstr>Open Sans</vt:lpstr>
      <vt:lpstr>Open Sans Semibold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rajpal singh</cp:lastModifiedBy>
  <cp:revision>72</cp:revision>
  <dcterms:modified xsi:type="dcterms:W3CDTF">2026-03-26T10:52:30Z</dcterms:modified>
</cp:coreProperties>
</file>