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3"/>
  </p:notesMasterIdLst>
  <p:sldIdLst>
    <p:sldId id="1339" r:id="rId2"/>
    <p:sldId id="1340" r:id="rId3"/>
    <p:sldId id="1342" r:id="rId4"/>
    <p:sldId id="1490" r:id="rId5"/>
    <p:sldId id="1491" r:id="rId6"/>
    <p:sldId id="1492" r:id="rId7"/>
    <p:sldId id="1493" r:id="rId8"/>
    <p:sldId id="1494" r:id="rId9"/>
    <p:sldId id="1495" r:id="rId10"/>
    <p:sldId id="1496" r:id="rId11"/>
    <p:sldId id="1497" r:id="rId12"/>
    <p:sldId id="1498" r:id="rId13"/>
    <p:sldId id="1499" r:id="rId14"/>
    <p:sldId id="1500" r:id="rId15"/>
    <p:sldId id="1501" r:id="rId16"/>
    <p:sldId id="1502" r:id="rId17"/>
    <p:sldId id="1503" r:id="rId18"/>
    <p:sldId id="1504" r:id="rId19"/>
    <p:sldId id="1505" r:id="rId20"/>
    <p:sldId id="1506" r:id="rId21"/>
    <p:sldId id="1507" r:id="rId22"/>
    <p:sldId id="1508" r:id="rId23"/>
    <p:sldId id="1509" r:id="rId24"/>
    <p:sldId id="1510" r:id="rId25"/>
    <p:sldId id="1511" r:id="rId26"/>
    <p:sldId id="1512" r:id="rId27"/>
    <p:sldId id="1513" r:id="rId28"/>
    <p:sldId id="1343" r:id="rId29"/>
    <p:sldId id="1344" r:id="rId30"/>
    <p:sldId id="1117" r:id="rId31"/>
    <p:sldId id="148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snapToGrid="0">
      <p:cViewPr varScale="1">
        <p:scale>
          <a:sx n="89" d="100"/>
          <a:sy n="89" d="100"/>
        </p:scale>
        <p:origin x="120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973"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1048974"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15FF67-F5A7-47E7-9D12-CD5DE84DB35D}" type="datetimeFigureOut">
              <a:rPr lang="en-US" smtClean="0"/>
              <a:t>12/17/2025</a:t>
            </a:fld>
            <a:endParaRPr lang="en-US"/>
          </a:p>
        </p:txBody>
      </p:sp>
      <p:sp>
        <p:nvSpPr>
          <p:cNvPr id="1048975"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1048976"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77"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048978"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1FFAEC-BEA1-4450-8DCC-79C089E0EEF9}" type="slidenum">
              <a:rPr lang="en-US" smtClean="0"/>
              <a:t>‹#›</a:t>
            </a:fld>
            <a:endParaRPr lang="en-US"/>
          </a:p>
        </p:txBody>
      </p:sp>
    </p:spTree>
    <p:extLst>
      <p:ext uri="{BB962C8B-B14F-4D97-AF65-F5344CB8AC3E}">
        <p14:creationId xmlns:p14="http://schemas.microsoft.com/office/powerpoint/2010/main" val="318840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92A241-18C9-2754-78E2-83ECB9B9A6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12E7207-5EDD-66AE-A660-4498276459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a:p>
        </p:txBody>
      </p:sp>
      <p:sp>
        <p:nvSpPr>
          <p:cNvPr id="9220" name="Slide Number Placeholder 3">
            <a:extLst>
              <a:ext uri="{FF2B5EF4-FFF2-40B4-BE49-F238E27FC236}">
                <a16:creationId xmlns:a16="http://schemas.microsoft.com/office/drawing/2014/main" id="{E9E8E2F3-AD76-6E9E-C31F-6F3F512E20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fld id="{D7C4F033-5BE0-4488-BD9F-A194B369BDD9}" type="slidenum">
              <a:rPr lang="en-IN" altLang="en-US" smtClean="0"/>
              <a:pPr/>
              <a:t>2</a:t>
            </a:fld>
            <a:endParaRPr lang="en-I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AE91-8C93-4F68-86BF-B6F62EAECC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F2AFB30-6A95-4365-B9D6-03B365A474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2F45010-A2EC-42AD-AD08-AAD2A99CB8DE}"/>
              </a:ext>
            </a:extLst>
          </p:cNvPr>
          <p:cNvSpPr>
            <a:spLocks noGrp="1"/>
          </p:cNvSpPr>
          <p:nvPr>
            <p:ph type="dt" sz="half" idx="10"/>
          </p:nvPr>
        </p:nvSpPr>
        <p:spPr/>
        <p:txBody>
          <a:bodyPr/>
          <a:lstStyle/>
          <a:p>
            <a:fld id="{E5A31487-A29F-4A40-96F2-683AE52D2481}" type="datetime1">
              <a:rPr lang="en-US" smtClean="0"/>
              <a:t>12/17/2025</a:t>
            </a:fld>
            <a:endParaRPr lang="en-US"/>
          </a:p>
        </p:txBody>
      </p:sp>
      <p:sp>
        <p:nvSpPr>
          <p:cNvPr id="5" name="Footer Placeholder 4">
            <a:extLst>
              <a:ext uri="{FF2B5EF4-FFF2-40B4-BE49-F238E27FC236}">
                <a16:creationId xmlns:a16="http://schemas.microsoft.com/office/drawing/2014/main" id="{9BF54B02-D613-4B34-8092-7B92E61E1ED5}"/>
              </a:ext>
            </a:extLst>
          </p:cNvPr>
          <p:cNvSpPr>
            <a:spLocks noGrp="1"/>
          </p:cNvSpPr>
          <p:nvPr>
            <p:ph type="ftr" sz="quarter" idx="11"/>
          </p:nvPr>
        </p:nvSpPr>
        <p:spPr/>
        <p:txBody>
          <a:bodyPr/>
          <a:lstStyle/>
          <a:p>
            <a:r>
              <a:rPr lang="en-US"/>
              <a:t>2 BN NDRF</a:t>
            </a:r>
          </a:p>
        </p:txBody>
      </p:sp>
      <p:sp>
        <p:nvSpPr>
          <p:cNvPr id="6" name="Slide Number Placeholder 5">
            <a:extLst>
              <a:ext uri="{FF2B5EF4-FFF2-40B4-BE49-F238E27FC236}">
                <a16:creationId xmlns:a16="http://schemas.microsoft.com/office/drawing/2014/main" id="{869CEDC6-2093-462C-AA8B-8141E47E4C86}"/>
              </a:ext>
            </a:extLst>
          </p:cNvPr>
          <p:cNvSpPr>
            <a:spLocks noGrp="1"/>
          </p:cNvSpPr>
          <p:nvPr>
            <p:ph type="sldNum" sz="quarter" idx="12"/>
          </p:nvPr>
        </p:nvSpPr>
        <p:spPr/>
        <p:txBody>
          <a:bodyPr/>
          <a:lstStyle/>
          <a:p>
            <a:fld id="{A2141E82-8622-4575-87F7-F6F715D01BC9}" type="slidenum">
              <a:rPr lang="en-US" smtClean="0"/>
              <a:t>‹#›</a:t>
            </a:fld>
            <a:endParaRPr lang="en-US"/>
          </a:p>
        </p:txBody>
      </p:sp>
    </p:spTree>
    <p:extLst>
      <p:ext uri="{BB962C8B-B14F-4D97-AF65-F5344CB8AC3E}">
        <p14:creationId xmlns:p14="http://schemas.microsoft.com/office/powerpoint/2010/main" val="120793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47AD4-84DA-4B3E-85A7-230B6F663F5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5A120F3-C95B-447B-8BA9-071A99DE38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8181ADC-BFE9-404A-B30E-23EA54E504F2}"/>
              </a:ext>
            </a:extLst>
          </p:cNvPr>
          <p:cNvSpPr>
            <a:spLocks noGrp="1"/>
          </p:cNvSpPr>
          <p:nvPr>
            <p:ph type="dt" sz="half" idx="10"/>
          </p:nvPr>
        </p:nvSpPr>
        <p:spPr/>
        <p:txBody>
          <a:bodyPr/>
          <a:lstStyle/>
          <a:p>
            <a:fld id="{662E4B01-1E2C-4CED-8278-7338680A04F0}" type="datetime1">
              <a:rPr lang="en-US" smtClean="0"/>
              <a:t>12/17/2025</a:t>
            </a:fld>
            <a:endParaRPr lang="en-US"/>
          </a:p>
        </p:txBody>
      </p:sp>
      <p:sp>
        <p:nvSpPr>
          <p:cNvPr id="5" name="Footer Placeholder 4">
            <a:extLst>
              <a:ext uri="{FF2B5EF4-FFF2-40B4-BE49-F238E27FC236}">
                <a16:creationId xmlns:a16="http://schemas.microsoft.com/office/drawing/2014/main" id="{58E9F340-C253-4029-8F41-BAFD0E3846CF}"/>
              </a:ext>
            </a:extLst>
          </p:cNvPr>
          <p:cNvSpPr>
            <a:spLocks noGrp="1"/>
          </p:cNvSpPr>
          <p:nvPr>
            <p:ph type="ftr" sz="quarter" idx="11"/>
          </p:nvPr>
        </p:nvSpPr>
        <p:spPr/>
        <p:txBody>
          <a:bodyPr/>
          <a:lstStyle/>
          <a:p>
            <a:r>
              <a:rPr lang="en-US"/>
              <a:t>2 BN NDRF</a:t>
            </a:r>
          </a:p>
        </p:txBody>
      </p:sp>
      <p:sp>
        <p:nvSpPr>
          <p:cNvPr id="6" name="Slide Number Placeholder 5">
            <a:extLst>
              <a:ext uri="{FF2B5EF4-FFF2-40B4-BE49-F238E27FC236}">
                <a16:creationId xmlns:a16="http://schemas.microsoft.com/office/drawing/2014/main" id="{ECFBAFF4-6569-471D-AEB4-070F055303D1}"/>
              </a:ext>
            </a:extLst>
          </p:cNvPr>
          <p:cNvSpPr>
            <a:spLocks noGrp="1"/>
          </p:cNvSpPr>
          <p:nvPr>
            <p:ph type="sldNum" sz="quarter" idx="12"/>
          </p:nvPr>
        </p:nvSpPr>
        <p:spPr/>
        <p:txBody>
          <a:bodyPr/>
          <a:lstStyle/>
          <a:p>
            <a:fld id="{A2141E82-8622-4575-87F7-F6F715D01BC9}" type="slidenum">
              <a:rPr lang="en-US" smtClean="0"/>
              <a:t>‹#›</a:t>
            </a:fld>
            <a:endParaRPr lang="en-US"/>
          </a:p>
        </p:txBody>
      </p:sp>
    </p:spTree>
    <p:extLst>
      <p:ext uri="{BB962C8B-B14F-4D97-AF65-F5344CB8AC3E}">
        <p14:creationId xmlns:p14="http://schemas.microsoft.com/office/powerpoint/2010/main" val="2580158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5266A2-EC40-4093-9B48-05692B27D2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1233FAF-1DC3-4BA6-B939-71E2AEE9052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4CB6A35-E711-4C28-898D-04565D5E74A4}"/>
              </a:ext>
            </a:extLst>
          </p:cNvPr>
          <p:cNvSpPr>
            <a:spLocks noGrp="1"/>
          </p:cNvSpPr>
          <p:nvPr>
            <p:ph type="dt" sz="half" idx="10"/>
          </p:nvPr>
        </p:nvSpPr>
        <p:spPr/>
        <p:txBody>
          <a:bodyPr/>
          <a:lstStyle/>
          <a:p>
            <a:fld id="{CDFF872D-2782-4B63-9A14-6A7C8FEE1C6B}" type="datetime1">
              <a:rPr lang="en-US" smtClean="0"/>
              <a:t>12/17/2025</a:t>
            </a:fld>
            <a:endParaRPr lang="en-US"/>
          </a:p>
        </p:txBody>
      </p:sp>
      <p:sp>
        <p:nvSpPr>
          <p:cNvPr id="5" name="Footer Placeholder 4">
            <a:extLst>
              <a:ext uri="{FF2B5EF4-FFF2-40B4-BE49-F238E27FC236}">
                <a16:creationId xmlns:a16="http://schemas.microsoft.com/office/drawing/2014/main" id="{5703CCA3-97FB-4E6E-A08F-382F92C36CE8}"/>
              </a:ext>
            </a:extLst>
          </p:cNvPr>
          <p:cNvSpPr>
            <a:spLocks noGrp="1"/>
          </p:cNvSpPr>
          <p:nvPr>
            <p:ph type="ftr" sz="quarter" idx="11"/>
          </p:nvPr>
        </p:nvSpPr>
        <p:spPr/>
        <p:txBody>
          <a:bodyPr/>
          <a:lstStyle/>
          <a:p>
            <a:r>
              <a:rPr lang="en-US"/>
              <a:t>2 BN NDRF</a:t>
            </a:r>
          </a:p>
        </p:txBody>
      </p:sp>
      <p:sp>
        <p:nvSpPr>
          <p:cNvPr id="6" name="Slide Number Placeholder 5">
            <a:extLst>
              <a:ext uri="{FF2B5EF4-FFF2-40B4-BE49-F238E27FC236}">
                <a16:creationId xmlns:a16="http://schemas.microsoft.com/office/drawing/2014/main" id="{14110417-BD9A-43AA-9957-B27F4612CD09}"/>
              </a:ext>
            </a:extLst>
          </p:cNvPr>
          <p:cNvSpPr>
            <a:spLocks noGrp="1"/>
          </p:cNvSpPr>
          <p:nvPr>
            <p:ph type="sldNum" sz="quarter" idx="12"/>
          </p:nvPr>
        </p:nvSpPr>
        <p:spPr/>
        <p:txBody>
          <a:bodyPr/>
          <a:lstStyle/>
          <a:p>
            <a:fld id="{A2141E82-8622-4575-87F7-F6F715D01BC9}" type="slidenum">
              <a:rPr lang="en-US" smtClean="0"/>
              <a:t>‹#›</a:t>
            </a:fld>
            <a:endParaRPr lang="en-US"/>
          </a:p>
        </p:txBody>
      </p:sp>
    </p:spTree>
    <p:extLst>
      <p:ext uri="{BB962C8B-B14F-4D97-AF65-F5344CB8AC3E}">
        <p14:creationId xmlns:p14="http://schemas.microsoft.com/office/powerpoint/2010/main" val="2087664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extLst>
      <p:ext uri="{BB962C8B-B14F-4D97-AF65-F5344CB8AC3E}">
        <p14:creationId xmlns:p14="http://schemas.microsoft.com/office/powerpoint/2010/main" val="2498666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79670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40A8B-E69C-454E-BCD3-B869AC87430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756ED4D-4437-4D3C-A1E5-BDC3370022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9800036-D8C9-449A-8C8C-8C567EF24EF9}"/>
              </a:ext>
            </a:extLst>
          </p:cNvPr>
          <p:cNvSpPr>
            <a:spLocks noGrp="1"/>
          </p:cNvSpPr>
          <p:nvPr>
            <p:ph type="dt" sz="half" idx="10"/>
          </p:nvPr>
        </p:nvSpPr>
        <p:spPr/>
        <p:txBody>
          <a:bodyPr/>
          <a:lstStyle/>
          <a:p>
            <a:fld id="{CB6A4346-22A3-42A9-8A80-250BC21F1968}" type="datetime1">
              <a:rPr lang="en-US" smtClean="0"/>
              <a:t>12/17/2025</a:t>
            </a:fld>
            <a:endParaRPr lang="en-US"/>
          </a:p>
        </p:txBody>
      </p:sp>
      <p:sp>
        <p:nvSpPr>
          <p:cNvPr id="5" name="Footer Placeholder 4">
            <a:extLst>
              <a:ext uri="{FF2B5EF4-FFF2-40B4-BE49-F238E27FC236}">
                <a16:creationId xmlns:a16="http://schemas.microsoft.com/office/drawing/2014/main" id="{D5189548-FD3E-4AA9-BB8E-62FAFD117DA9}"/>
              </a:ext>
            </a:extLst>
          </p:cNvPr>
          <p:cNvSpPr>
            <a:spLocks noGrp="1"/>
          </p:cNvSpPr>
          <p:nvPr>
            <p:ph type="ftr" sz="quarter" idx="11"/>
          </p:nvPr>
        </p:nvSpPr>
        <p:spPr/>
        <p:txBody>
          <a:bodyPr/>
          <a:lstStyle/>
          <a:p>
            <a:r>
              <a:rPr lang="en-US"/>
              <a:t>2 BN NDRF</a:t>
            </a:r>
          </a:p>
        </p:txBody>
      </p:sp>
      <p:sp>
        <p:nvSpPr>
          <p:cNvPr id="6" name="Slide Number Placeholder 5">
            <a:extLst>
              <a:ext uri="{FF2B5EF4-FFF2-40B4-BE49-F238E27FC236}">
                <a16:creationId xmlns:a16="http://schemas.microsoft.com/office/drawing/2014/main" id="{3532087E-F68C-4585-AEB1-9F5DEFC30F61}"/>
              </a:ext>
            </a:extLst>
          </p:cNvPr>
          <p:cNvSpPr>
            <a:spLocks noGrp="1"/>
          </p:cNvSpPr>
          <p:nvPr>
            <p:ph type="sldNum" sz="quarter" idx="12"/>
          </p:nvPr>
        </p:nvSpPr>
        <p:spPr/>
        <p:txBody>
          <a:bodyPr/>
          <a:lstStyle/>
          <a:p>
            <a:fld id="{A2141E82-8622-4575-87F7-F6F715D01BC9}" type="slidenum">
              <a:rPr lang="en-US" smtClean="0"/>
              <a:t>‹#›</a:t>
            </a:fld>
            <a:endParaRPr lang="en-US"/>
          </a:p>
        </p:txBody>
      </p:sp>
    </p:spTree>
    <p:extLst>
      <p:ext uri="{BB962C8B-B14F-4D97-AF65-F5344CB8AC3E}">
        <p14:creationId xmlns:p14="http://schemas.microsoft.com/office/powerpoint/2010/main" val="271682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C5E4-D01F-4C8B-8C88-BA3089C2BB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86836C2-2E70-482C-8760-5D06D16549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84CD23D-02A5-4931-B89F-DFB92A850FC6}"/>
              </a:ext>
            </a:extLst>
          </p:cNvPr>
          <p:cNvSpPr>
            <a:spLocks noGrp="1"/>
          </p:cNvSpPr>
          <p:nvPr>
            <p:ph type="dt" sz="half" idx="10"/>
          </p:nvPr>
        </p:nvSpPr>
        <p:spPr/>
        <p:txBody>
          <a:bodyPr/>
          <a:lstStyle/>
          <a:p>
            <a:fld id="{BCF04D6D-E3AF-4E67-B1BF-1BD8F7ECD308}" type="datetime1">
              <a:rPr lang="en-US" smtClean="0"/>
              <a:t>12/17/2025</a:t>
            </a:fld>
            <a:endParaRPr lang="en-US"/>
          </a:p>
        </p:txBody>
      </p:sp>
      <p:sp>
        <p:nvSpPr>
          <p:cNvPr id="5" name="Footer Placeholder 4">
            <a:extLst>
              <a:ext uri="{FF2B5EF4-FFF2-40B4-BE49-F238E27FC236}">
                <a16:creationId xmlns:a16="http://schemas.microsoft.com/office/drawing/2014/main" id="{4F9809B1-34B5-4F13-8453-30192D258211}"/>
              </a:ext>
            </a:extLst>
          </p:cNvPr>
          <p:cNvSpPr>
            <a:spLocks noGrp="1"/>
          </p:cNvSpPr>
          <p:nvPr>
            <p:ph type="ftr" sz="quarter" idx="11"/>
          </p:nvPr>
        </p:nvSpPr>
        <p:spPr/>
        <p:txBody>
          <a:bodyPr/>
          <a:lstStyle/>
          <a:p>
            <a:r>
              <a:rPr lang="en-US"/>
              <a:t>2 BN NDRF</a:t>
            </a:r>
          </a:p>
        </p:txBody>
      </p:sp>
      <p:sp>
        <p:nvSpPr>
          <p:cNvPr id="6" name="Slide Number Placeholder 5">
            <a:extLst>
              <a:ext uri="{FF2B5EF4-FFF2-40B4-BE49-F238E27FC236}">
                <a16:creationId xmlns:a16="http://schemas.microsoft.com/office/drawing/2014/main" id="{236A34A9-17CD-4612-AD1A-9A7054383FBD}"/>
              </a:ext>
            </a:extLst>
          </p:cNvPr>
          <p:cNvSpPr>
            <a:spLocks noGrp="1"/>
          </p:cNvSpPr>
          <p:nvPr>
            <p:ph type="sldNum" sz="quarter" idx="12"/>
          </p:nvPr>
        </p:nvSpPr>
        <p:spPr/>
        <p:txBody>
          <a:bodyPr/>
          <a:lstStyle/>
          <a:p>
            <a:fld id="{A2141E82-8622-4575-87F7-F6F715D01BC9}" type="slidenum">
              <a:rPr lang="en-US" smtClean="0"/>
              <a:t>‹#›</a:t>
            </a:fld>
            <a:endParaRPr lang="en-US"/>
          </a:p>
        </p:txBody>
      </p:sp>
    </p:spTree>
    <p:extLst>
      <p:ext uri="{BB962C8B-B14F-4D97-AF65-F5344CB8AC3E}">
        <p14:creationId xmlns:p14="http://schemas.microsoft.com/office/powerpoint/2010/main" val="3705366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767C8-1740-488B-8490-99B9C8FC33C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7DE30CC-CFD0-490F-AE52-AC501F6605C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0A559B8-9651-4886-B608-17166B1BC0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436D440-D116-465B-98CE-9945D22139C8}"/>
              </a:ext>
            </a:extLst>
          </p:cNvPr>
          <p:cNvSpPr>
            <a:spLocks noGrp="1"/>
          </p:cNvSpPr>
          <p:nvPr>
            <p:ph type="dt" sz="half" idx="10"/>
          </p:nvPr>
        </p:nvSpPr>
        <p:spPr/>
        <p:txBody>
          <a:bodyPr/>
          <a:lstStyle/>
          <a:p>
            <a:fld id="{407EF686-5B73-4795-B2AF-85C1BB340A35}" type="datetime1">
              <a:rPr lang="en-US" smtClean="0"/>
              <a:t>12/17/2025</a:t>
            </a:fld>
            <a:endParaRPr lang="en-US"/>
          </a:p>
        </p:txBody>
      </p:sp>
      <p:sp>
        <p:nvSpPr>
          <p:cNvPr id="6" name="Footer Placeholder 5">
            <a:extLst>
              <a:ext uri="{FF2B5EF4-FFF2-40B4-BE49-F238E27FC236}">
                <a16:creationId xmlns:a16="http://schemas.microsoft.com/office/drawing/2014/main" id="{EE1D30F0-27A3-4AA9-9B46-D5EBB88DA829}"/>
              </a:ext>
            </a:extLst>
          </p:cNvPr>
          <p:cNvSpPr>
            <a:spLocks noGrp="1"/>
          </p:cNvSpPr>
          <p:nvPr>
            <p:ph type="ftr" sz="quarter" idx="11"/>
          </p:nvPr>
        </p:nvSpPr>
        <p:spPr/>
        <p:txBody>
          <a:bodyPr/>
          <a:lstStyle/>
          <a:p>
            <a:r>
              <a:rPr lang="en-US"/>
              <a:t>2 BN NDRF</a:t>
            </a:r>
          </a:p>
        </p:txBody>
      </p:sp>
      <p:sp>
        <p:nvSpPr>
          <p:cNvPr id="7" name="Slide Number Placeholder 6">
            <a:extLst>
              <a:ext uri="{FF2B5EF4-FFF2-40B4-BE49-F238E27FC236}">
                <a16:creationId xmlns:a16="http://schemas.microsoft.com/office/drawing/2014/main" id="{C570DC04-5569-4BCF-9281-63139B6D698B}"/>
              </a:ext>
            </a:extLst>
          </p:cNvPr>
          <p:cNvSpPr>
            <a:spLocks noGrp="1"/>
          </p:cNvSpPr>
          <p:nvPr>
            <p:ph type="sldNum" sz="quarter" idx="12"/>
          </p:nvPr>
        </p:nvSpPr>
        <p:spPr/>
        <p:txBody>
          <a:bodyPr/>
          <a:lstStyle/>
          <a:p>
            <a:fld id="{A2141E82-8622-4575-87F7-F6F715D01BC9}" type="slidenum">
              <a:rPr lang="en-US" smtClean="0"/>
              <a:t>‹#›</a:t>
            </a:fld>
            <a:endParaRPr lang="en-US"/>
          </a:p>
        </p:txBody>
      </p:sp>
    </p:spTree>
    <p:extLst>
      <p:ext uri="{BB962C8B-B14F-4D97-AF65-F5344CB8AC3E}">
        <p14:creationId xmlns:p14="http://schemas.microsoft.com/office/powerpoint/2010/main" val="2649532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2B1D3-840F-4AE3-9B7B-B8D4241328C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AF7F14F-6F51-4139-BF10-52603C0A3B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0026CA5-5C35-40CE-A52B-A74EA7BFB9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09814C3-6439-4152-A49D-F66E61B182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81CB39C-B3E5-4A7F-9DE3-4A252B5F35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EC2EAF1-8A88-49C0-8C82-4141701E5BC2}"/>
              </a:ext>
            </a:extLst>
          </p:cNvPr>
          <p:cNvSpPr>
            <a:spLocks noGrp="1"/>
          </p:cNvSpPr>
          <p:nvPr>
            <p:ph type="dt" sz="half" idx="10"/>
          </p:nvPr>
        </p:nvSpPr>
        <p:spPr/>
        <p:txBody>
          <a:bodyPr/>
          <a:lstStyle/>
          <a:p>
            <a:fld id="{1B5C72A9-231B-4ADE-B91E-D5F894806D39}" type="datetime1">
              <a:rPr lang="en-US" smtClean="0"/>
              <a:t>12/17/2025</a:t>
            </a:fld>
            <a:endParaRPr lang="en-US"/>
          </a:p>
        </p:txBody>
      </p:sp>
      <p:sp>
        <p:nvSpPr>
          <p:cNvPr id="8" name="Footer Placeholder 7">
            <a:extLst>
              <a:ext uri="{FF2B5EF4-FFF2-40B4-BE49-F238E27FC236}">
                <a16:creationId xmlns:a16="http://schemas.microsoft.com/office/drawing/2014/main" id="{0DABF279-4DEC-4385-B53E-9FE837798361}"/>
              </a:ext>
            </a:extLst>
          </p:cNvPr>
          <p:cNvSpPr>
            <a:spLocks noGrp="1"/>
          </p:cNvSpPr>
          <p:nvPr>
            <p:ph type="ftr" sz="quarter" idx="11"/>
          </p:nvPr>
        </p:nvSpPr>
        <p:spPr/>
        <p:txBody>
          <a:bodyPr/>
          <a:lstStyle/>
          <a:p>
            <a:r>
              <a:rPr lang="en-US"/>
              <a:t>2 BN NDRF</a:t>
            </a:r>
          </a:p>
        </p:txBody>
      </p:sp>
      <p:sp>
        <p:nvSpPr>
          <p:cNvPr id="9" name="Slide Number Placeholder 8">
            <a:extLst>
              <a:ext uri="{FF2B5EF4-FFF2-40B4-BE49-F238E27FC236}">
                <a16:creationId xmlns:a16="http://schemas.microsoft.com/office/drawing/2014/main" id="{598ED076-2AD3-4E1F-8DBE-D7CD47198BF2}"/>
              </a:ext>
            </a:extLst>
          </p:cNvPr>
          <p:cNvSpPr>
            <a:spLocks noGrp="1"/>
          </p:cNvSpPr>
          <p:nvPr>
            <p:ph type="sldNum" sz="quarter" idx="12"/>
          </p:nvPr>
        </p:nvSpPr>
        <p:spPr/>
        <p:txBody>
          <a:bodyPr/>
          <a:lstStyle/>
          <a:p>
            <a:fld id="{A2141E82-8622-4575-87F7-F6F715D01BC9}" type="slidenum">
              <a:rPr lang="en-US" smtClean="0"/>
              <a:t>‹#›</a:t>
            </a:fld>
            <a:endParaRPr lang="en-US"/>
          </a:p>
        </p:txBody>
      </p:sp>
    </p:spTree>
    <p:extLst>
      <p:ext uri="{BB962C8B-B14F-4D97-AF65-F5344CB8AC3E}">
        <p14:creationId xmlns:p14="http://schemas.microsoft.com/office/powerpoint/2010/main" val="371519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60C7-2239-4171-9752-93EA3B5F2C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CBC69C9-3226-4FE1-8036-FD96779819C8}"/>
              </a:ext>
            </a:extLst>
          </p:cNvPr>
          <p:cNvSpPr>
            <a:spLocks noGrp="1"/>
          </p:cNvSpPr>
          <p:nvPr>
            <p:ph type="dt" sz="half" idx="10"/>
          </p:nvPr>
        </p:nvSpPr>
        <p:spPr/>
        <p:txBody>
          <a:bodyPr/>
          <a:lstStyle/>
          <a:p>
            <a:fld id="{95EEBDA3-9390-4ED8-ACA9-898EC758BB1F}" type="datetime1">
              <a:rPr lang="en-US" smtClean="0"/>
              <a:t>12/17/2025</a:t>
            </a:fld>
            <a:endParaRPr lang="en-US"/>
          </a:p>
        </p:txBody>
      </p:sp>
      <p:sp>
        <p:nvSpPr>
          <p:cNvPr id="4" name="Footer Placeholder 3">
            <a:extLst>
              <a:ext uri="{FF2B5EF4-FFF2-40B4-BE49-F238E27FC236}">
                <a16:creationId xmlns:a16="http://schemas.microsoft.com/office/drawing/2014/main" id="{398FAB60-8F24-43B9-B0A0-CD8F6BCD6D60}"/>
              </a:ext>
            </a:extLst>
          </p:cNvPr>
          <p:cNvSpPr>
            <a:spLocks noGrp="1"/>
          </p:cNvSpPr>
          <p:nvPr>
            <p:ph type="ftr" sz="quarter" idx="11"/>
          </p:nvPr>
        </p:nvSpPr>
        <p:spPr/>
        <p:txBody>
          <a:bodyPr/>
          <a:lstStyle/>
          <a:p>
            <a:r>
              <a:rPr lang="en-US"/>
              <a:t>2 BN NDRF</a:t>
            </a:r>
          </a:p>
        </p:txBody>
      </p:sp>
      <p:sp>
        <p:nvSpPr>
          <p:cNvPr id="5" name="Slide Number Placeholder 4">
            <a:extLst>
              <a:ext uri="{FF2B5EF4-FFF2-40B4-BE49-F238E27FC236}">
                <a16:creationId xmlns:a16="http://schemas.microsoft.com/office/drawing/2014/main" id="{D78E16C4-D97F-4D2D-8919-352E8D32F09E}"/>
              </a:ext>
            </a:extLst>
          </p:cNvPr>
          <p:cNvSpPr>
            <a:spLocks noGrp="1"/>
          </p:cNvSpPr>
          <p:nvPr>
            <p:ph type="sldNum" sz="quarter" idx="12"/>
          </p:nvPr>
        </p:nvSpPr>
        <p:spPr/>
        <p:txBody>
          <a:bodyPr/>
          <a:lstStyle/>
          <a:p>
            <a:fld id="{A2141E82-8622-4575-87F7-F6F715D01BC9}" type="slidenum">
              <a:rPr lang="en-US" smtClean="0"/>
              <a:t>‹#›</a:t>
            </a:fld>
            <a:endParaRPr lang="en-US"/>
          </a:p>
        </p:txBody>
      </p:sp>
    </p:spTree>
    <p:extLst>
      <p:ext uri="{BB962C8B-B14F-4D97-AF65-F5344CB8AC3E}">
        <p14:creationId xmlns:p14="http://schemas.microsoft.com/office/powerpoint/2010/main" val="491620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E44376-7C04-4EF7-AA0C-BDC1522D831F}"/>
              </a:ext>
            </a:extLst>
          </p:cNvPr>
          <p:cNvSpPr>
            <a:spLocks noGrp="1"/>
          </p:cNvSpPr>
          <p:nvPr>
            <p:ph type="dt" sz="half" idx="10"/>
          </p:nvPr>
        </p:nvSpPr>
        <p:spPr/>
        <p:txBody>
          <a:bodyPr/>
          <a:lstStyle/>
          <a:p>
            <a:fld id="{282ECCE6-4EEB-45FC-AF5B-4CD77E573B9E}" type="datetime1">
              <a:rPr lang="en-US" smtClean="0"/>
              <a:t>12/17/2025</a:t>
            </a:fld>
            <a:endParaRPr lang="en-US"/>
          </a:p>
        </p:txBody>
      </p:sp>
      <p:sp>
        <p:nvSpPr>
          <p:cNvPr id="3" name="Footer Placeholder 2">
            <a:extLst>
              <a:ext uri="{FF2B5EF4-FFF2-40B4-BE49-F238E27FC236}">
                <a16:creationId xmlns:a16="http://schemas.microsoft.com/office/drawing/2014/main" id="{C9AC9A5C-DC5E-4FFE-A27E-CE9B73D623EB}"/>
              </a:ext>
            </a:extLst>
          </p:cNvPr>
          <p:cNvSpPr>
            <a:spLocks noGrp="1"/>
          </p:cNvSpPr>
          <p:nvPr>
            <p:ph type="ftr" sz="quarter" idx="11"/>
          </p:nvPr>
        </p:nvSpPr>
        <p:spPr/>
        <p:txBody>
          <a:bodyPr/>
          <a:lstStyle/>
          <a:p>
            <a:r>
              <a:rPr lang="en-US"/>
              <a:t>2 BN NDRF</a:t>
            </a:r>
          </a:p>
        </p:txBody>
      </p:sp>
      <p:sp>
        <p:nvSpPr>
          <p:cNvPr id="4" name="Slide Number Placeholder 3">
            <a:extLst>
              <a:ext uri="{FF2B5EF4-FFF2-40B4-BE49-F238E27FC236}">
                <a16:creationId xmlns:a16="http://schemas.microsoft.com/office/drawing/2014/main" id="{DDE9D4C9-07EA-4DDD-8C19-452557C6F911}"/>
              </a:ext>
            </a:extLst>
          </p:cNvPr>
          <p:cNvSpPr>
            <a:spLocks noGrp="1"/>
          </p:cNvSpPr>
          <p:nvPr>
            <p:ph type="sldNum" sz="quarter" idx="12"/>
          </p:nvPr>
        </p:nvSpPr>
        <p:spPr/>
        <p:txBody>
          <a:bodyPr/>
          <a:lstStyle/>
          <a:p>
            <a:fld id="{A2141E82-8622-4575-87F7-F6F715D01BC9}" type="slidenum">
              <a:rPr lang="en-US" smtClean="0"/>
              <a:t>‹#›</a:t>
            </a:fld>
            <a:endParaRPr lang="en-US"/>
          </a:p>
        </p:txBody>
      </p:sp>
    </p:spTree>
    <p:extLst>
      <p:ext uri="{BB962C8B-B14F-4D97-AF65-F5344CB8AC3E}">
        <p14:creationId xmlns:p14="http://schemas.microsoft.com/office/powerpoint/2010/main" val="440265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92E21-38B0-4FA1-817F-426BE809BB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F5FF2B5-3CDA-4105-B652-1A5B6891C3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710A84B-CB0D-4E89-A6BE-F2F1646E5C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99B26B-C9F4-424A-BBCA-0E05C32E3A13}"/>
              </a:ext>
            </a:extLst>
          </p:cNvPr>
          <p:cNvSpPr>
            <a:spLocks noGrp="1"/>
          </p:cNvSpPr>
          <p:nvPr>
            <p:ph type="dt" sz="half" idx="10"/>
          </p:nvPr>
        </p:nvSpPr>
        <p:spPr/>
        <p:txBody>
          <a:bodyPr/>
          <a:lstStyle/>
          <a:p>
            <a:fld id="{6E47CB9F-7BDE-46C6-BA1E-B8E3F9201697}" type="datetime1">
              <a:rPr lang="en-US" smtClean="0"/>
              <a:t>12/17/2025</a:t>
            </a:fld>
            <a:endParaRPr lang="en-US"/>
          </a:p>
        </p:txBody>
      </p:sp>
      <p:sp>
        <p:nvSpPr>
          <p:cNvPr id="6" name="Footer Placeholder 5">
            <a:extLst>
              <a:ext uri="{FF2B5EF4-FFF2-40B4-BE49-F238E27FC236}">
                <a16:creationId xmlns:a16="http://schemas.microsoft.com/office/drawing/2014/main" id="{D6B97976-FF0F-4760-87A0-1EB221AF1DD3}"/>
              </a:ext>
            </a:extLst>
          </p:cNvPr>
          <p:cNvSpPr>
            <a:spLocks noGrp="1"/>
          </p:cNvSpPr>
          <p:nvPr>
            <p:ph type="ftr" sz="quarter" idx="11"/>
          </p:nvPr>
        </p:nvSpPr>
        <p:spPr/>
        <p:txBody>
          <a:bodyPr/>
          <a:lstStyle/>
          <a:p>
            <a:r>
              <a:rPr lang="en-US"/>
              <a:t>2 BN NDRF</a:t>
            </a:r>
          </a:p>
        </p:txBody>
      </p:sp>
      <p:sp>
        <p:nvSpPr>
          <p:cNvPr id="7" name="Slide Number Placeholder 6">
            <a:extLst>
              <a:ext uri="{FF2B5EF4-FFF2-40B4-BE49-F238E27FC236}">
                <a16:creationId xmlns:a16="http://schemas.microsoft.com/office/drawing/2014/main" id="{D26EE076-BF2F-4154-BDDE-3F1B0BABA388}"/>
              </a:ext>
            </a:extLst>
          </p:cNvPr>
          <p:cNvSpPr>
            <a:spLocks noGrp="1"/>
          </p:cNvSpPr>
          <p:nvPr>
            <p:ph type="sldNum" sz="quarter" idx="12"/>
          </p:nvPr>
        </p:nvSpPr>
        <p:spPr/>
        <p:txBody>
          <a:bodyPr/>
          <a:lstStyle/>
          <a:p>
            <a:fld id="{A2141E82-8622-4575-87F7-F6F715D01BC9}" type="slidenum">
              <a:rPr lang="en-US" smtClean="0"/>
              <a:t>‹#›</a:t>
            </a:fld>
            <a:endParaRPr lang="en-US"/>
          </a:p>
        </p:txBody>
      </p:sp>
    </p:spTree>
    <p:extLst>
      <p:ext uri="{BB962C8B-B14F-4D97-AF65-F5344CB8AC3E}">
        <p14:creationId xmlns:p14="http://schemas.microsoft.com/office/powerpoint/2010/main" val="236448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D7D92-C736-409B-B682-D638F88149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F6F8978-1F02-4FB8-BB33-9CFCFE2E21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E794491-A10E-48B3-B550-B617504C3F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DA4E44-5578-4DAB-AC8A-9EC034FC7D14}"/>
              </a:ext>
            </a:extLst>
          </p:cNvPr>
          <p:cNvSpPr>
            <a:spLocks noGrp="1"/>
          </p:cNvSpPr>
          <p:nvPr>
            <p:ph type="dt" sz="half" idx="10"/>
          </p:nvPr>
        </p:nvSpPr>
        <p:spPr/>
        <p:txBody>
          <a:bodyPr/>
          <a:lstStyle/>
          <a:p>
            <a:fld id="{9B325B82-B55E-4E34-9C27-118BAF45CCBA}" type="datetime1">
              <a:rPr lang="en-US" smtClean="0"/>
              <a:t>12/17/2025</a:t>
            </a:fld>
            <a:endParaRPr lang="en-US"/>
          </a:p>
        </p:txBody>
      </p:sp>
      <p:sp>
        <p:nvSpPr>
          <p:cNvPr id="6" name="Footer Placeholder 5">
            <a:extLst>
              <a:ext uri="{FF2B5EF4-FFF2-40B4-BE49-F238E27FC236}">
                <a16:creationId xmlns:a16="http://schemas.microsoft.com/office/drawing/2014/main" id="{9EB3CA89-8233-4F5C-B6B9-AB3E64E7A6C1}"/>
              </a:ext>
            </a:extLst>
          </p:cNvPr>
          <p:cNvSpPr>
            <a:spLocks noGrp="1"/>
          </p:cNvSpPr>
          <p:nvPr>
            <p:ph type="ftr" sz="quarter" idx="11"/>
          </p:nvPr>
        </p:nvSpPr>
        <p:spPr/>
        <p:txBody>
          <a:bodyPr/>
          <a:lstStyle/>
          <a:p>
            <a:r>
              <a:rPr lang="en-US"/>
              <a:t>2 BN NDRF</a:t>
            </a:r>
          </a:p>
        </p:txBody>
      </p:sp>
      <p:sp>
        <p:nvSpPr>
          <p:cNvPr id="7" name="Slide Number Placeholder 6">
            <a:extLst>
              <a:ext uri="{FF2B5EF4-FFF2-40B4-BE49-F238E27FC236}">
                <a16:creationId xmlns:a16="http://schemas.microsoft.com/office/drawing/2014/main" id="{6B1C0416-1A65-4F3B-B7DE-9F4126377178}"/>
              </a:ext>
            </a:extLst>
          </p:cNvPr>
          <p:cNvSpPr>
            <a:spLocks noGrp="1"/>
          </p:cNvSpPr>
          <p:nvPr>
            <p:ph type="sldNum" sz="quarter" idx="12"/>
          </p:nvPr>
        </p:nvSpPr>
        <p:spPr/>
        <p:txBody>
          <a:bodyPr/>
          <a:lstStyle/>
          <a:p>
            <a:fld id="{A2141E82-8622-4575-87F7-F6F715D01BC9}" type="slidenum">
              <a:rPr lang="en-US" smtClean="0"/>
              <a:t>‹#›</a:t>
            </a:fld>
            <a:endParaRPr lang="en-US"/>
          </a:p>
        </p:txBody>
      </p:sp>
    </p:spTree>
    <p:extLst>
      <p:ext uri="{BB962C8B-B14F-4D97-AF65-F5344CB8AC3E}">
        <p14:creationId xmlns:p14="http://schemas.microsoft.com/office/powerpoint/2010/main" val="2541890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9EBA08-C3F5-4CDF-89CF-B7B389EB3A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316CD76-CE94-40B3-9FC6-03CF3411BF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A56AA97-CFB0-40E7-93ED-AF7DAD47E8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3020C-52CD-4486-981D-246E242F7CF3}" type="datetime1">
              <a:rPr lang="en-US" smtClean="0"/>
              <a:t>12/17/2025</a:t>
            </a:fld>
            <a:endParaRPr lang="en-US"/>
          </a:p>
        </p:txBody>
      </p:sp>
      <p:sp>
        <p:nvSpPr>
          <p:cNvPr id="5" name="Footer Placeholder 4">
            <a:extLst>
              <a:ext uri="{FF2B5EF4-FFF2-40B4-BE49-F238E27FC236}">
                <a16:creationId xmlns:a16="http://schemas.microsoft.com/office/drawing/2014/main" id="{23A7CE4F-3386-4031-ABC6-136C0CA5A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 BN NDRF</a:t>
            </a:r>
          </a:p>
        </p:txBody>
      </p:sp>
      <p:sp>
        <p:nvSpPr>
          <p:cNvPr id="6" name="Slide Number Placeholder 5">
            <a:extLst>
              <a:ext uri="{FF2B5EF4-FFF2-40B4-BE49-F238E27FC236}">
                <a16:creationId xmlns:a16="http://schemas.microsoft.com/office/drawing/2014/main" id="{73AD6094-9C13-48DF-BC71-165DCF3488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141E82-8622-4575-87F7-F6F715D01BC9}" type="slidenum">
              <a:rPr lang="en-US" smtClean="0"/>
              <a:t>‹#›</a:t>
            </a:fld>
            <a:endParaRPr lang="en-US"/>
          </a:p>
        </p:txBody>
      </p:sp>
    </p:spTree>
    <p:extLst>
      <p:ext uri="{BB962C8B-B14F-4D97-AF65-F5344CB8AC3E}">
        <p14:creationId xmlns:p14="http://schemas.microsoft.com/office/powerpoint/2010/main" val="364347756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Administrator\Desktop\CBRN Pics\WhatsApp Image 2022-01-29 at 5.05.28 PM.jpeg">
            <a:extLst>
              <a:ext uri="{FF2B5EF4-FFF2-40B4-BE49-F238E27FC236}">
                <a16:creationId xmlns:a16="http://schemas.microsoft.com/office/drawing/2014/main" id="{BF7745C3-A4FB-450E-B22E-D470DC8D2D38}"/>
              </a:ext>
            </a:extLst>
          </p:cNvPr>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Rectangle 4">
            <a:extLst>
              <a:ext uri="{FF2B5EF4-FFF2-40B4-BE49-F238E27FC236}">
                <a16:creationId xmlns:a16="http://schemas.microsoft.com/office/drawing/2014/main" id="{03C086D4-8D88-6581-DCBE-A608AA60381F}"/>
              </a:ext>
            </a:extLst>
          </p:cNvPr>
          <p:cNvSpPr/>
          <p:nvPr/>
        </p:nvSpPr>
        <p:spPr>
          <a:xfrm>
            <a:off x="1919536" y="404664"/>
            <a:ext cx="8302150" cy="6453336"/>
          </a:xfrm>
          <a:prstGeom prst="rect">
            <a:avLst/>
          </a:prstGeom>
          <a:noFill/>
          <a:ln>
            <a:solidFill>
              <a:schemeClr val="accent4">
                <a:lumMod val="75000"/>
              </a:schemeClr>
            </a:solidFill>
          </a:ln>
          <a:effectLst>
            <a:softEdge rad="1270000"/>
          </a:effectLst>
        </p:spPr>
        <p:txBody>
          <a:bodyPr spcFirstLastPara="1" wrap="none">
            <a:prstTxWarp prst="textArchUp">
              <a:avLst>
                <a:gd name="adj" fmla="val 10800000"/>
              </a:avLst>
            </a:prstTxWarp>
            <a:spAutoFit/>
          </a:bodyPr>
          <a:lstStyle/>
          <a:p>
            <a:pPr algn="ctr" eaLnBrk="1" fontAlgn="auto" hangingPunct="1">
              <a:spcBef>
                <a:spcPts val="0"/>
              </a:spcBef>
              <a:spcAft>
                <a:spcPts val="0"/>
              </a:spcAft>
              <a:defRPr/>
            </a:pPr>
            <a:endParaRPr lang="en-IN" sz="9600" b="1" dirty="0">
              <a:ln w="22225">
                <a:solidFill>
                  <a:schemeClr val="accent2"/>
                </a:solidFill>
                <a:prstDash val="solid"/>
              </a:ln>
              <a:solidFill>
                <a:schemeClr val="accent2">
                  <a:lumMod val="40000"/>
                  <a:lumOff val="60000"/>
                </a:schemeClr>
              </a:solidFill>
              <a:latin typeface="+mn-lt"/>
            </a:endParaRPr>
          </a:p>
        </p:txBody>
      </p:sp>
      <p:pic>
        <p:nvPicPr>
          <p:cNvPr id="6" name="Picture 5">
            <a:extLst>
              <a:ext uri="{FF2B5EF4-FFF2-40B4-BE49-F238E27FC236}">
                <a16:creationId xmlns:a16="http://schemas.microsoft.com/office/drawing/2014/main" id="{F47782F4-264D-4E13-8A57-6F7049A2BB9E}"/>
              </a:ext>
            </a:extLst>
          </p:cNvPr>
          <p:cNvPicPr>
            <a:picLocks noChangeAspect="1"/>
          </p:cNvPicPr>
          <p:nvPr/>
        </p:nvPicPr>
        <p:blipFill>
          <a:blip r:embed="rId3"/>
          <a:stretch>
            <a:fillRect/>
          </a:stretch>
        </p:blipFill>
        <p:spPr>
          <a:xfrm>
            <a:off x="0" y="1878647"/>
            <a:ext cx="10086392" cy="1359075"/>
          </a:xfrm>
          <a:prstGeom prst="rect">
            <a:avLst/>
          </a:prstGeom>
        </p:spPr>
      </p:pic>
      <p:pic>
        <p:nvPicPr>
          <p:cNvPr id="7" name="object 4">
            <a:extLst>
              <a:ext uri="{FF2B5EF4-FFF2-40B4-BE49-F238E27FC236}">
                <a16:creationId xmlns:a16="http://schemas.microsoft.com/office/drawing/2014/main" id="{712D7C7C-4735-4897-9EB1-1A0D2183CE8F}"/>
              </a:ext>
            </a:extLst>
          </p:cNvPr>
          <p:cNvPicPr/>
          <p:nvPr/>
        </p:nvPicPr>
        <p:blipFill rotWithShape="1">
          <a:blip r:embed="rId4" cstate="print"/>
          <a:srcRect r="21695"/>
          <a:stretch/>
        </p:blipFill>
        <p:spPr>
          <a:xfrm>
            <a:off x="10741032" y="27603"/>
            <a:ext cx="1436668" cy="1088879"/>
          </a:xfrm>
          <a:prstGeom prst="rect">
            <a:avLst/>
          </a:prstGeom>
        </p:spPr>
      </p:pic>
      <p:pic>
        <p:nvPicPr>
          <p:cNvPr id="8" name="Picture 7">
            <a:extLst>
              <a:ext uri="{FF2B5EF4-FFF2-40B4-BE49-F238E27FC236}">
                <a16:creationId xmlns:a16="http://schemas.microsoft.com/office/drawing/2014/main" id="{24405B09-2448-4681-A0A4-CFF09147B8AF}"/>
              </a:ext>
            </a:extLst>
          </p:cNvPr>
          <p:cNvPicPr>
            <a:picLocks noChangeAspect="1"/>
          </p:cNvPicPr>
          <p:nvPr/>
        </p:nvPicPr>
        <p:blipFill>
          <a:blip r:embed="rId5"/>
          <a:stretch>
            <a:fillRect/>
          </a:stretch>
        </p:blipFill>
        <p:spPr>
          <a:xfrm>
            <a:off x="234651" y="117884"/>
            <a:ext cx="1384533" cy="941482"/>
          </a:xfrm>
          <a:prstGeom prst="rect">
            <a:avLst/>
          </a:prstGeom>
        </p:spPr>
      </p:pic>
      <p:pic>
        <p:nvPicPr>
          <p:cNvPr id="9" name="Picture 2" descr="Federal Emergency Management Agency (FEMA) Chemical, Biological,  Radiological, and Nuclear (CBRN) Office: Chemical Portfolio Ove">
            <a:extLst>
              <a:ext uri="{FF2B5EF4-FFF2-40B4-BE49-F238E27FC236}">
                <a16:creationId xmlns:a16="http://schemas.microsoft.com/office/drawing/2014/main" id="{EF894952-3460-4B21-B722-631931943D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8961" y="0"/>
            <a:ext cx="1848682" cy="18486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9134B07-FDD4-4628-BA60-DEBAEC4303B7}"/>
              </a:ext>
            </a:extLst>
          </p:cNvPr>
          <p:cNvPicPr>
            <a:picLocks noChangeAspect="1"/>
          </p:cNvPicPr>
          <p:nvPr/>
        </p:nvPicPr>
        <p:blipFill>
          <a:blip r:embed="rId7"/>
          <a:stretch>
            <a:fillRect/>
          </a:stretch>
        </p:blipFill>
        <p:spPr>
          <a:xfrm>
            <a:off x="0" y="5600889"/>
            <a:ext cx="12192000" cy="1261872"/>
          </a:xfrm>
          <a:prstGeom prst="rect">
            <a:avLst/>
          </a:prstGeom>
        </p:spPr>
      </p:pic>
      <p:sp>
        <p:nvSpPr>
          <p:cNvPr id="2" name="Rectangle 1">
            <a:extLst>
              <a:ext uri="{FF2B5EF4-FFF2-40B4-BE49-F238E27FC236}">
                <a16:creationId xmlns:a16="http://schemas.microsoft.com/office/drawing/2014/main" id="{8206FE79-F5DB-4E1F-A8E3-392D875D21C3}"/>
              </a:ext>
            </a:extLst>
          </p:cNvPr>
          <p:cNvSpPr/>
          <p:nvPr/>
        </p:nvSpPr>
        <p:spPr>
          <a:xfrm>
            <a:off x="28374" y="1921138"/>
            <a:ext cx="9740771" cy="707886"/>
          </a:xfrm>
          <a:prstGeom prst="rect">
            <a:avLst/>
          </a:prstGeom>
        </p:spPr>
        <p:txBody>
          <a:bodyPr wrap="square">
            <a:spAutoFit/>
          </a:bodyPr>
          <a:lstStyle/>
          <a:p>
            <a:pPr algn="ctr"/>
            <a:r>
              <a:rPr lang="hi-IN" sz="4000" b="1" dirty="0">
                <a:solidFill>
                  <a:schemeClr val="bg1"/>
                </a:solidFill>
                <a:latin typeface="Open sans" panose="020B0606030504020204"/>
                <a:cs typeface="Times New Roman" panose="02020603050405020304" pitchFamily="18" charset="0"/>
              </a:rPr>
              <a:t>पता लगाने के सिद्धांत और निगरानी उपकरण</a:t>
            </a:r>
            <a:endParaRPr lang="en-IN" sz="4000" b="1" dirty="0">
              <a:solidFill>
                <a:schemeClr val="bg1"/>
              </a:solidFill>
              <a:latin typeface="Open sans" panose="020B0606030504020204"/>
            </a:endParaRPr>
          </a:p>
        </p:txBody>
      </p:sp>
      <p:sp>
        <p:nvSpPr>
          <p:cNvPr id="4" name="TextBox 3">
            <a:extLst>
              <a:ext uri="{FF2B5EF4-FFF2-40B4-BE49-F238E27FC236}">
                <a16:creationId xmlns:a16="http://schemas.microsoft.com/office/drawing/2014/main" id="{2F0B2F76-4A7F-FEE3-2A0B-776F6B16CDDE}"/>
              </a:ext>
            </a:extLst>
          </p:cNvPr>
          <p:cNvSpPr txBox="1"/>
          <p:nvPr/>
        </p:nvSpPr>
        <p:spPr>
          <a:xfrm>
            <a:off x="7474935" y="6040958"/>
            <a:ext cx="6094206" cy="740203"/>
          </a:xfrm>
          <a:prstGeom prst="rect">
            <a:avLst/>
          </a:prstGeom>
          <a:noFill/>
        </p:spPr>
        <p:txBody>
          <a:bodyPr wrap="square">
            <a:spAutoFit/>
          </a:bodyPr>
          <a:lstStyle/>
          <a:p>
            <a:pPr>
              <a:lnSpc>
                <a:spcPct val="107000"/>
              </a:lnSpc>
              <a:spcAft>
                <a:spcPts val="800"/>
              </a:spcAft>
              <a:buNone/>
            </a:pPr>
            <a:r>
              <a:rPr lang="hi-IN" sz="4000" b="1" dirty="0">
                <a:effectLst/>
                <a:latin typeface="Kruti Dev 092" pitchFamily="2" charset="0"/>
                <a:ea typeface="Calibri" panose="020F0502020204030204" pitchFamily="34" charset="0"/>
                <a:cs typeface="Mangal" panose="02040503050203030202" pitchFamily="18" charset="0"/>
              </a:rPr>
              <a:t>निरीक्षक/</a:t>
            </a:r>
            <a:r>
              <a:rPr lang="hi-IN" sz="4000" b="1" dirty="0" err="1">
                <a:effectLst/>
                <a:latin typeface="Kruti Dev 092" pitchFamily="2" charset="0"/>
                <a:ea typeface="Calibri" panose="020F0502020204030204" pitchFamily="34" charset="0"/>
                <a:cs typeface="Mangal" panose="02040503050203030202" pitchFamily="18" charset="0"/>
              </a:rPr>
              <a:t>जीडी</a:t>
            </a:r>
            <a:r>
              <a:rPr lang="hi-IN" sz="4000" b="1" dirty="0">
                <a:effectLst/>
                <a:latin typeface="Kruti Dev 092" pitchFamily="2" charset="0"/>
                <a:ea typeface="Calibri" panose="020F0502020204030204" pitchFamily="34" charset="0"/>
                <a:cs typeface="Mangal" panose="02040503050203030202" pitchFamily="18" charset="0"/>
              </a:rPr>
              <a:t> दीपिका</a:t>
            </a:r>
            <a:endParaRPr lang="en-IN" sz="4800" b="1" dirty="0">
              <a:effectLst/>
              <a:latin typeface="Calibri" panose="020F0502020204030204" pitchFamily="34" charset="0"/>
              <a:ea typeface="Calibri" panose="020F0502020204030204" pitchFamily="34" charset="0"/>
              <a:cs typeface="Mangal" panose="02040503050203030202"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2239347"/>
            <a:ext cx="3741576" cy="1931437"/>
          </a:xfrm>
        </p:spPr>
        <p:txBody>
          <a:bodyPr>
            <a:noAutofit/>
          </a:bodyPr>
          <a:lstStyle/>
          <a:p>
            <a:pPr algn="ctr"/>
            <a:r>
              <a:rPr lang="hi-IN" sz="4000" b="1" dirty="0">
                <a:solidFill>
                  <a:srgbClr val="C00000"/>
                </a:solidFill>
                <a:latin typeface="Open sans"/>
                <a:ea typeface="Sans Serif Collection" panose="020B0502040504020204" pitchFamily="34" charset="0"/>
                <a:cs typeface="Sans Serif Collection" panose="020B0502040504020204" pitchFamily="34" charset="0"/>
              </a:rPr>
              <a:t>तापीय-</a:t>
            </a:r>
            <a:br>
              <a:rPr lang="hi-IN" sz="4000" b="1" dirty="0">
                <a:solidFill>
                  <a:srgbClr val="C00000"/>
                </a:solidFill>
                <a:latin typeface="Open sans"/>
                <a:ea typeface="Sans Serif Collection" panose="020B0502040504020204" pitchFamily="34" charset="0"/>
                <a:cs typeface="Sans Serif Collection" panose="020B0502040504020204" pitchFamily="34" charset="0"/>
              </a:rPr>
            </a:br>
            <a:r>
              <a:rPr lang="hi-IN" sz="4000" b="1" dirty="0">
                <a:solidFill>
                  <a:srgbClr val="C00000"/>
                </a:solidFill>
                <a:latin typeface="Open sans"/>
                <a:ea typeface="Sans Serif Collection" panose="020B0502040504020204" pitchFamily="34" charset="0"/>
                <a:cs typeface="Sans Serif Collection" panose="020B0502040504020204" pitchFamily="34" charset="0"/>
              </a:rPr>
              <a:t>ल्यूमिनसेंट डोसीमीटर</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544006" y="1292532"/>
            <a:ext cx="6839341" cy="3941939"/>
          </a:xfrm>
        </p:spPr>
        <p:txBody>
          <a:bodyPr>
            <a:noAutofit/>
          </a:bodyPr>
          <a:lstStyle/>
          <a:p>
            <a:pPr marL="0" indent="0" algn="just">
              <a:lnSpc>
                <a:spcPct val="150000"/>
              </a:lnSpc>
              <a:buFont typeface="Wingdings" panose="05000000000000000000" pitchFamily="2" charset="2"/>
              <a:buChar char="Ø"/>
            </a:pPr>
            <a:r>
              <a:rPr lang="en-US" dirty="0">
                <a:latin typeface="Open sans" panose="020B0606030504020204"/>
                <a:ea typeface="Arial Unicode MS" panose="020B0604020202020204" pitchFamily="34" charset="-128"/>
                <a:cs typeface="Times New Roman" panose="02020603050405020304" pitchFamily="18" charset="0"/>
              </a:rPr>
              <a:t> </a:t>
            </a:r>
            <a:r>
              <a:rPr lang="hi-IN" dirty="0">
                <a:latin typeface="Open sans" panose="020B0606030504020204"/>
                <a:ea typeface="Arial Unicode MS" panose="020B0604020202020204" pitchFamily="34" charset="-128"/>
                <a:cs typeface="Times New Roman" panose="02020603050405020304" pitchFamily="18" charset="0"/>
              </a:rPr>
              <a:t>थर्मो ल्यूमिनसेंट डोसीमीटर परमाणु स्थापना के प्रत्येक विकिरण कार्यकर्ता को दिया जाता है। श्रमिकों द्वारा प्राप्त खुराक तक पहुंचने के लिए इन उपकरणों का नियमित रूप से विश्लेषण किया जाता है और खुराक का रिकॉर्ड संदर्भ के लिए रखा जाता है।</a:t>
            </a:r>
            <a:endParaRPr lang="en-IN" sz="2600" dirty="0">
              <a:latin typeface="Open sans" panose="020B0606030504020204"/>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812191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2239347"/>
            <a:ext cx="3741576" cy="1931437"/>
          </a:xfrm>
        </p:spPr>
        <p:txBody>
          <a:bodyPr>
            <a:noAutofit/>
          </a:bodyPr>
          <a:lstStyle/>
          <a:p>
            <a:pPr algn="ctr"/>
            <a:r>
              <a:rPr lang="hi-IN" sz="4000" b="1" dirty="0">
                <a:solidFill>
                  <a:srgbClr val="C00000"/>
                </a:solidFill>
                <a:latin typeface="Open sans"/>
                <a:ea typeface="Sans Serif Collection" panose="020B0502040504020204" pitchFamily="34" charset="0"/>
                <a:cs typeface="Sans Serif Collection" panose="020B0502040504020204" pitchFamily="34" charset="0"/>
              </a:rPr>
              <a:t>तापीय-</a:t>
            </a:r>
            <a:br>
              <a:rPr lang="hi-IN" sz="4000" b="1" dirty="0">
                <a:solidFill>
                  <a:srgbClr val="C00000"/>
                </a:solidFill>
                <a:latin typeface="Open sans"/>
                <a:ea typeface="Sans Serif Collection" panose="020B0502040504020204" pitchFamily="34" charset="0"/>
                <a:cs typeface="Sans Serif Collection" panose="020B0502040504020204" pitchFamily="34" charset="0"/>
              </a:rPr>
            </a:br>
            <a:r>
              <a:rPr lang="hi-IN" sz="4000" b="1" dirty="0">
                <a:solidFill>
                  <a:srgbClr val="C00000"/>
                </a:solidFill>
                <a:latin typeface="Open sans"/>
                <a:ea typeface="Sans Serif Collection" panose="020B0502040504020204" pitchFamily="34" charset="0"/>
                <a:cs typeface="Sans Serif Collection" panose="020B0502040504020204" pitchFamily="34" charset="0"/>
              </a:rPr>
              <a:t>ल्यूमिनसेंट डोसीमीटर</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348066" y="770014"/>
            <a:ext cx="7035282" cy="5677439"/>
          </a:xfrm>
        </p:spPr>
        <p:txBody>
          <a:bodyPr>
            <a:noAutofit/>
          </a:bodyPr>
          <a:lstStyle/>
          <a:p>
            <a:pPr marL="457200" indent="-457200" algn="just">
              <a:lnSpc>
                <a:spcPct val="100000"/>
              </a:lnSpc>
              <a:buFont typeface="Wingdings" panose="05000000000000000000" pitchFamily="2" charset="2"/>
              <a:buChar char="Ø"/>
            </a:pPr>
            <a:r>
              <a:rPr lang="hi-IN" b="1" dirty="0">
                <a:solidFill>
                  <a:srgbClr val="002060"/>
                </a:solidFill>
                <a:latin typeface="Open sans" panose="020B0606030504020204"/>
                <a:cs typeface="Times New Roman" panose="02020603050405020304" pitchFamily="18" charset="0"/>
              </a:rPr>
              <a:t>सिद्धांत:- जगमगाहट
रेंज: - 10 </a:t>
            </a:r>
            <a:r>
              <a:rPr lang="en-US" b="1" dirty="0" err="1">
                <a:solidFill>
                  <a:srgbClr val="002060"/>
                </a:solidFill>
                <a:latin typeface="Open sans" panose="020B0606030504020204"/>
                <a:cs typeface="Times New Roman" panose="02020603050405020304" pitchFamily="18" charset="0"/>
              </a:rPr>
              <a:t>mR</a:t>
            </a:r>
            <a:r>
              <a:rPr lang="en-US" b="1" dirty="0">
                <a:solidFill>
                  <a:srgbClr val="002060"/>
                </a:solidFill>
                <a:latin typeface="Open sans" panose="020B0606030504020204"/>
                <a:cs typeface="Times New Roman" panose="02020603050405020304" pitchFamily="18" charset="0"/>
              </a:rPr>
              <a:t>\</a:t>
            </a:r>
            <a:r>
              <a:rPr lang="en-US" b="1" dirty="0" err="1">
                <a:solidFill>
                  <a:srgbClr val="002060"/>
                </a:solidFill>
                <a:latin typeface="Open sans" panose="020B0606030504020204"/>
                <a:cs typeface="Times New Roman" panose="02020603050405020304" pitchFamily="18" charset="0"/>
              </a:rPr>
              <a:t>hr</a:t>
            </a:r>
            <a:r>
              <a:rPr lang="en-US" b="1" dirty="0">
                <a:solidFill>
                  <a:srgbClr val="002060"/>
                </a:solidFill>
                <a:latin typeface="Open sans" panose="020B0606030504020204"/>
                <a:cs typeface="Times New Roman" panose="02020603050405020304" pitchFamily="18" charset="0"/>
              </a:rPr>
              <a:t> - 10000000 </a:t>
            </a:r>
            <a:r>
              <a:rPr lang="en-US" b="1" dirty="0" err="1">
                <a:solidFill>
                  <a:srgbClr val="002060"/>
                </a:solidFill>
                <a:latin typeface="Open sans" panose="020B0606030504020204"/>
                <a:cs typeface="Times New Roman" panose="02020603050405020304" pitchFamily="18" charset="0"/>
              </a:rPr>
              <a:t>mR</a:t>
            </a:r>
            <a:r>
              <a:rPr lang="en-US" b="1" dirty="0">
                <a:solidFill>
                  <a:srgbClr val="002060"/>
                </a:solidFill>
                <a:latin typeface="Open sans" panose="020B0606030504020204"/>
                <a:cs typeface="Times New Roman" panose="02020603050405020304" pitchFamily="18" charset="0"/>
              </a:rPr>
              <a:t>\</a:t>
            </a:r>
            <a:r>
              <a:rPr lang="en-US" b="1" dirty="0" err="1">
                <a:solidFill>
                  <a:srgbClr val="002060"/>
                </a:solidFill>
                <a:latin typeface="Open sans" panose="020B0606030504020204"/>
                <a:cs typeface="Times New Roman" panose="02020603050405020304" pitchFamily="18" charset="0"/>
              </a:rPr>
              <a:t>hr</a:t>
            </a:r>
            <a:r>
              <a:rPr lang="en-US" b="1" dirty="0">
                <a:solidFill>
                  <a:srgbClr val="002060"/>
                </a:solidFill>
                <a:latin typeface="Open sans" panose="020B0606030504020204"/>
                <a:cs typeface="Times New Roman" panose="02020603050405020304" pitchFamily="18" charset="0"/>
              </a:rPr>
              <a:t>
</a:t>
            </a:r>
            <a:r>
              <a:rPr lang="hi-IN" b="1" dirty="0">
                <a:solidFill>
                  <a:srgbClr val="002060"/>
                </a:solidFill>
                <a:latin typeface="Open sans" panose="020B0606030504020204"/>
                <a:cs typeface="Times New Roman" panose="02020603050405020304" pitchFamily="18" charset="0"/>
              </a:rPr>
              <a:t>विंडोज: - (</a:t>
            </a:r>
            <a:r>
              <a:rPr lang="en-US" b="1" dirty="0" err="1">
                <a:solidFill>
                  <a:srgbClr val="002060"/>
                </a:solidFill>
                <a:latin typeface="Open sans" panose="020B0606030504020204"/>
                <a:cs typeface="Times New Roman" panose="02020603050405020304" pitchFamily="18" charset="0"/>
              </a:rPr>
              <a:t>i</a:t>
            </a:r>
            <a:r>
              <a:rPr lang="en-US" b="1" dirty="0">
                <a:solidFill>
                  <a:srgbClr val="002060"/>
                </a:solidFill>
                <a:latin typeface="Open sans" panose="020B0606030504020204"/>
                <a:cs typeface="Times New Roman" panose="02020603050405020304" pitchFamily="18" charset="0"/>
              </a:rPr>
              <a:t>) </a:t>
            </a:r>
            <a:r>
              <a:rPr lang="hi-IN" b="1" dirty="0">
                <a:solidFill>
                  <a:srgbClr val="002060"/>
                </a:solidFill>
                <a:latin typeface="Open sans" panose="020B0606030504020204"/>
                <a:cs typeface="Times New Roman" panose="02020603050405020304" pitchFamily="18" charset="0"/>
              </a:rPr>
              <a:t>एल्यूमिनियम + कॉपर विंडो (केवल गामा संग्रहीत)
	(</a:t>
            </a:r>
            <a:r>
              <a:rPr lang="en-US" b="1" dirty="0">
                <a:solidFill>
                  <a:srgbClr val="002060"/>
                </a:solidFill>
                <a:latin typeface="Open sans" panose="020B0606030504020204"/>
                <a:cs typeface="Times New Roman" panose="02020603050405020304" pitchFamily="18" charset="0"/>
              </a:rPr>
              <a:t>ii) </a:t>
            </a:r>
            <a:r>
              <a:rPr lang="hi-IN" b="1" dirty="0">
                <a:solidFill>
                  <a:srgbClr val="002060"/>
                </a:solidFill>
                <a:latin typeface="Open sans" panose="020B0606030504020204"/>
                <a:cs typeface="Times New Roman" panose="02020603050405020304" pitchFamily="18" charset="0"/>
              </a:rPr>
              <a:t>पर्सपेक्स विंडो (उच्च ऊर्जा बीटा + गामा संग्रहीत)
	(</a:t>
            </a:r>
            <a:r>
              <a:rPr lang="en-US" b="1" dirty="0">
                <a:solidFill>
                  <a:srgbClr val="002060"/>
                </a:solidFill>
                <a:latin typeface="Open sans" panose="020B0606030504020204"/>
                <a:cs typeface="Times New Roman" panose="02020603050405020304" pitchFamily="18" charset="0"/>
              </a:rPr>
              <a:t>iii) </a:t>
            </a:r>
            <a:r>
              <a:rPr lang="hi-IN" b="1" dirty="0">
                <a:solidFill>
                  <a:srgbClr val="002060"/>
                </a:solidFill>
                <a:latin typeface="Open sans" panose="020B0606030504020204"/>
                <a:cs typeface="Times New Roman" panose="02020603050405020304" pitchFamily="18" charset="0"/>
              </a:rPr>
              <a:t>खुली खिड़की (उच्च और निम्न ऊर्जा बीटा और गामा भंडारित)
यह संचयी खुराक को रिकॉर्ड करता है 
महीने या महीनों में लंबे समय तक उपयोग करें</a:t>
            </a:r>
            <a:endParaRPr lang="en-IN" sz="2600" dirty="0">
              <a:latin typeface="Open sans" panose="020B0606030504020204"/>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421244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2724540"/>
            <a:ext cx="3237723" cy="998376"/>
          </a:xfrm>
        </p:spPr>
        <p:txBody>
          <a:bodyPr>
            <a:noAutofit/>
          </a:bodyPr>
          <a:lstStyle/>
          <a:p>
            <a:pPr algn="ctr"/>
            <a:r>
              <a:rPr lang="hi-IN" sz="4000" b="1" dirty="0">
                <a:solidFill>
                  <a:srgbClr val="C00000"/>
                </a:solidFill>
                <a:latin typeface="Open sans"/>
                <a:ea typeface="Sans Serif Collection" panose="020B0502040504020204" pitchFamily="34" charset="0"/>
                <a:cs typeface="Sans Serif Collection" panose="020B0502040504020204" pitchFamily="34" charset="0"/>
              </a:rPr>
              <a:t>टेलीटेक्टर (टेलीराड)</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348066" y="937971"/>
            <a:ext cx="7035282" cy="5546810"/>
          </a:xfrm>
        </p:spPr>
        <p:txBody>
          <a:bodyPr>
            <a:noAutofit/>
          </a:bodyPr>
          <a:lstStyle/>
          <a:p>
            <a:pPr>
              <a:lnSpc>
                <a:spcPct val="150000"/>
              </a:lnSpc>
            </a:pPr>
            <a:r>
              <a:rPr lang="en-US" sz="2400" dirty="0">
                <a:latin typeface="Open sans" panose="020B0606030504020204"/>
                <a:cs typeface="Times New Roman" panose="02020603050405020304" pitchFamily="18" charset="0"/>
              </a:rPr>
              <a:t> </a:t>
            </a:r>
            <a:r>
              <a:rPr lang="hi-IN" sz="2400" dirty="0">
                <a:latin typeface="Open sans" panose="020B0606030504020204"/>
                <a:cs typeface="Times New Roman" panose="02020603050405020304" pitchFamily="18" charset="0"/>
              </a:rPr>
              <a:t>उद्देश्य: बीटा/गामा/एक्स-रे डिटेक्शन 
लाभ: 4 मीटर लंबी टेलीस्कोपिक जांच 
पर काम करता है: </a:t>
            </a:r>
            <a:r>
              <a:rPr lang="en-US" sz="2400" dirty="0">
                <a:latin typeface="Open sans" panose="020B0606030504020204"/>
                <a:cs typeface="Times New Roman" panose="02020603050405020304" pitchFamily="18" charset="0"/>
              </a:rPr>
              <a:t>GMT (D1 </a:t>
            </a:r>
            <a:r>
              <a:rPr lang="hi-IN" sz="2400" dirty="0">
                <a:latin typeface="Open sans" panose="020B0606030504020204"/>
                <a:cs typeface="Times New Roman" panose="02020603050405020304" pitchFamily="18" charset="0"/>
              </a:rPr>
              <a:t>और </a:t>
            </a:r>
            <a:r>
              <a:rPr lang="en-US" sz="2400" dirty="0">
                <a:latin typeface="Open sans" panose="020B0606030504020204"/>
                <a:cs typeface="Times New Roman" panose="02020603050405020304" pitchFamily="18" charset="0"/>
              </a:rPr>
              <a:t>D2)
</a:t>
            </a:r>
            <a:r>
              <a:rPr lang="hi-IN" sz="2400" dirty="0">
                <a:latin typeface="Open sans" panose="020B0606030504020204"/>
                <a:cs typeface="Times New Roman" panose="02020603050405020304" pitchFamily="18" charset="0"/>
              </a:rPr>
              <a:t>रेंज: (एक्स-रे और गामा रे) 0 से 1000 आर/घंटा 
	                 बीटा: 0 से 900 सीपीएस
बैटरी: (1.5 वी) 5 पेंसिल सेल
सिद्धांत: गैस से भरा डिटेक्टर
सटीकता: (+/- ) 15%</a:t>
            </a:r>
            <a:endParaRPr lang="en-IN" sz="2600" dirty="0">
              <a:latin typeface="Open sans" panose="020B0606030504020204"/>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531305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2724540"/>
            <a:ext cx="3237723" cy="998376"/>
          </a:xfrm>
        </p:spPr>
        <p:txBody>
          <a:bodyPr>
            <a:noAutofit/>
          </a:bodyPr>
          <a:lstStyle/>
          <a:p>
            <a:pPr algn="ctr"/>
            <a:r>
              <a:rPr lang="hi-IN" sz="4000" b="1" dirty="0">
                <a:solidFill>
                  <a:srgbClr val="C00000"/>
                </a:solidFill>
                <a:latin typeface="Open sans"/>
                <a:ea typeface="Sans Serif Collection" panose="020B0502040504020204" pitchFamily="34" charset="0"/>
                <a:cs typeface="Sans Serif Collection" panose="020B0502040504020204" pitchFamily="34" charset="0"/>
              </a:rPr>
              <a:t>टेलीटेक्टर (टेलीराड)</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graphicFrame>
        <p:nvGraphicFramePr>
          <p:cNvPr id="10" name="Group 3">
            <a:extLst>
              <a:ext uri="{FF2B5EF4-FFF2-40B4-BE49-F238E27FC236}">
                <a16:creationId xmlns:a16="http://schemas.microsoft.com/office/drawing/2014/main" id="{EE6174B7-7DAC-4EF7-91DD-5C8CE6FC663A}"/>
              </a:ext>
            </a:extLst>
          </p:cNvPr>
          <p:cNvGraphicFramePr>
            <a:graphicFrameLocks/>
          </p:cNvGraphicFramePr>
          <p:nvPr>
            <p:extLst>
              <p:ext uri="{D42A27DB-BD31-4B8C-83A1-F6EECF244321}">
                <p14:modId xmlns:p14="http://schemas.microsoft.com/office/powerpoint/2010/main" val="1597310564"/>
              </p:ext>
            </p:extLst>
          </p:nvPr>
        </p:nvGraphicFramePr>
        <p:xfrm>
          <a:off x="4133449" y="1418259"/>
          <a:ext cx="7567140" cy="4494234"/>
        </p:xfrm>
        <a:graphic>
          <a:graphicData uri="http://schemas.openxmlformats.org/drawingml/2006/table">
            <a:tbl>
              <a:tblPr/>
              <a:tblGrid>
                <a:gridCol w="690478">
                  <a:extLst>
                    <a:ext uri="{9D8B030D-6E8A-4147-A177-3AD203B41FA5}">
                      <a16:colId xmlns:a16="http://schemas.microsoft.com/office/drawing/2014/main" val="20000"/>
                    </a:ext>
                  </a:extLst>
                </a:gridCol>
                <a:gridCol w="1250302">
                  <a:extLst>
                    <a:ext uri="{9D8B030D-6E8A-4147-A177-3AD203B41FA5}">
                      <a16:colId xmlns:a16="http://schemas.microsoft.com/office/drawing/2014/main" val="20001"/>
                    </a:ext>
                  </a:extLst>
                </a:gridCol>
                <a:gridCol w="1147665">
                  <a:extLst>
                    <a:ext uri="{9D8B030D-6E8A-4147-A177-3AD203B41FA5}">
                      <a16:colId xmlns:a16="http://schemas.microsoft.com/office/drawing/2014/main" val="20002"/>
                    </a:ext>
                  </a:extLst>
                </a:gridCol>
                <a:gridCol w="1110343">
                  <a:extLst>
                    <a:ext uri="{9D8B030D-6E8A-4147-A177-3AD203B41FA5}">
                      <a16:colId xmlns:a16="http://schemas.microsoft.com/office/drawing/2014/main" val="20003"/>
                    </a:ext>
                  </a:extLst>
                </a:gridCol>
                <a:gridCol w="1670179">
                  <a:extLst>
                    <a:ext uri="{9D8B030D-6E8A-4147-A177-3AD203B41FA5}">
                      <a16:colId xmlns:a16="http://schemas.microsoft.com/office/drawing/2014/main" val="20004"/>
                    </a:ext>
                  </a:extLst>
                </a:gridCol>
                <a:gridCol w="1698173">
                  <a:extLst>
                    <a:ext uri="{9D8B030D-6E8A-4147-A177-3AD203B41FA5}">
                      <a16:colId xmlns:a16="http://schemas.microsoft.com/office/drawing/2014/main" val="20005"/>
                    </a:ext>
                  </a:extLst>
                </a:gridCol>
              </a:tblGrid>
              <a:tr h="1080741">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RANGES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SCALE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LED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RADIATION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DETECTOR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0"/>
                  </a:ext>
                </a:extLst>
              </a:tr>
              <a:tr h="61085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0-1000R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 &amp; Gamma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1"/>
                  </a:ext>
                </a:extLst>
              </a:tr>
              <a:tr h="61085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0-50R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BLACK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 &amp; Gamma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2"/>
                  </a:ext>
                </a:extLst>
              </a:tr>
              <a:tr h="61085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0-2.5R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BLACK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 &amp; Gamma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3"/>
                  </a:ext>
                </a:extLst>
              </a:tr>
              <a:tr h="61085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0-50mR/ </a:t>
                      </a:r>
                      <a:r>
                        <a:rPr kumimoji="0" lang="en-US" sz="2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900CPS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BLACK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66FF33"/>
                          </a:solidFill>
                          <a:effectLst/>
                          <a:latin typeface="Times New Roman" panose="02020603050405020304" pitchFamily="18" charset="0"/>
                          <a:cs typeface="Times New Roman" panose="02020603050405020304" pitchFamily="18" charset="0"/>
                        </a:rPr>
                        <a:t>GREEN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 Gamma &amp; Beta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4"/>
                  </a:ext>
                </a:extLst>
              </a:tr>
              <a:tr h="879894">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0-2.5mR/ </a:t>
                      </a:r>
                      <a:r>
                        <a:rPr kumimoji="0" lang="en-US" sz="2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45cps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BLACK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rgbClr val="66FF33"/>
                          </a:solidFill>
                          <a:effectLst/>
                          <a:latin typeface="Times New Roman" panose="02020603050405020304" pitchFamily="18" charset="0"/>
                          <a:cs typeface="Times New Roman" panose="02020603050405020304" pitchFamily="18" charset="0"/>
                        </a:rPr>
                        <a:t>GREEN</a:t>
                      </a: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X, Gamma &amp; Beta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3291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2724540"/>
            <a:ext cx="3237723" cy="1119672"/>
          </a:xfrm>
        </p:spPr>
        <p:txBody>
          <a:bodyPr>
            <a:noAutofit/>
          </a:bodyPr>
          <a:lstStyle/>
          <a:p>
            <a:pPr algn="ctr"/>
            <a:r>
              <a:rPr lang="en-US" sz="4000" b="1" dirty="0">
                <a:solidFill>
                  <a:srgbClr val="C00000"/>
                </a:solidFill>
                <a:latin typeface="Open sans"/>
                <a:ea typeface="Sans Serif Collection" panose="020B0502040504020204" pitchFamily="34" charset="0"/>
                <a:cs typeface="Sans Serif Collection" panose="020B0502040504020204" pitchFamily="34" charset="0"/>
              </a:rPr>
              <a:t>ALSCIN</a:t>
            </a:r>
            <a:br>
              <a:rPr lang="en-US" sz="4000" b="1" dirty="0">
                <a:solidFill>
                  <a:srgbClr val="C00000"/>
                </a:solidFill>
                <a:latin typeface="Open sans"/>
                <a:ea typeface="Sans Serif Collection" panose="020B0502040504020204" pitchFamily="34" charset="0"/>
                <a:cs typeface="Sans Serif Collection" panose="020B0502040504020204" pitchFamily="34" charset="0"/>
              </a:rPr>
            </a:br>
            <a:r>
              <a:rPr lang="hi-IN" sz="4000" b="1" dirty="0">
                <a:solidFill>
                  <a:srgbClr val="C00000"/>
                </a:solidFill>
                <a:latin typeface="Open sans"/>
                <a:ea typeface="Sans Serif Collection" panose="020B0502040504020204" pitchFamily="34" charset="0"/>
                <a:cs typeface="Sans Serif Collection" panose="020B0502040504020204" pitchFamily="34" charset="0"/>
              </a:rPr>
              <a:t>मॉनिटर</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3797559" y="937971"/>
            <a:ext cx="7707086" cy="5546810"/>
          </a:xfrm>
        </p:spPr>
        <p:txBody>
          <a:bodyPr>
            <a:noAutofit/>
          </a:bodyPr>
          <a:lstStyle/>
          <a:p>
            <a:pPr marL="0" indent="0">
              <a:buNone/>
            </a:pPr>
            <a:r>
              <a:rPr lang="hi-IN" sz="2400" b="1" dirty="0">
                <a:latin typeface="Open sans" panose="020B0606030504020204"/>
                <a:cs typeface="Times New Roman" panose="02020603050405020304" pitchFamily="18" charset="0"/>
              </a:rPr>
              <a:t>अल्फा संदूषण स्तर को मापने के लिए पोर्टेबल डिवाइस</a:t>
            </a:r>
            <a:endParaRPr lang="en-US" sz="2400" b="1" dirty="0">
              <a:latin typeface="Open sans" panose="020B0606030504020204"/>
              <a:cs typeface="Times New Roman" panose="02020603050405020304" pitchFamily="18" charset="0"/>
            </a:endParaRPr>
          </a:p>
          <a:p>
            <a:r>
              <a:rPr lang="hi-IN" sz="2400" b="1" dirty="0">
                <a:latin typeface="Open sans" panose="020B0606030504020204"/>
                <a:cs typeface="Times New Roman" panose="02020603050405020304" pitchFamily="18" charset="0"/>
              </a:rPr>
              <a:t>उद्देश्य: अल्फा कण का पता लगाता है 
लाभ: पोर्टेबल और सटीक उपकरण
पढ़ना: पीपीएस में (प्रति सेकंड कण)
सिद्धांत: सिंटिलेटर डिटेक्टर (पीएमटी)
रेंज: 4-5 सेमी
प्रदर्शन: 4 अंकों का एलसीडी
 मोड : ऑटो और मैनुअल
 कार्य समय: 1 मिनट (ऑटो मोड में)
                  	          	: निरंतर (मैनुअल मोड में)
बैटरी: (1.5</a:t>
            </a:r>
            <a:r>
              <a:rPr lang="en-US" sz="2400" b="1" dirty="0">
                <a:latin typeface="Open sans" panose="020B0606030504020204"/>
                <a:cs typeface="Times New Roman" panose="02020603050405020304" pitchFamily="18" charset="0"/>
              </a:rPr>
              <a:t>V) DC-R14 </a:t>
            </a:r>
            <a:r>
              <a:rPr lang="hi-IN" sz="2400" b="1" dirty="0">
                <a:latin typeface="Open sans" panose="020B0606030504020204"/>
                <a:cs typeface="Times New Roman" panose="02020603050405020304" pitchFamily="18" charset="0"/>
              </a:rPr>
              <a:t>आकार 05 सेल (मध्यम </a:t>
            </a:r>
            <a:r>
              <a:rPr lang="en-US" sz="2400" b="1" dirty="0" err="1">
                <a:latin typeface="Open sans" panose="020B0606030504020204"/>
                <a:cs typeface="Times New Roman" panose="02020603050405020304" pitchFamily="18" charset="0"/>
              </a:rPr>
              <a:t>Bty</a:t>
            </a:r>
            <a:r>
              <a:rPr lang="en-US" sz="2400" b="1" dirty="0">
                <a:latin typeface="Open sans" panose="020B0606030504020204"/>
                <a:cs typeface="Times New Roman" panose="02020603050405020304" pitchFamily="18" charset="0"/>
              </a:rPr>
              <a:t>.)</a:t>
            </a:r>
            <a:endParaRPr lang="en-IN" sz="2600" dirty="0">
              <a:latin typeface="Open sans" panose="020B0606030504020204"/>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978395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1903444"/>
            <a:ext cx="3237723" cy="3452325"/>
          </a:xfrm>
        </p:spPr>
        <p:txBody>
          <a:bodyPr>
            <a:noAutofit/>
          </a:bodyPr>
          <a:lstStyle/>
          <a:p>
            <a:pPr algn="ctr"/>
            <a:r>
              <a:rPr lang="hi-IN" sz="4000" b="1" dirty="0">
                <a:solidFill>
                  <a:srgbClr val="C00000"/>
                </a:solidFill>
                <a:latin typeface="Open sans"/>
                <a:ea typeface="Sans Serif Collection" panose="020B0502040504020204" pitchFamily="34" charset="0"/>
                <a:cs typeface="Sans Serif Collection" panose="020B0502040504020204" pitchFamily="34" charset="0"/>
              </a:rPr>
              <a:t>विकिरण सर्वेक्षण</a:t>
            </a:r>
            <a:br>
              <a:rPr lang="hi-IN" sz="4000" b="1" dirty="0">
                <a:solidFill>
                  <a:srgbClr val="C00000"/>
                </a:solidFill>
                <a:latin typeface="Open sans"/>
                <a:ea typeface="Sans Serif Collection" panose="020B0502040504020204" pitchFamily="34" charset="0"/>
                <a:cs typeface="Sans Serif Collection" panose="020B0502040504020204" pitchFamily="34" charset="0"/>
              </a:rPr>
            </a:br>
            <a:r>
              <a:rPr lang="hi-IN" sz="4000" b="1" dirty="0">
                <a:solidFill>
                  <a:srgbClr val="C00000"/>
                </a:solidFill>
                <a:latin typeface="Open sans"/>
                <a:ea typeface="Sans Serif Collection" panose="020B0502040504020204" pitchFamily="34" charset="0"/>
                <a:cs typeface="Sans Serif Collection" panose="020B0502040504020204" pitchFamily="34" charset="0"/>
              </a:rPr>
              <a:t>मीटर</a:t>
            </a:r>
            <a:br>
              <a:rPr lang="hi-IN" sz="4000" b="1" dirty="0">
                <a:solidFill>
                  <a:srgbClr val="C00000"/>
                </a:solidFill>
                <a:latin typeface="Open sans"/>
                <a:ea typeface="Sans Serif Collection" panose="020B0502040504020204" pitchFamily="34" charset="0"/>
                <a:cs typeface="Sans Serif Collection" panose="020B0502040504020204" pitchFamily="34" charset="0"/>
              </a:rPr>
            </a:br>
            <a:r>
              <a:rPr lang="hi-IN" sz="4000" b="1" dirty="0">
                <a:solidFill>
                  <a:srgbClr val="C00000"/>
                </a:solidFill>
                <a:latin typeface="Open sans"/>
                <a:ea typeface="Sans Serif Collection" panose="020B0502040504020204" pitchFamily="34" charset="0"/>
                <a:cs typeface="Sans Serif Collection" panose="020B0502040504020204" pitchFamily="34" charset="0"/>
              </a:rPr>
              <a:t>(मिनिराड बीटा आंतरिक)</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3825552" y="1012619"/>
            <a:ext cx="7940350" cy="5546810"/>
          </a:xfrm>
        </p:spPr>
        <p:txBody>
          <a:bodyPr>
            <a:noAutofit/>
          </a:bodyPr>
          <a:lstStyle/>
          <a:p>
            <a:pPr marL="0" indent="0">
              <a:lnSpc>
                <a:spcPct val="100000"/>
              </a:lnSpc>
              <a:buNone/>
            </a:pPr>
            <a:r>
              <a:rPr lang="hi-IN" sz="2400" b="1" dirty="0">
                <a:latin typeface="Open sans" panose="020B0606030504020204"/>
                <a:cs typeface="Times New Roman" panose="02020603050405020304" pitchFamily="18" charset="0"/>
              </a:rPr>
              <a:t>पोर्टेबल डिवाइस कम दूरी के एक्स-रे, बीटा और गामा विकिरण को मापेगा</a:t>
            </a:r>
            <a:endParaRPr lang="en-US" sz="2400" b="1" dirty="0">
              <a:latin typeface="Open sans" panose="020B0606030504020204"/>
              <a:cs typeface="Times New Roman" panose="02020603050405020304" pitchFamily="18" charset="0"/>
            </a:endParaRPr>
          </a:p>
          <a:p>
            <a:pPr>
              <a:lnSpc>
                <a:spcPct val="100000"/>
              </a:lnSpc>
            </a:pPr>
            <a:r>
              <a:rPr lang="hi-IN" sz="2400" b="1" dirty="0">
                <a:latin typeface="Open sans" panose="020B0606030504020204"/>
                <a:cs typeface="Times New Roman" panose="02020603050405020304" pitchFamily="18" charset="0"/>
              </a:rPr>
              <a:t>उद्देश्य: बीटा/गामा/एक्स-रे डिटेक्शन 
लाभ: हल्का, पोर्टेबल, तेज और 
                            सटीक माप। 
पढ़ना: इंगित करने के लिए 4 एलईडी डिस्प्ले
	          		*श्रेणी
	                     	* घटना विकिरण 
	                 	* कम बैटरी</a:t>
            </a:r>
            <a:endParaRPr lang="en-IN" sz="2600" dirty="0">
              <a:latin typeface="Open sans" panose="020B0606030504020204"/>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786543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1828802"/>
            <a:ext cx="3237723" cy="3452325"/>
          </a:xfrm>
        </p:spPr>
        <p:txBody>
          <a:bodyPr>
            <a:noAutofit/>
          </a:bodyPr>
          <a:lstStyle/>
          <a:p>
            <a:pPr algn="ctr"/>
            <a:r>
              <a:rPr lang="hi-IN" sz="4000" b="1" dirty="0">
                <a:solidFill>
                  <a:srgbClr val="C00000"/>
                </a:solidFill>
                <a:latin typeface="Open sans"/>
                <a:ea typeface="Sans Serif Collection" panose="020B0502040504020204" pitchFamily="34" charset="0"/>
                <a:cs typeface="Sans Serif Collection" panose="020B0502040504020204" pitchFamily="34" charset="0"/>
              </a:rPr>
              <a:t>विकिरण सर्वेक्षण</a:t>
            </a:r>
            <a:br>
              <a:rPr lang="hi-IN" sz="4000" b="1" dirty="0">
                <a:solidFill>
                  <a:srgbClr val="C00000"/>
                </a:solidFill>
                <a:latin typeface="Open sans"/>
                <a:ea typeface="Sans Serif Collection" panose="020B0502040504020204" pitchFamily="34" charset="0"/>
                <a:cs typeface="Sans Serif Collection" panose="020B0502040504020204" pitchFamily="34" charset="0"/>
              </a:rPr>
            </a:br>
            <a:r>
              <a:rPr lang="hi-IN" sz="4000" b="1" dirty="0">
                <a:solidFill>
                  <a:srgbClr val="C00000"/>
                </a:solidFill>
                <a:latin typeface="Open sans"/>
                <a:ea typeface="Sans Serif Collection" panose="020B0502040504020204" pitchFamily="34" charset="0"/>
                <a:cs typeface="Sans Serif Collection" panose="020B0502040504020204" pitchFamily="34" charset="0"/>
              </a:rPr>
              <a:t>मीटर</a:t>
            </a:r>
            <a:br>
              <a:rPr lang="hi-IN" sz="4000" b="1" dirty="0">
                <a:solidFill>
                  <a:srgbClr val="C00000"/>
                </a:solidFill>
                <a:latin typeface="Open sans"/>
                <a:ea typeface="Sans Serif Collection" panose="020B0502040504020204" pitchFamily="34" charset="0"/>
                <a:cs typeface="Sans Serif Collection" panose="020B0502040504020204" pitchFamily="34" charset="0"/>
              </a:rPr>
            </a:br>
            <a:r>
              <a:rPr lang="hi-IN" sz="4000" b="1" dirty="0">
                <a:solidFill>
                  <a:srgbClr val="C00000"/>
                </a:solidFill>
                <a:latin typeface="Open sans"/>
                <a:ea typeface="Sans Serif Collection" panose="020B0502040504020204" pitchFamily="34" charset="0"/>
                <a:cs typeface="Sans Serif Collection" panose="020B0502040504020204" pitchFamily="34" charset="0"/>
              </a:rPr>
              <a:t>(मिनिराड बीटा आंतरिक)</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3900200" y="1236553"/>
            <a:ext cx="7707086" cy="4735041"/>
          </a:xfrm>
        </p:spPr>
        <p:txBody>
          <a:bodyPr>
            <a:noAutofit/>
          </a:bodyPr>
          <a:lstStyle/>
          <a:p>
            <a:pPr>
              <a:lnSpc>
                <a:spcPct val="150000"/>
              </a:lnSpc>
            </a:pPr>
            <a:r>
              <a:rPr lang="hi-IN" b="1" dirty="0">
                <a:latin typeface="Open sans" panose="020B0606030504020204"/>
                <a:cs typeface="Times New Roman" panose="02020603050405020304" pitchFamily="18" charset="0"/>
              </a:rPr>
              <a:t>सिद्धांत: (गैस भरा डिटेक्टर) जीएम ट्यूब  
कम रेंज: 0 - 50 एमआर/घंटा, 0 - 54000 सीपीएम
बैटरी: 05 पेंसिल सेल (1.5</a:t>
            </a:r>
            <a:r>
              <a:rPr lang="en-US" b="1" dirty="0">
                <a:latin typeface="Open sans" panose="020B0606030504020204"/>
                <a:cs typeface="Times New Roman" panose="02020603050405020304" pitchFamily="18" charset="0"/>
              </a:rPr>
              <a:t>V)  
</a:t>
            </a:r>
            <a:r>
              <a:rPr lang="hi-IN" b="1" dirty="0">
                <a:latin typeface="Open sans" panose="020B0606030504020204"/>
                <a:cs typeface="Times New Roman" panose="02020603050405020304" pitchFamily="18" charset="0"/>
              </a:rPr>
              <a:t>सटीकता: (+/- ) 15%     	
कार्य समय: 60 घंटे लगातार 
ऑपरेटिंग तापमान: 0-50 डिग्री सेल्सियस</a:t>
            </a:r>
            <a:endParaRPr lang="en-IN" sz="2600" dirty="0">
              <a:latin typeface="Open sans" panose="020B0606030504020204"/>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940800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1828802"/>
            <a:ext cx="3237723" cy="3452325"/>
          </a:xfrm>
        </p:spPr>
        <p:txBody>
          <a:bodyPr>
            <a:noAutofit/>
          </a:bodyPr>
          <a:lstStyle/>
          <a:p>
            <a:pPr algn="ctr"/>
            <a:r>
              <a:rPr lang="hi-IN" sz="4000" b="1" dirty="0">
                <a:solidFill>
                  <a:srgbClr val="C00000"/>
                </a:solidFill>
                <a:latin typeface="Open sans"/>
                <a:ea typeface="Sans Serif Collection" panose="020B0502040504020204" pitchFamily="34" charset="0"/>
                <a:cs typeface="Sans Serif Collection" panose="020B0502040504020204" pitchFamily="34" charset="0"/>
              </a:rPr>
              <a:t>विकिरण सर्वेक्षण</a:t>
            </a:r>
            <a:br>
              <a:rPr lang="hi-IN" sz="4000" b="1" dirty="0">
                <a:solidFill>
                  <a:srgbClr val="C00000"/>
                </a:solidFill>
                <a:latin typeface="Open sans"/>
                <a:ea typeface="Sans Serif Collection" panose="020B0502040504020204" pitchFamily="34" charset="0"/>
                <a:cs typeface="Sans Serif Collection" panose="020B0502040504020204" pitchFamily="34" charset="0"/>
              </a:rPr>
            </a:br>
            <a:r>
              <a:rPr lang="hi-IN" sz="4000" b="1" dirty="0">
                <a:solidFill>
                  <a:srgbClr val="C00000"/>
                </a:solidFill>
                <a:latin typeface="Open sans"/>
                <a:ea typeface="Sans Serif Collection" panose="020B0502040504020204" pitchFamily="34" charset="0"/>
                <a:cs typeface="Sans Serif Collection" panose="020B0502040504020204" pitchFamily="34" charset="0"/>
              </a:rPr>
              <a:t>मीटर</a:t>
            </a:r>
            <a:br>
              <a:rPr lang="hi-IN" sz="4000" b="1" dirty="0">
                <a:solidFill>
                  <a:srgbClr val="C00000"/>
                </a:solidFill>
                <a:latin typeface="Open sans"/>
                <a:ea typeface="Sans Serif Collection" panose="020B0502040504020204" pitchFamily="34" charset="0"/>
                <a:cs typeface="Sans Serif Collection" panose="020B0502040504020204" pitchFamily="34" charset="0"/>
              </a:rPr>
            </a:br>
            <a:r>
              <a:rPr lang="hi-IN" sz="4000" b="1" dirty="0">
                <a:solidFill>
                  <a:srgbClr val="C00000"/>
                </a:solidFill>
                <a:latin typeface="Open sans"/>
                <a:ea typeface="Sans Serif Collection" panose="020B0502040504020204" pitchFamily="34" charset="0"/>
                <a:cs typeface="Sans Serif Collection" panose="020B0502040504020204" pitchFamily="34" charset="0"/>
              </a:rPr>
              <a:t>(मिनिराड बीटा बाहरी</a:t>
            </a:r>
            <a:r>
              <a:rPr lang="en-US" sz="4000" b="1" dirty="0">
                <a:solidFill>
                  <a:srgbClr val="C00000"/>
                </a:solidFill>
                <a:latin typeface="Open sans"/>
                <a:ea typeface="Sans Serif Collection" panose="020B0502040504020204" pitchFamily="34" charset="0"/>
                <a:cs typeface="Sans Serif Collection" panose="020B0502040504020204" pitchFamily="34" charset="0"/>
              </a:rPr>
              <a:t>)</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3909530" y="1404507"/>
            <a:ext cx="7800387" cy="4735041"/>
          </a:xfrm>
        </p:spPr>
        <p:txBody>
          <a:bodyPr>
            <a:noAutofit/>
          </a:bodyPr>
          <a:lstStyle/>
          <a:p>
            <a:r>
              <a:rPr lang="hi-IN" b="1" dirty="0">
                <a:latin typeface="Open sans" panose="020B0606030504020204"/>
                <a:cs typeface="Times New Roman" panose="02020603050405020304" pitchFamily="18" charset="0"/>
              </a:rPr>
              <a:t>कम रेंज एक्स-रे, बीटा, गामा विकिरण को मापने के लिए पोर्टेबल डिवाइस 
उद्देश्य: बीटा/गामा/एक्स-रे डिटेक्शन 
लाभ: हल्का, पोर्टेबल, तेज और 
                           सटीक माप। 
पढ़ना: इंगित करने के लिए 4 एलईडी डिस्प्ले
                          *श्रेणी
                          * घटना विकिरण 
                          * कम बैटरी</a:t>
            </a:r>
            <a:endParaRPr lang="en-IN" sz="2600" dirty="0">
              <a:latin typeface="Open sans" panose="020B0606030504020204"/>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575989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1828802"/>
            <a:ext cx="3237723" cy="3452325"/>
          </a:xfrm>
        </p:spPr>
        <p:txBody>
          <a:bodyPr>
            <a:noAutofit/>
          </a:bodyPr>
          <a:lstStyle/>
          <a:p>
            <a:pPr algn="ctr"/>
            <a:r>
              <a:rPr lang="hi-IN" sz="4000" b="1" dirty="0">
                <a:solidFill>
                  <a:srgbClr val="C00000"/>
                </a:solidFill>
                <a:latin typeface="Open sans"/>
                <a:ea typeface="Sans Serif Collection" panose="020B0502040504020204" pitchFamily="34" charset="0"/>
                <a:cs typeface="Sans Serif Collection" panose="020B0502040504020204" pitchFamily="34" charset="0"/>
              </a:rPr>
              <a:t>विकिरण सर्वेक्षण</a:t>
            </a:r>
            <a:br>
              <a:rPr lang="hi-IN" sz="4000" b="1" dirty="0">
                <a:solidFill>
                  <a:srgbClr val="C00000"/>
                </a:solidFill>
                <a:latin typeface="Open sans"/>
                <a:ea typeface="Sans Serif Collection" panose="020B0502040504020204" pitchFamily="34" charset="0"/>
                <a:cs typeface="Sans Serif Collection" panose="020B0502040504020204" pitchFamily="34" charset="0"/>
              </a:rPr>
            </a:br>
            <a:r>
              <a:rPr lang="hi-IN" sz="4000" b="1" dirty="0">
                <a:solidFill>
                  <a:srgbClr val="C00000"/>
                </a:solidFill>
                <a:latin typeface="Open sans"/>
                <a:ea typeface="Sans Serif Collection" panose="020B0502040504020204" pitchFamily="34" charset="0"/>
                <a:cs typeface="Sans Serif Collection" panose="020B0502040504020204" pitchFamily="34" charset="0"/>
              </a:rPr>
              <a:t>मीटर</a:t>
            </a:r>
            <a:br>
              <a:rPr lang="hi-IN" sz="4000" b="1" dirty="0">
                <a:solidFill>
                  <a:srgbClr val="C00000"/>
                </a:solidFill>
                <a:latin typeface="Open sans"/>
                <a:ea typeface="Sans Serif Collection" panose="020B0502040504020204" pitchFamily="34" charset="0"/>
                <a:cs typeface="Sans Serif Collection" panose="020B0502040504020204" pitchFamily="34" charset="0"/>
              </a:rPr>
            </a:br>
            <a:r>
              <a:rPr lang="hi-IN" sz="4000" b="1" dirty="0">
                <a:solidFill>
                  <a:srgbClr val="C00000"/>
                </a:solidFill>
                <a:latin typeface="Open sans"/>
                <a:ea typeface="Sans Serif Collection" panose="020B0502040504020204" pitchFamily="34" charset="0"/>
                <a:cs typeface="Sans Serif Collection" panose="020B0502040504020204" pitchFamily="34" charset="0"/>
              </a:rPr>
              <a:t>(मिनीराड बीटा बाहरी)</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3909531" y="1404507"/>
            <a:ext cx="7707086" cy="4735041"/>
          </a:xfrm>
        </p:spPr>
        <p:txBody>
          <a:bodyPr>
            <a:noAutofit/>
          </a:bodyPr>
          <a:lstStyle/>
          <a:p>
            <a:pPr>
              <a:lnSpc>
                <a:spcPct val="150000"/>
              </a:lnSpc>
            </a:pPr>
            <a:r>
              <a:rPr lang="hi-IN" b="1" dirty="0">
                <a:latin typeface="Open sans" panose="020B0606030504020204"/>
                <a:cs typeface="Times New Roman" panose="02020603050405020304" pitchFamily="18" charset="0"/>
              </a:rPr>
              <a:t>सिद्धांत: (गैस भरा डिटेक्टर) जीएम ट्यूब  
कम रेंज: 0 - 50 एमआर/घंटा, 0 - 54000 सीपीएम
बैटरी: 05 पेंसिल सेल (1.5</a:t>
            </a:r>
            <a:r>
              <a:rPr lang="en-US" b="1" dirty="0">
                <a:latin typeface="Open sans" panose="020B0606030504020204"/>
                <a:cs typeface="Times New Roman" panose="02020603050405020304" pitchFamily="18" charset="0"/>
              </a:rPr>
              <a:t>V)  
</a:t>
            </a:r>
            <a:r>
              <a:rPr lang="hi-IN" b="1" dirty="0">
                <a:latin typeface="Open sans" panose="020B0606030504020204"/>
                <a:cs typeface="Times New Roman" panose="02020603050405020304" pitchFamily="18" charset="0"/>
              </a:rPr>
              <a:t>सटीकता: (+/- ) 15%     	
कार्य समय: 60 घंटे लगातार 
ऑपरेटिंग तापमान: 0-50 डिग्री सेल्सियस</a:t>
            </a:r>
            <a:endParaRPr lang="en-IN" sz="2600" dirty="0">
              <a:latin typeface="Open sans" panose="020B0606030504020204"/>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390638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2267343"/>
            <a:ext cx="3237723" cy="2379304"/>
          </a:xfrm>
        </p:spPr>
        <p:txBody>
          <a:bodyPr>
            <a:noAutofit/>
          </a:bodyPr>
          <a:lstStyle/>
          <a:p>
            <a:pPr algn="ctr"/>
            <a:r>
              <a:rPr lang="hi-IN" sz="4000" b="1" dirty="0">
                <a:solidFill>
                  <a:srgbClr val="C00000"/>
                </a:solidFill>
                <a:latin typeface="Open sans"/>
                <a:ea typeface="Sans Serif Collection" panose="020B0502040504020204" pitchFamily="34" charset="0"/>
                <a:cs typeface="Sans Serif Collection" panose="020B0502040504020204" pitchFamily="34" charset="0"/>
              </a:rPr>
              <a:t>विकिरण सर्वेक्षण</a:t>
            </a:r>
            <a:br>
              <a:rPr lang="hi-IN" sz="4000" b="1" dirty="0">
                <a:solidFill>
                  <a:srgbClr val="C00000"/>
                </a:solidFill>
                <a:latin typeface="Open sans"/>
                <a:ea typeface="Sans Serif Collection" panose="020B0502040504020204" pitchFamily="34" charset="0"/>
                <a:cs typeface="Sans Serif Collection" panose="020B0502040504020204" pitchFamily="34" charset="0"/>
              </a:rPr>
            </a:br>
            <a:r>
              <a:rPr lang="hi-IN" sz="4000" b="1" dirty="0">
                <a:solidFill>
                  <a:srgbClr val="C00000"/>
                </a:solidFill>
                <a:latin typeface="Open sans"/>
                <a:ea typeface="Sans Serif Collection" panose="020B0502040504020204" pitchFamily="34" charset="0"/>
                <a:cs typeface="Sans Serif Collection" panose="020B0502040504020204" pitchFamily="34" charset="0"/>
              </a:rPr>
              <a:t>मीटर</a:t>
            </a:r>
            <a:br>
              <a:rPr lang="hi-IN" sz="4000" b="1" dirty="0">
                <a:solidFill>
                  <a:srgbClr val="C00000"/>
                </a:solidFill>
                <a:latin typeface="Open sans"/>
                <a:ea typeface="Sans Serif Collection" panose="020B0502040504020204" pitchFamily="34" charset="0"/>
                <a:cs typeface="Sans Serif Collection" panose="020B0502040504020204" pitchFamily="34" charset="0"/>
              </a:rPr>
            </a:br>
            <a:r>
              <a:rPr lang="hi-IN" sz="4000" b="1" dirty="0">
                <a:solidFill>
                  <a:srgbClr val="C00000"/>
                </a:solidFill>
                <a:latin typeface="Open sans"/>
                <a:ea typeface="Sans Serif Collection" panose="020B0502040504020204" pitchFamily="34" charset="0"/>
                <a:cs typeface="Sans Serif Collection" panose="020B0502040504020204" pitchFamily="34" charset="0"/>
              </a:rPr>
              <a:t>(मिनीराड)</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3909531" y="1404507"/>
            <a:ext cx="7707086" cy="4735041"/>
          </a:xfrm>
        </p:spPr>
        <p:txBody>
          <a:bodyPr>
            <a:noAutofit/>
          </a:bodyPr>
          <a:lstStyle/>
          <a:p>
            <a:pPr>
              <a:lnSpc>
                <a:spcPct val="100000"/>
              </a:lnSpc>
            </a:pPr>
            <a:r>
              <a:rPr lang="hi-IN" b="1" dirty="0">
                <a:latin typeface="Open sans" panose="020B0606030504020204"/>
                <a:cs typeface="Times New Roman" panose="02020603050405020304" pitchFamily="18" charset="0"/>
              </a:rPr>
              <a:t>एक्स-रे और गामा विकिरण को मापने के लिए पोर्टेबल उपकरण
उद्देश्य: गामा / एक्स-रे का पता लगाना 
लाभ: हल्का, पोर्टेबल, तेज और सटीक माप देता है। 
पढ़ना: इंगित करने के लिए 5 एलईडी डिस्प्ले
	                          *श्रेणी
	                          * तुरंत पढ़ना
	                          * कम बैटरी</a:t>
            </a:r>
            <a:endParaRPr lang="en-IN" sz="2600" dirty="0">
              <a:latin typeface="Open sans" panose="020B0606030504020204"/>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499904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4">
            <a:extLst>
              <a:ext uri="{FF2B5EF4-FFF2-40B4-BE49-F238E27FC236}">
                <a16:creationId xmlns:a16="http://schemas.microsoft.com/office/drawing/2014/main" id="{856FA25A-709E-4DA5-B21D-9EF18B52D890}"/>
              </a:ext>
            </a:extLst>
          </p:cNvPr>
          <p:cNvPicPr/>
          <p:nvPr/>
        </p:nvPicPr>
        <p:blipFill rotWithShape="1">
          <a:blip r:embed="rId3" cstate="print"/>
          <a:srcRect r="21695"/>
          <a:stretch/>
        </p:blipFill>
        <p:spPr>
          <a:xfrm>
            <a:off x="10741032" y="27603"/>
            <a:ext cx="1436668" cy="1088879"/>
          </a:xfrm>
          <a:prstGeom prst="rect">
            <a:avLst/>
          </a:prstGeom>
        </p:spPr>
      </p:pic>
      <p:pic>
        <p:nvPicPr>
          <p:cNvPr id="6" name="Picture 5">
            <a:extLst>
              <a:ext uri="{FF2B5EF4-FFF2-40B4-BE49-F238E27FC236}">
                <a16:creationId xmlns:a16="http://schemas.microsoft.com/office/drawing/2014/main" id="{0F9162AC-4122-42F8-A2CD-26656E7AB2D2}"/>
              </a:ext>
            </a:extLst>
          </p:cNvPr>
          <p:cNvPicPr>
            <a:picLocks noChangeAspect="1"/>
          </p:cNvPicPr>
          <p:nvPr/>
        </p:nvPicPr>
        <p:blipFill>
          <a:blip r:embed="rId4"/>
          <a:stretch>
            <a:fillRect/>
          </a:stretch>
        </p:blipFill>
        <p:spPr>
          <a:xfrm>
            <a:off x="234651" y="117884"/>
            <a:ext cx="1384533" cy="941482"/>
          </a:xfrm>
          <a:prstGeom prst="rect">
            <a:avLst/>
          </a:prstGeom>
        </p:spPr>
      </p:pic>
      <p:sp>
        <p:nvSpPr>
          <p:cNvPr id="7" name="Title 1">
            <a:extLst>
              <a:ext uri="{FF2B5EF4-FFF2-40B4-BE49-F238E27FC236}">
                <a16:creationId xmlns:a16="http://schemas.microsoft.com/office/drawing/2014/main" id="{9291C649-BA7D-4089-9CD6-242816EA1A31}"/>
              </a:ext>
            </a:extLst>
          </p:cNvPr>
          <p:cNvSpPr txBox="1">
            <a:spLocks/>
          </p:cNvSpPr>
          <p:nvPr/>
        </p:nvSpPr>
        <p:spPr>
          <a:xfrm>
            <a:off x="808494" y="1447800"/>
            <a:ext cx="31242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4000" b="1" dirty="0">
                <a:solidFill>
                  <a:srgbClr val="C00000"/>
                </a:solidFill>
                <a:latin typeface="Open sans"/>
                <a:ea typeface="Sans Serif Collection" panose="020B0502040504020204" pitchFamily="34" charset="0"/>
                <a:cs typeface="Sans Serif Collection" panose="020B0502040504020204" pitchFamily="34" charset="0"/>
              </a:rPr>
              <a:t>उद्देश्यों</a:t>
            </a:r>
            <a:endParaRPr lang="en-US" sz="4000" b="1" dirty="0">
              <a:solidFill>
                <a:srgbClr val="C00000"/>
              </a:solidFill>
              <a:latin typeface="Open sans"/>
              <a:ea typeface="Sans Serif Collection" panose="020B0502040504020204" pitchFamily="34" charset="0"/>
              <a:cs typeface="Sans Serif Collection" panose="020B0502040504020204" pitchFamily="34" charset="0"/>
            </a:endParaRPr>
          </a:p>
        </p:txBody>
      </p:sp>
      <p:sp>
        <p:nvSpPr>
          <p:cNvPr id="8" name="Rectangle 7">
            <a:extLst>
              <a:ext uri="{FF2B5EF4-FFF2-40B4-BE49-F238E27FC236}">
                <a16:creationId xmlns:a16="http://schemas.microsoft.com/office/drawing/2014/main" id="{3EF1E498-D9B9-4E6E-B9D1-5C0D035992D0}"/>
              </a:ext>
            </a:extLst>
          </p:cNvPr>
          <p:cNvSpPr/>
          <p:nvPr/>
        </p:nvSpPr>
        <p:spPr>
          <a:xfrm>
            <a:off x="685800" y="2362200"/>
            <a:ext cx="3429000" cy="1974708"/>
          </a:xfrm>
          <a:prstGeom prst="rect">
            <a:avLst/>
          </a:prstGeom>
        </p:spPr>
        <p:txBody>
          <a:bodyPr wrap="square">
            <a:spAutoFit/>
          </a:bodyPr>
          <a:lstStyle/>
          <a:p>
            <a:pPr marL="342900" indent="-342900">
              <a:lnSpc>
                <a:spcPct val="150000"/>
              </a:lnSpc>
              <a:spcBef>
                <a:spcPct val="20000"/>
              </a:spcBef>
              <a:buFont typeface="Wingdings" pitchFamily="2" charset="2"/>
              <a:buChar char="§"/>
            </a:pPr>
            <a:r>
              <a:rPr lang="hi-IN" sz="2800" dirty="0">
                <a:solidFill>
                  <a:prstClr val="black"/>
                </a:solidFill>
                <a:latin typeface="Open sans" panose="020B0606030504020204"/>
                <a:cs typeface="Arial" pitchFamily="34" charset="0"/>
              </a:rPr>
              <a:t>इस पाठ के पूरा होने पर आप निम्न में सक्षम होंगे:</a:t>
            </a:r>
            <a:endParaRPr lang="en-US" sz="2800" b="1" u="sng" dirty="0">
              <a:solidFill>
                <a:prstClr val="black"/>
              </a:solidFill>
              <a:latin typeface="Open sans" panose="020B0606030504020204"/>
              <a:cs typeface="Arial" pitchFamily="34" charset="0"/>
            </a:endParaRPr>
          </a:p>
        </p:txBody>
      </p:sp>
      <p:sp>
        <p:nvSpPr>
          <p:cNvPr id="2" name="Rectangle 1">
            <a:extLst>
              <a:ext uri="{FF2B5EF4-FFF2-40B4-BE49-F238E27FC236}">
                <a16:creationId xmlns:a16="http://schemas.microsoft.com/office/drawing/2014/main" id="{467561BB-EBAA-418C-9D54-8A38111EABF0}"/>
              </a:ext>
            </a:extLst>
          </p:cNvPr>
          <p:cNvSpPr/>
          <p:nvPr/>
        </p:nvSpPr>
        <p:spPr>
          <a:xfrm>
            <a:off x="4758613" y="1042799"/>
            <a:ext cx="6823788" cy="4536370"/>
          </a:xfrm>
          <a:prstGeom prst="rect">
            <a:avLst/>
          </a:prstGeom>
        </p:spPr>
        <p:txBody>
          <a:bodyPr wrap="square">
            <a:spAutoFit/>
          </a:bodyPr>
          <a:lstStyle/>
          <a:p>
            <a:pPr marL="457200" indent="-457200" algn="just">
              <a:lnSpc>
                <a:spcPct val="150000"/>
              </a:lnSpc>
              <a:buFont typeface="Wingdings" panose="05000000000000000000" pitchFamily="2" charset="2"/>
              <a:buChar char="v"/>
            </a:pPr>
            <a:r>
              <a:rPr lang="hi-IN" sz="2800" dirty="0">
                <a:latin typeface="Open sans" panose="020B0606030504020204"/>
                <a:cs typeface="Times New Roman" panose="02020603050405020304" pitchFamily="18" charset="0"/>
              </a:rPr>
              <a:t>विकिरण का पता लगाने वाले उपकरणों का सिद्धांत।
डिटेक्टर का प्रकार
कार्मिक निगरानी उपकरण। 
विकिरण निगरानी उपकरण।
हज़मत वाहन 
समाप्ति</a:t>
            </a:r>
            <a:endParaRPr lang="en-US" sz="2800" dirty="0">
              <a:latin typeface="Open sans" panose="020B0606030504020204"/>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2267343"/>
            <a:ext cx="3237723" cy="2379304"/>
          </a:xfrm>
        </p:spPr>
        <p:txBody>
          <a:bodyPr>
            <a:noAutofit/>
          </a:bodyPr>
          <a:lstStyle/>
          <a:p>
            <a:pPr algn="ctr"/>
            <a:r>
              <a:rPr lang="hi-IN" sz="4000" b="1" dirty="0">
                <a:solidFill>
                  <a:srgbClr val="C00000"/>
                </a:solidFill>
                <a:latin typeface="Open sans"/>
                <a:ea typeface="Sans Serif Collection" panose="020B0502040504020204" pitchFamily="34" charset="0"/>
                <a:cs typeface="Sans Serif Collection" panose="020B0502040504020204" pitchFamily="34" charset="0"/>
              </a:rPr>
              <a:t>विकिरण सर्वेक्षण</a:t>
            </a:r>
            <a:br>
              <a:rPr lang="hi-IN" sz="4000" b="1" dirty="0">
                <a:solidFill>
                  <a:srgbClr val="C00000"/>
                </a:solidFill>
                <a:latin typeface="Open sans"/>
                <a:ea typeface="Sans Serif Collection" panose="020B0502040504020204" pitchFamily="34" charset="0"/>
                <a:cs typeface="Sans Serif Collection" panose="020B0502040504020204" pitchFamily="34" charset="0"/>
              </a:rPr>
            </a:br>
            <a:r>
              <a:rPr lang="hi-IN" sz="4000" b="1" dirty="0">
                <a:solidFill>
                  <a:srgbClr val="C00000"/>
                </a:solidFill>
                <a:latin typeface="Open sans"/>
                <a:ea typeface="Sans Serif Collection" panose="020B0502040504020204" pitchFamily="34" charset="0"/>
                <a:cs typeface="Sans Serif Collection" panose="020B0502040504020204" pitchFamily="34" charset="0"/>
              </a:rPr>
              <a:t>मीटर</a:t>
            </a:r>
            <a:br>
              <a:rPr lang="hi-IN" sz="4000" b="1" dirty="0">
                <a:solidFill>
                  <a:srgbClr val="C00000"/>
                </a:solidFill>
                <a:latin typeface="Open sans"/>
                <a:ea typeface="Sans Serif Collection" panose="020B0502040504020204" pitchFamily="34" charset="0"/>
                <a:cs typeface="Sans Serif Collection" panose="020B0502040504020204" pitchFamily="34" charset="0"/>
              </a:rPr>
            </a:br>
            <a:r>
              <a:rPr lang="hi-IN" sz="4000" b="1" dirty="0">
                <a:solidFill>
                  <a:srgbClr val="C00000"/>
                </a:solidFill>
                <a:latin typeface="Open sans"/>
                <a:ea typeface="Sans Serif Collection" panose="020B0502040504020204" pitchFamily="34" charset="0"/>
                <a:cs typeface="Sans Serif Collection" panose="020B0502040504020204" pitchFamily="34" charset="0"/>
              </a:rPr>
              <a:t>(मिनीराड)</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3909531" y="872650"/>
            <a:ext cx="7707086" cy="5686761"/>
          </a:xfrm>
        </p:spPr>
        <p:txBody>
          <a:bodyPr>
            <a:noAutofit/>
          </a:bodyPr>
          <a:lstStyle/>
          <a:p>
            <a:pPr>
              <a:lnSpc>
                <a:spcPct val="150000"/>
              </a:lnSpc>
            </a:pPr>
            <a:r>
              <a:rPr lang="hi-IN" sz="2400" b="1" dirty="0">
                <a:latin typeface="Open sans" panose="020B0606030504020204"/>
                <a:cs typeface="Times New Roman" panose="02020603050405020304" pitchFamily="18" charset="0"/>
              </a:rPr>
              <a:t>सिद्धांत: गैस भरा डिटेक्टर (जीएमटी) 
वजन: 450 ग्राम                         
उच्च श्रेणी: 0 - 5 आर / घंटा
सटीकता: (+/-) सीज़ियम (सीएस) 137 स्रोत के साथ 15%
कार्य समय: 02 मिनट (अन्यथा बंद कर दिया गया)
ऑपरेटिंग तापमान: 0 से 50 डिग्री सेल्सियस
बैटरी: 05 पेंसिल सेल (1.5</a:t>
            </a:r>
            <a:r>
              <a:rPr lang="en-US" sz="2400" b="1" dirty="0">
                <a:latin typeface="Open sans" panose="020B0606030504020204"/>
                <a:cs typeface="Times New Roman" panose="02020603050405020304" pitchFamily="18" charset="0"/>
              </a:rPr>
              <a:t>V)  
</a:t>
            </a:r>
            <a:r>
              <a:rPr lang="hi-IN" sz="2400" b="1" dirty="0">
                <a:latin typeface="Open sans" panose="020B0606030504020204"/>
                <a:cs typeface="Times New Roman" panose="02020603050405020304" pitchFamily="18" charset="0"/>
              </a:rPr>
              <a:t>कार्य समय: 60 घंटे लगातार</a:t>
            </a:r>
            <a:endParaRPr lang="en-IN" sz="2600" dirty="0">
              <a:latin typeface="Open sans" panose="020B0606030504020204"/>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843834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465" y="2612571"/>
            <a:ext cx="2855168" cy="1688841"/>
          </a:xfrm>
        </p:spPr>
        <p:txBody>
          <a:bodyPr>
            <a:noAutofit/>
          </a:bodyPr>
          <a:lstStyle/>
          <a:p>
            <a:pPr algn="ctr"/>
            <a:r>
              <a:rPr lang="hi-IN" sz="4000" b="1" dirty="0">
                <a:solidFill>
                  <a:srgbClr val="C00000"/>
                </a:solidFill>
                <a:latin typeface="Open sans"/>
                <a:ea typeface="Sans Serif Collection" panose="020B0502040504020204" pitchFamily="34" charset="0"/>
                <a:cs typeface="Sans Serif Collection" panose="020B0502040504020204" pitchFamily="34" charset="0"/>
              </a:rPr>
              <a:t>माइक्रो "आर" सर्वेक्षण</a:t>
            </a:r>
            <a:br>
              <a:rPr lang="hi-IN" sz="4000" b="1" dirty="0">
                <a:solidFill>
                  <a:srgbClr val="C00000"/>
                </a:solidFill>
                <a:latin typeface="Open sans"/>
                <a:ea typeface="Sans Serif Collection" panose="020B0502040504020204" pitchFamily="34" charset="0"/>
                <a:cs typeface="Sans Serif Collection" panose="020B0502040504020204" pitchFamily="34" charset="0"/>
              </a:rPr>
            </a:br>
            <a:r>
              <a:rPr lang="hi-IN" sz="4000" b="1" dirty="0">
                <a:solidFill>
                  <a:srgbClr val="C00000"/>
                </a:solidFill>
                <a:latin typeface="Open sans"/>
                <a:ea typeface="Sans Serif Collection" panose="020B0502040504020204" pitchFamily="34" charset="0"/>
                <a:cs typeface="Sans Serif Collection" panose="020B0502040504020204" pitchFamily="34" charset="0"/>
              </a:rPr>
              <a:t>मीटर</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3853545" y="1143240"/>
            <a:ext cx="7707086" cy="4809693"/>
          </a:xfrm>
        </p:spPr>
        <p:txBody>
          <a:bodyPr>
            <a:noAutofit/>
          </a:bodyPr>
          <a:lstStyle/>
          <a:p>
            <a:pPr marL="0" indent="0">
              <a:lnSpc>
                <a:spcPct val="150000"/>
              </a:lnSpc>
              <a:buNone/>
            </a:pPr>
            <a:r>
              <a:rPr lang="hi-IN" sz="2400" b="1" dirty="0">
                <a:latin typeface="Open sans" panose="020B0606030504020204"/>
                <a:cs typeface="Times New Roman" panose="02020603050405020304" pitchFamily="18" charset="0"/>
              </a:rPr>
              <a:t>गामा विकिरण को मापने के लिए बहुत प्रभावी, पोर्टेबल डिवाइस
सिद्धांत: - जगमगाहट
लाभ: हाथ से आयोजित, पोर्टेबल, हल्के वजन और एनालॉग खुराक दर मीटर।
डिटेक्टर: गामा और एक्स-रे (पीएमटी) 
रेंज: 0 से 2,00,000 </a:t>
            </a:r>
            <a:r>
              <a:rPr lang="el-GR" sz="2400" b="1" dirty="0">
                <a:latin typeface="Open sans" panose="020B0606030504020204"/>
                <a:cs typeface="Times New Roman" panose="02020603050405020304" pitchFamily="18" charset="0"/>
              </a:rPr>
              <a:t>μ</a:t>
            </a:r>
            <a:r>
              <a:rPr lang="en-US" sz="2400" b="1" dirty="0">
                <a:latin typeface="Open sans" panose="020B0606030504020204"/>
                <a:cs typeface="Times New Roman" panose="02020603050405020304" pitchFamily="18" charset="0"/>
              </a:rPr>
              <a:t>R/h</a:t>
            </a:r>
            <a:endParaRPr lang="en-IN" sz="2600" dirty="0">
              <a:latin typeface="Open sans" panose="020B0606030504020204"/>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07057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465" y="2612571"/>
            <a:ext cx="2855168" cy="1688841"/>
          </a:xfrm>
        </p:spPr>
        <p:txBody>
          <a:bodyPr>
            <a:noAutofit/>
          </a:bodyPr>
          <a:lstStyle/>
          <a:p>
            <a:pPr algn="ctr"/>
            <a:r>
              <a:rPr lang="hi-IN" sz="4000" b="1" dirty="0">
                <a:solidFill>
                  <a:srgbClr val="C00000"/>
                </a:solidFill>
                <a:latin typeface="Open sans"/>
                <a:ea typeface="Sans Serif Collection" panose="020B0502040504020204" pitchFamily="34" charset="0"/>
                <a:cs typeface="Sans Serif Collection" panose="020B0502040504020204" pitchFamily="34" charset="0"/>
              </a:rPr>
              <a:t>माइक्रो "आर" सर्वेक्षण</a:t>
            </a:r>
            <a:br>
              <a:rPr lang="hi-IN" sz="4000" b="1" dirty="0">
                <a:solidFill>
                  <a:srgbClr val="C00000"/>
                </a:solidFill>
                <a:latin typeface="Open sans"/>
                <a:ea typeface="Sans Serif Collection" panose="020B0502040504020204" pitchFamily="34" charset="0"/>
                <a:cs typeface="Sans Serif Collection" panose="020B0502040504020204" pitchFamily="34" charset="0"/>
              </a:rPr>
            </a:br>
            <a:r>
              <a:rPr lang="hi-IN" sz="4000" b="1" dirty="0">
                <a:solidFill>
                  <a:srgbClr val="C00000"/>
                </a:solidFill>
                <a:latin typeface="Open sans"/>
                <a:ea typeface="Sans Serif Collection" panose="020B0502040504020204" pitchFamily="34" charset="0"/>
                <a:cs typeface="Sans Serif Collection" panose="020B0502040504020204" pitchFamily="34" charset="0"/>
              </a:rPr>
              <a:t>मीटर</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3909531" y="1329852"/>
            <a:ext cx="7707086" cy="4977644"/>
          </a:xfrm>
        </p:spPr>
        <p:txBody>
          <a:bodyPr>
            <a:noAutofit/>
          </a:bodyPr>
          <a:lstStyle/>
          <a:p>
            <a:pPr marL="342900" indent="-342900">
              <a:lnSpc>
                <a:spcPct val="150000"/>
              </a:lnSpc>
              <a:buFont typeface="Wingdings" panose="05000000000000000000" pitchFamily="2" charset="2"/>
              <a:buChar char="Ø"/>
            </a:pPr>
            <a:r>
              <a:rPr lang="hi-IN" sz="2400" b="1" dirty="0">
                <a:latin typeface="Open sans" panose="020B0606030504020204"/>
                <a:cs typeface="Times New Roman" panose="02020603050405020304" pitchFamily="18" charset="0"/>
              </a:rPr>
              <a:t>सटीकता: (+/-) 20%
बैटरी: (1.5 वी) 6 पेंसिल बैटरी 
उपयोग करने से पहले हमेशा बैटरी और उसके उच्च वोल्टेज की जांच करें
यदि कम से कम रेंज का चयन किया गया है और 2 से 10 </a:t>
            </a:r>
            <a:r>
              <a:rPr lang="el-GR" sz="2400" b="1" dirty="0">
                <a:latin typeface="Open sans" panose="020B0606030504020204"/>
                <a:cs typeface="Times New Roman" panose="02020603050405020304" pitchFamily="18" charset="0"/>
              </a:rPr>
              <a:t>μ</a:t>
            </a:r>
            <a:r>
              <a:rPr lang="en-US" sz="2400" b="1" dirty="0">
                <a:latin typeface="Open sans" panose="020B0606030504020204"/>
                <a:cs typeface="Times New Roman" panose="02020603050405020304" pitchFamily="18" charset="0"/>
              </a:rPr>
              <a:t>R/h </a:t>
            </a:r>
            <a:r>
              <a:rPr lang="hi-IN" sz="2400" b="1" dirty="0">
                <a:latin typeface="Open sans" panose="020B0606030504020204"/>
                <a:cs typeface="Times New Roman" panose="02020603050405020304" pitchFamily="18" charset="0"/>
              </a:rPr>
              <a:t>दिखाएं तो यह प्राकृतिक बैकग्राउंड है। यदि पठन 15 </a:t>
            </a:r>
            <a:r>
              <a:rPr lang="el-GR" sz="2400" b="1" dirty="0">
                <a:latin typeface="Open sans" panose="020B0606030504020204"/>
                <a:cs typeface="Times New Roman" panose="02020603050405020304" pitchFamily="18" charset="0"/>
              </a:rPr>
              <a:t>μ</a:t>
            </a:r>
            <a:r>
              <a:rPr lang="en-US" sz="2400" b="1" dirty="0">
                <a:latin typeface="Open sans" panose="020B0606030504020204"/>
                <a:cs typeface="Times New Roman" panose="02020603050405020304" pitchFamily="18" charset="0"/>
              </a:rPr>
              <a:t>R/h </a:t>
            </a:r>
            <a:r>
              <a:rPr lang="hi-IN" sz="2400" b="1" dirty="0">
                <a:latin typeface="Open sans" panose="020B0606030504020204"/>
                <a:cs typeface="Times New Roman" panose="02020603050405020304" pitchFamily="18" charset="0"/>
              </a:rPr>
              <a:t>से अधिक है तो कुछ कृत्रिम गामा विकिरण मौजूद है</a:t>
            </a:r>
            <a:endParaRPr lang="en-IN" sz="2600" dirty="0">
              <a:latin typeface="Open sans" panose="020B0606030504020204"/>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688943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934" y="2612571"/>
            <a:ext cx="4599993" cy="1343609"/>
          </a:xfrm>
        </p:spPr>
        <p:txBody>
          <a:bodyPr>
            <a:noAutofit/>
          </a:bodyPr>
          <a:lstStyle/>
          <a:p>
            <a:pPr algn="ctr"/>
            <a:r>
              <a:rPr lang="hi-IN" sz="4000" b="1" dirty="0">
                <a:solidFill>
                  <a:srgbClr val="C00000"/>
                </a:solidFill>
                <a:latin typeface="Open sans"/>
                <a:ea typeface="Sans Serif Collection" panose="020B0502040504020204" pitchFamily="34" charset="0"/>
                <a:cs typeface="Sans Serif Collection" panose="020B0502040504020204" pitchFamily="34" charset="0"/>
              </a:rPr>
              <a:t>संदूषण</a:t>
            </a:r>
            <a:br>
              <a:rPr lang="hi-IN" sz="4000" b="1" dirty="0">
                <a:solidFill>
                  <a:srgbClr val="C00000"/>
                </a:solidFill>
                <a:latin typeface="Open sans"/>
                <a:ea typeface="Sans Serif Collection" panose="020B0502040504020204" pitchFamily="34" charset="0"/>
                <a:cs typeface="Sans Serif Collection" panose="020B0502040504020204" pitchFamily="34" charset="0"/>
              </a:rPr>
            </a:br>
            <a:r>
              <a:rPr lang="hi-IN" sz="4000" b="1" dirty="0">
                <a:solidFill>
                  <a:srgbClr val="C00000"/>
                </a:solidFill>
                <a:latin typeface="Open sans"/>
                <a:ea typeface="Sans Serif Collection" panose="020B0502040504020204" pitchFamily="34" charset="0"/>
                <a:cs typeface="Sans Serif Collection" panose="020B0502040504020204" pitchFamily="34" charset="0"/>
              </a:rPr>
              <a:t>मॉनिटर</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907901" y="1180559"/>
            <a:ext cx="6708715" cy="5481498"/>
          </a:xfrm>
        </p:spPr>
        <p:txBody>
          <a:bodyPr>
            <a:noAutofit/>
          </a:bodyPr>
          <a:lstStyle/>
          <a:p>
            <a:pPr algn="just"/>
            <a:r>
              <a:rPr lang="hi-IN" sz="2400" b="1" dirty="0">
                <a:latin typeface="Open sans" panose="020B0606030504020204"/>
                <a:cs typeface="Times New Roman" panose="02020603050405020304" pitchFamily="18" charset="0"/>
              </a:rPr>
              <a:t>संदूषण मॉनिटर (बीटा और गामा) जीएम ट्यूब आधारित बैटरी संचालित हाथ में मॉनिटर। यह रेडियोलॉजिकल आपातकाल/नियमित सर्वेक्षण में बीटा-गामा का पता लगाने के लिए सर्वेक्षण करने में उपयोगी होगा।  
उद्देश्य: बीटा/गामा/एक्स-रे डिटेक्शन 
लाभ: पोर्टेबल, तेजी से और 
                          सटीक माप। 
सिद्धांत: (गैस भरा डिटेक्टर) जीएम ट्यूब  
रेंज: 0.01 एमआर/घंटा से 200 एमआर/घंटा,
		 0 - 99999</a:t>
            </a:r>
            <a:r>
              <a:rPr lang="en-US" sz="2400" b="1" dirty="0" err="1">
                <a:latin typeface="Open sans" panose="020B0606030504020204"/>
                <a:cs typeface="Times New Roman" panose="02020603050405020304" pitchFamily="18" charset="0"/>
              </a:rPr>
              <a:t>cpm</a:t>
            </a:r>
            <a:r>
              <a:rPr lang="en-US" sz="2400" b="1" dirty="0">
                <a:latin typeface="Open sans" panose="020B0606030504020204"/>
                <a:cs typeface="Times New Roman" panose="02020603050405020304" pitchFamily="18" charset="0"/>
              </a:rPr>
              <a:t>
</a:t>
            </a:r>
            <a:r>
              <a:rPr lang="hi-IN" sz="2400" b="1" dirty="0">
                <a:latin typeface="Open sans" panose="020B0606030504020204"/>
                <a:cs typeface="Times New Roman" panose="02020603050405020304" pitchFamily="18" charset="0"/>
              </a:rPr>
              <a:t>बैटरी: 04 पेंसिल सेल (1.5</a:t>
            </a:r>
            <a:r>
              <a:rPr lang="en-US" sz="2400" b="1" dirty="0">
                <a:latin typeface="Open sans" panose="020B0606030504020204"/>
                <a:cs typeface="Times New Roman" panose="02020603050405020304" pitchFamily="18" charset="0"/>
              </a:rPr>
              <a:t>V)  
</a:t>
            </a:r>
            <a:r>
              <a:rPr lang="hi-IN" sz="2400" b="1" dirty="0">
                <a:latin typeface="Open sans" panose="020B0606030504020204"/>
                <a:cs typeface="Times New Roman" panose="02020603050405020304" pitchFamily="18" charset="0"/>
              </a:rPr>
              <a:t>सटीकता: (+/-) 15% सीएस-137</a:t>
            </a:r>
            <a:endParaRPr lang="en-IN" sz="2600" dirty="0">
              <a:latin typeface="Open sans" panose="020B0606030504020204"/>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906416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934" y="2612571"/>
            <a:ext cx="4599993" cy="1343609"/>
          </a:xfrm>
        </p:spPr>
        <p:txBody>
          <a:bodyPr>
            <a:noAutofit/>
          </a:bodyPr>
          <a:lstStyle/>
          <a:p>
            <a:pPr algn="ctr"/>
            <a:r>
              <a:rPr lang="hi-IN" sz="4000" b="1" dirty="0">
                <a:solidFill>
                  <a:srgbClr val="C00000"/>
                </a:solidFill>
                <a:latin typeface="Open sans"/>
                <a:ea typeface="Sans Serif Collection" panose="020B0502040504020204" pitchFamily="34" charset="0"/>
                <a:cs typeface="Sans Serif Collection" panose="020B0502040504020204" pitchFamily="34" charset="0"/>
              </a:rPr>
              <a:t>संदूषण</a:t>
            </a:r>
            <a:br>
              <a:rPr lang="hi-IN" sz="4000" b="1" dirty="0">
                <a:solidFill>
                  <a:srgbClr val="C00000"/>
                </a:solidFill>
                <a:latin typeface="Open sans"/>
                <a:ea typeface="Sans Serif Collection" panose="020B0502040504020204" pitchFamily="34" charset="0"/>
                <a:cs typeface="Sans Serif Collection" panose="020B0502040504020204" pitchFamily="34" charset="0"/>
              </a:rPr>
            </a:br>
            <a:r>
              <a:rPr lang="hi-IN" sz="4000" b="1" dirty="0">
                <a:solidFill>
                  <a:srgbClr val="C00000"/>
                </a:solidFill>
                <a:latin typeface="Open sans"/>
                <a:ea typeface="Sans Serif Collection" panose="020B0502040504020204" pitchFamily="34" charset="0"/>
                <a:cs typeface="Sans Serif Collection" panose="020B0502040504020204" pitchFamily="34" charset="0"/>
              </a:rPr>
              <a:t>मॉनिटर</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907901" y="1180559"/>
            <a:ext cx="6708715" cy="5481498"/>
          </a:xfrm>
        </p:spPr>
        <p:txBody>
          <a:bodyPr>
            <a:noAutofit/>
          </a:bodyPr>
          <a:lstStyle/>
          <a:p>
            <a:pPr algn="just">
              <a:lnSpc>
                <a:spcPct val="150000"/>
              </a:lnSpc>
            </a:pPr>
            <a:r>
              <a:rPr lang="hi-IN" sz="2400" b="1" dirty="0">
                <a:latin typeface="Open sans" panose="020B0606030504020204"/>
                <a:cs typeface="Times New Roman" panose="02020603050405020304" pitchFamily="18" charset="0"/>
              </a:rPr>
              <a:t>प्रदर्शन: डिजिटल
प्रतिक्रिया समय: लगभग 5 सेकंड
वजन: बैटरी के साथ 1.5 किलो
आर्द्रता सीमा: 0 से 95%
अधिकतम परिचालन समय: 50 घंटे
तापमान: -20 से 50 * सी
बाहरी आयाम: (240</a:t>
            </a:r>
            <a:r>
              <a:rPr lang="en-US" sz="2400" b="1" dirty="0">
                <a:latin typeface="Open sans" panose="020B0606030504020204"/>
                <a:cs typeface="Times New Roman" panose="02020603050405020304" pitchFamily="18" charset="0"/>
              </a:rPr>
              <a:t>mmX140mm X110mm</a:t>
            </a:r>
            <a:endParaRPr lang="en-IN" sz="2600" dirty="0">
              <a:latin typeface="Open sans" panose="020B0606030504020204"/>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067323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167" y="2612571"/>
            <a:ext cx="3900196" cy="1343609"/>
          </a:xfrm>
        </p:spPr>
        <p:txBody>
          <a:bodyPr>
            <a:noAutofit/>
          </a:bodyPr>
          <a:lstStyle/>
          <a:p>
            <a:pPr algn="ctr"/>
            <a:r>
              <a:rPr lang="hi-IN" sz="4000" b="1" dirty="0">
                <a:solidFill>
                  <a:srgbClr val="C00000"/>
                </a:solidFill>
                <a:latin typeface="Open sans"/>
                <a:ea typeface="Sans Serif Collection" panose="020B0502040504020204" pitchFamily="34" charset="0"/>
                <a:cs typeface="Sans Serif Collection" panose="020B0502040504020204" pitchFamily="34" charset="0"/>
              </a:rPr>
              <a:t>आइसोटोप</a:t>
            </a:r>
            <a:br>
              <a:rPr lang="hi-IN" sz="4000" b="1" dirty="0">
                <a:solidFill>
                  <a:srgbClr val="C00000"/>
                </a:solidFill>
                <a:latin typeface="Open sans"/>
                <a:ea typeface="Sans Serif Collection" panose="020B0502040504020204" pitchFamily="34" charset="0"/>
                <a:cs typeface="Sans Serif Collection" panose="020B0502040504020204" pitchFamily="34" charset="0"/>
              </a:rPr>
            </a:br>
            <a:r>
              <a:rPr lang="hi-IN" sz="4000" b="1" dirty="0">
                <a:solidFill>
                  <a:srgbClr val="C00000"/>
                </a:solidFill>
                <a:latin typeface="Open sans"/>
                <a:ea typeface="Sans Serif Collection" panose="020B0502040504020204" pitchFamily="34" charset="0"/>
                <a:cs typeface="Sans Serif Collection" panose="020B0502040504020204" pitchFamily="34" charset="0"/>
              </a:rPr>
              <a:t> पहचानदार</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609323" y="1311194"/>
            <a:ext cx="7007294" cy="4651074"/>
          </a:xfrm>
        </p:spPr>
        <p:txBody>
          <a:bodyPr>
            <a:noAutofit/>
          </a:bodyPr>
          <a:lstStyle/>
          <a:p>
            <a:pPr marL="0" indent="0" algn="just">
              <a:lnSpc>
                <a:spcPct val="100000"/>
              </a:lnSpc>
              <a:buFont typeface="Wingdings" panose="05000000000000000000" pitchFamily="2" charset="2"/>
              <a:buChar char="Ø"/>
            </a:pPr>
            <a:r>
              <a:rPr lang="hi-IN" sz="2600" dirty="0">
                <a:latin typeface="Open sans" panose="020B0606030504020204"/>
                <a:cs typeface="Times New Roman" panose="02020603050405020304" pitchFamily="18" charset="0"/>
              </a:rPr>
              <a:t>कार्य: खुराक दर प्रदर्शन, विकिरण गार्ड और अलार्म </a:t>
            </a:r>
            <a:r>
              <a:rPr lang="en-US" sz="2600" dirty="0">
                <a:latin typeface="Open sans" panose="020B0606030504020204"/>
                <a:cs typeface="Times New Roman" panose="02020603050405020304" pitchFamily="18" charset="0"/>
              </a:rPr>
              <a:t>annunciator, </a:t>
            </a:r>
            <a:r>
              <a:rPr lang="hi-IN" sz="2600" dirty="0">
                <a:latin typeface="Open sans" panose="020B0606030504020204"/>
                <a:cs typeface="Times New Roman" panose="02020603050405020304" pitchFamily="18" charset="0"/>
              </a:rPr>
              <a:t>स्रोत खोजक, गामा किरण स्पेक्ट्रोमीटर, स्पेक्ट्रम विश्लेषक, न्यूक्लाइड पहचानकर्ता, स्पेक्ट्रम स्मृति, खुराक दर लंबा, न्यूट्रॉन संकेतक.
एकीकृत सहायक डिटेक्टर: उच्च खुराक दर के लिए गीगर-मुलर ट्यूब (जीएमटी)
खुराक/खुराक मापन विनिर्देश
खुराक-दर सीमा: 0.01 </a:t>
            </a:r>
            <a:r>
              <a:rPr lang="el-GR" sz="2600" dirty="0">
                <a:latin typeface="Open sans" panose="020B0606030504020204"/>
                <a:cs typeface="Times New Roman" panose="02020603050405020304" pitchFamily="18" charset="0"/>
              </a:rPr>
              <a:t>μ </a:t>
            </a:r>
            <a:r>
              <a:rPr lang="hi-IN" sz="2600" dirty="0">
                <a:latin typeface="Open sans" panose="020B0606030504020204"/>
                <a:cs typeface="Times New Roman" panose="02020603050405020304" pitchFamily="18" charset="0"/>
              </a:rPr>
              <a:t>एसवी से 1 एसवी 
खुराक सीमा जीएम ट्यूब: 500 </a:t>
            </a:r>
            <a:r>
              <a:rPr lang="el-GR" sz="2600" dirty="0">
                <a:latin typeface="Open sans" panose="020B0606030504020204"/>
                <a:cs typeface="Times New Roman" panose="02020603050405020304" pitchFamily="18" charset="0"/>
              </a:rPr>
              <a:t>μ</a:t>
            </a:r>
            <a:r>
              <a:rPr lang="en-US" sz="2600" dirty="0" err="1">
                <a:latin typeface="Open sans" panose="020B0606030504020204"/>
                <a:cs typeface="Times New Roman" panose="02020603050405020304" pitchFamily="18" charset="0"/>
              </a:rPr>
              <a:t>Sv</a:t>
            </a:r>
            <a:r>
              <a:rPr lang="en-US" sz="2600" dirty="0">
                <a:latin typeface="Open sans" panose="020B0606030504020204"/>
                <a:cs typeface="Times New Roman" panose="02020603050405020304" pitchFamily="18" charset="0"/>
              </a:rPr>
              <a:t> - 1000 </a:t>
            </a:r>
            <a:r>
              <a:rPr lang="el-GR" sz="2600" dirty="0">
                <a:latin typeface="Open sans" panose="020B0606030504020204"/>
                <a:cs typeface="Times New Roman" panose="02020603050405020304" pitchFamily="18" charset="0"/>
              </a:rPr>
              <a:t>μ </a:t>
            </a:r>
            <a:r>
              <a:rPr lang="en-US" sz="2600" dirty="0" err="1">
                <a:latin typeface="Open sans" panose="020B0606030504020204"/>
                <a:cs typeface="Times New Roman" panose="02020603050405020304" pitchFamily="18" charset="0"/>
              </a:rPr>
              <a:t>Sv</a:t>
            </a:r>
            <a:endParaRPr lang="en-US" sz="2600" dirty="0">
              <a:latin typeface="Open sans" panose="020B0606030504020204"/>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272943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54" y="2612571"/>
            <a:ext cx="2435289" cy="1343609"/>
          </a:xfrm>
        </p:spPr>
        <p:txBody>
          <a:bodyPr>
            <a:noAutofit/>
          </a:bodyPr>
          <a:lstStyle/>
          <a:p>
            <a:pPr algn="ctr"/>
            <a:r>
              <a:rPr lang="hi-IN" sz="4000" b="1" dirty="0">
                <a:solidFill>
                  <a:srgbClr val="C00000"/>
                </a:solidFill>
                <a:latin typeface="Open sans"/>
                <a:ea typeface="Sans Serif Collection" panose="020B0502040504020204" pitchFamily="34" charset="0"/>
                <a:cs typeface="Sans Serif Collection" panose="020B0502040504020204" pitchFamily="34" charset="0"/>
              </a:rPr>
              <a:t>हज़मत वाहन</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180112" y="1161899"/>
            <a:ext cx="7259217" cy="4623075"/>
          </a:xfrm>
        </p:spPr>
        <p:txBody>
          <a:bodyPr>
            <a:noAutofit/>
          </a:bodyPr>
          <a:lstStyle/>
          <a:p>
            <a:pPr algn="just" defTabSz="1219170" eaLnBrk="0" fontAlgn="base" hangingPunct="0">
              <a:spcBef>
                <a:spcPct val="0"/>
              </a:spcBef>
              <a:spcAft>
                <a:spcPct val="0"/>
              </a:spcAft>
            </a:pPr>
            <a:r>
              <a:rPr lang="hi-IN" sz="2400" dirty="0">
                <a:latin typeface="Open sans" panose="020B0606030504020204"/>
              </a:rPr>
              <a:t>वाहन पर लगे और पोर्टेबल सेंसर के माध्यम से परिवेशी वायु में मौजूद सीबीआरएन खतरनाक सामग्री का पता लगाना, पहचान करना और निगरानी करना।
उत्तरदाताओं की सुरक्षा के लिए एनबीसी निस्पंदन प्रणाली और वैकल्पिक श्वास प्रणाली का प्रावधान।
कंट्रोल कंसोल और खतरा भविष्यवाणी सॉफ्टवेयर के माध्यम से सेंसर डेटा की वास्तविक समय की निगरानी
उत्तरदाताओं, वाहनों और कमांड सेंटर के बीच कॉमन मीडिया (वीएचएफ, एचएफ, सैटकॉम) का प्रावधान।
सीसीटीवी निगरानी प्रणाली, बिजली, एयर कंडीशनिंग और अन्य प्रणालियों का प्रावधान</a:t>
            </a:r>
            <a:endParaRPr lang="en-US" altLang="en-US" dirty="0">
              <a:latin typeface="Arial" panose="020B0604020202020204"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4" name="Rectangle 3">
            <a:extLst>
              <a:ext uri="{FF2B5EF4-FFF2-40B4-BE49-F238E27FC236}">
                <a16:creationId xmlns:a16="http://schemas.microsoft.com/office/drawing/2014/main" id="{C27ACF70-EA35-48E9-B6CA-F3F6A93A8DC0}"/>
              </a:ext>
            </a:extLst>
          </p:cNvPr>
          <p:cNvSpPr/>
          <p:nvPr/>
        </p:nvSpPr>
        <p:spPr>
          <a:xfrm>
            <a:off x="4310741" y="5718399"/>
            <a:ext cx="7081935" cy="830997"/>
          </a:xfrm>
          <a:prstGeom prst="rect">
            <a:avLst/>
          </a:prstGeom>
        </p:spPr>
        <p:txBody>
          <a:bodyPr wrap="square">
            <a:spAutoFit/>
          </a:bodyPr>
          <a:lstStyle/>
          <a:p>
            <a:r>
              <a:rPr lang="hi-IN" sz="2400" b="1" dirty="0">
                <a:latin typeface="Open sans" panose="020B0606030504020204"/>
              </a:rPr>
              <a:t>एनडीआरएफ की कुल 180 टीमें सीबीआरएन आपात स्थितियों से निपटने के लिए सुसज्जित हैं</a:t>
            </a:r>
            <a:endParaRPr lang="en-IN" sz="2400" dirty="0">
              <a:latin typeface="Open sans" panose="020B0606030504020204"/>
            </a:endParaRPr>
          </a:p>
        </p:txBody>
      </p:sp>
    </p:spTree>
    <p:extLst>
      <p:ext uri="{BB962C8B-B14F-4D97-AF65-F5344CB8AC3E}">
        <p14:creationId xmlns:p14="http://schemas.microsoft.com/office/powerpoint/2010/main" val="142264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086" y="2360644"/>
            <a:ext cx="2435289" cy="1343609"/>
          </a:xfrm>
        </p:spPr>
        <p:txBody>
          <a:bodyPr>
            <a:noAutofit/>
          </a:bodyPr>
          <a:lstStyle/>
          <a:p>
            <a:pPr algn="ctr"/>
            <a:r>
              <a:rPr lang="hi-IN" sz="4000" b="1" dirty="0">
                <a:solidFill>
                  <a:srgbClr val="C00000"/>
                </a:solidFill>
                <a:latin typeface="Open sans"/>
                <a:ea typeface="Sans Serif Collection" panose="020B0502040504020204" pitchFamily="34" charset="0"/>
                <a:cs typeface="Sans Serif Collection" panose="020B0502040504020204" pitchFamily="34" charset="0"/>
              </a:rPr>
              <a:t>हज़मत वाहन</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10" name="Rectangle 9">
            <a:extLst>
              <a:ext uri="{FF2B5EF4-FFF2-40B4-BE49-F238E27FC236}">
                <a16:creationId xmlns:a16="http://schemas.microsoft.com/office/drawing/2014/main" id="{14F3FCF7-DCA6-4B2B-BA8C-FB8C79B96A5A}"/>
              </a:ext>
            </a:extLst>
          </p:cNvPr>
          <p:cNvSpPr/>
          <p:nvPr/>
        </p:nvSpPr>
        <p:spPr>
          <a:xfrm>
            <a:off x="3480318" y="1120289"/>
            <a:ext cx="3382801" cy="82047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000" b="1" dirty="0">
                <a:solidFill>
                  <a:schemeClr val="tx1"/>
                </a:solidFill>
                <a:latin typeface="Open sans" panose="020B0606030504020204"/>
              </a:rPr>
              <a:t>वाहन माउंट सीबीआरएन सेंसर</a:t>
            </a:r>
            <a:endParaRPr lang="en-IN" sz="2000" b="1" dirty="0">
              <a:solidFill>
                <a:schemeClr val="tx1"/>
              </a:solidFill>
              <a:latin typeface="Open sans" panose="020B0606030504020204"/>
            </a:endParaRPr>
          </a:p>
        </p:txBody>
      </p:sp>
      <p:sp>
        <p:nvSpPr>
          <p:cNvPr id="11" name="Rectangle 10">
            <a:extLst>
              <a:ext uri="{FF2B5EF4-FFF2-40B4-BE49-F238E27FC236}">
                <a16:creationId xmlns:a16="http://schemas.microsoft.com/office/drawing/2014/main" id="{B7C6D6E4-C0D8-4195-81CB-119CED9BDE93}"/>
              </a:ext>
            </a:extLst>
          </p:cNvPr>
          <p:cNvSpPr/>
          <p:nvPr/>
        </p:nvSpPr>
        <p:spPr>
          <a:xfrm>
            <a:off x="3480319" y="1943344"/>
            <a:ext cx="3375862" cy="3328444"/>
          </a:xfrm>
          <a:prstGeom prst="rect">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latin typeface="Open sans" panose="020B0606030504020204"/>
                <a:cs typeface="Arial" panose="020B0604020202020204" pitchFamily="34" charset="0"/>
              </a:rPr>
              <a:t>• </a:t>
            </a:r>
            <a:r>
              <a:rPr lang="hi-IN" sz="2000" dirty="0">
                <a:solidFill>
                  <a:schemeClr val="tx1"/>
                </a:solidFill>
                <a:latin typeface="Open sans" panose="020B0606030504020204"/>
                <a:cs typeface="Arial" panose="020B0604020202020204" pitchFamily="34" charset="0"/>
              </a:rPr>
              <a:t>रासायनिक डिटेक्टर (आईएमएस आधारित)
• नमूने के साथ बायो डिटेक्टर
कलेक्टर (एलआईएफ आधारित)
• बाहरी के साथ गामा डिटेक्टर
सलाई
• गैस क्रोमैटोग्राम द्रव्यमान
स्पेक्ट्रोमीटर (विश्लेषण)
• </a:t>
            </a:r>
            <a:r>
              <a:rPr lang="en-US" sz="2000" dirty="0">
                <a:solidFill>
                  <a:schemeClr val="tx1"/>
                </a:solidFill>
                <a:latin typeface="Open sans" panose="020B0606030504020204"/>
                <a:cs typeface="Arial" panose="020B0604020202020204" pitchFamily="34" charset="0"/>
              </a:rPr>
              <a:t>CO2, O2 </a:t>
            </a:r>
            <a:r>
              <a:rPr lang="hi-IN" sz="2000" dirty="0">
                <a:solidFill>
                  <a:schemeClr val="tx1"/>
                </a:solidFill>
                <a:latin typeface="Open sans" panose="020B0606030504020204"/>
                <a:cs typeface="Arial" panose="020B0604020202020204" pitchFamily="34" charset="0"/>
              </a:rPr>
              <a:t>स्तर की निगरानी</a:t>
            </a:r>
            <a:endParaRPr lang="en-IN" sz="2000" dirty="0">
              <a:solidFill>
                <a:schemeClr val="tx1"/>
              </a:solidFill>
              <a:latin typeface="Open sans" panose="020B0606030504020204"/>
              <a:cs typeface="Arial" panose="020B0604020202020204" pitchFamily="34" charset="0"/>
            </a:endParaRPr>
          </a:p>
        </p:txBody>
      </p:sp>
      <p:sp>
        <p:nvSpPr>
          <p:cNvPr id="12" name="Rectangle 11">
            <a:extLst>
              <a:ext uri="{FF2B5EF4-FFF2-40B4-BE49-F238E27FC236}">
                <a16:creationId xmlns:a16="http://schemas.microsoft.com/office/drawing/2014/main" id="{E58AE852-22B5-45C5-8FE5-9B0864D5F67F}"/>
              </a:ext>
            </a:extLst>
          </p:cNvPr>
          <p:cNvSpPr/>
          <p:nvPr/>
        </p:nvSpPr>
        <p:spPr>
          <a:xfrm>
            <a:off x="6895549" y="1120289"/>
            <a:ext cx="2183486" cy="85779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000" b="1" dirty="0">
                <a:solidFill>
                  <a:schemeClr val="tx1"/>
                </a:solidFill>
                <a:latin typeface="Open sans" panose="020B0606030504020204"/>
              </a:rPr>
              <a:t>हैंडहेल्ड सीबीआरएन सेंसर</a:t>
            </a:r>
            <a:endParaRPr lang="en-IN" sz="2000" b="1" dirty="0">
              <a:solidFill>
                <a:schemeClr val="tx1"/>
              </a:solidFill>
              <a:latin typeface="Open sans" panose="020B0606030504020204"/>
            </a:endParaRPr>
          </a:p>
        </p:txBody>
      </p:sp>
      <p:sp>
        <p:nvSpPr>
          <p:cNvPr id="13" name="Rectangle 12">
            <a:extLst>
              <a:ext uri="{FF2B5EF4-FFF2-40B4-BE49-F238E27FC236}">
                <a16:creationId xmlns:a16="http://schemas.microsoft.com/office/drawing/2014/main" id="{A6588283-2C8E-4480-B499-D73A2D32D686}"/>
              </a:ext>
            </a:extLst>
          </p:cNvPr>
          <p:cNvSpPr/>
          <p:nvPr/>
        </p:nvSpPr>
        <p:spPr>
          <a:xfrm>
            <a:off x="6884961" y="1943342"/>
            <a:ext cx="2188723" cy="3337774"/>
          </a:xfrm>
          <a:prstGeom prst="rec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latin typeface="Open sans" panose="020B0606030504020204"/>
                <a:cs typeface="Arial" panose="020B0604020202020204" pitchFamily="34" charset="0"/>
              </a:rPr>
              <a:t>• </a:t>
            </a:r>
            <a:r>
              <a:rPr lang="hi-IN" sz="2000" dirty="0">
                <a:solidFill>
                  <a:schemeClr val="tx1"/>
                </a:solidFill>
                <a:latin typeface="Open sans" panose="020B0606030504020204"/>
                <a:cs typeface="Arial" panose="020B0604020202020204" pitchFamily="34" charset="0"/>
              </a:rPr>
              <a:t>रासायनिक डिटेक्टर (आईएमएस आधारित)
• रमन स्पेक्ट्रोमीटर (विश्लेषण)
• अल्फा बीटा गामा विकिरण डिटेक्टर
• डोसीमीटर</a:t>
            </a:r>
            <a:endParaRPr lang="en-IN" sz="2000" dirty="0">
              <a:solidFill>
                <a:schemeClr val="tx1"/>
              </a:solidFill>
              <a:latin typeface="Open sans" panose="020B0606030504020204"/>
              <a:cs typeface="Arial" panose="020B0604020202020204" pitchFamily="34" charset="0"/>
            </a:endParaRPr>
          </a:p>
        </p:txBody>
      </p:sp>
      <p:sp>
        <p:nvSpPr>
          <p:cNvPr id="14" name="Rectangle 13">
            <a:extLst>
              <a:ext uri="{FF2B5EF4-FFF2-40B4-BE49-F238E27FC236}">
                <a16:creationId xmlns:a16="http://schemas.microsoft.com/office/drawing/2014/main" id="{E9D74722-D626-4124-AD07-E923354B9B32}"/>
              </a:ext>
            </a:extLst>
          </p:cNvPr>
          <p:cNvSpPr/>
          <p:nvPr/>
        </p:nvSpPr>
        <p:spPr>
          <a:xfrm>
            <a:off x="9085940" y="1120288"/>
            <a:ext cx="2197362" cy="8671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000" b="1" dirty="0">
                <a:solidFill>
                  <a:schemeClr val="tx1"/>
                </a:solidFill>
                <a:latin typeface="Open sans" panose="020B0606030504020204"/>
              </a:rPr>
              <a:t>अन्य सेंसर</a:t>
            </a:r>
            <a:endParaRPr lang="en-IN" sz="2000" b="1" dirty="0">
              <a:solidFill>
                <a:schemeClr val="tx1"/>
              </a:solidFill>
              <a:latin typeface="Open sans" panose="020B0606030504020204"/>
            </a:endParaRPr>
          </a:p>
        </p:txBody>
      </p:sp>
      <p:sp>
        <p:nvSpPr>
          <p:cNvPr id="15" name="Rectangle 14">
            <a:extLst>
              <a:ext uri="{FF2B5EF4-FFF2-40B4-BE49-F238E27FC236}">
                <a16:creationId xmlns:a16="http://schemas.microsoft.com/office/drawing/2014/main" id="{B9B29C1B-A58B-474E-A88D-2707086F395E}"/>
              </a:ext>
            </a:extLst>
          </p:cNvPr>
          <p:cNvSpPr/>
          <p:nvPr/>
        </p:nvSpPr>
        <p:spPr>
          <a:xfrm>
            <a:off x="9111338" y="1943344"/>
            <a:ext cx="2197362" cy="3309782"/>
          </a:xfrm>
          <a:prstGeom prst="rect">
            <a:avLst/>
          </a:prstGeom>
          <a:solidFill>
            <a:schemeClr val="accent5">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latin typeface="Open sans" panose="020B0606030504020204"/>
                <a:cs typeface="Arial" panose="020B0604020202020204" pitchFamily="34" charset="0"/>
              </a:rPr>
              <a:t>• </a:t>
            </a:r>
            <a:r>
              <a:rPr lang="hi-IN" sz="2000" dirty="0">
                <a:solidFill>
                  <a:schemeClr val="tx1"/>
                </a:solidFill>
                <a:latin typeface="Open sans" panose="020B0606030504020204"/>
                <a:cs typeface="Arial" panose="020B0604020202020204" pitchFamily="34" charset="0"/>
              </a:rPr>
              <a:t>मौसम स्टेशन (</a:t>
            </a:r>
            <a:r>
              <a:rPr lang="en-US" sz="2000" dirty="0">
                <a:solidFill>
                  <a:schemeClr val="tx1"/>
                </a:solidFill>
                <a:latin typeface="Open sans" panose="020B0606030504020204"/>
                <a:cs typeface="Arial" panose="020B0604020202020204" pitchFamily="34" charset="0"/>
              </a:rPr>
              <a:t>VM)
• </a:t>
            </a:r>
            <a:r>
              <a:rPr lang="hi-IN" sz="2000" dirty="0">
                <a:solidFill>
                  <a:schemeClr val="tx1"/>
                </a:solidFill>
                <a:latin typeface="Open sans" panose="020B0606030504020204"/>
                <a:cs typeface="Arial" panose="020B0604020202020204" pitchFamily="34" charset="0"/>
              </a:rPr>
              <a:t>जीपीएस सिस्टम (वीएम)
• थर्मल इमेजर</a:t>
            </a:r>
            <a:endParaRPr lang="en-IN" sz="2000" dirty="0">
              <a:solidFill>
                <a:schemeClr val="tx1"/>
              </a:solidFill>
              <a:latin typeface="Open sans" panose="020B0606030504020204"/>
              <a:cs typeface="Arial" panose="020B0604020202020204" pitchFamily="34" charset="0"/>
            </a:endParaRPr>
          </a:p>
        </p:txBody>
      </p:sp>
      <p:sp>
        <p:nvSpPr>
          <p:cNvPr id="16" name="TextBox 15">
            <a:extLst>
              <a:ext uri="{FF2B5EF4-FFF2-40B4-BE49-F238E27FC236}">
                <a16:creationId xmlns:a16="http://schemas.microsoft.com/office/drawing/2014/main" id="{7E707BA7-4B1D-460B-B09C-57FC24E54406}"/>
              </a:ext>
            </a:extLst>
          </p:cNvPr>
          <p:cNvSpPr txBox="1"/>
          <p:nvPr/>
        </p:nvSpPr>
        <p:spPr>
          <a:xfrm>
            <a:off x="3480315" y="6116967"/>
            <a:ext cx="1378419" cy="543867"/>
          </a:xfrm>
          <a:prstGeom prst="rect">
            <a:avLst/>
          </a:prstGeom>
          <a:solidFill>
            <a:schemeClr val="accent2">
              <a:lumMod val="20000"/>
              <a:lumOff val="80000"/>
            </a:schemeClr>
          </a:solidFill>
        </p:spPr>
        <p:txBody>
          <a:bodyPr wrap="square" rtlCol="0">
            <a:spAutoFit/>
          </a:bodyPr>
          <a:lstStyle/>
          <a:p>
            <a:pPr algn="ctr"/>
            <a:r>
              <a:rPr lang="hi-IN" sz="1467" dirty="0">
                <a:latin typeface="Arial Black" panose="020B0A04020102020204" pitchFamily="34" charset="0"/>
                <a:cs typeface="Times New Roman" panose="02020603050405020304" pitchFamily="18" charset="0"/>
              </a:rPr>
              <a:t>रासायनिक डिटेक्टर</a:t>
            </a:r>
            <a:endParaRPr lang="en-IN" sz="1467" dirty="0">
              <a:latin typeface="Arial Black" panose="020B0A040201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1E12A960-0906-4D87-BD5B-FE047007AD63}"/>
              </a:ext>
            </a:extLst>
          </p:cNvPr>
          <p:cNvSpPr txBox="1"/>
          <p:nvPr/>
        </p:nvSpPr>
        <p:spPr>
          <a:xfrm>
            <a:off x="5215811" y="6105335"/>
            <a:ext cx="2146041" cy="543867"/>
          </a:xfrm>
          <a:prstGeom prst="rect">
            <a:avLst/>
          </a:prstGeom>
          <a:solidFill>
            <a:schemeClr val="accent2">
              <a:lumMod val="20000"/>
              <a:lumOff val="80000"/>
            </a:schemeClr>
          </a:solidFill>
        </p:spPr>
        <p:txBody>
          <a:bodyPr wrap="square" rtlCol="0">
            <a:spAutoFit/>
          </a:bodyPr>
          <a:lstStyle>
            <a:defPPr>
              <a:defRPr lang="en-US"/>
            </a:defPPr>
            <a:lvl1pPr algn="ctr">
              <a:defRPr sz="1100">
                <a:latin typeface="Arial Black" panose="020B0A04020102020204" pitchFamily="34" charset="0"/>
                <a:cs typeface="Times New Roman" panose="02020603050405020304" pitchFamily="18" charset="0"/>
              </a:defRPr>
            </a:lvl1pPr>
          </a:lstStyle>
          <a:p>
            <a:r>
              <a:rPr lang="hi-IN" sz="1467" dirty="0"/>
              <a:t>अल्फा बीटा गामा विकिरण मॉनिटर</a:t>
            </a:r>
            <a:endParaRPr lang="en-IN" sz="1467" dirty="0"/>
          </a:p>
        </p:txBody>
      </p:sp>
      <p:sp>
        <p:nvSpPr>
          <p:cNvPr id="19" name="TextBox 18">
            <a:extLst>
              <a:ext uri="{FF2B5EF4-FFF2-40B4-BE49-F238E27FC236}">
                <a16:creationId xmlns:a16="http://schemas.microsoft.com/office/drawing/2014/main" id="{AD8F4060-055C-4F15-8DF4-AC1FEEAEAB99}"/>
              </a:ext>
            </a:extLst>
          </p:cNvPr>
          <p:cNvSpPr txBox="1"/>
          <p:nvPr/>
        </p:nvSpPr>
        <p:spPr>
          <a:xfrm>
            <a:off x="7681286" y="6114666"/>
            <a:ext cx="1657787" cy="318100"/>
          </a:xfrm>
          <a:prstGeom prst="rect">
            <a:avLst/>
          </a:prstGeom>
          <a:solidFill>
            <a:schemeClr val="accent2">
              <a:lumMod val="20000"/>
              <a:lumOff val="80000"/>
            </a:schemeClr>
          </a:solidFill>
        </p:spPr>
        <p:txBody>
          <a:bodyPr wrap="square" rtlCol="0">
            <a:spAutoFit/>
          </a:bodyPr>
          <a:lstStyle>
            <a:defPPr>
              <a:defRPr lang="en-US"/>
            </a:defPPr>
            <a:lvl1pPr algn="ctr">
              <a:defRPr sz="1100">
                <a:latin typeface="Arial Black" panose="020B0A04020102020204" pitchFamily="34" charset="0"/>
                <a:cs typeface="Times New Roman" panose="02020603050405020304" pitchFamily="18" charset="0"/>
              </a:defRPr>
            </a:lvl1pPr>
          </a:lstStyle>
          <a:p>
            <a:r>
              <a:rPr lang="hi-IN" sz="1467" dirty="0"/>
              <a:t>थर्मल इमेजर</a:t>
            </a:r>
            <a:endParaRPr lang="en-IN" sz="1467" dirty="0"/>
          </a:p>
        </p:txBody>
      </p:sp>
      <p:sp>
        <p:nvSpPr>
          <p:cNvPr id="20" name="TextBox 19">
            <a:extLst>
              <a:ext uri="{FF2B5EF4-FFF2-40B4-BE49-F238E27FC236}">
                <a16:creationId xmlns:a16="http://schemas.microsoft.com/office/drawing/2014/main" id="{CB48F555-BB71-4B48-B852-144CC42CE5F7}"/>
              </a:ext>
            </a:extLst>
          </p:cNvPr>
          <p:cNvSpPr txBox="1"/>
          <p:nvPr/>
        </p:nvSpPr>
        <p:spPr>
          <a:xfrm>
            <a:off x="10077063" y="6237335"/>
            <a:ext cx="1446245" cy="318100"/>
          </a:xfrm>
          <a:prstGeom prst="rect">
            <a:avLst/>
          </a:prstGeom>
          <a:solidFill>
            <a:schemeClr val="accent2">
              <a:lumMod val="20000"/>
              <a:lumOff val="80000"/>
            </a:schemeClr>
          </a:solidFill>
        </p:spPr>
        <p:txBody>
          <a:bodyPr wrap="square" rtlCol="0">
            <a:spAutoFit/>
          </a:bodyPr>
          <a:lstStyle>
            <a:defPPr>
              <a:defRPr lang="en-US"/>
            </a:defPPr>
            <a:lvl1pPr algn="ctr">
              <a:defRPr sz="1100">
                <a:latin typeface="Arial Black" panose="020B0A04020102020204" pitchFamily="34" charset="0"/>
                <a:cs typeface="Times New Roman" panose="02020603050405020304" pitchFamily="18" charset="0"/>
              </a:defRPr>
            </a:lvl1pPr>
          </a:lstStyle>
          <a:p>
            <a:r>
              <a:rPr lang="hi-IN" sz="1467" dirty="0"/>
              <a:t>डोसीमीटर</a:t>
            </a:r>
            <a:endParaRPr lang="en-IN" sz="1467" dirty="0"/>
          </a:p>
        </p:txBody>
      </p:sp>
      <p:pic>
        <p:nvPicPr>
          <p:cNvPr id="21" name="Picture 20">
            <a:extLst>
              <a:ext uri="{FF2B5EF4-FFF2-40B4-BE49-F238E27FC236}">
                <a16:creationId xmlns:a16="http://schemas.microsoft.com/office/drawing/2014/main" id="{A6F48DA9-9019-4810-A674-33AF64D23D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1296" y="5365098"/>
            <a:ext cx="1048658" cy="752346"/>
          </a:xfrm>
          <a:prstGeom prst="rect">
            <a:avLst/>
          </a:prstGeom>
        </p:spPr>
      </p:pic>
      <p:pic>
        <p:nvPicPr>
          <p:cNvPr id="22" name="Picture 21">
            <a:extLst>
              <a:ext uri="{FF2B5EF4-FFF2-40B4-BE49-F238E27FC236}">
                <a16:creationId xmlns:a16="http://schemas.microsoft.com/office/drawing/2014/main" id="{444E0D8E-39F8-4BCD-A9D4-A4185A936EB9}"/>
              </a:ext>
            </a:extLst>
          </p:cNvPr>
          <p:cNvPicPr>
            <a:picLocks noChangeAspect="1"/>
          </p:cNvPicPr>
          <p:nvPr/>
        </p:nvPicPr>
        <p:blipFill rotWithShape="1">
          <a:blip r:embed="rId5">
            <a:extLst>
              <a:ext uri="{28A0092B-C50C-407E-A947-70E740481C1C}">
                <a14:useLocalDpi xmlns:a14="http://schemas.microsoft.com/office/drawing/2010/main" val="0"/>
              </a:ext>
            </a:extLst>
          </a:blip>
          <a:srcRect l="11908" t="18525" r="8040" b="13996"/>
          <a:stretch/>
        </p:blipFill>
        <p:spPr>
          <a:xfrm>
            <a:off x="5501646" y="5374434"/>
            <a:ext cx="1393678" cy="683469"/>
          </a:xfrm>
          <a:prstGeom prst="rect">
            <a:avLst/>
          </a:prstGeom>
        </p:spPr>
      </p:pic>
      <p:pic>
        <p:nvPicPr>
          <p:cNvPr id="23" name="Picture 22">
            <a:extLst>
              <a:ext uri="{FF2B5EF4-FFF2-40B4-BE49-F238E27FC236}">
                <a16:creationId xmlns:a16="http://schemas.microsoft.com/office/drawing/2014/main" id="{2A9488D0-2D36-4E87-9699-2E24C21070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46431" y="5225142"/>
            <a:ext cx="1449464" cy="914398"/>
          </a:xfrm>
          <a:prstGeom prst="rect">
            <a:avLst/>
          </a:prstGeom>
        </p:spPr>
      </p:pic>
      <p:pic>
        <p:nvPicPr>
          <p:cNvPr id="25" name="Picture 24">
            <a:extLst>
              <a:ext uri="{FF2B5EF4-FFF2-40B4-BE49-F238E27FC236}">
                <a16:creationId xmlns:a16="http://schemas.microsoft.com/office/drawing/2014/main" id="{CDC1C0D9-9634-4221-AD19-2C2D1EC1DE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4855" y="5402423"/>
            <a:ext cx="1338478" cy="643813"/>
          </a:xfrm>
          <a:prstGeom prst="rect">
            <a:avLst/>
          </a:prstGeom>
        </p:spPr>
      </p:pic>
    </p:spTree>
    <p:extLst>
      <p:ext uri="{BB962C8B-B14F-4D97-AF65-F5344CB8AC3E}">
        <p14:creationId xmlns:p14="http://schemas.microsoft.com/office/powerpoint/2010/main" val="1291288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655128" y="-86222"/>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106532" y="2626709"/>
            <a:ext cx="4254779" cy="7866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lvl="0" algn="ctr">
              <a:lnSpc>
                <a:spcPct val="120000"/>
              </a:lnSpc>
              <a:buClr>
                <a:srgbClr val="C00000"/>
              </a:buClr>
              <a:buSzPts val="3600"/>
            </a:pPr>
            <a:r>
              <a:rPr lang="hi-IN" altLang="en-US" sz="4000" b="1" dirty="0">
                <a:solidFill>
                  <a:srgbClr val="C00000"/>
                </a:solidFill>
                <a:latin typeface="Open sans"/>
              </a:rPr>
              <a:t>समीक्षा</a:t>
            </a:r>
            <a:endParaRPr lang="en-US" sz="4000" dirty="0">
              <a:latin typeface="Open Sans"/>
            </a:endParaRPr>
          </a:p>
        </p:txBody>
      </p:sp>
      <p:sp>
        <p:nvSpPr>
          <p:cNvPr id="223" name="Ensure your safety and the safety of your crew, the patient, and bystanders…"/>
          <p:cNvSpPr txBox="1"/>
          <p:nvPr/>
        </p:nvSpPr>
        <p:spPr>
          <a:xfrm>
            <a:off x="4904510" y="1300069"/>
            <a:ext cx="6301555" cy="4523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marL="457200" indent="-457200" algn="just">
              <a:lnSpc>
                <a:spcPct val="150000"/>
              </a:lnSpc>
              <a:buFont typeface="Wingdings" panose="05000000000000000000" pitchFamily="2" charset="2"/>
              <a:buChar char="v"/>
            </a:pPr>
            <a:r>
              <a:rPr lang="hi-IN" sz="2800" dirty="0">
                <a:latin typeface="Open sans" panose="020B0606030504020204"/>
                <a:cs typeface="Times New Roman" panose="02020603050405020304" pitchFamily="18" charset="0"/>
              </a:rPr>
              <a:t>विकिरण का पता लगाने वाले उपकरणों का सिद्धांत।
डिटेक्टर का प्रकार
कार्मिक निगरानी उपकरण। 
विकिरण निगरानी उपकरण।
हज़मत वाहन 
समाप्ति</a:t>
            </a:r>
            <a:endParaRPr lang="en-US" sz="2800" dirty="0">
              <a:latin typeface="Open sans" panose="020B0606030504020204"/>
              <a:cs typeface="Times New Roman" panose="02020603050405020304"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45495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08114" y="3230213"/>
            <a:ext cx="4083778"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hi-IN" sz="4000" b="1" dirty="0">
                <a:solidFill>
                  <a:srgbClr val="C00000"/>
                </a:solidFill>
                <a:latin typeface="Open sans"/>
              </a:rPr>
              <a:t>कोई प्रश्न?</a:t>
            </a:r>
            <a:r>
              <a:rPr lang="en-US" sz="4000" b="1" dirty="0">
                <a:solidFill>
                  <a:srgbClr val="C00000"/>
                </a:solidFill>
                <a:latin typeface="Open sans"/>
              </a:rPr>
              <a:t> </a:t>
            </a:r>
          </a:p>
        </p:txBody>
      </p:sp>
      <p:sp>
        <p:nvSpPr>
          <p:cNvPr id="223" name="Ensure your safety and the safety of your crew, the patient, and bystanders…"/>
          <p:cNvSpPr txBox="1"/>
          <p:nvPr/>
        </p:nvSpPr>
        <p:spPr>
          <a:xfrm>
            <a:off x="5004914" y="1896739"/>
            <a:ext cx="7238167" cy="9687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marL="457200" lvl="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5"/>
          <a:stretch>
            <a:fillRect/>
          </a:stretch>
        </p:blipFill>
        <p:spPr>
          <a:xfrm>
            <a:off x="6711441" y="1765969"/>
            <a:ext cx="3368693" cy="3368693"/>
          </a:xfrm>
          <a:prstGeom prst="rect">
            <a:avLst/>
          </a:prstGeom>
        </p:spPr>
      </p:pic>
    </p:spTree>
    <p:extLst>
      <p:ext uri="{BB962C8B-B14F-4D97-AF65-F5344CB8AC3E}">
        <p14:creationId xmlns:p14="http://schemas.microsoft.com/office/powerpoint/2010/main" val="3594863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27" y="2438401"/>
            <a:ext cx="4084982" cy="1905000"/>
          </a:xfrm>
        </p:spPr>
        <p:txBody>
          <a:bodyPr>
            <a:noAutofit/>
          </a:bodyPr>
          <a:lstStyle/>
          <a:p>
            <a:r>
              <a:rPr lang="hi-IN" sz="4000" b="1" dirty="0">
                <a:solidFill>
                  <a:srgbClr val="C00000"/>
                </a:solidFill>
                <a:latin typeface="Open sans" panose="020B0606030504020204"/>
                <a:cs typeface="Arial" pitchFamily="34" charset="0"/>
              </a:rPr>
              <a:t>परिचय</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671391" y="1385838"/>
            <a:ext cx="6834809" cy="3960609"/>
          </a:xfrm>
        </p:spPr>
        <p:txBody>
          <a:bodyPr>
            <a:noAutofit/>
          </a:bodyPr>
          <a:lstStyle/>
          <a:p>
            <a:pPr algn="just">
              <a:lnSpc>
                <a:spcPct val="150000"/>
              </a:lnSpc>
              <a:buFont typeface="Wingdings" panose="05000000000000000000" pitchFamily="2" charset="2"/>
              <a:buChar char="Ø"/>
            </a:pPr>
            <a:r>
              <a:rPr lang="en-US" dirty="0">
                <a:latin typeface="Open sans" panose="020B0606030504020204"/>
                <a:cs typeface="Times New Roman" panose="02020603050405020304" pitchFamily="18" charset="0"/>
              </a:rPr>
              <a:t> </a:t>
            </a:r>
            <a:r>
              <a:rPr lang="hi-IN" dirty="0">
                <a:latin typeface="Open sans" panose="020B0606030504020204"/>
                <a:cs typeface="Times New Roman" panose="02020603050405020304" pitchFamily="18" charset="0"/>
              </a:rPr>
              <a:t>मानव अंग गर्मी, ठंड, प्रकाश आदि जैसे भौतिक मापदंडों की उपस्थिति को महसूस कर सकते हैं लेकिन विकिरण की उपस्थिति को महसूस नहीं कर सकते हैं। इसलिए, आयनकारी विकिरण के मामले में, केवल पूरी तरह से विकिरण मापने वाले उपकरणों पर निर्भर रहना पड़ता है।</a:t>
            </a:r>
            <a:endParaRPr lang="en-US" sz="2600" dirty="0">
              <a:solidFill>
                <a:srgbClr val="00B0F0"/>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ü"/>
            </a:pPr>
            <a:endParaRPr lang="en-IN" sz="2600" dirty="0">
              <a:latin typeface="Open sans" panose="020B0606030504020204"/>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87928" y="2057400"/>
            <a:ext cx="3740727" cy="3401291"/>
          </a:xfrm>
        </p:spPr>
        <p:txBody>
          <a:bodyPr>
            <a:normAutofit/>
          </a:bodyPr>
          <a:lstStyle/>
          <a:p>
            <a:endParaRPr lang="en-US" sz="5400" dirty="0">
              <a:latin typeface="Open sans"/>
            </a:endParaRPr>
          </a:p>
          <a:p>
            <a:r>
              <a:rPr lang="hi-IN" sz="4000" b="1" dirty="0">
                <a:solidFill>
                  <a:srgbClr val="C00000"/>
                </a:solidFill>
                <a:latin typeface="Open sans"/>
              </a:rPr>
              <a:t>मूल्यांकन</a:t>
            </a:r>
            <a:endParaRPr lang="en-IN" sz="4000" b="1" dirty="0">
              <a:solidFill>
                <a:srgbClr val="C00000"/>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92" y="174626"/>
            <a:ext cx="1252142" cy="90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357688" y="0"/>
            <a:ext cx="78343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buNone/>
            </a:pPr>
            <a:endParaRPr lang="en-US" sz="2800" dirty="0">
              <a:solidFill>
                <a:schemeClr val="tx1"/>
              </a:solidFill>
            </a:endParaRPr>
          </a:p>
          <a:p>
            <a:pPr marL="0" lvl="0" indent="0">
              <a:buNone/>
            </a:pPr>
            <a:endParaRPr lang="en-US" sz="2800" dirty="0">
              <a:solidFill>
                <a:schemeClr val="tx1"/>
              </a:solidFill>
            </a:endParaRPr>
          </a:p>
          <a:p>
            <a:pPr marL="0" lvl="0" indent="0">
              <a:buNone/>
            </a:pPr>
            <a:endParaRPr lang="en-US" sz="2800" dirty="0">
              <a:solidFill>
                <a:schemeClr val="tx1"/>
              </a:solidFill>
            </a:endParaRPr>
          </a:p>
          <a:p>
            <a:pPr marL="0" lvl="0" indent="0">
              <a:buNone/>
            </a:pPr>
            <a:endParaRPr lang="en-US" sz="2800" dirty="0">
              <a:solidFill>
                <a:schemeClr val="tx1"/>
              </a:solidFill>
            </a:endParaRPr>
          </a:p>
          <a:p>
            <a:pPr algn="just">
              <a:lnSpc>
                <a:spcPct val="150000"/>
              </a:lnSpc>
            </a:pPr>
            <a:r>
              <a:rPr lang="en-US" sz="2800" dirty="0">
                <a:solidFill>
                  <a:schemeClr val="tx1"/>
                </a:solidFill>
              </a:rPr>
              <a:t>1</a:t>
            </a:r>
            <a:r>
              <a:rPr lang="hi-IN" sz="2800" dirty="0">
                <a:solidFill>
                  <a:schemeClr val="tx1"/>
                </a:solidFill>
                <a:latin typeface="Open sans"/>
              </a:rPr>
              <a:t>. टेलीटेक्टर या टेलीराड किस सिद्धांत पर काम करता है?
उत्तर- गैस से भरा डिटेक्टर
2. मिनीराड बीटा एक्सटर्नल द्वारा किस प्रकार के विकिरण का पता लगाया जाता है?
उत्तर- बीटा/गामा/एक्स-रे डिटेक्शन</a:t>
            </a:r>
            <a:r>
              <a:rPr lang="en-US" sz="2800" dirty="0">
                <a:solidFill>
                  <a:srgbClr val="FF0000"/>
                </a:solidFill>
                <a:latin typeface="Open sans"/>
              </a:rPr>
              <a:t>  </a:t>
            </a:r>
          </a:p>
          <a:p>
            <a:pPr algn="ctr"/>
            <a:endParaRPr lang="en-IN" dirty="0"/>
          </a:p>
        </p:txBody>
      </p:sp>
      <p:pic>
        <p:nvPicPr>
          <p:cNvPr id="11" name="Picture 10"/>
          <p:cNvPicPr>
            <a:picLocks noChangeAspect="1"/>
          </p:cNvPicPr>
          <p:nvPr/>
        </p:nvPicPr>
        <p:blipFill>
          <a:blip r:embed="rId3"/>
          <a:stretch>
            <a:fillRect/>
          </a:stretch>
        </p:blipFill>
        <p:spPr>
          <a:xfrm>
            <a:off x="11076335" y="0"/>
            <a:ext cx="1115665" cy="1213209"/>
          </a:xfrm>
          <a:prstGeom prst="rect">
            <a:avLst/>
          </a:prstGeom>
        </p:spPr>
      </p:pic>
    </p:spTree>
    <p:extLst>
      <p:ext uri="{BB962C8B-B14F-4D97-AF65-F5344CB8AC3E}">
        <p14:creationId xmlns:p14="http://schemas.microsoft.com/office/powerpoint/2010/main" val="2268618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6" y="3230213"/>
            <a:ext cx="3724569"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p>
            <a:pPr algn="ctr"/>
            <a:r>
              <a:rPr lang="hi-IN" sz="4000" b="1" dirty="0">
                <a:solidFill>
                  <a:srgbClr val="C00000"/>
                </a:solidFill>
                <a:latin typeface="Open sans"/>
              </a:rPr>
              <a:t>धन्यवाद</a:t>
            </a:r>
            <a:endParaRPr lang="en-US" sz="4000" dirty="0">
              <a:solidFill>
                <a:srgbClr val="C00000"/>
              </a:solidFill>
              <a:latin typeface="Open sans"/>
            </a:endParaRPr>
          </a:p>
        </p:txBody>
      </p:sp>
      <p:sp>
        <p:nvSpPr>
          <p:cNvPr id="223" name="Ensure your safety and the safety of your crew, the patient, and bystanders…"/>
          <p:cNvSpPr txBox="1"/>
          <p:nvPr/>
        </p:nvSpPr>
        <p:spPr>
          <a:xfrm>
            <a:off x="5004915" y="1311523"/>
            <a:ext cx="6781746" cy="4483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p>
            <a:pPr marL="457200" lvl="0" indent="-457200" algn="just">
              <a:buClr>
                <a:schemeClr val="dk1"/>
              </a:buClr>
              <a:buSzPts val="3200"/>
              <a:buFont typeface="Noto Sans Symbols"/>
              <a:buChar char="▪"/>
            </a:pPr>
            <a:endParaRPr lang="en-US" sz="24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6965" y="112697"/>
            <a:ext cx="6196879" cy="6745303"/>
          </a:xfrm>
          <a:prstGeom prst="rect">
            <a:avLst/>
          </a:prstGeom>
        </p:spPr>
      </p:pic>
      <p:sp>
        <p:nvSpPr>
          <p:cNvPr id="9" name="Rectangle 8"/>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88008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554" y="1738601"/>
            <a:ext cx="3167336" cy="2870722"/>
          </a:xfrm>
        </p:spPr>
        <p:txBody>
          <a:bodyPr>
            <a:noAutofit/>
          </a:bodyPr>
          <a:lstStyle/>
          <a:p>
            <a:pPr algn="ctr"/>
            <a:r>
              <a:rPr lang="hi-IN" sz="4000" b="1" dirty="0">
                <a:solidFill>
                  <a:srgbClr val="C00000"/>
                </a:solidFill>
                <a:latin typeface="Open sans"/>
                <a:ea typeface="Sans Serif Collection" panose="020B0502040504020204" pitchFamily="34" charset="0"/>
                <a:cs typeface="Sans Serif Collection" panose="020B0502040504020204" pitchFamily="34" charset="0"/>
              </a:rPr>
              <a:t>विकिरण का पता लगाने का सिद्धांत</a:t>
            </a:r>
            <a:br>
              <a:rPr lang="hi-IN" sz="4000" b="1" dirty="0">
                <a:solidFill>
                  <a:srgbClr val="C00000"/>
                </a:solidFill>
                <a:latin typeface="Open sans"/>
                <a:ea typeface="Sans Serif Collection" panose="020B0502040504020204" pitchFamily="34" charset="0"/>
                <a:cs typeface="Sans Serif Collection" panose="020B0502040504020204" pitchFamily="34" charset="0"/>
              </a:rPr>
            </a:br>
            <a:r>
              <a:rPr lang="hi-IN" sz="4000" b="1" dirty="0">
                <a:solidFill>
                  <a:srgbClr val="C00000"/>
                </a:solidFill>
                <a:latin typeface="Open sans"/>
                <a:ea typeface="Sans Serif Collection" panose="020B0502040504020204" pitchFamily="34" charset="0"/>
                <a:cs typeface="Sans Serif Collection" panose="020B0502040504020204" pitchFamily="34" charset="0"/>
              </a:rPr>
              <a:t>साधन</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226767" y="1152572"/>
            <a:ext cx="7279433" cy="4501779"/>
          </a:xfrm>
        </p:spPr>
        <p:txBody>
          <a:bodyPr>
            <a:noAutofit/>
          </a:bodyPr>
          <a:lstStyle/>
          <a:p>
            <a:pPr algn="just">
              <a:lnSpc>
                <a:spcPct val="100000"/>
              </a:lnSpc>
              <a:buFont typeface="Wingdings" panose="05000000000000000000" pitchFamily="2" charset="2"/>
              <a:buChar char="Ø"/>
            </a:pPr>
            <a:r>
              <a:rPr lang="hi-IN" sz="2600" dirty="0">
                <a:latin typeface="Open sans" panose="020B0606030504020204"/>
                <a:cs typeface="Times New Roman" panose="02020603050405020304" pitchFamily="18" charset="0"/>
              </a:rPr>
              <a:t>किसी भी विकिरण निगरानी उपकरण में आम तौर पर निम्नलिखित तीन इकाइयाँ शामिल होंगी: -
 डिटेक्टर (आयनकारी विकिरण को प्रकाश या इलेक्ट्रॉनिक सिग्नल में परिवर्तित करने के लिए जिम्मेदार)
 प्रसंस्करण इलेक्ट्रॉनिक्स (डिटेक्टर से प्राप्त सिग्नल के प्रसंस्करण के लिए जिम्मेदार)
प्रदर्शन (सार्थक जानकारी के रूप में मापी गई मात्रा को बताता है जिसकी आसानी से व्याख्या की जा सकती है)</a:t>
            </a:r>
            <a:endParaRPr lang="en-US" sz="2600" dirty="0">
              <a:solidFill>
                <a:srgbClr val="00B0F0"/>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ü"/>
            </a:pPr>
            <a:endParaRPr lang="en-IN" sz="2600" dirty="0">
              <a:latin typeface="Open sans" panose="020B0606030504020204"/>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406441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456" y="2239347"/>
            <a:ext cx="2761861" cy="1931437"/>
          </a:xfrm>
        </p:spPr>
        <p:txBody>
          <a:bodyPr>
            <a:noAutofit/>
          </a:bodyPr>
          <a:lstStyle/>
          <a:p>
            <a:pPr algn="ctr"/>
            <a:r>
              <a:rPr lang="hi-IN" sz="4000" b="1" dirty="0">
                <a:solidFill>
                  <a:srgbClr val="C00000"/>
                </a:solidFill>
                <a:latin typeface="Open sans"/>
                <a:ea typeface="Sans Serif Collection" panose="020B0502040504020204" pitchFamily="34" charset="0"/>
                <a:cs typeface="Sans Serif Collection" panose="020B0502040504020204" pitchFamily="34" charset="0"/>
              </a:rPr>
              <a:t>डिटेक्टर का प्रकार</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264091" y="1647095"/>
            <a:ext cx="6662057" cy="3074195"/>
          </a:xfrm>
        </p:spPr>
        <p:txBody>
          <a:bodyPr>
            <a:noAutofit/>
          </a:bodyPr>
          <a:lstStyle/>
          <a:p>
            <a:pPr marL="447675" indent="-447675" algn="just">
              <a:lnSpc>
                <a:spcPct val="200000"/>
              </a:lnSpc>
              <a:buFont typeface="Wingdings" panose="05000000000000000000" pitchFamily="2" charset="2"/>
              <a:buChar char="Ø"/>
            </a:pPr>
            <a:r>
              <a:rPr lang="hi-IN" dirty="0">
                <a:latin typeface="Open sans" panose="020B0606030504020204"/>
                <a:cs typeface="Times New Roman" panose="02020603050405020304" pitchFamily="18" charset="0"/>
              </a:rPr>
              <a:t>गैस से भरे डिटेक्टर
जगमगाहट डिटेक्टर
सेमीकंडक्टर डिटेक्टर</a:t>
            </a:r>
            <a:endParaRPr lang="en-US" sz="2600" dirty="0">
              <a:solidFill>
                <a:srgbClr val="00B0F0"/>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ü"/>
            </a:pPr>
            <a:endParaRPr lang="en-IN" sz="2600" dirty="0">
              <a:latin typeface="Open sans" panose="020B0606030504020204"/>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254148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456" y="2239347"/>
            <a:ext cx="3060442" cy="1931437"/>
          </a:xfrm>
        </p:spPr>
        <p:txBody>
          <a:bodyPr>
            <a:noAutofit/>
          </a:bodyPr>
          <a:lstStyle/>
          <a:p>
            <a:pPr algn="ctr"/>
            <a:r>
              <a:rPr lang="hi-IN" sz="4000" b="1" dirty="0">
                <a:solidFill>
                  <a:srgbClr val="C00000"/>
                </a:solidFill>
                <a:latin typeface="Open sans"/>
                <a:ea typeface="Sans Serif Collection" panose="020B0502040504020204" pitchFamily="34" charset="0"/>
                <a:cs typeface="Sans Serif Collection" panose="020B0502040504020204" pitchFamily="34" charset="0"/>
              </a:rPr>
              <a:t>गैस से भरे डिटेक्टर</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10" name="Oval 1026">
            <a:extLst>
              <a:ext uri="{FF2B5EF4-FFF2-40B4-BE49-F238E27FC236}">
                <a16:creationId xmlns:a16="http://schemas.microsoft.com/office/drawing/2014/main" id="{AA3FCF38-6278-4035-8E20-8F17512B323F}"/>
              </a:ext>
            </a:extLst>
          </p:cNvPr>
          <p:cNvSpPr>
            <a:spLocks noChangeArrowheads="1"/>
          </p:cNvSpPr>
          <p:nvPr/>
        </p:nvSpPr>
        <p:spPr bwMode="auto">
          <a:xfrm>
            <a:off x="8071426" y="3173461"/>
            <a:ext cx="274526" cy="2257464"/>
          </a:xfrm>
          <a:prstGeom prst="ellipse">
            <a:avLst/>
          </a:prstGeom>
          <a:noFill/>
          <a:ln w="76200">
            <a:solidFill>
              <a:srgbClr val="66FF33"/>
            </a:solidFill>
            <a:round/>
            <a:headEnd/>
            <a:tailEnd/>
          </a:ln>
        </p:spPr>
        <p:txBody>
          <a:bodyPr wrap="none" anchor="ct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pPr eaLnBrk="1" hangingPunct="1"/>
            <a:endParaRPr lang="en-US" sz="2400" b="1" i="1">
              <a:latin typeface="Times New Roman" panose="02020603050405020304" pitchFamily="18" charset="0"/>
              <a:cs typeface="Times New Roman" panose="02020603050405020304" pitchFamily="18" charset="0"/>
            </a:endParaRPr>
          </a:p>
        </p:txBody>
      </p:sp>
      <p:sp>
        <p:nvSpPr>
          <p:cNvPr id="11" name="Rectangle 1028">
            <a:extLst>
              <a:ext uri="{FF2B5EF4-FFF2-40B4-BE49-F238E27FC236}">
                <a16:creationId xmlns:a16="http://schemas.microsoft.com/office/drawing/2014/main" id="{67DB1F32-5BA6-4EBF-B553-1538414497B2}"/>
              </a:ext>
            </a:extLst>
          </p:cNvPr>
          <p:cNvSpPr>
            <a:spLocks noChangeArrowheads="1"/>
          </p:cNvSpPr>
          <p:nvPr/>
        </p:nvSpPr>
        <p:spPr bwMode="auto">
          <a:xfrm>
            <a:off x="5607266" y="5422341"/>
            <a:ext cx="2696235" cy="57589"/>
          </a:xfrm>
          <a:prstGeom prst="rect">
            <a:avLst/>
          </a:prstGeom>
          <a:solidFill>
            <a:schemeClr val="folHlink"/>
          </a:solidFill>
          <a:ln w="12700">
            <a:solidFill>
              <a:srgbClr val="66FF33"/>
            </a:solidFill>
            <a:miter lim="800000"/>
            <a:headEnd/>
            <a:tailEnd/>
          </a:ln>
        </p:spPr>
        <p:txBody>
          <a:bodyPr wrap="none" anchor="ct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pPr eaLnBrk="1" hangingPunct="1"/>
            <a:endParaRPr lang="en-US" sz="2400" b="1" i="1">
              <a:latin typeface="Times New Roman" panose="02020603050405020304" pitchFamily="18" charset="0"/>
              <a:cs typeface="Times New Roman" panose="02020603050405020304" pitchFamily="18" charset="0"/>
            </a:endParaRPr>
          </a:p>
        </p:txBody>
      </p:sp>
      <p:sp>
        <p:nvSpPr>
          <p:cNvPr id="12" name="Oval 1029">
            <a:extLst>
              <a:ext uri="{FF2B5EF4-FFF2-40B4-BE49-F238E27FC236}">
                <a16:creationId xmlns:a16="http://schemas.microsoft.com/office/drawing/2014/main" id="{50E1A331-85CB-4498-8573-FF56F549791A}"/>
              </a:ext>
            </a:extLst>
          </p:cNvPr>
          <p:cNvSpPr>
            <a:spLocks noChangeArrowheads="1"/>
          </p:cNvSpPr>
          <p:nvPr/>
        </p:nvSpPr>
        <p:spPr bwMode="auto">
          <a:xfrm>
            <a:off x="8144802" y="3946998"/>
            <a:ext cx="107849" cy="541331"/>
          </a:xfrm>
          <a:prstGeom prst="ellipse">
            <a:avLst/>
          </a:prstGeom>
          <a:noFill/>
          <a:ln w="12700">
            <a:solidFill>
              <a:schemeClr val="tx2"/>
            </a:solidFill>
            <a:round/>
            <a:headEnd/>
            <a:tailEnd/>
          </a:ln>
        </p:spPr>
        <p:txBody>
          <a:bodyPr wrap="none" anchor="ct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pPr eaLnBrk="1" hangingPunct="1"/>
            <a:endParaRPr lang="en-US" sz="2400" b="1" i="1">
              <a:latin typeface="Times New Roman" panose="02020603050405020304" pitchFamily="18" charset="0"/>
              <a:cs typeface="Times New Roman" panose="02020603050405020304" pitchFamily="18" charset="0"/>
            </a:endParaRPr>
          </a:p>
        </p:txBody>
      </p:sp>
      <p:grpSp>
        <p:nvGrpSpPr>
          <p:cNvPr id="13" name="Group 1030">
            <a:extLst>
              <a:ext uri="{FF2B5EF4-FFF2-40B4-BE49-F238E27FC236}">
                <a16:creationId xmlns:a16="http://schemas.microsoft.com/office/drawing/2014/main" id="{BDF438AD-35C2-407D-80CC-6560F64AC19D}"/>
              </a:ext>
            </a:extLst>
          </p:cNvPr>
          <p:cNvGrpSpPr/>
          <p:nvPr/>
        </p:nvGrpSpPr>
        <p:grpSpPr bwMode="auto">
          <a:xfrm flipV="1">
            <a:off x="5803326" y="4163002"/>
            <a:ext cx="3019784" cy="45719"/>
            <a:chOff x="1296" y="2640"/>
            <a:chExt cx="2464" cy="0"/>
          </a:xfrm>
        </p:grpSpPr>
        <p:sp>
          <p:nvSpPr>
            <p:cNvPr id="14" name="Line 1031">
              <a:extLst>
                <a:ext uri="{FF2B5EF4-FFF2-40B4-BE49-F238E27FC236}">
                  <a16:creationId xmlns:a16="http://schemas.microsoft.com/office/drawing/2014/main" id="{82EE7E10-AFF1-4456-AD79-F4CEE2C309EB}"/>
                </a:ext>
              </a:extLst>
            </p:cNvPr>
            <p:cNvSpPr>
              <a:spLocks noChangeShapeType="1"/>
            </p:cNvSpPr>
            <p:nvPr/>
          </p:nvSpPr>
          <p:spPr bwMode="auto">
            <a:xfrm>
              <a:off x="1296" y="2640"/>
              <a:ext cx="2008" cy="0"/>
            </a:xfrm>
            <a:prstGeom prst="line">
              <a:avLst/>
            </a:prstGeom>
            <a:noFill/>
            <a:ln w="25400">
              <a:solidFill>
                <a:schemeClr val="tx2"/>
              </a:solidFill>
              <a:round/>
              <a:headEnd/>
              <a:tailEnd/>
            </a:ln>
          </p:spPr>
          <p:txBody>
            <a:bodyPr wrap="none" anchor="ctr"/>
            <a:lstStyle/>
            <a:p>
              <a:endParaRPr lang="en-US" b="1" i="1">
                <a:latin typeface="Times New Roman" panose="02020603050405020304" pitchFamily="18" charset="0"/>
                <a:cs typeface="Times New Roman" panose="02020603050405020304" pitchFamily="18" charset="0"/>
              </a:endParaRPr>
            </a:p>
          </p:txBody>
        </p:sp>
        <p:sp>
          <p:nvSpPr>
            <p:cNvPr id="15" name="Line 1032">
              <a:extLst>
                <a:ext uri="{FF2B5EF4-FFF2-40B4-BE49-F238E27FC236}">
                  <a16:creationId xmlns:a16="http://schemas.microsoft.com/office/drawing/2014/main" id="{EEAC6BFF-64C9-4226-AC5E-41D3406CE1FC}"/>
                </a:ext>
              </a:extLst>
            </p:cNvPr>
            <p:cNvSpPr>
              <a:spLocks noChangeShapeType="1"/>
            </p:cNvSpPr>
            <p:nvPr/>
          </p:nvSpPr>
          <p:spPr bwMode="auto">
            <a:xfrm>
              <a:off x="3392" y="2640"/>
              <a:ext cx="368" cy="0"/>
            </a:xfrm>
            <a:prstGeom prst="line">
              <a:avLst/>
            </a:prstGeom>
            <a:noFill/>
            <a:ln w="25400">
              <a:solidFill>
                <a:schemeClr val="tx2"/>
              </a:solidFill>
              <a:round/>
              <a:headEnd/>
              <a:tailEnd type="triangle" w="med" len="med"/>
            </a:ln>
          </p:spPr>
          <p:txBody>
            <a:bodyPr wrap="none" anchor="ctr"/>
            <a:lstStyle/>
            <a:p>
              <a:endParaRPr lang="en-US" b="1" i="1">
                <a:latin typeface="Times New Roman" panose="02020603050405020304" pitchFamily="18" charset="0"/>
                <a:cs typeface="Times New Roman" panose="02020603050405020304" pitchFamily="18" charset="0"/>
              </a:endParaRPr>
            </a:p>
          </p:txBody>
        </p:sp>
      </p:grpSp>
      <p:sp>
        <p:nvSpPr>
          <p:cNvPr id="16" name="Oval 1033">
            <a:extLst>
              <a:ext uri="{FF2B5EF4-FFF2-40B4-BE49-F238E27FC236}">
                <a16:creationId xmlns:a16="http://schemas.microsoft.com/office/drawing/2014/main" id="{DB98BB1B-C31F-4F9F-ABA8-5EFAB539F4D3}"/>
              </a:ext>
            </a:extLst>
          </p:cNvPr>
          <p:cNvSpPr>
            <a:spLocks noChangeArrowheads="1"/>
          </p:cNvSpPr>
          <p:nvPr/>
        </p:nvSpPr>
        <p:spPr bwMode="auto">
          <a:xfrm>
            <a:off x="5508618" y="3173461"/>
            <a:ext cx="274526" cy="2257464"/>
          </a:xfrm>
          <a:prstGeom prst="ellipse">
            <a:avLst/>
          </a:prstGeom>
          <a:noFill/>
          <a:ln w="101600">
            <a:solidFill>
              <a:srgbClr val="00FF00"/>
            </a:solidFill>
            <a:round/>
            <a:headEnd/>
            <a:tailEnd/>
          </a:ln>
        </p:spPr>
        <p:txBody>
          <a:bodyPr wrap="none" anchor="ct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pPr eaLnBrk="1" hangingPunct="1"/>
            <a:endParaRPr lang="en-US" sz="2400" b="1" i="1">
              <a:latin typeface="Times New Roman" panose="02020603050405020304" pitchFamily="18" charset="0"/>
              <a:cs typeface="Times New Roman" panose="02020603050405020304" pitchFamily="18" charset="0"/>
            </a:endParaRPr>
          </a:p>
        </p:txBody>
      </p:sp>
      <p:sp>
        <p:nvSpPr>
          <p:cNvPr id="17" name="Line 1034">
            <a:extLst>
              <a:ext uri="{FF2B5EF4-FFF2-40B4-BE49-F238E27FC236}">
                <a16:creationId xmlns:a16="http://schemas.microsoft.com/office/drawing/2014/main" id="{FAA51274-C9C2-4DAF-A024-C917A5CA084F}"/>
              </a:ext>
            </a:extLst>
          </p:cNvPr>
          <p:cNvSpPr>
            <a:spLocks noChangeShapeType="1"/>
          </p:cNvSpPr>
          <p:nvPr/>
        </p:nvSpPr>
        <p:spPr bwMode="auto">
          <a:xfrm flipV="1">
            <a:off x="5566455" y="5114364"/>
            <a:ext cx="872600" cy="909897"/>
          </a:xfrm>
          <a:prstGeom prst="line">
            <a:avLst/>
          </a:prstGeom>
          <a:noFill/>
          <a:ln w="12700">
            <a:solidFill>
              <a:schemeClr val="tx1"/>
            </a:solidFill>
            <a:round/>
            <a:headEnd/>
            <a:tailEnd type="triangle" w="med" len="med"/>
          </a:ln>
        </p:spPr>
        <p:txBody>
          <a:bodyPr wrap="none" anchor="ctr"/>
          <a:lstStyle/>
          <a:p>
            <a:endParaRPr lang="en-US" b="1" i="1">
              <a:latin typeface="Times New Roman" panose="02020603050405020304" pitchFamily="18" charset="0"/>
              <a:cs typeface="Times New Roman" panose="02020603050405020304" pitchFamily="18" charset="0"/>
            </a:endParaRPr>
          </a:p>
        </p:txBody>
      </p:sp>
      <p:sp>
        <p:nvSpPr>
          <p:cNvPr id="18" name="Rectangle 1035">
            <a:extLst>
              <a:ext uri="{FF2B5EF4-FFF2-40B4-BE49-F238E27FC236}">
                <a16:creationId xmlns:a16="http://schemas.microsoft.com/office/drawing/2014/main" id="{C4C92B73-4F43-43C8-BD12-B5D50A1849F4}"/>
              </a:ext>
            </a:extLst>
          </p:cNvPr>
          <p:cNvSpPr>
            <a:spLocks noChangeArrowheads="1"/>
          </p:cNvSpPr>
          <p:nvPr/>
        </p:nvSpPr>
        <p:spPr bwMode="auto">
          <a:xfrm>
            <a:off x="3721041" y="5965964"/>
            <a:ext cx="2847708" cy="459100"/>
          </a:xfrm>
          <a:prstGeom prst="rect">
            <a:avLst/>
          </a:prstGeom>
          <a:noFill/>
          <a:ln>
            <a:noFill/>
          </a:ln>
        </p:spPr>
        <p:txBody>
          <a:bodyPr wrap="square" lIns="90488" tIns="44450" rIns="90488" bIns="44450">
            <a:spAutoFit/>
          </a:bodyP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r>
              <a:rPr lang="en-US" sz="2400" b="1" i="1" dirty="0">
                <a:solidFill>
                  <a:schemeClr val="tx2"/>
                </a:solidFill>
                <a:latin typeface="Times New Roman" panose="02020603050405020304" pitchFamily="18" charset="0"/>
                <a:cs typeface="Times New Roman" panose="02020603050405020304" pitchFamily="18" charset="0"/>
              </a:rPr>
              <a:t> Gas Filled Chamber</a:t>
            </a:r>
          </a:p>
        </p:txBody>
      </p:sp>
      <p:grpSp>
        <p:nvGrpSpPr>
          <p:cNvPr id="19" name="Group 1037">
            <a:extLst>
              <a:ext uri="{FF2B5EF4-FFF2-40B4-BE49-F238E27FC236}">
                <a16:creationId xmlns:a16="http://schemas.microsoft.com/office/drawing/2014/main" id="{A0182110-1520-4DFB-B393-46AA0226E429}"/>
              </a:ext>
            </a:extLst>
          </p:cNvPr>
          <p:cNvGrpSpPr/>
          <p:nvPr/>
        </p:nvGrpSpPr>
        <p:grpSpPr bwMode="auto">
          <a:xfrm>
            <a:off x="4648378" y="1321303"/>
            <a:ext cx="3366621" cy="2404309"/>
            <a:chOff x="266" y="662"/>
            <a:chExt cx="2747" cy="1670"/>
          </a:xfrm>
        </p:grpSpPr>
        <p:sp>
          <p:nvSpPr>
            <p:cNvPr id="20" name="Rectangle 1038">
              <a:extLst>
                <a:ext uri="{FF2B5EF4-FFF2-40B4-BE49-F238E27FC236}">
                  <a16:creationId xmlns:a16="http://schemas.microsoft.com/office/drawing/2014/main" id="{F8E520A5-28B1-49A9-A7E9-AFC6F8E07CFD}"/>
                </a:ext>
              </a:extLst>
            </p:cNvPr>
            <p:cNvSpPr>
              <a:spLocks noChangeArrowheads="1"/>
            </p:cNvSpPr>
            <p:nvPr/>
          </p:nvSpPr>
          <p:spPr bwMode="auto">
            <a:xfrm>
              <a:off x="1259" y="662"/>
              <a:ext cx="1434" cy="953"/>
            </a:xfrm>
            <a:prstGeom prst="rect">
              <a:avLst/>
            </a:prstGeom>
            <a:noFill/>
            <a:ln>
              <a:noFill/>
            </a:ln>
          </p:spPr>
          <p:txBody>
            <a:bodyPr lIns="90488" tIns="44450" rIns="90488" bIns="44450">
              <a:spAutoFit/>
            </a:bodyP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pPr algn="ctr"/>
              <a:endParaRPr lang="en-US" sz="2400" b="1" i="1" dirty="0">
                <a:solidFill>
                  <a:schemeClr val="tx2"/>
                </a:solidFill>
                <a:latin typeface="Times New Roman" panose="02020603050405020304" pitchFamily="18" charset="0"/>
                <a:cs typeface="Times New Roman" panose="02020603050405020304" pitchFamily="18" charset="0"/>
              </a:endParaRPr>
            </a:p>
            <a:p>
              <a:pPr algn="ctr"/>
              <a:r>
                <a:rPr lang="en-US" sz="2400" b="1" i="1" dirty="0">
                  <a:solidFill>
                    <a:schemeClr val="tx2"/>
                  </a:solidFill>
                  <a:latin typeface="Times New Roman" panose="02020603050405020304" pitchFamily="18" charset="0"/>
                  <a:cs typeface="Times New Roman" panose="02020603050405020304" pitchFamily="18" charset="0"/>
                </a:rPr>
                <a:t>Ionizing</a:t>
              </a:r>
            </a:p>
            <a:p>
              <a:pPr algn="ctr"/>
              <a:r>
                <a:rPr lang="en-US" sz="2400" b="1" i="1" dirty="0">
                  <a:solidFill>
                    <a:schemeClr val="tx2"/>
                  </a:solidFill>
                  <a:latin typeface="Times New Roman" panose="02020603050405020304" pitchFamily="18" charset="0"/>
                  <a:cs typeface="Times New Roman" panose="02020603050405020304" pitchFamily="18" charset="0"/>
                </a:rPr>
                <a:t>Radiation Chamber</a:t>
              </a:r>
            </a:p>
          </p:txBody>
        </p:sp>
        <p:grpSp>
          <p:nvGrpSpPr>
            <p:cNvPr id="21" name="Group 1039">
              <a:extLst>
                <a:ext uri="{FF2B5EF4-FFF2-40B4-BE49-F238E27FC236}">
                  <a16:creationId xmlns:a16="http://schemas.microsoft.com/office/drawing/2014/main" id="{3EBACE16-E147-4A4F-B69C-5D528550426D}"/>
                </a:ext>
              </a:extLst>
            </p:cNvPr>
            <p:cNvGrpSpPr/>
            <p:nvPr/>
          </p:nvGrpSpPr>
          <p:grpSpPr bwMode="auto">
            <a:xfrm>
              <a:off x="930" y="2238"/>
              <a:ext cx="2083" cy="94"/>
              <a:chOff x="930" y="2238"/>
              <a:chExt cx="2083" cy="94"/>
            </a:xfrm>
          </p:grpSpPr>
          <p:sp>
            <p:nvSpPr>
              <p:cNvPr id="23" name="Arc 1040">
                <a:extLst>
                  <a:ext uri="{FF2B5EF4-FFF2-40B4-BE49-F238E27FC236}">
                    <a16:creationId xmlns:a16="http://schemas.microsoft.com/office/drawing/2014/main" id="{DED5D488-062F-4EB1-89F6-7EB011CCCA8F}"/>
                  </a:ext>
                </a:extLst>
              </p:cNvPr>
              <p:cNvSpPr/>
              <p:nvPr/>
            </p:nvSpPr>
            <p:spPr bwMode="auto">
              <a:xfrm>
                <a:off x="1743" y="2266"/>
                <a:ext cx="173" cy="63"/>
              </a:xfrm>
              <a:custGeom>
                <a:avLst/>
                <a:gdLst>
                  <a:gd name="T0" fmla="*/ 0 w 42157"/>
                  <a:gd name="T1" fmla="*/ 0 h 21600"/>
                  <a:gd name="T2" fmla="*/ 0 w 42157"/>
                  <a:gd name="T3" fmla="*/ 0 h 21600"/>
                  <a:gd name="T4" fmla="*/ 0 w 42157"/>
                  <a:gd name="T5" fmla="*/ 0 h 21600"/>
                  <a:gd name="T6" fmla="*/ 0 60000 65536"/>
                  <a:gd name="T7" fmla="*/ 0 60000 65536"/>
                  <a:gd name="T8" fmla="*/ 0 60000 65536"/>
                  <a:gd name="T9" fmla="*/ 0 w 42157"/>
                  <a:gd name="T10" fmla="*/ 0 h 21600"/>
                  <a:gd name="T11" fmla="*/ 42157 w 42157"/>
                  <a:gd name="T12" fmla="*/ 21600 h 21600"/>
                </a:gdLst>
                <a:ahLst/>
                <a:cxnLst>
                  <a:cxn ang="T6">
                    <a:pos x="T0" y="T1"/>
                  </a:cxn>
                  <a:cxn ang="T7">
                    <a:pos x="T2" y="T3"/>
                  </a:cxn>
                  <a:cxn ang="T8">
                    <a:pos x="T4" y="T5"/>
                  </a:cxn>
                </a:cxnLst>
                <a:rect l="T9" t="T10" r="T11" b="T12"/>
                <a:pathLst>
                  <a:path w="42157" h="21600" fill="none" extrusionOk="0">
                    <a:moveTo>
                      <a:pt x="42157" y="5522"/>
                    </a:moveTo>
                    <a:cubicBezTo>
                      <a:pt x="39651" y="14998"/>
                      <a:pt x="31077" y="21599"/>
                      <a:pt x="21275" y="21600"/>
                    </a:cubicBezTo>
                    <a:cubicBezTo>
                      <a:pt x="10786" y="21600"/>
                      <a:pt x="1814" y="14065"/>
                      <a:pt x="0" y="3735"/>
                    </a:cubicBezTo>
                  </a:path>
                  <a:path w="42157" h="21600" stroke="0" extrusionOk="0">
                    <a:moveTo>
                      <a:pt x="42157" y="5522"/>
                    </a:moveTo>
                    <a:cubicBezTo>
                      <a:pt x="39651" y="14998"/>
                      <a:pt x="31077" y="21599"/>
                      <a:pt x="21275" y="21600"/>
                    </a:cubicBezTo>
                    <a:cubicBezTo>
                      <a:pt x="10786" y="21600"/>
                      <a:pt x="1814" y="14065"/>
                      <a:pt x="0" y="3735"/>
                    </a:cubicBezTo>
                    <a:lnTo>
                      <a:pt x="21275" y="0"/>
                    </a:lnTo>
                    <a:lnTo>
                      <a:pt x="42157" y="5522"/>
                    </a:lnTo>
                    <a:close/>
                  </a:path>
                </a:pathLst>
              </a:custGeom>
              <a:noFill/>
              <a:ln w="31750" cap="rnd">
                <a:solidFill>
                  <a:schemeClr val="accent2"/>
                </a:solidFill>
                <a:round/>
                <a:headEnd/>
                <a:tailEnd/>
              </a:ln>
            </p:spPr>
            <p:txBody>
              <a:bodyPr wrap="none" anchor="ctr"/>
              <a:lstStyle/>
              <a:p>
                <a:endParaRPr lang="en-US" b="1" i="1">
                  <a:latin typeface="Times New Roman" panose="02020603050405020304" pitchFamily="18" charset="0"/>
                  <a:cs typeface="Times New Roman" panose="02020603050405020304" pitchFamily="18" charset="0"/>
                </a:endParaRPr>
              </a:p>
            </p:txBody>
          </p:sp>
          <p:sp>
            <p:nvSpPr>
              <p:cNvPr id="24" name="Arc 1041">
                <a:extLst>
                  <a:ext uri="{FF2B5EF4-FFF2-40B4-BE49-F238E27FC236}">
                    <a16:creationId xmlns:a16="http://schemas.microsoft.com/office/drawing/2014/main" id="{22FDA0D7-2D6D-4EEF-A712-C4C740EE1D0E}"/>
                  </a:ext>
                </a:extLst>
              </p:cNvPr>
              <p:cNvSpPr/>
              <p:nvPr/>
            </p:nvSpPr>
            <p:spPr bwMode="auto">
              <a:xfrm>
                <a:off x="1562" y="2240"/>
                <a:ext cx="174" cy="63"/>
              </a:xfrm>
              <a:custGeom>
                <a:avLst/>
                <a:gdLst>
                  <a:gd name="T0" fmla="*/ 0 w 41925"/>
                  <a:gd name="T1" fmla="*/ 0 h 21600"/>
                  <a:gd name="T2" fmla="*/ 0 w 41925"/>
                  <a:gd name="T3" fmla="*/ 0 h 21600"/>
                  <a:gd name="T4" fmla="*/ 0 w 41925"/>
                  <a:gd name="T5" fmla="*/ 0 h 21600"/>
                  <a:gd name="T6" fmla="*/ 0 60000 65536"/>
                  <a:gd name="T7" fmla="*/ 0 60000 65536"/>
                  <a:gd name="T8" fmla="*/ 0 60000 65536"/>
                  <a:gd name="T9" fmla="*/ 0 w 41925"/>
                  <a:gd name="T10" fmla="*/ 0 h 21600"/>
                  <a:gd name="T11" fmla="*/ 41925 w 41925"/>
                  <a:gd name="T12" fmla="*/ 21600 h 21600"/>
                </a:gdLst>
                <a:ahLst/>
                <a:cxnLst>
                  <a:cxn ang="T6">
                    <a:pos x="T0" y="T1"/>
                  </a:cxn>
                  <a:cxn ang="T7">
                    <a:pos x="T2" y="T3"/>
                  </a:cxn>
                  <a:cxn ang="T8">
                    <a:pos x="T4" y="T5"/>
                  </a:cxn>
                </a:cxnLst>
                <a:rect l="T9" t="T10" r="T11" b="T12"/>
                <a:pathLst>
                  <a:path w="41925" h="21600" fill="none" extrusionOk="0">
                    <a:moveTo>
                      <a:pt x="-1" y="17177"/>
                    </a:moveTo>
                    <a:cubicBezTo>
                      <a:pt x="2092" y="7169"/>
                      <a:pt x="10917" y="-1"/>
                      <a:pt x="21142" y="0"/>
                    </a:cubicBezTo>
                    <a:cubicBezTo>
                      <a:pt x="30805" y="0"/>
                      <a:pt x="39293" y="6418"/>
                      <a:pt x="41925" y="15716"/>
                    </a:cubicBezTo>
                  </a:path>
                  <a:path w="41925" h="21600" stroke="0" extrusionOk="0">
                    <a:moveTo>
                      <a:pt x="-1" y="17177"/>
                    </a:moveTo>
                    <a:cubicBezTo>
                      <a:pt x="2092" y="7169"/>
                      <a:pt x="10917" y="-1"/>
                      <a:pt x="21142" y="0"/>
                    </a:cubicBezTo>
                    <a:cubicBezTo>
                      <a:pt x="30805" y="0"/>
                      <a:pt x="39293" y="6418"/>
                      <a:pt x="41925" y="15716"/>
                    </a:cubicBezTo>
                    <a:lnTo>
                      <a:pt x="21142" y="21600"/>
                    </a:lnTo>
                    <a:lnTo>
                      <a:pt x="-1" y="17177"/>
                    </a:lnTo>
                    <a:close/>
                  </a:path>
                </a:pathLst>
              </a:custGeom>
              <a:noFill/>
              <a:ln w="31750" cap="rnd">
                <a:solidFill>
                  <a:schemeClr val="accent2"/>
                </a:solidFill>
                <a:round/>
                <a:headEnd/>
                <a:tailEnd/>
              </a:ln>
            </p:spPr>
            <p:txBody>
              <a:bodyPr wrap="none" anchor="ctr"/>
              <a:lstStyle/>
              <a:p>
                <a:endParaRPr lang="en-US" b="1" i="1">
                  <a:latin typeface="Times New Roman" panose="02020603050405020304" pitchFamily="18" charset="0"/>
                  <a:cs typeface="Times New Roman" panose="02020603050405020304" pitchFamily="18" charset="0"/>
                </a:endParaRPr>
              </a:p>
            </p:txBody>
          </p:sp>
          <p:sp>
            <p:nvSpPr>
              <p:cNvPr id="25" name="Arc 1042">
                <a:extLst>
                  <a:ext uri="{FF2B5EF4-FFF2-40B4-BE49-F238E27FC236}">
                    <a16:creationId xmlns:a16="http://schemas.microsoft.com/office/drawing/2014/main" id="{8A8C604F-7798-4688-9061-3EF08FCDAD33}"/>
                  </a:ext>
                </a:extLst>
              </p:cNvPr>
              <p:cNvSpPr/>
              <p:nvPr/>
            </p:nvSpPr>
            <p:spPr bwMode="auto">
              <a:xfrm>
                <a:off x="1925" y="2243"/>
                <a:ext cx="173" cy="63"/>
              </a:xfrm>
              <a:custGeom>
                <a:avLst/>
                <a:gdLst>
                  <a:gd name="T0" fmla="*/ 0 w 41929"/>
                  <a:gd name="T1" fmla="*/ 0 h 21600"/>
                  <a:gd name="T2" fmla="*/ 0 w 41929"/>
                  <a:gd name="T3" fmla="*/ 0 h 21600"/>
                  <a:gd name="T4" fmla="*/ 0 w 41929"/>
                  <a:gd name="T5" fmla="*/ 0 h 21600"/>
                  <a:gd name="T6" fmla="*/ 0 60000 65536"/>
                  <a:gd name="T7" fmla="*/ 0 60000 65536"/>
                  <a:gd name="T8" fmla="*/ 0 60000 65536"/>
                  <a:gd name="T9" fmla="*/ 0 w 41929"/>
                  <a:gd name="T10" fmla="*/ 0 h 21600"/>
                  <a:gd name="T11" fmla="*/ 41929 w 41929"/>
                  <a:gd name="T12" fmla="*/ 21600 h 21600"/>
                </a:gdLst>
                <a:ahLst/>
                <a:cxnLst>
                  <a:cxn ang="T6">
                    <a:pos x="T0" y="T1"/>
                  </a:cxn>
                  <a:cxn ang="T7">
                    <a:pos x="T2" y="T3"/>
                  </a:cxn>
                  <a:cxn ang="T8">
                    <a:pos x="T4" y="T5"/>
                  </a:cxn>
                </a:cxnLst>
                <a:rect l="T9" t="T10" r="T11" b="T12"/>
                <a:pathLst>
                  <a:path w="41929" h="21600" fill="none" extrusionOk="0">
                    <a:moveTo>
                      <a:pt x="-1" y="17152"/>
                    </a:moveTo>
                    <a:cubicBezTo>
                      <a:pt x="2102" y="7156"/>
                      <a:pt x="10921" y="-1"/>
                      <a:pt x="21137" y="0"/>
                    </a:cubicBezTo>
                    <a:cubicBezTo>
                      <a:pt x="30812" y="0"/>
                      <a:pt x="39307" y="6433"/>
                      <a:pt x="41928" y="15747"/>
                    </a:cubicBezTo>
                  </a:path>
                  <a:path w="41929" h="21600" stroke="0" extrusionOk="0">
                    <a:moveTo>
                      <a:pt x="-1" y="17152"/>
                    </a:moveTo>
                    <a:cubicBezTo>
                      <a:pt x="2102" y="7156"/>
                      <a:pt x="10921" y="-1"/>
                      <a:pt x="21137" y="0"/>
                    </a:cubicBezTo>
                    <a:cubicBezTo>
                      <a:pt x="30812" y="0"/>
                      <a:pt x="39307" y="6433"/>
                      <a:pt x="41928" y="15747"/>
                    </a:cubicBezTo>
                    <a:lnTo>
                      <a:pt x="21137" y="21600"/>
                    </a:lnTo>
                    <a:lnTo>
                      <a:pt x="-1" y="17152"/>
                    </a:lnTo>
                    <a:close/>
                  </a:path>
                </a:pathLst>
              </a:custGeom>
              <a:noFill/>
              <a:ln w="31750" cap="rnd">
                <a:solidFill>
                  <a:schemeClr val="accent2"/>
                </a:solidFill>
                <a:round/>
                <a:headEnd/>
                <a:tailEnd/>
              </a:ln>
            </p:spPr>
            <p:txBody>
              <a:bodyPr wrap="none" anchor="ctr"/>
              <a:lstStyle/>
              <a:p>
                <a:endParaRPr lang="en-US" b="1" i="1">
                  <a:latin typeface="Times New Roman" panose="02020603050405020304" pitchFamily="18" charset="0"/>
                  <a:cs typeface="Times New Roman" panose="02020603050405020304" pitchFamily="18" charset="0"/>
                </a:endParaRPr>
              </a:p>
            </p:txBody>
          </p:sp>
          <p:sp>
            <p:nvSpPr>
              <p:cNvPr id="26" name="Arc 1043">
                <a:extLst>
                  <a:ext uri="{FF2B5EF4-FFF2-40B4-BE49-F238E27FC236}">
                    <a16:creationId xmlns:a16="http://schemas.microsoft.com/office/drawing/2014/main" id="{F49EBE73-1DA2-4848-A66B-91044F066B27}"/>
                  </a:ext>
                </a:extLst>
              </p:cNvPr>
              <p:cNvSpPr/>
              <p:nvPr/>
            </p:nvSpPr>
            <p:spPr bwMode="auto">
              <a:xfrm>
                <a:off x="2107" y="2266"/>
                <a:ext cx="174" cy="63"/>
              </a:xfrm>
              <a:custGeom>
                <a:avLst/>
                <a:gdLst>
                  <a:gd name="T0" fmla="*/ 0 w 42162"/>
                  <a:gd name="T1" fmla="*/ 0 h 21600"/>
                  <a:gd name="T2" fmla="*/ 0 w 42162"/>
                  <a:gd name="T3" fmla="*/ 0 h 21600"/>
                  <a:gd name="T4" fmla="*/ 0 w 42162"/>
                  <a:gd name="T5" fmla="*/ 0 h 21600"/>
                  <a:gd name="T6" fmla="*/ 0 60000 65536"/>
                  <a:gd name="T7" fmla="*/ 0 60000 65536"/>
                  <a:gd name="T8" fmla="*/ 0 60000 65536"/>
                  <a:gd name="T9" fmla="*/ 0 w 42162"/>
                  <a:gd name="T10" fmla="*/ 0 h 21600"/>
                  <a:gd name="T11" fmla="*/ 42162 w 42162"/>
                  <a:gd name="T12" fmla="*/ 21600 h 21600"/>
                </a:gdLst>
                <a:ahLst/>
                <a:cxnLst>
                  <a:cxn ang="T6">
                    <a:pos x="T0" y="T1"/>
                  </a:cxn>
                  <a:cxn ang="T7">
                    <a:pos x="T2" y="T3"/>
                  </a:cxn>
                  <a:cxn ang="T8">
                    <a:pos x="T4" y="T5"/>
                  </a:cxn>
                </a:cxnLst>
                <a:rect l="T9" t="T10" r="T11" b="T12"/>
                <a:pathLst>
                  <a:path w="42162" h="21600" fill="none" extrusionOk="0">
                    <a:moveTo>
                      <a:pt x="42161" y="5490"/>
                    </a:moveTo>
                    <a:cubicBezTo>
                      <a:pt x="39666" y="14983"/>
                      <a:pt x="31085" y="21599"/>
                      <a:pt x="21271" y="21600"/>
                    </a:cubicBezTo>
                    <a:cubicBezTo>
                      <a:pt x="10790" y="21600"/>
                      <a:pt x="1822" y="14076"/>
                      <a:pt x="0" y="3755"/>
                    </a:cubicBezTo>
                  </a:path>
                  <a:path w="42162" h="21600" stroke="0" extrusionOk="0">
                    <a:moveTo>
                      <a:pt x="42161" y="5490"/>
                    </a:moveTo>
                    <a:cubicBezTo>
                      <a:pt x="39666" y="14983"/>
                      <a:pt x="31085" y="21599"/>
                      <a:pt x="21271" y="21600"/>
                    </a:cubicBezTo>
                    <a:cubicBezTo>
                      <a:pt x="10790" y="21600"/>
                      <a:pt x="1822" y="14076"/>
                      <a:pt x="0" y="3755"/>
                    </a:cubicBezTo>
                    <a:lnTo>
                      <a:pt x="21271" y="0"/>
                    </a:lnTo>
                    <a:lnTo>
                      <a:pt x="42161" y="5490"/>
                    </a:lnTo>
                    <a:close/>
                  </a:path>
                </a:pathLst>
              </a:custGeom>
              <a:noFill/>
              <a:ln w="31750" cap="rnd">
                <a:solidFill>
                  <a:schemeClr val="accent2"/>
                </a:solidFill>
                <a:round/>
                <a:headEnd/>
                <a:tailEnd/>
              </a:ln>
            </p:spPr>
            <p:txBody>
              <a:bodyPr wrap="none" anchor="ctr"/>
              <a:lstStyle/>
              <a:p>
                <a:endParaRPr lang="en-US" b="1" i="1">
                  <a:latin typeface="Times New Roman" panose="02020603050405020304" pitchFamily="18" charset="0"/>
                  <a:cs typeface="Times New Roman" panose="02020603050405020304" pitchFamily="18" charset="0"/>
                </a:endParaRPr>
              </a:p>
            </p:txBody>
          </p:sp>
          <p:sp>
            <p:nvSpPr>
              <p:cNvPr id="27" name="Arc 1044">
                <a:extLst>
                  <a:ext uri="{FF2B5EF4-FFF2-40B4-BE49-F238E27FC236}">
                    <a16:creationId xmlns:a16="http://schemas.microsoft.com/office/drawing/2014/main" id="{91F2914B-AB54-461E-B67F-2A6C8155CEE9}"/>
                  </a:ext>
                </a:extLst>
              </p:cNvPr>
              <p:cNvSpPr/>
              <p:nvPr/>
            </p:nvSpPr>
            <p:spPr bwMode="auto">
              <a:xfrm>
                <a:off x="2477" y="2269"/>
                <a:ext cx="174" cy="63"/>
              </a:xfrm>
              <a:custGeom>
                <a:avLst/>
                <a:gdLst>
                  <a:gd name="T0" fmla="*/ 0 w 42162"/>
                  <a:gd name="T1" fmla="*/ 0 h 21600"/>
                  <a:gd name="T2" fmla="*/ 0 w 42162"/>
                  <a:gd name="T3" fmla="*/ 0 h 21600"/>
                  <a:gd name="T4" fmla="*/ 0 w 42162"/>
                  <a:gd name="T5" fmla="*/ 0 h 21600"/>
                  <a:gd name="T6" fmla="*/ 0 60000 65536"/>
                  <a:gd name="T7" fmla="*/ 0 60000 65536"/>
                  <a:gd name="T8" fmla="*/ 0 60000 65536"/>
                  <a:gd name="T9" fmla="*/ 0 w 42162"/>
                  <a:gd name="T10" fmla="*/ 0 h 21600"/>
                  <a:gd name="T11" fmla="*/ 42162 w 42162"/>
                  <a:gd name="T12" fmla="*/ 21600 h 21600"/>
                </a:gdLst>
                <a:ahLst/>
                <a:cxnLst>
                  <a:cxn ang="T6">
                    <a:pos x="T0" y="T1"/>
                  </a:cxn>
                  <a:cxn ang="T7">
                    <a:pos x="T2" y="T3"/>
                  </a:cxn>
                  <a:cxn ang="T8">
                    <a:pos x="T4" y="T5"/>
                  </a:cxn>
                </a:cxnLst>
                <a:rect l="T9" t="T10" r="T11" b="T12"/>
                <a:pathLst>
                  <a:path w="42162" h="21600" fill="none" extrusionOk="0">
                    <a:moveTo>
                      <a:pt x="42161" y="5490"/>
                    </a:moveTo>
                    <a:cubicBezTo>
                      <a:pt x="39666" y="14983"/>
                      <a:pt x="31085" y="21599"/>
                      <a:pt x="21271" y="21600"/>
                    </a:cubicBezTo>
                    <a:cubicBezTo>
                      <a:pt x="10790" y="21600"/>
                      <a:pt x="1822" y="14076"/>
                      <a:pt x="0" y="3755"/>
                    </a:cubicBezTo>
                  </a:path>
                  <a:path w="42162" h="21600" stroke="0" extrusionOk="0">
                    <a:moveTo>
                      <a:pt x="42161" y="5490"/>
                    </a:moveTo>
                    <a:cubicBezTo>
                      <a:pt x="39666" y="14983"/>
                      <a:pt x="31085" y="21599"/>
                      <a:pt x="21271" y="21600"/>
                    </a:cubicBezTo>
                    <a:cubicBezTo>
                      <a:pt x="10790" y="21600"/>
                      <a:pt x="1822" y="14076"/>
                      <a:pt x="0" y="3755"/>
                    </a:cubicBezTo>
                    <a:lnTo>
                      <a:pt x="21271" y="0"/>
                    </a:lnTo>
                    <a:lnTo>
                      <a:pt x="42161" y="5490"/>
                    </a:lnTo>
                    <a:close/>
                  </a:path>
                </a:pathLst>
              </a:custGeom>
              <a:noFill/>
              <a:ln w="31750" cap="rnd">
                <a:solidFill>
                  <a:schemeClr val="accent2"/>
                </a:solidFill>
                <a:round/>
                <a:headEnd/>
                <a:tailEnd/>
              </a:ln>
            </p:spPr>
            <p:txBody>
              <a:bodyPr wrap="none" anchor="ctr"/>
              <a:lstStyle/>
              <a:p>
                <a:endParaRPr lang="en-US" b="1" i="1">
                  <a:latin typeface="Times New Roman" panose="02020603050405020304" pitchFamily="18" charset="0"/>
                  <a:cs typeface="Times New Roman" panose="02020603050405020304" pitchFamily="18" charset="0"/>
                </a:endParaRPr>
              </a:p>
            </p:txBody>
          </p:sp>
          <p:sp>
            <p:nvSpPr>
              <p:cNvPr id="28" name="Arc 1045">
                <a:extLst>
                  <a:ext uri="{FF2B5EF4-FFF2-40B4-BE49-F238E27FC236}">
                    <a16:creationId xmlns:a16="http://schemas.microsoft.com/office/drawing/2014/main" id="{5CCF4091-FDAB-4202-AB3A-DAF658E3BC49}"/>
                  </a:ext>
                </a:extLst>
              </p:cNvPr>
              <p:cNvSpPr/>
              <p:nvPr/>
            </p:nvSpPr>
            <p:spPr bwMode="auto">
              <a:xfrm>
                <a:off x="2291" y="2238"/>
                <a:ext cx="174" cy="63"/>
              </a:xfrm>
              <a:custGeom>
                <a:avLst/>
                <a:gdLst>
                  <a:gd name="T0" fmla="*/ 0 w 42010"/>
                  <a:gd name="T1" fmla="*/ 0 h 21600"/>
                  <a:gd name="T2" fmla="*/ 0 w 42010"/>
                  <a:gd name="T3" fmla="*/ 0 h 21600"/>
                  <a:gd name="T4" fmla="*/ 0 w 42010"/>
                  <a:gd name="T5" fmla="*/ 0 h 21600"/>
                  <a:gd name="T6" fmla="*/ 0 60000 65536"/>
                  <a:gd name="T7" fmla="*/ 0 60000 65536"/>
                  <a:gd name="T8" fmla="*/ 0 60000 65536"/>
                  <a:gd name="T9" fmla="*/ 0 w 42010"/>
                  <a:gd name="T10" fmla="*/ 0 h 21600"/>
                  <a:gd name="T11" fmla="*/ 42010 w 42010"/>
                  <a:gd name="T12" fmla="*/ 21600 h 21600"/>
                </a:gdLst>
                <a:ahLst/>
                <a:cxnLst>
                  <a:cxn ang="T6">
                    <a:pos x="T0" y="T1"/>
                  </a:cxn>
                  <a:cxn ang="T7">
                    <a:pos x="T2" y="T3"/>
                  </a:cxn>
                  <a:cxn ang="T8">
                    <a:pos x="T4" y="T5"/>
                  </a:cxn>
                </a:cxnLst>
                <a:rect l="T9" t="T10" r="T11" b="T12"/>
                <a:pathLst>
                  <a:path w="42010" h="21600" fill="none" extrusionOk="0">
                    <a:moveTo>
                      <a:pt x="-1" y="17535"/>
                    </a:moveTo>
                    <a:cubicBezTo>
                      <a:pt x="1949" y="7358"/>
                      <a:pt x="10851" y="-1"/>
                      <a:pt x="21214" y="0"/>
                    </a:cubicBezTo>
                    <a:cubicBezTo>
                      <a:pt x="30894" y="0"/>
                      <a:pt x="39392" y="6440"/>
                      <a:pt x="42009" y="15760"/>
                    </a:cubicBezTo>
                  </a:path>
                  <a:path w="42010" h="21600" stroke="0" extrusionOk="0">
                    <a:moveTo>
                      <a:pt x="-1" y="17535"/>
                    </a:moveTo>
                    <a:cubicBezTo>
                      <a:pt x="1949" y="7358"/>
                      <a:pt x="10851" y="-1"/>
                      <a:pt x="21214" y="0"/>
                    </a:cubicBezTo>
                    <a:cubicBezTo>
                      <a:pt x="30894" y="0"/>
                      <a:pt x="39392" y="6440"/>
                      <a:pt x="42009" y="15760"/>
                    </a:cubicBezTo>
                    <a:lnTo>
                      <a:pt x="21214" y="21600"/>
                    </a:lnTo>
                    <a:lnTo>
                      <a:pt x="-1" y="17535"/>
                    </a:lnTo>
                    <a:close/>
                  </a:path>
                </a:pathLst>
              </a:custGeom>
              <a:noFill/>
              <a:ln w="31750" cap="rnd">
                <a:solidFill>
                  <a:schemeClr val="accent2"/>
                </a:solidFill>
                <a:round/>
                <a:headEnd/>
                <a:tailEnd/>
              </a:ln>
            </p:spPr>
            <p:txBody>
              <a:bodyPr wrap="none" anchor="ctr"/>
              <a:lstStyle/>
              <a:p>
                <a:endParaRPr lang="en-US" b="1" i="1">
                  <a:latin typeface="Times New Roman" panose="02020603050405020304" pitchFamily="18" charset="0"/>
                  <a:cs typeface="Times New Roman" panose="02020603050405020304" pitchFamily="18" charset="0"/>
                </a:endParaRPr>
              </a:p>
            </p:txBody>
          </p:sp>
          <p:sp>
            <p:nvSpPr>
              <p:cNvPr id="29" name="Arc 1046">
                <a:extLst>
                  <a:ext uri="{FF2B5EF4-FFF2-40B4-BE49-F238E27FC236}">
                    <a16:creationId xmlns:a16="http://schemas.microsoft.com/office/drawing/2014/main" id="{46B84A45-43C0-4519-8866-662FDD2F533D}"/>
                  </a:ext>
                </a:extLst>
              </p:cNvPr>
              <p:cNvSpPr/>
              <p:nvPr/>
            </p:nvSpPr>
            <p:spPr bwMode="auto">
              <a:xfrm>
                <a:off x="2664" y="2267"/>
                <a:ext cx="349" cy="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4"/>
                      <a:pt x="9632" y="34"/>
                      <a:pt x="21538" y="0"/>
                    </a:cubicBezTo>
                  </a:path>
                  <a:path w="21600" h="21600" stroke="0" extrusionOk="0">
                    <a:moveTo>
                      <a:pt x="0" y="21600"/>
                    </a:moveTo>
                    <a:cubicBezTo>
                      <a:pt x="0" y="9694"/>
                      <a:pt x="9632" y="34"/>
                      <a:pt x="21538" y="0"/>
                    </a:cubicBezTo>
                    <a:lnTo>
                      <a:pt x="21600" y="21600"/>
                    </a:lnTo>
                    <a:lnTo>
                      <a:pt x="0" y="21600"/>
                    </a:lnTo>
                    <a:close/>
                  </a:path>
                </a:pathLst>
              </a:custGeom>
              <a:noFill/>
              <a:ln w="31750" cap="rnd">
                <a:solidFill>
                  <a:schemeClr val="accent2"/>
                </a:solidFill>
                <a:round/>
                <a:headEnd/>
                <a:tailEnd type="triangle" w="med" len="med"/>
              </a:ln>
            </p:spPr>
            <p:txBody>
              <a:bodyPr wrap="none" anchor="ctr"/>
              <a:lstStyle/>
              <a:p>
                <a:endParaRPr lang="en-US" b="1" i="1">
                  <a:latin typeface="Times New Roman" panose="02020603050405020304" pitchFamily="18" charset="0"/>
                  <a:cs typeface="Times New Roman" panose="02020603050405020304" pitchFamily="18" charset="0"/>
                </a:endParaRPr>
              </a:p>
            </p:txBody>
          </p:sp>
          <p:sp>
            <p:nvSpPr>
              <p:cNvPr id="30" name="Arc 1047">
                <a:extLst>
                  <a:ext uri="{FF2B5EF4-FFF2-40B4-BE49-F238E27FC236}">
                    <a16:creationId xmlns:a16="http://schemas.microsoft.com/office/drawing/2014/main" id="{F4457D5B-E427-4016-8D3E-B84AA8B40343}"/>
                  </a:ext>
                </a:extLst>
              </p:cNvPr>
              <p:cNvSpPr/>
              <p:nvPr/>
            </p:nvSpPr>
            <p:spPr bwMode="auto">
              <a:xfrm>
                <a:off x="1381" y="2263"/>
                <a:ext cx="174" cy="63"/>
              </a:xfrm>
              <a:custGeom>
                <a:avLst/>
                <a:gdLst>
                  <a:gd name="T0" fmla="*/ 0 w 42162"/>
                  <a:gd name="T1" fmla="*/ 0 h 21600"/>
                  <a:gd name="T2" fmla="*/ 0 w 42162"/>
                  <a:gd name="T3" fmla="*/ 0 h 21600"/>
                  <a:gd name="T4" fmla="*/ 0 w 42162"/>
                  <a:gd name="T5" fmla="*/ 0 h 21600"/>
                  <a:gd name="T6" fmla="*/ 0 60000 65536"/>
                  <a:gd name="T7" fmla="*/ 0 60000 65536"/>
                  <a:gd name="T8" fmla="*/ 0 60000 65536"/>
                  <a:gd name="T9" fmla="*/ 0 w 42162"/>
                  <a:gd name="T10" fmla="*/ 0 h 21600"/>
                  <a:gd name="T11" fmla="*/ 42162 w 42162"/>
                  <a:gd name="T12" fmla="*/ 21600 h 21600"/>
                </a:gdLst>
                <a:ahLst/>
                <a:cxnLst>
                  <a:cxn ang="T6">
                    <a:pos x="T0" y="T1"/>
                  </a:cxn>
                  <a:cxn ang="T7">
                    <a:pos x="T2" y="T3"/>
                  </a:cxn>
                  <a:cxn ang="T8">
                    <a:pos x="T4" y="T5"/>
                  </a:cxn>
                </a:cxnLst>
                <a:rect l="T9" t="T10" r="T11" b="T12"/>
                <a:pathLst>
                  <a:path w="42162" h="21600" fill="none" extrusionOk="0">
                    <a:moveTo>
                      <a:pt x="42161" y="5490"/>
                    </a:moveTo>
                    <a:cubicBezTo>
                      <a:pt x="39666" y="14983"/>
                      <a:pt x="31085" y="21599"/>
                      <a:pt x="21271" y="21600"/>
                    </a:cubicBezTo>
                    <a:cubicBezTo>
                      <a:pt x="10790" y="21600"/>
                      <a:pt x="1822" y="14076"/>
                      <a:pt x="0" y="3755"/>
                    </a:cubicBezTo>
                  </a:path>
                  <a:path w="42162" h="21600" stroke="0" extrusionOk="0">
                    <a:moveTo>
                      <a:pt x="42161" y="5490"/>
                    </a:moveTo>
                    <a:cubicBezTo>
                      <a:pt x="39666" y="14983"/>
                      <a:pt x="31085" y="21599"/>
                      <a:pt x="21271" y="21600"/>
                    </a:cubicBezTo>
                    <a:cubicBezTo>
                      <a:pt x="10790" y="21600"/>
                      <a:pt x="1822" y="14076"/>
                      <a:pt x="0" y="3755"/>
                    </a:cubicBezTo>
                    <a:lnTo>
                      <a:pt x="21271" y="0"/>
                    </a:lnTo>
                    <a:lnTo>
                      <a:pt x="42161" y="5490"/>
                    </a:lnTo>
                    <a:close/>
                  </a:path>
                </a:pathLst>
              </a:custGeom>
              <a:noFill/>
              <a:ln w="31750" cap="rnd">
                <a:solidFill>
                  <a:schemeClr val="accent2"/>
                </a:solidFill>
                <a:round/>
                <a:headEnd/>
                <a:tailEnd/>
              </a:ln>
            </p:spPr>
            <p:txBody>
              <a:bodyPr wrap="none" anchor="ctr"/>
              <a:lstStyle/>
              <a:p>
                <a:endParaRPr lang="en-US" b="1" i="1">
                  <a:latin typeface="Times New Roman" panose="02020603050405020304" pitchFamily="18" charset="0"/>
                  <a:cs typeface="Times New Roman" panose="02020603050405020304" pitchFamily="18" charset="0"/>
                </a:endParaRPr>
              </a:p>
            </p:txBody>
          </p:sp>
          <p:sp>
            <p:nvSpPr>
              <p:cNvPr id="31" name="Arc 1048">
                <a:extLst>
                  <a:ext uri="{FF2B5EF4-FFF2-40B4-BE49-F238E27FC236}">
                    <a16:creationId xmlns:a16="http://schemas.microsoft.com/office/drawing/2014/main" id="{37CBDBE5-C4B6-414E-B7A4-4ACAB45F4733}"/>
                  </a:ext>
                </a:extLst>
              </p:cNvPr>
              <p:cNvSpPr/>
              <p:nvPr/>
            </p:nvSpPr>
            <p:spPr bwMode="auto">
              <a:xfrm>
                <a:off x="1144" y="2247"/>
                <a:ext cx="230" cy="51"/>
              </a:xfrm>
              <a:custGeom>
                <a:avLst/>
                <a:gdLst>
                  <a:gd name="T0" fmla="*/ 0 w 41957"/>
                  <a:gd name="T1" fmla="*/ 0 h 21600"/>
                  <a:gd name="T2" fmla="*/ 0 w 41957"/>
                  <a:gd name="T3" fmla="*/ 0 h 21600"/>
                  <a:gd name="T4" fmla="*/ 0 w 41957"/>
                  <a:gd name="T5" fmla="*/ 0 h 21600"/>
                  <a:gd name="T6" fmla="*/ 0 60000 65536"/>
                  <a:gd name="T7" fmla="*/ 0 60000 65536"/>
                  <a:gd name="T8" fmla="*/ 0 60000 65536"/>
                  <a:gd name="T9" fmla="*/ 0 w 41957"/>
                  <a:gd name="T10" fmla="*/ 0 h 21600"/>
                  <a:gd name="T11" fmla="*/ 41957 w 41957"/>
                  <a:gd name="T12" fmla="*/ 21600 h 21600"/>
                </a:gdLst>
                <a:ahLst/>
                <a:cxnLst>
                  <a:cxn ang="T6">
                    <a:pos x="T0" y="T1"/>
                  </a:cxn>
                  <a:cxn ang="T7">
                    <a:pos x="T2" y="T3"/>
                  </a:cxn>
                  <a:cxn ang="T8">
                    <a:pos x="T4" y="T5"/>
                  </a:cxn>
                </a:cxnLst>
                <a:rect l="T9" t="T10" r="T11" b="T12"/>
                <a:pathLst>
                  <a:path w="41957" h="21600" fill="none" extrusionOk="0">
                    <a:moveTo>
                      <a:pt x="-1" y="17392"/>
                    </a:moveTo>
                    <a:cubicBezTo>
                      <a:pt x="2007" y="7282"/>
                      <a:pt x="10878" y="-1"/>
                      <a:pt x="21186" y="0"/>
                    </a:cubicBezTo>
                    <a:cubicBezTo>
                      <a:pt x="30832" y="0"/>
                      <a:pt x="39309" y="6396"/>
                      <a:pt x="41956" y="15673"/>
                    </a:cubicBezTo>
                  </a:path>
                  <a:path w="41957" h="21600" stroke="0" extrusionOk="0">
                    <a:moveTo>
                      <a:pt x="-1" y="17392"/>
                    </a:moveTo>
                    <a:cubicBezTo>
                      <a:pt x="2007" y="7282"/>
                      <a:pt x="10878" y="-1"/>
                      <a:pt x="21186" y="0"/>
                    </a:cubicBezTo>
                    <a:cubicBezTo>
                      <a:pt x="30832" y="0"/>
                      <a:pt x="39309" y="6396"/>
                      <a:pt x="41956" y="15673"/>
                    </a:cubicBezTo>
                    <a:lnTo>
                      <a:pt x="21186" y="21600"/>
                    </a:lnTo>
                    <a:lnTo>
                      <a:pt x="-1" y="17392"/>
                    </a:lnTo>
                    <a:close/>
                  </a:path>
                </a:pathLst>
              </a:custGeom>
              <a:noFill/>
              <a:ln w="31750" cap="rnd">
                <a:solidFill>
                  <a:schemeClr val="accent2"/>
                </a:solidFill>
                <a:round/>
                <a:headEnd/>
                <a:tailEnd/>
              </a:ln>
            </p:spPr>
            <p:txBody>
              <a:bodyPr wrap="none" anchor="ctr"/>
              <a:lstStyle/>
              <a:p>
                <a:endParaRPr lang="en-US" b="1" i="1">
                  <a:latin typeface="Times New Roman" panose="02020603050405020304" pitchFamily="18" charset="0"/>
                  <a:cs typeface="Times New Roman" panose="02020603050405020304" pitchFamily="18" charset="0"/>
                </a:endParaRPr>
              </a:p>
            </p:txBody>
          </p:sp>
          <p:sp>
            <p:nvSpPr>
              <p:cNvPr id="32" name="Arc 1049">
                <a:extLst>
                  <a:ext uri="{FF2B5EF4-FFF2-40B4-BE49-F238E27FC236}">
                    <a16:creationId xmlns:a16="http://schemas.microsoft.com/office/drawing/2014/main" id="{A176507E-FD21-4204-A931-AE9BD6DE5CA1}"/>
                  </a:ext>
                </a:extLst>
              </p:cNvPr>
              <p:cNvSpPr/>
              <p:nvPr/>
            </p:nvSpPr>
            <p:spPr bwMode="auto">
              <a:xfrm>
                <a:off x="930" y="2283"/>
                <a:ext cx="205" cy="18"/>
              </a:xfrm>
              <a:custGeom>
                <a:avLst/>
                <a:gdLst>
                  <a:gd name="T0" fmla="*/ 0 w 21600"/>
                  <a:gd name="T1" fmla="*/ 0 h 22832"/>
                  <a:gd name="T2" fmla="*/ 0 w 21600"/>
                  <a:gd name="T3" fmla="*/ 0 h 22832"/>
                  <a:gd name="T4" fmla="*/ 0 w 21600"/>
                  <a:gd name="T5" fmla="*/ 0 h 22832"/>
                  <a:gd name="T6" fmla="*/ 0 60000 65536"/>
                  <a:gd name="T7" fmla="*/ 0 60000 65536"/>
                  <a:gd name="T8" fmla="*/ 0 60000 65536"/>
                  <a:gd name="T9" fmla="*/ 0 w 21600"/>
                  <a:gd name="T10" fmla="*/ 0 h 22832"/>
                  <a:gd name="T11" fmla="*/ 21600 w 21600"/>
                  <a:gd name="T12" fmla="*/ 22832 h 22832"/>
                </a:gdLst>
                <a:ahLst/>
                <a:cxnLst>
                  <a:cxn ang="T6">
                    <a:pos x="T0" y="T1"/>
                  </a:cxn>
                  <a:cxn ang="T7">
                    <a:pos x="T2" y="T3"/>
                  </a:cxn>
                  <a:cxn ang="T8">
                    <a:pos x="T4" y="T5"/>
                  </a:cxn>
                </a:cxnLst>
                <a:rect l="T9" t="T10" r="T11" b="T12"/>
                <a:pathLst>
                  <a:path w="21600" h="22832" fill="none" extrusionOk="0">
                    <a:moveTo>
                      <a:pt x="21564" y="0"/>
                    </a:moveTo>
                    <a:cubicBezTo>
                      <a:pt x="21588" y="410"/>
                      <a:pt x="21600" y="821"/>
                      <a:pt x="21600" y="1232"/>
                    </a:cubicBezTo>
                    <a:cubicBezTo>
                      <a:pt x="21600" y="13161"/>
                      <a:pt x="11929" y="22831"/>
                      <a:pt x="0" y="22832"/>
                    </a:cubicBezTo>
                  </a:path>
                  <a:path w="21600" h="22832" stroke="0" extrusionOk="0">
                    <a:moveTo>
                      <a:pt x="21564" y="0"/>
                    </a:moveTo>
                    <a:cubicBezTo>
                      <a:pt x="21588" y="410"/>
                      <a:pt x="21600" y="821"/>
                      <a:pt x="21600" y="1232"/>
                    </a:cubicBezTo>
                    <a:cubicBezTo>
                      <a:pt x="21600" y="13161"/>
                      <a:pt x="11929" y="22831"/>
                      <a:pt x="0" y="22832"/>
                    </a:cubicBezTo>
                    <a:lnTo>
                      <a:pt x="0" y="1232"/>
                    </a:lnTo>
                    <a:lnTo>
                      <a:pt x="21564" y="0"/>
                    </a:lnTo>
                    <a:close/>
                  </a:path>
                </a:pathLst>
              </a:custGeom>
              <a:noFill/>
              <a:ln w="31750" cap="rnd">
                <a:solidFill>
                  <a:schemeClr val="accent2"/>
                </a:solidFill>
                <a:round/>
                <a:headEnd/>
                <a:tailEnd/>
              </a:ln>
            </p:spPr>
            <p:txBody>
              <a:bodyPr wrap="none" anchor="ctr"/>
              <a:lstStyle/>
              <a:p>
                <a:endParaRPr lang="en-US" b="1" i="1">
                  <a:latin typeface="Times New Roman" panose="02020603050405020304" pitchFamily="18" charset="0"/>
                  <a:cs typeface="Times New Roman" panose="02020603050405020304" pitchFamily="18" charset="0"/>
                </a:endParaRPr>
              </a:p>
            </p:txBody>
          </p:sp>
        </p:grpSp>
        <p:sp>
          <p:nvSpPr>
            <p:cNvPr id="22" name="Line 1050">
              <a:extLst>
                <a:ext uri="{FF2B5EF4-FFF2-40B4-BE49-F238E27FC236}">
                  <a16:creationId xmlns:a16="http://schemas.microsoft.com/office/drawing/2014/main" id="{98C0A74B-7816-4847-82A8-3AC91EFCA4D3}"/>
                </a:ext>
              </a:extLst>
            </p:cNvPr>
            <p:cNvSpPr>
              <a:spLocks noChangeShapeType="1"/>
            </p:cNvSpPr>
            <p:nvPr/>
          </p:nvSpPr>
          <p:spPr bwMode="auto">
            <a:xfrm>
              <a:off x="266" y="2304"/>
              <a:ext cx="656" cy="0"/>
            </a:xfrm>
            <a:prstGeom prst="line">
              <a:avLst/>
            </a:prstGeom>
            <a:noFill/>
            <a:ln w="31750">
              <a:solidFill>
                <a:schemeClr val="accent2"/>
              </a:solidFill>
              <a:round/>
              <a:headEnd/>
              <a:tailEnd/>
            </a:ln>
          </p:spPr>
          <p:txBody>
            <a:bodyPr wrap="none" anchor="ctr"/>
            <a:lstStyle/>
            <a:p>
              <a:endParaRPr lang="en-US" b="1" i="1">
                <a:latin typeface="Times New Roman" panose="02020603050405020304" pitchFamily="18" charset="0"/>
                <a:cs typeface="Times New Roman" panose="02020603050405020304" pitchFamily="18" charset="0"/>
              </a:endParaRPr>
            </a:p>
          </p:txBody>
        </p:sp>
      </p:grpSp>
      <p:sp>
        <p:nvSpPr>
          <p:cNvPr id="33" name="Oval 1051">
            <a:extLst>
              <a:ext uri="{FF2B5EF4-FFF2-40B4-BE49-F238E27FC236}">
                <a16:creationId xmlns:a16="http://schemas.microsoft.com/office/drawing/2014/main" id="{F989BE65-BED0-45A7-85A7-01B577EEB079}"/>
              </a:ext>
            </a:extLst>
          </p:cNvPr>
          <p:cNvSpPr>
            <a:spLocks noChangeArrowheads="1"/>
          </p:cNvSpPr>
          <p:nvPr/>
        </p:nvSpPr>
        <p:spPr bwMode="auto">
          <a:xfrm>
            <a:off x="6942964" y="3272084"/>
            <a:ext cx="118879" cy="139652"/>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pPr eaLnBrk="1" hangingPunct="1"/>
            <a:endParaRPr lang="en-US" sz="2400" b="1" i="1">
              <a:latin typeface="Times New Roman" panose="02020603050405020304" pitchFamily="18" charset="0"/>
              <a:cs typeface="Times New Roman" panose="02020603050405020304" pitchFamily="18" charset="0"/>
            </a:endParaRPr>
          </a:p>
        </p:txBody>
      </p:sp>
      <p:sp>
        <p:nvSpPr>
          <p:cNvPr id="34" name="Oval 1052">
            <a:extLst>
              <a:ext uri="{FF2B5EF4-FFF2-40B4-BE49-F238E27FC236}">
                <a16:creationId xmlns:a16="http://schemas.microsoft.com/office/drawing/2014/main" id="{F9CD90AB-6928-43F6-B83C-EABDFF613CA3}"/>
              </a:ext>
            </a:extLst>
          </p:cNvPr>
          <p:cNvSpPr>
            <a:spLocks noChangeArrowheads="1"/>
          </p:cNvSpPr>
          <p:nvPr/>
        </p:nvSpPr>
        <p:spPr bwMode="auto">
          <a:xfrm>
            <a:off x="7333489" y="3343519"/>
            <a:ext cx="118879" cy="139653"/>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pPr eaLnBrk="1" hangingPunct="1"/>
            <a:endParaRPr lang="en-US" sz="2400" b="1" i="1">
              <a:latin typeface="Times New Roman" panose="02020603050405020304" pitchFamily="18" charset="0"/>
              <a:cs typeface="Times New Roman" panose="02020603050405020304" pitchFamily="18" charset="0"/>
            </a:endParaRPr>
          </a:p>
        </p:txBody>
      </p:sp>
      <p:sp>
        <p:nvSpPr>
          <p:cNvPr id="35" name="Oval 1053">
            <a:extLst>
              <a:ext uri="{FF2B5EF4-FFF2-40B4-BE49-F238E27FC236}">
                <a16:creationId xmlns:a16="http://schemas.microsoft.com/office/drawing/2014/main" id="{7D9929B6-773A-4226-9047-A9823ACE05A4}"/>
              </a:ext>
            </a:extLst>
          </p:cNvPr>
          <p:cNvSpPr>
            <a:spLocks noChangeArrowheads="1"/>
          </p:cNvSpPr>
          <p:nvPr/>
        </p:nvSpPr>
        <p:spPr bwMode="auto">
          <a:xfrm>
            <a:off x="7771639" y="3453059"/>
            <a:ext cx="118879" cy="139652"/>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pPr eaLnBrk="1" hangingPunct="1"/>
            <a:endParaRPr lang="en-US" sz="2400" b="1" i="1">
              <a:latin typeface="Times New Roman" panose="02020603050405020304" pitchFamily="18" charset="0"/>
              <a:cs typeface="Times New Roman" panose="02020603050405020304" pitchFamily="18" charset="0"/>
            </a:endParaRPr>
          </a:p>
        </p:txBody>
      </p:sp>
      <p:sp>
        <p:nvSpPr>
          <p:cNvPr id="36" name="Line 1062">
            <a:extLst>
              <a:ext uri="{FF2B5EF4-FFF2-40B4-BE49-F238E27FC236}">
                <a16:creationId xmlns:a16="http://schemas.microsoft.com/office/drawing/2014/main" id="{7E4F325E-C50F-4D34-9EFD-E21FBA8B9E63}"/>
              </a:ext>
            </a:extLst>
          </p:cNvPr>
          <p:cNvSpPr>
            <a:spLocks noChangeShapeType="1"/>
          </p:cNvSpPr>
          <p:nvPr/>
        </p:nvSpPr>
        <p:spPr bwMode="auto">
          <a:xfrm>
            <a:off x="10854608" y="2677641"/>
            <a:ext cx="0" cy="737132"/>
          </a:xfrm>
          <a:prstGeom prst="line">
            <a:avLst/>
          </a:prstGeom>
          <a:noFill/>
          <a:ln w="25400">
            <a:solidFill>
              <a:schemeClr val="tx2"/>
            </a:solidFill>
            <a:round/>
            <a:headEnd/>
            <a:tailEnd/>
          </a:ln>
        </p:spPr>
        <p:txBody>
          <a:bodyPr wrap="none" anchor="ctr"/>
          <a:lstStyle/>
          <a:p>
            <a:endParaRPr lang="en-US" b="1" i="1">
              <a:latin typeface="Times New Roman" panose="02020603050405020304" pitchFamily="18" charset="0"/>
              <a:cs typeface="Times New Roman" panose="02020603050405020304" pitchFamily="18" charset="0"/>
            </a:endParaRPr>
          </a:p>
        </p:txBody>
      </p:sp>
      <p:sp>
        <p:nvSpPr>
          <p:cNvPr id="37" name="Line 1063">
            <a:extLst>
              <a:ext uri="{FF2B5EF4-FFF2-40B4-BE49-F238E27FC236}">
                <a16:creationId xmlns:a16="http://schemas.microsoft.com/office/drawing/2014/main" id="{26BAED97-F365-4FB4-993C-27E2C611222B}"/>
              </a:ext>
            </a:extLst>
          </p:cNvPr>
          <p:cNvSpPr>
            <a:spLocks noChangeShapeType="1"/>
          </p:cNvSpPr>
          <p:nvPr/>
        </p:nvSpPr>
        <p:spPr bwMode="auto">
          <a:xfrm>
            <a:off x="10854608" y="5213094"/>
            <a:ext cx="0" cy="944449"/>
          </a:xfrm>
          <a:prstGeom prst="line">
            <a:avLst/>
          </a:prstGeom>
          <a:noFill/>
          <a:ln w="25400">
            <a:solidFill>
              <a:schemeClr val="tx2"/>
            </a:solidFill>
            <a:round/>
            <a:headEnd/>
            <a:tailEnd/>
          </a:ln>
        </p:spPr>
        <p:txBody>
          <a:bodyPr wrap="none" anchor="ctr"/>
          <a:lstStyle/>
          <a:p>
            <a:endParaRPr lang="en-US" b="1" i="1">
              <a:latin typeface="Times New Roman" panose="02020603050405020304" pitchFamily="18" charset="0"/>
              <a:cs typeface="Times New Roman" panose="02020603050405020304" pitchFamily="18" charset="0"/>
            </a:endParaRPr>
          </a:p>
        </p:txBody>
      </p:sp>
      <p:sp>
        <p:nvSpPr>
          <p:cNvPr id="38" name="Line 1064">
            <a:extLst>
              <a:ext uri="{FF2B5EF4-FFF2-40B4-BE49-F238E27FC236}">
                <a16:creationId xmlns:a16="http://schemas.microsoft.com/office/drawing/2014/main" id="{77EFC7AB-DCB2-427D-BC3C-551BEB9F5C5E}"/>
              </a:ext>
            </a:extLst>
          </p:cNvPr>
          <p:cNvSpPr>
            <a:spLocks noChangeShapeType="1"/>
          </p:cNvSpPr>
          <p:nvPr/>
        </p:nvSpPr>
        <p:spPr bwMode="auto">
          <a:xfrm flipH="1" flipV="1">
            <a:off x="7367631" y="6174569"/>
            <a:ext cx="3433950" cy="30221"/>
          </a:xfrm>
          <a:prstGeom prst="line">
            <a:avLst/>
          </a:prstGeom>
          <a:noFill/>
          <a:ln w="25400">
            <a:solidFill>
              <a:schemeClr val="tx2"/>
            </a:solidFill>
            <a:round/>
            <a:headEnd/>
            <a:tailEnd type="triangle" w="med" len="med"/>
          </a:ln>
        </p:spPr>
        <p:txBody>
          <a:bodyPr wrap="none" anchor="ctr"/>
          <a:lstStyle/>
          <a:p>
            <a:endParaRPr lang="en-US" b="1" i="1">
              <a:latin typeface="Times New Roman" panose="02020603050405020304" pitchFamily="18" charset="0"/>
              <a:cs typeface="Times New Roman" panose="02020603050405020304" pitchFamily="18" charset="0"/>
            </a:endParaRPr>
          </a:p>
        </p:txBody>
      </p:sp>
      <p:sp>
        <p:nvSpPr>
          <p:cNvPr id="39" name="Line 1065">
            <a:extLst>
              <a:ext uri="{FF2B5EF4-FFF2-40B4-BE49-F238E27FC236}">
                <a16:creationId xmlns:a16="http://schemas.microsoft.com/office/drawing/2014/main" id="{0C4CF9F9-A0C0-4C1B-A464-44BFEDFB16E6}"/>
              </a:ext>
            </a:extLst>
          </p:cNvPr>
          <p:cNvSpPr>
            <a:spLocks noChangeShapeType="1"/>
          </p:cNvSpPr>
          <p:nvPr/>
        </p:nvSpPr>
        <p:spPr bwMode="auto">
          <a:xfrm flipV="1">
            <a:off x="7396071" y="5538574"/>
            <a:ext cx="0" cy="644990"/>
          </a:xfrm>
          <a:prstGeom prst="line">
            <a:avLst/>
          </a:prstGeom>
          <a:noFill/>
          <a:ln w="25400">
            <a:solidFill>
              <a:schemeClr val="tx2"/>
            </a:solidFill>
            <a:round/>
            <a:headEnd/>
            <a:tailEnd/>
          </a:ln>
        </p:spPr>
        <p:txBody>
          <a:bodyPr wrap="none" anchor="ctr"/>
          <a:lstStyle/>
          <a:p>
            <a:endParaRPr lang="en-US" b="1" i="1">
              <a:latin typeface="Times New Roman" panose="02020603050405020304" pitchFamily="18" charset="0"/>
              <a:cs typeface="Times New Roman" panose="02020603050405020304" pitchFamily="18" charset="0"/>
            </a:endParaRPr>
          </a:p>
        </p:txBody>
      </p:sp>
      <p:sp>
        <p:nvSpPr>
          <p:cNvPr id="40" name="Rectangle 1066">
            <a:extLst>
              <a:ext uri="{FF2B5EF4-FFF2-40B4-BE49-F238E27FC236}">
                <a16:creationId xmlns:a16="http://schemas.microsoft.com/office/drawing/2014/main" id="{6159C283-1A00-4BF6-9D38-E4B878C4AC7E}"/>
              </a:ext>
            </a:extLst>
          </p:cNvPr>
          <p:cNvSpPr>
            <a:spLocks noChangeArrowheads="1"/>
          </p:cNvSpPr>
          <p:nvPr/>
        </p:nvSpPr>
        <p:spPr bwMode="auto">
          <a:xfrm>
            <a:off x="7664836" y="3093429"/>
            <a:ext cx="345609" cy="459100"/>
          </a:xfrm>
          <a:prstGeom prst="rect">
            <a:avLst/>
          </a:prstGeom>
          <a:noFill/>
          <a:ln>
            <a:noFill/>
          </a:ln>
        </p:spPr>
        <p:txBody>
          <a:bodyPr wrap="square" lIns="90488" tIns="44450" rIns="90488" bIns="44450">
            <a:spAutoFit/>
          </a:bodyP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r>
              <a:rPr lang="en-US" sz="2400" b="1" i="1">
                <a:latin typeface="Times New Roman" panose="02020603050405020304" pitchFamily="18" charset="0"/>
                <a:cs typeface="Times New Roman" panose="02020603050405020304" pitchFamily="18" charset="0"/>
              </a:rPr>
              <a:t>+</a:t>
            </a:r>
          </a:p>
        </p:txBody>
      </p:sp>
      <p:sp>
        <p:nvSpPr>
          <p:cNvPr id="41" name="Rectangle 1070">
            <a:extLst>
              <a:ext uri="{FF2B5EF4-FFF2-40B4-BE49-F238E27FC236}">
                <a16:creationId xmlns:a16="http://schemas.microsoft.com/office/drawing/2014/main" id="{3E107953-B583-4C97-8A9F-3138F4C5DB55}"/>
              </a:ext>
            </a:extLst>
          </p:cNvPr>
          <p:cNvSpPr>
            <a:spLocks noChangeArrowheads="1"/>
          </p:cNvSpPr>
          <p:nvPr/>
        </p:nvSpPr>
        <p:spPr bwMode="auto">
          <a:xfrm>
            <a:off x="6466273" y="2867937"/>
            <a:ext cx="345610" cy="459100"/>
          </a:xfrm>
          <a:prstGeom prst="rect">
            <a:avLst/>
          </a:prstGeom>
          <a:noFill/>
          <a:ln>
            <a:noFill/>
          </a:ln>
        </p:spPr>
        <p:txBody>
          <a:bodyPr wrap="square" lIns="90488" tIns="44450" rIns="90488" bIns="44450">
            <a:spAutoFit/>
          </a:bodyP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r>
              <a:rPr lang="en-US" sz="2400" b="1" i="1">
                <a:latin typeface="Times New Roman" panose="02020603050405020304" pitchFamily="18" charset="0"/>
                <a:cs typeface="Times New Roman" panose="02020603050405020304" pitchFamily="18" charset="0"/>
              </a:rPr>
              <a:t>+</a:t>
            </a:r>
          </a:p>
        </p:txBody>
      </p:sp>
      <p:sp>
        <p:nvSpPr>
          <p:cNvPr id="42" name="Rectangle 1071">
            <a:extLst>
              <a:ext uri="{FF2B5EF4-FFF2-40B4-BE49-F238E27FC236}">
                <a16:creationId xmlns:a16="http://schemas.microsoft.com/office/drawing/2014/main" id="{7EAB16AD-2F8F-46E2-A7A8-1E2251BD265E}"/>
              </a:ext>
            </a:extLst>
          </p:cNvPr>
          <p:cNvSpPr>
            <a:spLocks noChangeArrowheads="1"/>
          </p:cNvSpPr>
          <p:nvPr/>
        </p:nvSpPr>
        <p:spPr bwMode="auto">
          <a:xfrm>
            <a:off x="6826636" y="2934813"/>
            <a:ext cx="345609" cy="459100"/>
          </a:xfrm>
          <a:prstGeom prst="rect">
            <a:avLst/>
          </a:prstGeom>
          <a:noFill/>
          <a:ln>
            <a:noFill/>
          </a:ln>
        </p:spPr>
        <p:txBody>
          <a:bodyPr wrap="square" lIns="90488" tIns="44450" rIns="90488" bIns="44450">
            <a:spAutoFit/>
          </a:bodyP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r>
              <a:rPr lang="en-US" sz="2400" b="1" i="1" dirty="0">
                <a:latin typeface="Times New Roman" panose="02020603050405020304" pitchFamily="18" charset="0"/>
                <a:cs typeface="Times New Roman" panose="02020603050405020304" pitchFamily="18" charset="0"/>
              </a:rPr>
              <a:t>+</a:t>
            </a:r>
          </a:p>
        </p:txBody>
      </p:sp>
      <p:sp>
        <p:nvSpPr>
          <p:cNvPr id="43" name="Rectangle 1072">
            <a:extLst>
              <a:ext uri="{FF2B5EF4-FFF2-40B4-BE49-F238E27FC236}">
                <a16:creationId xmlns:a16="http://schemas.microsoft.com/office/drawing/2014/main" id="{C5292739-3C16-4B6D-9BD6-305513EBC9D5}"/>
              </a:ext>
            </a:extLst>
          </p:cNvPr>
          <p:cNvSpPr>
            <a:spLocks noChangeArrowheads="1"/>
          </p:cNvSpPr>
          <p:nvPr/>
        </p:nvSpPr>
        <p:spPr bwMode="auto">
          <a:xfrm>
            <a:off x="7207636" y="3017229"/>
            <a:ext cx="345609" cy="459100"/>
          </a:xfrm>
          <a:prstGeom prst="rect">
            <a:avLst/>
          </a:prstGeom>
          <a:noFill/>
          <a:ln>
            <a:noFill/>
          </a:ln>
        </p:spPr>
        <p:txBody>
          <a:bodyPr wrap="square" lIns="90488" tIns="44450" rIns="90488" bIns="44450">
            <a:spAutoFit/>
          </a:bodyP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r>
              <a:rPr lang="en-US" sz="2400" b="1" i="1">
                <a:latin typeface="Times New Roman" panose="02020603050405020304" pitchFamily="18" charset="0"/>
                <a:cs typeface="Times New Roman" panose="02020603050405020304" pitchFamily="18" charset="0"/>
              </a:rPr>
              <a:t>+</a:t>
            </a:r>
          </a:p>
        </p:txBody>
      </p:sp>
      <p:sp>
        <p:nvSpPr>
          <p:cNvPr id="44" name="Line 1077">
            <a:extLst>
              <a:ext uri="{FF2B5EF4-FFF2-40B4-BE49-F238E27FC236}">
                <a16:creationId xmlns:a16="http://schemas.microsoft.com/office/drawing/2014/main" id="{4672D731-21B2-4868-8F9E-EDDA7F38B70F}"/>
              </a:ext>
            </a:extLst>
          </p:cNvPr>
          <p:cNvSpPr>
            <a:spLocks noChangeShapeType="1"/>
          </p:cNvSpPr>
          <p:nvPr/>
        </p:nvSpPr>
        <p:spPr bwMode="auto">
          <a:xfrm>
            <a:off x="9946435" y="2345038"/>
            <a:ext cx="0" cy="460707"/>
          </a:xfrm>
          <a:prstGeom prst="line">
            <a:avLst/>
          </a:prstGeom>
          <a:noFill/>
          <a:ln w="25400">
            <a:solidFill>
              <a:schemeClr val="tx1"/>
            </a:solidFill>
            <a:round/>
            <a:headEnd/>
            <a:tailEnd/>
          </a:ln>
        </p:spPr>
        <p:txBody>
          <a:bodyPr wrap="none" anchor="ctr"/>
          <a:lstStyle/>
          <a:p>
            <a:endParaRPr lang="en-US" b="1" i="1">
              <a:latin typeface="Times New Roman" panose="02020603050405020304" pitchFamily="18" charset="0"/>
              <a:cs typeface="Times New Roman" panose="02020603050405020304" pitchFamily="18" charset="0"/>
            </a:endParaRPr>
          </a:p>
        </p:txBody>
      </p:sp>
      <p:sp>
        <p:nvSpPr>
          <p:cNvPr id="45" name="Line 1079">
            <a:extLst>
              <a:ext uri="{FF2B5EF4-FFF2-40B4-BE49-F238E27FC236}">
                <a16:creationId xmlns:a16="http://schemas.microsoft.com/office/drawing/2014/main" id="{CE460D6E-E990-41B1-B7E1-79131AA4609F}"/>
              </a:ext>
            </a:extLst>
          </p:cNvPr>
          <p:cNvSpPr>
            <a:spLocks noChangeShapeType="1"/>
          </p:cNvSpPr>
          <p:nvPr/>
        </p:nvSpPr>
        <p:spPr bwMode="auto">
          <a:xfrm flipV="1">
            <a:off x="10080178" y="2448868"/>
            <a:ext cx="0" cy="230353"/>
          </a:xfrm>
          <a:prstGeom prst="line">
            <a:avLst/>
          </a:prstGeom>
          <a:noFill/>
          <a:ln w="25400">
            <a:solidFill>
              <a:schemeClr val="tx1"/>
            </a:solidFill>
            <a:round/>
            <a:headEnd/>
            <a:tailEnd/>
          </a:ln>
        </p:spPr>
        <p:txBody>
          <a:bodyPr wrap="none" anchor="ctr"/>
          <a:lstStyle/>
          <a:p>
            <a:endParaRPr lang="en-US" b="1" i="1">
              <a:latin typeface="Times New Roman" panose="02020603050405020304" pitchFamily="18" charset="0"/>
              <a:cs typeface="Times New Roman" panose="02020603050405020304" pitchFamily="18" charset="0"/>
            </a:endParaRPr>
          </a:p>
        </p:txBody>
      </p:sp>
      <p:sp>
        <p:nvSpPr>
          <p:cNvPr id="46" name="Line 1080">
            <a:extLst>
              <a:ext uri="{FF2B5EF4-FFF2-40B4-BE49-F238E27FC236}">
                <a16:creationId xmlns:a16="http://schemas.microsoft.com/office/drawing/2014/main" id="{035EB351-F9EB-4C6C-AF1D-F9AEA76B21FE}"/>
              </a:ext>
            </a:extLst>
          </p:cNvPr>
          <p:cNvSpPr>
            <a:spLocks noChangeShapeType="1"/>
          </p:cNvSpPr>
          <p:nvPr/>
        </p:nvSpPr>
        <p:spPr bwMode="auto">
          <a:xfrm>
            <a:off x="8948308" y="2590800"/>
            <a:ext cx="705923" cy="0"/>
          </a:xfrm>
          <a:prstGeom prst="line">
            <a:avLst/>
          </a:prstGeom>
          <a:noFill/>
          <a:ln w="28575">
            <a:solidFill>
              <a:schemeClr val="tx2"/>
            </a:solidFill>
            <a:round/>
            <a:headEnd/>
            <a:tailEnd/>
          </a:ln>
        </p:spPr>
        <p:txBody>
          <a:bodyPr wrap="none" anchor="ctr"/>
          <a:lstStyle/>
          <a:p>
            <a:endParaRPr lang="en-US" b="1" i="1">
              <a:latin typeface="Times New Roman" panose="02020603050405020304" pitchFamily="18" charset="0"/>
              <a:cs typeface="Times New Roman" panose="02020603050405020304" pitchFamily="18" charset="0"/>
            </a:endParaRPr>
          </a:p>
        </p:txBody>
      </p:sp>
      <p:sp>
        <p:nvSpPr>
          <p:cNvPr id="47" name="Line 1081">
            <a:extLst>
              <a:ext uri="{FF2B5EF4-FFF2-40B4-BE49-F238E27FC236}">
                <a16:creationId xmlns:a16="http://schemas.microsoft.com/office/drawing/2014/main" id="{842DF4FC-8DA6-4F51-B4E4-07B1C511220D}"/>
              </a:ext>
            </a:extLst>
          </p:cNvPr>
          <p:cNvSpPr>
            <a:spLocks noChangeShapeType="1"/>
          </p:cNvSpPr>
          <p:nvPr/>
        </p:nvSpPr>
        <p:spPr bwMode="auto">
          <a:xfrm flipH="1" flipV="1">
            <a:off x="10176747" y="2593060"/>
            <a:ext cx="671689" cy="28782"/>
          </a:xfrm>
          <a:prstGeom prst="line">
            <a:avLst/>
          </a:prstGeom>
          <a:noFill/>
          <a:ln w="25400">
            <a:solidFill>
              <a:schemeClr val="tx2"/>
            </a:solidFill>
            <a:round/>
            <a:headEnd/>
            <a:tailEnd/>
          </a:ln>
        </p:spPr>
        <p:txBody>
          <a:bodyPr wrap="none" anchor="ctr"/>
          <a:lstStyle/>
          <a:p>
            <a:endParaRPr lang="en-US" b="1" i="1">
              <a:latin typeface="Times New Roman" panose="02020603050405020304" pitchFamily="18" charset="0"/>
              <a:cs typeface="Times New Roman" panose="02020603050405020304" pitchFamily="18" charset="0"/>
            </a:endParaRPr>
          </a:p>
        </p:txBody>
      </p:sp>
      <p:sp>
        <p:nvSpPr>
          <p:cNvPr id="48" name="Rectangle 1082">
            <a:extLst>
              <a:ext uri="{FF2B5EF4-FFF2-40B4-BE49-F238E27FC236}">
                <a16:creationId xmlns:a16="http://schemas.microsoft.com/office/drawing/2014/main" id="{52337CFA-72E8-427F-AF58-7CDEAF5F9338}"/>
              </a:ext>
            </a:extLst>
          </p:cNvPr>
          <p:cNvSpPr>
            <a:spLocks noChangeArrowheads="1"/>
          </p:cNvSpPr>
          <p:nvPr/>
        </p:nvSpPr>
        <p:spPr bwMode="auto">
          <a:xfrm>
            <a:off x="9462532" y="1884367"/>
            <a:ext cx="345610" cy="828432"/>
          </a:xfrm>
          <a:prstGeom prst="rect">
            <a:avLst/>
          </a:prstGeom>
          <a:noFill/>
          <a:ln>
            <a:noFill/>
          </a:ln>
        </p:spPr>
        <p:txBody>
          <a:bodyPr wrap="square" lIns="90488" tIns="44450" rIns="90488" bIns="44450">
            <a:spAutoFit/>
          </a:bodyP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br>
              <a:rPr lang="en-US" sz="2400" b="1" i="1">
                <a:solidFill>
                  <a:srgbClr val="7FFF00"/>
                </a:solidFill>
                <a:latin typeface="Times New Roman" panose="02020603050405020304" pitchFamily="18" charset="0"/>
                <a:cs typeface="Times New Roman" panose="02020603050405020304" pitchFamily="18" charset="0"/>
              </a:rPr>
            </a:br>
            <a:r>
              <a:rPr lang="en-US" sz="2400" b="1" i="1">
                <a:latin typeface="Times New Roman" panose="02020603050405020304" pitchFamily="18" charset="0"/>
                <a:cs typeface="Times New Roman" panose="02020603050405020304" pitchFamily="18" charset="0"/>
              </a:rPr>
              <a:t>+</a:t>
            </a:r>
            <a:endParaRPr lang="en-US" sz="2400" b="1" i="1">
              <a:solidFill>
                <a:srgbClr val="7FFF00"/>
              </a:solidFill>
              <a:latin typeface="Times New Roman" panose="02020603050405020304" pitchFamily="18" charset="0"/>
              <a:cs typeface="Times New Roman" panose="02020603050405020304" pitchFamily="18" charset="0"/>
            </a:endParaRPr>
          </a:p>
        </p:txBody>
      </p:sp>
      <p:sp>
        <p:nvSpPr>
          <p:cNvPr id="49" name="Rectangle 1083">
            <a:extLst>
              <a:ext uri="{FF2B5EF4-FFF2-40B4-BE49-F238E27FC236}">
                <a16:creationId xmlns:a16="http://schemas.microsoft.com/office/drawing/2014/main" id="{BC5DD0AF-C9F8-4FE2-96D8-00A0D18B432E}"/>
              </a:ext>
            </a:extLst>
          </p:cNvPr>
          <p:cNvSpPr>
            <a:spLocks noChangeArrowheads="1"/>
          </p:cNvSpPr>
          <p:nvPr/>
        </p:nvSpPr>
        <p:spPr bwMode="auto">
          <a:xfrm>
            <a:off x="10065905" y="2153629"/>
            <a:ext cx="345609" cy="459100"/>
          </a:xfrm>
          <a:prstGeom prst="rect">
            <a:avLst/>
          </a:prstGeom>
          <a:noFill/>
          <a:ln>
            <a:noFill/>
          </a:ln>
        </p:spPr>
        <p:txBody>
          <a:bodyPr wrap="square" lIns="90488" tIns="44450" rIns="90488" bIns="44450">
            <a:spAutoFit/>
          </a:bodyP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r>
              <a:rPr lang="en-US" sz="2400" b="1" i="1">
                <a:latin typeface="Times New Roman" panose="02020603050405020304" pitchFamily="18" charset="0"/>
                <a:cs typeface="Times New Roman" panose="02020603050405020304" pitchFamily="18" charset="0"/>
              </a:rPr>
              <a:t>-</a:t>
            </a:r>
            <a:endParaRPr lang="en-US" sz="2400" b="1" i="1">
              <a:solidFill>
                <a:srgbClr val="7FFF00"/>
              </a:solidFill>
              <a:latin typeface="Times New Roman" panose="02020603050405020304" pitchFamily="18" charset="0"/>
              <a:cs typeface="Times New Roman" panose="02020603050405020304" pitchFamily="18" charset="0"/>
            </a:endParaRPr>
          </a:p>
        </p:txBody>
      </p:sp>
      <p:sp>
        <p:nvSpPr>
          <p:cNvPr id="50" name="Rectangle 1084">
            <a:extLst>
              <a:ext uri="{FF2B5EF4-FFF2-40B4-BE49-F238E27FC236}">
                <a16:creationId xmlns:a16="http://schemas.microsoft.com/office/drawing/2014/main" id="{FC134C63-67B5-40D2-BD4E-60F71B1A4C8B}"/>
              </a:ext>
            </a:extLst>
          </p:cNvPr>
          <p:cNvSpPr>
            <a:spLocks noChangeArrowheads="1"/>
          </p:cNvSpPr>
          <p:nvPr/>
        </p:nvSpPr>
        <p:spPr bwMode="auto">
          <a:xfrm>
            <a:off x="8993087" y="1729539"/>
            <a:ext cx="2082349" cy="459100"/>
          </a:xfrm>
          <a:prstGeom prst="rect">
            <a:avLst/>
          </a:prstGeom>
          <a:noFill/>
          <a:ln>
            <a:noFill/>
          </a:ln>
        </p:spPr>
        <p:txBody>
          <a:bodyPr wrap="square" lIns="90488" tIns="44450" rIns="90488" bIns="44450">
            <a:spAutoFit/>
          </a:bodyP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r>
              <a:rPr lang="en-US" sz="2400" b="1" i="1" dirty="0">
                <a:solidFill>
                  <a:schemeClr val="tx2"/>
                </a:solidFill>
                <a:latin typeface="Times New Roman" panose="02020603050405020304" pitchFamily="18" charset="0"/>
                <a:cs typeface="Times New Roman" panose="02020603050405020304" pitchFamily="18" charset="0"/>
              </a:rPr>
              <a:t>Voltage Source</a:t>
            </a:r>
          </a:p>
        </p:txBody>
      </p:sp>
      <p:sp>
        <p:nvSpPr>
          <p:cNvPr id="51" name="Line 1087">
            <a:extLst>
              <a:ext uri="{FF2B5EF4-FFF2-40B4-BE49-F238E27FC236}">
                <a16:creationId xmlns:a16="http://schemas.microsoft.com/office/drawing/2014/main" id="{AC00C054-F17E-4272-9EE3-E7213040763D}"/>
              </a:ext>
            </a:extLst>
          </p:cNvPr>
          <p:cNvSpPr>
            <a:spLocks noChangeShapeType="1"/>
          </p:cNvSpPr>
          <p:nvPr/>
        </p:nvSpPr>
        <p:spPr bwMode="auto">
          <a:xfrm flipV="1">
            <a:off x="8801883" y="2736765"/>
            <a:ext cx="0" cy="1451228"/>
          </a:xfrm>
          <a:prstGeom prst="line">
            <a:avLst/>
          </a:prstGeom>
          <a:noFill/>
          <a:ln w="28575">
            <a:solidFill>
              <a:schemeClr val="tx2"/>
            </a:solidFill>
            <a:round/>
            <a:headEnd/>
            <a:tailEnd/>
          </a:ln>
        </p:spPr>
        <p:txBody>
          <a:bodyPr wrap="none" anchor="ctr"/>
          <a:lstStyle/>
          <a:p>
            <a:endParaRPr lang="en-US" b="1" i="1">
              <a:latin typeface="Times New Roman" panose="02020603050405020304" pitchFamily="18" charset="0"/>
              <a:cs typeface="Times New Roman" panose="02020603050405020304" pitchFamily="18" charset="0"/>
            </a:endParaRPr>
          </a:p>
        </p:txBody>
      </p:sp>
      <p:sp>
        <p:nvSpPr>
          <p:cNvPr id="52" name="Rectangle 69">
            <a:extLst>
              <a:ext uri="{FF2B5EF4-FFF2-40B4-BE49-F238E27FC236}">
                <a16:creationId xmlns:a16="http://schemas.microsoft.com/office/drawing/2014/main" id="{85FF91B0-D1BD-4F19-B708-26A973C7D991}"/>
              </a:ext>
            </a:extLst>
          </p:cNvPr>
          <p:cNvSpPr>
            <a:spLocks noChangeArrowheads="1"/>
          </p:cNvSpPr>
          <p:nvPr/>
        </p:nvSpPr>
        <p:spPr bwMode="auto">
          <a:xfrm>
            <a:off x="10277169" y="3508262"/>
            <a:ext cx="1226528" cy="830997"/>
          </a:xfrm>
          <a:prstGeom prst="rect">
            <a:avLst/>
          </a:prstGeom>
          <a:solidFill>
            <a:srgbClr val="FFFF00"/>
          </a:solidFill>
          <a:ln w="76200">
            <a:solidFill>
              <a:schemeClr val="tx1"/>
            </a:solidFill>
            <a:miter lim="800000"/>
            <a:headEnd/>
            <a:tailEnd/>
          </a:ln>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b="1" i="1" dirty="0">
                <a:solidFill>
                  <a:srgbClr val="0070C0"/>
                </a:solidFill>
                <a:cs typeface="Times New Roman" panose="02020603050405020304" pitchFamily="18" charset="0"/>
              </a:rPr>
              <a:t>COUNTE</a:t>
            </a:r>
            <a:r>
              <a:rPr lang="en-US" b="1" i="1" dirty="0">
                <a:solidFill>
                  <a:srgbClr val="FF0000"/>
                </a:solidFill>
                <a:cs typeface="Times New Roman" panose="02020603050405020304" pitchFamily="18" charset="0"/>
              </a:rPr>
              <a:t>R</a:t>
            </a:r>
          </a:p>
        </p:txBody>
      </p:sp>
      <p:sp>
        <p:nvSpPr>
          <p:cNvPr id="53" name="Text Box 70">
            <a:extLst>
              <a:ext uri="{FF2B5EF4-FFF2-40B4-BE49-F238E27FC236}">
                <a16:creationId xmlns:a16="http://schemas.microsoft.com/office/drawing/2014/main" id="{528404FA-22AA-4E02-B3EB-0537405827E0}"/>
              </a:ext>
            </a:extLst>
          </p:cNvPr>
          <p:cNvSpPr txBox="1">
            <a:spLocks noChangeArrowheads="1"/>
          </p:cNvSpPr>
          <p:nvPr/>
        </p:nvSpPr>
        <p:spPr bwMode="auto">
          <a:xfrm>
            <a:off x="10275917" y="4005185"/>
            <a:ext cx="1226528" cy="461665"/>
          </a:xfrm>
          <a:prstGeom prst="rect">
            <a:avLst/>
          </a:prstGeom>
          <a:solidFill>
            <a:srgbClr val="FFFF00"/>
          </a:solidFill>
          <a:ln w="76200">
            <a:solidFill>
              <a:schemeClr val="tx1"/>
            </a:solidFill>
            <a:miter lim="800000"/>
            <a:headEnd/>
            <a:tailEnd/>
          </a:ln>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b="1" i="1" dirty="0">
                <a:solidFill>
                  <a:srgbClr val="FF0066"/>
                </a:solidFill>
                <a:cs typeface="Times New Roman" panose="02020603050405020304" pitchFamily="18" charset="0"/>
              </a:rPr>
              <a:t>C P S</a:t>
            </a:r>
          </a:p>
        </p:txBody>
      </p:sp>
      <p:sp>
        <p:nvSpPr>
          <p:cNvPr id="54" name="Text Box 71">
            <a:extLst>
              <a:ext uri="{FF2B5EF4-FFF2-40B4-BE49-F238E27FC236}">
                <a16:creationId xmlns:a16="http://schemas.microsoft.com/office/drawing/2014/main" id="{0381256A-824C-4771-B4B8-081B23FA5C61}"/>
              </a:ext>
            </a:extLst>
          </p:cNvPr>
          <p:cNvSpPr txBox="1">
            <a:spLocks noChangeArrowheads="1"/>
          </p:cNvSpPr>
          <p:nvPr/>
        </p:nvSpPr>
        <p:spPr bwMode="auto">
          <a:xfrm>
            <a:off x="10281049" y="4540972"/>
            <a:ext cx="1209630" cy="523220"/>
          </a:xfrm>
          <a:prstGeom prst="rect">
            <a:avLst/>
          </a:prstGeom>
          <a:solidFill>
            <a:srgbClr val="FFFF00"/>
          </a:solidFill>
          <a:ln w="76200">
            <a:solidFill>
              <a:schemeClr val="tx1"/>
            </a:solidFill>
            <a:miter lim="800000"/>
            <a:headEnd/>
            <a:tailEnd/>
          </a:ln>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2800" b="1" dirty="0">
                <a:solidFill>
                  <a:srgbClr val="002060"/>
                </a:solidFill>
                <a:effectLst>
                  <a:outerShdw blurRad="38100" dist="38100" dir="2700000" algn="tl">
                    <a:srgbClr val="000000">
                      <a:alpha val="43137"/>
                    </a:srgbClr>
                  </a:outerShdw>
                </a:effectLst>
                <a:cs typeface="Times New Roman" panose="02020603050405020304" pitchFamily="18" charset="0"/>
              </a:rPr>
              <a:t>9  4   9</a:t>
            </a:r>
          </a:p>
        </p:txBody>
      </p:sp>
      <p:sp>
        <p:nvSpPr>
          <p:cNvPr id="55" name="Rectangle 1068">
            <a:extLst>
              <a:ext uri="{FF2B5EF4-FFF2-40B4-BE49-F238E27FC236}">
                <a16:creationId xmlns:a16="http://schemas.microsoft.com/office/drawing/2014/main" id="{0358CF8B-0B60-41FA-95E3-19908EEAA91F}"/>
              </a:ext>
            </a:extLst>
          </p:cNvPr>
          <p:cNvSpPr>
            <a:spLocks noChangeArrowheads="1"/>
          </p:cNvSpPr>
          <p:nvPr/>
        </p:nvSpPr>
        <p:spPr bwMode="auto">
          <a:xfrm>
            <a:off x="7545368" y="5638800"/>
            <a:ext cx="1679576" cy="444501"/>
          </a:xfrm>
          <a:prstGeom prst="rect">
            <a:avLst/>
          </a:prstGeom>
          <a:noFill/>
          <a:ln>
            <a:noFill/>
          </a:ln>
        </p:spPr>
        <p:txBody>
          <a:bodyPr wrap="none" lIns="90488" tIns="44450" rIns="90488" bIns="44450">
            <a:spAutoFit/>
          </a:bodyP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r>
              <a:rPr lang="en-US" sz="2400" b="1" i="1" dirty="0">
                <a:solidFill>
                  <a:schemeClr val="tx2"/>
                </a:solidFill>
                <a:latin typeface="Times New Roman" panose="02020603050405020304" pitchFamily="18" charset="0"/>
                <a:cs typeface="Times New Roman" panose="02020603050405020304" pitchFamily="18" charset="0"/>
              </a:rPr>
              <a:t>Cathode -</a:t>
            </a:r>
          </a:p>
        </p:txBody>
      </p:sp>
      <p:sp>
        <p:nvSpPr>
          <p:cNvPr id="56" name="Oval 1057">
            <a:extLst>
              <a:ext uri="{FF2B5EF4-FFF2-40B4-BE49-F238E27FC236}">
                <a16:creationId xmlns:a16="http://schemas.microsoft.com/office/drawing/2014/main" id="{ADC57ED5-737B-4D8C-9ACC-87A3CFE1742E}"/>
              </a:ext>
            </a:extLst>
          </p:cNvPr>
          <p:cNvSpPr>
            <a:spLocks noChangeArrowheads="1"/>
          </p:cNvSpPr>
          <p:nvPr/>
        </p:nvSpPr>
        <p:spPr bwMode="auto">
          <a:xfrm>
            <a:off x="6034509" y="3987800"/>
            <a:ext cx="64481" cy="45719"/>
          </a:xfrm>
          <a:prstGeom prst="ellipse">
            <a:avLst/>
          </a:prstGeom>
          <a:solidFill>
            <a:schemeClr val="accent1"/>
          </a:solidFill>
          <a:ln w="12700">
            <a:solidFill>
              <a:schemeClr val="tx1"/>
            </a:solidFill>
            <a:round/>
            <a:headEnd/>
            <a:tailEnd/>
          </a:ln>
        </p:spPr>
        <p:txBody>
          <a:bodyPr wrap="none" anchor="ct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pPr eaLnBrk="1" hangingPunct="1"/>
            <a:endParaRPr lang="en-US" sz="2400" b="1" i="1">
              <a:latin typeface="Times New Roman" panose="02020603050405020304" pitchFamily="18" charset="0"/>
              <a:cs typeface="Times New Roman" panose="02020603050405020304" pitchFamily="18" charset="0"/>
            </a:endParaRPr>
          </a:p>
        </p:txBody>
      </p:sp>
      <p:sp>
        <p:nvSpPr>
          <p:cNvPr id="57" name="Oval 1058">
            <a:extLst>
              <a:ext uri="{FF2B5EF4-FFF2-40B4-BE49-F238E27FC236}">
                <a16:creationId xmlns:a16="http://schemas.microsoft.com/office/drawing/2014/main" id="{39A181D4-7896-4CAA-8F28-72036635DAFB}"/>
              </a:ext>
            </a:extLst>
          </p:cNvPr>
          <p:cNvSpPr>
            <a:spLocks noChangeArrowheads="1"/>
          </p:cNvSpPr>
          <p:nvPr/>
        </p:nvSpPr>
        <p:spPr bwMode="auto">
          <a:xfrm>
            <a:off x="6882234" y="3806825"/>
            <a:ext cx="64481" cy="45719"/>
          </a:xfrm>
          <a:prstGeom prst="ellipse">
            <a:avLst/>
          </a:prstGeom>
          <a:solidFill>
            <a:schemeClr val="accent1"/>
          </a:solidFill>
          <a:ln w="12700">
            <a:solidFill>
              <a:schemeClr val="tx1"/>
            </a:solidFill>
            <a:round/>
            <a:headEnd/>
            <a:tailEnd/>
          </a:ln>
        </p:spPr>
        <p:txBody>
          <a:bodyPr wrap="none" anchor="ct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pPr eaLnBrk="1" hangingPunct="1"/>
            <a:endParaRPr lang="en-US" sz="2400" b="1" i="1">
              <a:latin typeface="Times New Roman" panose="02020603050405020304" pitchFamily="18" charset="0"/>
              <a:cs typeface="Times New Roman" panose="02020603050405020304" pitchFamily="18" charset="0"/>
            </a:endParaRPr>
          </a:p>
        </p:txBody>
      </p:sp>
      <p:sp>
        <p:nvSpPr>
          <p:cNvPr id="58" name="Oval 1059">
            <a:extLst>
              <a:ext uri="{FF2B5EF4-FFF2-40B4-BE49-F238E27FC236}">
                <a16:creationId xmlns:a16="http://schemas.microsoft.com/office/drawing/2014/main" id="{EB93DA3C-C732-47EC-BE31-FEE89C1B8F2C}"/>
              </a:ext>
            </a:extLst>
          </p:cNvPr>
          <p:cNvSpPr>
            <a:spLocks noChangeArrowheads="1"/>
          </p:cNvSpPr>
          <p:nvPr/>
        </p:nvSpPr>
        <p:spPr bwMode="auto">
          <a:xfrm>
            <a:off x="6491709" y="3883025"/>
            <a:ext cx="64481" cy="45719"/>
          </a:xfrm>
          <a:prstGeom prst="ellipse">
            <a:avLst/>
          </a:prstGeom>
          <a:solidFill>
            <a:schemeClr val="accent1"/>
          </a:solidFill>
          <a:ln w="12700">
            <a:solidFill>
              <a:schemeClr val="tx1"/>
            </a:solidFill>
            <a:round/>
            <a:headEnd/>
            <a:tailEnd/>
          </a:ln>
        </p:spPr>
        <p:txBody>
          <a:bodyPr wrap="none" anchor="ct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pPr eaLnBrk="1" hangingPunct="1"/>
            <a:endParaRPr lang="en-US" sz="2400" b="1" i="1">
              <a:latin typeface="Times New Roman" panose="02020603050405020304" pitchFamily="18" charset="0"/>
              <a:cs typeface="Times New Roman" panose="02020603050405020304" pitchFamily="18" charset="0"/>
            </a:endParaRPr>
          </a:p>
        </p:txBody>
      </p:sp>
      <p:sp>
        <p:nvSpPr>
          <p:cNvPr id="59" name="Oval 1060">
            <a:extLst>
              <a:ext uri="{FF2B5EF4-FFF2-40B4-BE49-F238E27FC236}">
                <a16:creationId xmlns:a16="http://schemas.microsoft.com/office/drawing/2014/main" id="{8AD56993-38CB-459F-A0F9-1E90CBAF2FDD}"/>
              </a:ext>
            </a:extLst>
          </p:cNvPr>
          <p:cNvSpPr>
            <a:spLocks noChangeArrowheads="1"/>
          </p:cNvSpPr>
          <p:nvPr/>
        </p:nvSpPr>
        <p:spPr bwMode="auto">
          <a:xfrm>
            <a:off x="7282284" y="3759200"/>
            <a:ext cx="64481" cy="45719"/>
          </a:xfrm>
          <a:prstGeom prst="ellipse">
            <a:avLst/>
          </a:prstGeom>
          <a:solidFill>
            <a:schemeClr val="accent1"/>
          </a:solidFill>
          <a:ln w="12700">
            <a:solidFill>
              <a:schemeClr val="tx1"/>
            </a:solidFill>
            <a:round/>
            <a:headEnd/>
            <a:tailEnd/>
          </a:ln>
        </p:spPr>
        <p:txBody>
          <a:bodyPr wrap="none" anchor="ct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pPr eaLnBrk="1" hangingPunct="1"/>
            <a:endParaRPr lang="en-US" sz="2400" b="1" i="1">
              <a:latin typeface="Times New Roman" panose="02020603050405020304" pitchFamily="18" charset="0"/>
              <a:cs typeface="Times New Roman" panose="02020603050405020304" pitchFamily="18" charset="0"/>
            </a:endParaRPr>
          </a:p>
        </p:txBody>
      </p:sp>
      <p:sp>
        <p:nvSpPr>
          <p:cNvPr id="60" name="Oval 1061">
            <a:extLst>
              <a:ext uri="{FF2B5EF4-FFF2-40B4-BE49-F238E27FC236}">
                <a16:creationId xmlns:a16="http://schemas.microsoft.com/office/drawing/2014/main" id="{9FDA425A-CAF5-4DE1-A07E-105343A861C1}"/>
              </a:ext>
            </a:extLst>
          </p:cNvPr>
          <p:cNvSpPr>
            <a:spLocks noChangeArrowheads="1"/>
          </p:cNvSpPr>
          <p:nvPr/>
        </p:nvSpPr>
        <p:spPr bwMode="auto">
          <a:xfrm>
            <a:off x="7739484" y="3711575"/>
            <a:ext cx="64481" cy="45719"/>
          </a:xfrm>
          <a:prstGeom prst="ellipse">
            <a:avLst/>
          </a:prstGeom>
          <a:solidFill>
            <a:schemeClr val="accent1"/>
          </a:solidFill>
          <a:ln w="12700">
            <a:solidFill>
              <a:schemeClr val="tx1"/>
            </a:solidFill>
            <a:round/>
            <a:headEnd/>
            <a:tailEnd/>
          </a:ln>
        </p:spPr>
        <p:txBody>
          <a:bodyPr wrap="none" anchor="ct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pPr eaLnBrk="1" hangingPunct="1"/>
            <a:endParaRPr lang="en-US" sz="2400" b="1" i="1">
              <a:latin typeface="Times New Roman" panose="02020603050405020304" pitchFamily="18" charset="0"/>
              <a:cs typeface="Times New Roman" panose="02020603050405020304" pitchFamily="18" charset="0"/>
            </a:endParaRPr>
          </a:p>
        </p:txBody>
      </p:sp>
      <p:sp>
        <p:nvSpPr>
          <p:cNvPr id="61" name="Rectangle 1067">
            <a:extLst>
              <a:ext uri="{FF2B5EF4-FFF2-40B4-BE49-F238E27FC236}">
                <a16:creationId xmlns:a16="http://schemas.microsoft.com/office/drawing/2014/main" id="{F86ACD80-4DB9-4104-86FA-68D8A54AAF71}"/>
              </a:ext>
            </a:extLst>
          </p:cNvPr>
          <p:cNvSpPr>
            <a:spLocks noChangeArrowheads="1"/>
          </p:cNvSpPr>
          <p:nvPr/>
        </p:nvSpPr>
        <p:spPr bwMode="auto">
          <a:xfrm>
            <a:off x="7735137" y="3657601"/>
            <a:ext cx="454591" cy="459100"/>
          </a:xfrm>
          <a:prstGeom prst="rect">
            <a:avLst/>
          </a:prstGeom>
          <a:noFill/>
          <a:ln>
            <a:noFill/>
          </a:ln>
        </p:spPr>
        <p:txBody>
          <a:bodyPr wrap="square" lIns="90488" tIns="44450" rIns="90488" bIns="44450">
            <a:spAutoFit/>
          </a:bodyP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r>
              <a:rPr lang="en-US" sz="2400" b="1" i="1">
                <a:solidFill>
                  <a:schemeClr val="accent2"/>
                </a:solidFill>
                <a:latin typeface="Times New Roman" panose="02020603050405020304" pitchFamily="18" charset="0"/>
                <a:cs typeface="Times New Roman" panose="02020603050405020304" pitchFamily="18" charset="0"/>
              </a:rPr>
              <a:t>-</a:t>
            </a:r>
          </a:p>
        </p:txBody>
      </p:sp>
      <p:sp>
        <p:nvSpPr>
          <p:cNvPr id="62" name="Rectangle 1073">
            <a:extLst>
              <a:ext uri="{FF2B5EF4-FFF2-40B4-BE49-F238E27FC236}">
                <a16:creationId xmlns:a16="http://schemas.microsoft.com/office/drawing/2014/main" id="{7560D268-B16C-4D29-BE35-89BE9F8182AF}"/>
              </a:ext>
            </a:extLst>
          </p:cNvPr>
          <p:cNvSpPr>
            <a:spLocks noChangeArrowheads="1"/>
          </p:cNvSpPr>
          <p:nvPr/>
        </p:nvSpPr>
        <p:spPr bwMode="auto">
          <a:xfrm>
            <a:off x="6477837" y="3733801"/>
            <a:ext cx="454591" cy="459100"/>
          </a:xfrm>
          <a:prstGeom prst="rect">
            <a:avLst/>
          </a:prstGeom>
          <a:noFill/>
          <a:ln>
            <a:noFill/>
          </a:ln>
        </p:spPr>
        <p:txBody>
          <a:bodyPr wrap="square" lIns="90488" tIns="44450" rIns="90488" bIns="44450">
            <a:spAutoFit/>
          </a:bodyP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r>
              <a:rPr lang="en-US" sz="2400" b="1" i="1">
                <a:solidFill>
                  <a:schemeClr val="accent2"/>
                </a:solidFill>
                <a:latin typeface="Times New Roman" panose="02020603050405020304" pitchFamily="18" charset="0"/>
                <a:cs typeface="Times New Roman" panose="02020603050405020304" pitchFamily="18" charset="0"/>
              </a:rPr>
              <a:t>-</a:t>
            </a:r>
          </a:p>
        </p:txBody>
      </p:sp>
      <p:sp>
        <p:nvSpPr>
          <p:cNvPr id="63" name="Rectangle 1074">
            <a:extLst>
              <a:ext uri="{FF2B5EF4-FFF2-40B4-BE49-F238E27FC236}">
                <a16:creationId xmlns:a16="http://schemas.microsoft.com/office/drawing/2014/main" id="{62599ADE-55D2-4D4C-B0C2-A09E7654D492}"/>
              </a:ext>
            </a:extLst>
          </p:cNvPr>
          <p:cNvSpPr>
            <a:spLocks noChangeArrowheads="1"/>
          </p:cNvSpPr>
          <p:nvPr/>
        </p:nvSpPr>
        <p:spPr bwMode="auto">
          <a:xfrm>
            <a:off x="6839787" y="3733801"/>
            <a:ext cx="454591" cy="459100"/>
          </a:xfrm>
          <a:prstGeom prst="rect">
            <a:avLst/>
          </a:prstGeom>
          <a:noFill/>
          <a:ln>
            <a:noFill/>
          </a:ln>
        </p:spPr>
        <p:txBody>
          <a:bodyPr wrap="square" lIns="90488" tIns="44450" rIns="90488" bIns="44450">
            <a:spAutoFit/>
          </a:bodyP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r>
              <a:rPr lang="en-US" sz="2400" b="1" i="1">
                <a:solidFill>
                  <a:schemeClr val="accent2"/>
                </a:solidFill>
                <a:latin typeface="Times New Roman" panose="02020603050405020304" pitchFamily="18" charset="0"/>
                <a:cs typeface="Times New Roman" panose="02020603050405020304" pitchFamily="18" charset="0"/>
              </a:rPr>
              <a:t>-</a:t>
            </a:r>
          </a:p>
        </p:txBody>
      </p:sp>
      <p:sp>
        <p:nvSpPr>
          <p:cNvPr id="64" name="Rectangle 1075">
            <a:extLst>
              <a:ext uri="{FF2B5EF4-FFF2-40B4-BE49-F238E27FC236}">
                <a16:creationId xmlns:a16="http://schemas.microsoft.com/office/drawing/2014/main" id="{B7C6C0DF-0994-4BE4-A15B-5D47819ADBF0}"/>
              </a:ext>
            </a:extLst>
          </p:cNvPr>
          <p:cNvSpPr>
            <a:spLocks noChangeArrowheads="1"/>
          </p:cNvSpPr>
          <p:nvPr/>
        </p:nvSpPr>
        <p:spPr bwMode="auto">
          <a:xfrm>
            <a:off x="7239837" y="3657601"/>
            <a:ext cx="454591" cy="459100"/>
          </a:xfrm>
          <a:prstGeom prst="rect">
            <a:avLst/>
          </a:prstGeom>
          <a:noFill/>
          <a:ln>
            <a:noFill/>
          </a:ln>
        </p:spPr>
        <p:txBody>
          <a:bodyPr wrap="square" lIns="90488" tIns="44450" rIns="90488" bIns="44450">
            <a:spAutoFit/>
          </a:bodyP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r>
              <a:rPr lang="en-US" sz="2400" b="1" i="1">
                <a:solidFill>
                  <a:schemeClr val="accent2"/>
                </a:solidFill>
                <a:latin typeface="Times New Roman" panose="02020603050405020304" pitchFamily="18" charset="0"/>
                <a:cs typeface="Times New Roman" panose="02020603050405020304" pitchFamily="18" charset="0"/>
              </a:rPr>
              <a:t>-</a:t>
            </a:r>
          </a:p>
        </p:txBody>
      </p:sp>
      <p:sp>
        <p:nvSpPr>
          <p:cNvPr id="66" name="Rectangle 1069">
            <a:extLst>
              <a:ext uri="{FF2B5EF4-FFF2-40B4-BE49-F238E27FC236}">
                <a16:creationId xmlns:a16="http://schemas.microsoft.com/office/drawing/2014/main" id="{F9506B51-D960-41CB-B386-81634C1CDF7B}"/>
              </a:ext>
            </a:extLst>
          </p:cNvPr>
          <p:cNvSpPr>
            <a:spLocks noChangeArrowheads="1"/>
          </p:cNvSpPr>
          <p:nvPr/>
        </p:nvSpPr>
        <p:spPr bwMode="auto">
          <a:xfrm>
            <a:off x="8523520" y="4200331"/>
            <a:ext cx="1273622" cy="459100"/>
          </a:xfrm>
          <a:prstGeom prst="rect">
            <a:avLst/>
          </a:prstGeom>
          <a:noFill/>
          <a:ln>
            <a:noFill/>
          </a:ln>
        </p:spPr>
        <p:txBody>
          <a:bodyPr wrap="square" lIns="90488" tIns="44450" rIns="90488" bIns="44450">
            <a:spAutoFit/>
          </a:bodyP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r>
              <a:rPr lang="en-US" sz="2400" b="1" i="1" dirty="0">
                <a:solidFill>
                  <a:schemeClr val="tx2"/>
                </a:solidFill>
                <a:latin typeface="Times New Roman" panose="02020603050405020304" pitchFamily="18" charset="0"/>
                <a:cs typeface="Times New Roman" panose="02020603050405020304" pitchFamily="18" charset="0"/>
              </a:rPr>
              <a:t>Anode +</a:t>
            </a:r>
          </a:p>
        </p:txBody>
      </p:sp>
      <p:sp>
        <p:nvSpPr>
          <p:cNvPr id="68" name="Oval 1051">
            <a:extLst>
              <a:ext uri="{FF2B5EF4-FFF2-40B4-BE49-F238E27FC236}">
                <a16:creationId xmlns:a16="http://schemas.microsoft.com/office/drawing/2014/main" id="{0D4EB419-1A32-4529-84C7-DBA63E3A83CB}"/>
              </a:ext>
            </a:extLst>
          </p:cNvPr>
          <p:cNvSpPr>
            <a:spLocks noChangeArrowheads="1"/>
          </p:cNvSpPr>
          <p:nvPr/>
        </p:nvSpPr>
        <p:spPr bwMode="auto">
          <a:xfrm>
            <a:off x="5901045" y="2957952"/>
            <a:ext cx="118879" cy="139652"/>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pPr eaLnBrk="1" hangingPunct="1"/>
            <a:endParaRPr lang="en-US" sz="2400" b="1" i="1">
              <a:latin typeface="Times New Roman" panose="02020603050405020304" pitchFamily="18" charset="0"/>
              <a:cs typeface="Times New Roman" panose="02020603050405020304" pitchFamily="18" charset="0"/>
            </a:endParaRPr>
          </a:p>
        </p:txBody>
      </p:sp>
      <p:sp>
        <p:nvSpPr>
          <p:cNvPr id="69" name="Oval 1051">
            <a:extLst>
              <a:ext uri="{FF2B5EF4-FFF2-40B4-BE49-F238E27FC236}">
                <a16:creationId xmlns:a16="http://schemas.microsoft.com/office/drawing/2014/main" id="{925C9425-4E49-4DCF-937D-9548930DCAEF}"/>
              </a:ext>
            </a:extLst>
          </p:cNvPr>
          <p:cNvSpPr>
            <a:spLocks noChangeArrowheads="1"/>
          </p:cNvSpPr>
          <p:nvPr/>
        </p:nvSpPr>
        <p:spPr bwMode="auto">
          <a:xfrm>
            <a:off x="6255607" y="3079252"/>
            <a:ext cx="118879" cy="139652"/>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pPr eaLnBrk="1" hangingPunct="1"/>
            <a:endParaRPr lang="en-US" sz="2400" b="1" i="1">
              <a:latin typeface="Times New Roman" panose="02020603050405020304" pitchFamily="18" charset="0"/>
              <a:cs typeface="Times New Roman" panose="02020603050405020304" pitchFamily="18" charset="0"/>
            </a:endParaRPr>
          </a:p>
        </p:txBody>
      </p:sp>
      <p:sp>
        <p:nvSpPr>
          <p:cNvPr id="70" name="Oval 1051">
            <a:extLst>
              <a:ext uri="{FF2B5EF4-FFF2-40B4-BE49-F238E27FC236}">
                <a16:creationId xmlns:a16="http://schemas.microsoft.com/office/drawing/2014/main" id="{432C999D-62EB-401E-AA97-42524EADC881}"/>
              </a:ext>
            </a:extLst>
          </p:cNvPr>
          <p:cNvSpPr>
            <a:spLocks noChangeArrowheads="1"/>
          </p:cNvSpPr>
          <p:nvPr/>
        </p:nvSpPr>
        <p:spPr bwMode="auto">
          <a:xfrm>
            <a:off x="6591510" y="3237869"/>
            <a:ext cx="118879" cy="139652"/>
          </a:xfrm>
          <a:prstGeom prst="ellipse">
            <a:avLst/>
          </a:prstGeom>
          <a:solidFill>
            <a:schemeClr val="tx1"/>
          </a:solidFill>
          <a:ln w="12700">
            <a:solidFill>
              <a:schemeClr val="tx1"/>
            </a:solidFill>
            <a:round/>
            <a:headEnd/>
            <a:tailEnd/>
          </a:ln>
        </p:spPr>
        <p:txBody>
          <a:bodyPr wrap="none" anchor="ct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pPr eaLnBrk="1" hangingPunct="1"/>
            <a:endParaRPr lang="en-US" sz="24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122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wheel(2)">
                                      <p:cBhvr>
                                        <p:cTn id="7" dur="10"/>
                                        <p:tgtEl>
                                          <p:spTgt spid="19"/>
                                        </p:tgtEl>
                                      </p:cBhvr>
                                    </p:animEffect>
                                  </p:childTnLst>
                                </p:cTn>
                              </p:par>
                            </p:childTnLst>
                          </p:cTn>
                        </p:par>
                        <p:par>
                          <p:cTn id="8" fill="hold">
                            <p:stCondLst>
                              <p:cond delay="260"/>
                            </p:stCondLst>
                            <p:childTnLst>
                              <p:par>
                                <p:cTn id="9" presetID="1" presetClass="entr" presetSubtype="0" fill="hold" grpId="0" nodeType="afterEffect">
                                  <p:stCondLst>
                                    <p:cond delay="250"/>
                                  </p:stCondLst>
                                  <p:childTnLst>
                                    <p:set>
                                      <p:cBhvr>
                                        <p:cTn id="10" dur="1" fill="hold">
                                          <p:stCondLst>
                                            <p:cond delay="9"/>
                                          </p:stCondLst>
                                        </p:cTn>
                                        <p:tgtEl>
                                          <p:spTgt spid="33"/>
                                        </p:tgtEl>
                                        <p:attrNameLst>
                                          <p:attrName>style.visibility</p:attrName>
                                        </p:attrNameLst>
                                      </p:cBhvr>
                                      <p:to>
                                        <p:strVal val="visible"/>
                                      </p:to>
                                    </p:set>
                                  </p:childTnLst>
                                </p:cTn>
                              </p:par>
                            </p:childTnLst>
                          </p:cTn>
                        </p:par>
                        <p:par>
                          <p:cTn id="11" fill="hold">
                            <p:stCondLst>
                              <p:cond delay="520"/>
                            </p:stCondLst>
                            <p:childTnLst>
                              <p:par>
                                <p:cTn id="12" presetID="1" presetClass="entr" presetSubtype="0" fill="hold" grpId="0" nodeType="afterEffect">
                                  <p:stCondLst>
                                    <p:cond delay="250"/>
                                  </p:stCondLst>
                                  <p:childTnLst>
                                    <p:set>
                                      <p:cBhvr>
                                        <p:cTn id="13" dur="1" fill="hold">
                                          <p:stCondLst>
                                            <p:cond delay="9"/>
                                          </p:stCondLst>
                                        </p:cTn>
                                        <p:tgtEl>
                                          <p:spTgt spid="34"/>
                                        </p:tgtEl>
                                        <p:attrNameLst>
                                          <p:attrName>style.visibility</p:attrName>
                                        </p:attrNameLst>
                                      </p:cBhvr>
                                      <p:to>
                                        <p:strVal val="visible"/>
                                      </p:to>
                                    </p:set>
                                  </p:childTnLst>
                                </p:cTn>
                              </p:par>
                            </p:childTnLst>
                          </p:cTn>
                        </p:par>
                        <p:par>
                          <p:cTn id="14" fill="hold">
                            <p:stCondLst>
                              <p:cond delay="780"/>
                            </p:stCondLst>
                            <p:childTnLst>
                              <p:par>
                                <p:cTn id="15" presetID="1" presetClass="entr" presetSubtype="0" fill="hold" grpId="0" nodeType="afterEffect">
                                  <p:stCondLst>
                                    <p:cond delay="250"/>
                                  </p:stCondLst>
                                  <p:childTnLst>
                                    <p:set>
                                      <p:cBhvr>
                                        <p:cTn id="16" dur="1" fill="hold">
                                          <p:stCondLst>
                                            <p:cond delay="9"/>
                                          </p:stCondLst>
                                        </p:cTn>
                                        <p:tgtEl>
                                          <p:spTgt spid="35"/>
                                        </p:tgtEl>
                                        <p:attrNameLst>
                                          <p:attrName>style.visibility</p:attrName>
                                        </p:attrNameLst>
                                      </p:cBhvr>
                                      <p:to>
                                        <p:strVal val="visible"/>
                                      </p:to>
                                    </p:set>
                                  </p:childTnLst>
                                </p:cTn>
                              </p:par>
                            </p:childTnLst>
                          </p:cTn>
                        </p:par>
                        <p:par>
                          <p:cTn id="17" fill="hold">
                            <p:stCondLst>
                              <p:cond delay="1040"/>
                            </p:stCondLst>
                            <p:childTnLst>
                              <p:par>
                                <p:cTn id="18" presetID="1" presetClass="entr" presetSubtype="0" fill="hold" grpId="0" nodeType="afterEffect">
                                  <p:stCondLst>
                                    <p:cond delay="250"/>
                                  </p:stCondLst>
                                  <p:childTnLst>
                                    <p:set>
                                      <p:cBhvr>
                                        <p:cTn id="19" dur="1" fill="hold">
                                          <p:stCondLst>
                                            <p:cond delay="9"/>
                                          </p:stCondLst>
                                        </p:cTn>
                                        <p:tgtEl>
                                          <p:spTgt spid="41"/>
                                        </p:tgtEl>
                                        <p:attrNameLst>
                                          <p:attrName>style.visibility</p:attrName>
                                        </p:attrNameLst>
                                      </p:cBhvr>
                                      <p:to>
                                        <p:strVal val="visible"/>
                                      </p:to>
                                    </p:set>
                                  </p:childTnLst>
                                </p:cTn>
                              </p:par>
                            </p:childTnLst>
                          </p:cTn>
                        </p:par>
                        <p:par>
                          <p:cTn id="20" fill="hold">
                            <p:stCondLst>
                              <p:cond delay="1300"/>
                            </p:stCondLst>
                            <p:childTnLst>
                              <p:par>
                                <p:cTn id="21" presetID="1" presetClass="entr" presetSubtype="0" fill="hold" grpId="0" nodeType="afterEffect">
                                  <p:stCondLst>
                                    <p:cond delay="250"/>
                                  </p:stCondLst>
                                  <p:childTnLst>
                                    <p:set>
                                      <p:cBhvr>
                                        <p:cTn id="22" dur="1" fill="hold">
                                          <p:stCondLst>
                                            <p:cond delay="9"/>
                                          </p:stCondLst>
                                        </p:cTn>
                                        <p:tgtEl>
                                          <p:spTgt spid="42"/>
                                        </p:tgtEl>
                                        <p:attrNameLst>
                                          <p:attrName>style.visibility</p:attrName>
                                        </p:attrNameLst>
                                      </p:cBhvr>
                                      <p:to>
                                        <p:strVal val="visible"/>
                                      </p:to>
                                    </p:set>
                                  </p:childTnLst>
                                </p:cTn>
                              </p:par>
                            </p:childTnLst>
                          </p:cTn>
                        </p:par>
                        <p:par>
                          <p:cTn id="23" fill="hold">
                            <p:stCondLst>
                              <p:cond delay="1560"/>
                            </p:stCondLst>
                            <p:childTnLst>
                              <p:par>
                                <p:cTn id="24" presetID="1" presetClass="entr" presetSubtype="0" fill="hold" grpId="0" nodeType="afterEffect">
                                  <p:stCondLst>
                                    <p:cond delay="250"/>
                                  </p:stCondLst>
                                  <p:childTnLst>
                                    <p:set>
                                      <p:cBhvr>
                                        <p:cTn id="25" dur="1" fill="hold">
                                          <p:stCondLst>
                                            <p:cond delay="9"/>
                                          </p:stCondLst>
                                        </p:cTn>
                                        <p:tgtEl>
                                          <p:spTgt spid="43"/>
                                        </p:tgtEl>
                                        <p:attrNameLst>
                                          <p:attrName>style.visibility</p:attrName>
                                        </p:attrNameLst>
                                      </p:cBhvr>
                                      <p:to>
                                        <p:strVal val="visible"/>
                                      </p:to>
                                    </p:set>
                                  </p:childTnLst>
                                </p:cTn>
                              </p:par>
                            </p:childTnLst>
                          </p:cTn>
                        </p:par>
                        <p:par>
                          <p:cTn id="26" fill="hold">
                            <p:stCondLst>
                              <p:cond delay="1820"/>
                            </p:stCondLst>
                            <p:childTnLst>
                              <p:par>
                                <p:cTn id="27" presetID="1" presetClass="entr" presetSubtype="0" fill="hold" grpId="0" nodeType="afterEffect">
                                  <p:stCondLst>
                                    <p:cond delay="250"/>
                                  </p:stCondLst>
                                  <p:childTnLst>
                                    <p:set>
                                      <p:cBhvr>
                                        <p:cTn id="28" dur="1" fill="hold">
                                          <p:stCondLst>
                                            <p:cond delay="9"/>
                                          </p:stCondLst>
                                        </p:cTn>
                                        <p:tgtEl>
                                          <p:spTgt spid="40"/>
                                        </p:tgtEl>
                                        <p:attrNameLst>
                                          <p:attrName>style.visibility</p:attrName>
                                        </p:attrNameLst>
                                      </p:cBhvr>
                                      <p:to>
                                        <p:strVal val="visible"/>
                                      </p:to>
                                    </p:set>
                                  </p:childTnLst>
                                </p:cTn>
                              </p:par>
                            </p:childTnLst>
                          </p:cTn>
                        </p:par>
                        <p:par>
                          <p:cTn id="29" fill="hold">
                            <p:stCondLst>
                              <p:cond delay="2080"/>
                            </p:stCondLst>
                            <p:childTnLst>
                              <p:par>
                                <p:cTn id="30" presetID="1" presetClass="entr" presetSubtype="0" fill="hold" grpId="0" nodeType="afterEffect">
                                  <p:stCondLst>
                                    <p:cond delay="0"/>
                                  </p:stCondLst>
                                  <p:childTnLst>
                                    <p:set>
                                      <p:cBhvr>
                                        <p:cTn id="31" dur="1" fill="hold">
                                          <p:stCondLst>
                                            <p:cond delay="499"/>
                                          </p:stCondLst>
                                        </p:cTn>
                                        <p:tgtEl>
                                          <p:spTgt spid="54"/>
                                        </p:tgtEl>
                                        <p:attrNameLst>
                                          <p:attrName>style.visibility</p:attrName>
                                        </p:attrNameLst>
                                      </p:cBhvr>
                                      <p:to>
                                        <p:strVal val="visible"/>
                                      </p:to>
                                    </p:set>
                                  </p:childTnLst>
                                </p:cTn>
                              </p:par>
                            </p:childTnLst>
                          </p:cTn>
                        </p:par>
                        <p:par>
                          <p:cTn id="32" fill="hold">
                            <p:stCondLst>
                              <p:cond delay="2580"/>
                            </p:stCondLst>
                            <p:childTnLst>
                              <p:par>
                                <p:cTn id="33" presetID="1" presetClass="entr" presetSubtype="0" fill="hold" grpId="0" nodeType="afterEffect">
                                  <p:stCondLst>
                                    <p:cond delay="250"/>
                                  </p:stCondLst>
                                  <p:childTnLst>
                                    <p:set>
                                      <p:cBhvr>
                                        <p:cTn id="34" dur="1" fill="hold">
                                          <p:stCondLst>
                                            <p:cond delay="9"/>
                                          </p:stCondLst>
                                        </p:cTn>
                                        <p:tgtEl>
                                          <p:spTgt spid="56"/>
                                        </p:tgtEl>
                                        <p:attrNameLst>
                                          <p:attrName>style.visibility</p:attrName>
                                        </p:attrNameLst>
                                      </p:cBhvr>
                                      <p:to>
                                        <p:strVal val="visible"/>
                                      </p:to>
                                    </p:set>
                                  </p:childTnLst>
                                </p:cTn>
                              </p:par>
                            </p:childTnLst>
                          </p:cTn>
                        </p:par>
                        <p:par>
                          <p:cTn id="35" fill="hold">
                            <p:stCondLst>
                              <p:cond delay="2840"/>
                            </p:stCondLst>
                            <p:childTnLst>
                              <p:par>
                                <p:cTn id="36" presetID="1" presetClass="entr" presetSubtype="0" fill="hold" grpId="0" nodeType="afterEffect">
                                  <p:stCondLst>
                                    <p:cond delay="250"/>
                                  </p:stCondLst>
                                  <p:childTnLst>
                                    <p:set>
                                      <p:cBhvr>
                                        <p:cTn id="37" dur="1" fill="hold">
                                          <p:stCondLst>
                                            <p:cond delay="9"/>
                                          </p:stCondLst>
                                        </p:cTn>
                                        <p:tgtEl>
                                          <p:spTgt spid="58"/>
                                        </p:tgtEl>
                                        <p:attrNameLst>
                                          <p:attrName>style.visibility</p:attrName>
                                        </p:attrNameLst>
                                      </p:cBhvr>
                                      <p:to>
                                        <p:strVal val="visible"/>
                                      </p:to>
                                    </p:set>
                                  </p:childTnLst>
                                </p:cTn>
                              </p:par>
                            </p:childTnLst>
                          </p:cTn>
                        </p:par>
                        <p:par>
                          <p:cTn id="38" fill="hold">
                            <p:stCondLst>
                              <p:cond delay="3100"/>
                            </p:stCondLst>
                            <p:childTnLst>
                              <p:par>
                                <p:cTn id="39" presetID="1" presetClass="entr" presetSubtype="0" fill="hold" grpId="0" nodeType="afterEffect">
                                  <p:stCondLst>
                                    <p:cond delay="250"/>
                                  </p:stCondLst>
                                  <p:childTnLst>
                                    <p:set>
                                      <p:cBhvr>
                                        <p:cTn id="40" dur="1" fill="hold">
                                          <p:stCondLst>
                                            <p:cond delay="9"/>
                                          </p:stCondLst>
                                        </p:cTn>
                                        <p:tgtEl>
                                          <p:spTgt spid="62"/>
                                        </p:tgtEl>
                                        <p:attrNameLst>
                                          <p:attrName>style.visibility</p:attrName>
                                        </p:attrNameLst>
                                      </p:cBhvr>
                                      <p:to>
                                        <p:strVal val="visible"/>
                                      </p:to>
                                    </p:set>
                                  </p:childTnLst>
                                </p:cTn>
                              </p:par>
                            </p:childTnLst>
                          </p:cTn>
                        </p:par>
                        <p:par>
                          <p:cTn id="41" fill="hold">
                            <p:stCondLst>
                              <p:cond delay="3360"/>
                            </p:stCondLst>
                            <p:childTnLst>
                              <p:par>
                                <p:cTn id="42" presetID="1" presetClass="entr" presetSubtype="0" fill="hold" grpId="0" nodeType="afterEffect">
                                  <p:stCondLst>
                                    <p:cond delay="250"/>
                                  </p:stCondLst>
                                  <p:childTnLst>
                                    <p:set>
                                      <p:cBhvr>
                                        <p:cTn id="43" dur="1" fill="hold">
                                          <p:stCondLst>
                                            <p:cond delay="9"/>
                                          </p:stCondLst>
                                        </p:cTn>
                                        <p:tgtEl>
                                          <p:spTgt spid="57"/>
                                        </p:tgtEl>
                                        <p:attrNameLst>
                                          <p:attrName>style.visibility</p:attrName>
                                        </p:attrNameLst>
                                      </p:cBhvr>
                                      <p:to>
                                        <p:strVal val="visible"/>
                                      </p:to>
                                    </p:set>
                                  </p:childTnLst>
                                </p:cTn>
                              </p:par>
                            </p:childTnLst>
                          </p:cTn>
                        </p:par>
                        <p:par>
                          <p:cTn id="44" fill="hold">
                            <p:stCondLst>
                              <p:cond delay="3620"/>
                            </p:stCondLst>
                            <p:childTnLst>
                              <p:par>
                                <p:cTn id="45" presetID="1" presetClass="entr" presetSubtype="0" fill="hold" grpId="0" nodeType="afterEffect">
                                  <p:stCondLst>
                                    <p:cond delay="250"/>
                                  </p:stCondLst>
                                  <p:childTnLst>
                                    <p:set>
                                      <p:cBhvr>
                                        <p:cTn id="46" dur="1" fill="hold">
                                          <p:stCondLst>
                                            <p:cond delay="9"/>
                                          </p:stCondLst>
                                        </p:cTn>
                                        <p:tgtEl>
                                          <p:spTgt spid="63"/>
                                        </p:tgtEl>
                                        <p:attrNameLst>
                                          <p:attrName>style.visibility</p:attrName>
                                        </p:attrNameLst>
                                      </p:cBhvr>
                                      <p:to>
                                        <p:strVal val="visible"/>
                                      </p:to>
                                    </p:set>
                                  </p:childTnLst>
                                </p:cTn>
                              </p:par>
                            </p:childTnLst>
                          </p:cTn>
                        </p:par>
                        <p:par>
                          <p:cTn id="47" fill="hold">
                            <p:stCondLst>
                              <p:cond delay="3880"/>
                            </p:stCondLst>
                            <p:childTnLst>
                              <p:par>
                                <p:cTn id="48" presetID="1" presetClass="entr" presetSubtype="0" fill="hold" grpId="0" nodeType="afterEffect">
                                  <p:stCondLst>
                                    <p:cond delay="250"/>
                                  </p:stCondLst>
                                  <p:childTnLst>
                                    <p:set>
                                      <p:cBhvr>
                                        <p:cTn id="49" dur="1" fill="hold">
                                          <p:stCondLst>
                                            <p:cond delay="9"/>
                                          </p:stCondLst>
                                        </p:cTn>
                                        <p:tgtEl>
                                          <p:spTgt spid="59"/>
                                        </p:tgtEl>
                                        <p:attrNameLst>
                                          <p:attrName>style.visibility</p:attrName>
                                        </p:attrNameLst>
                                      </p:cBhvr>
                                      <p:to>
                                        <p:strVal val="visible"/>
                                      </p:to>
                                    </p:set>
                                  </p:childTnLst>
                                </p:cTn>
                              </p:par>
                            </p:childTnLst>
                          </p:cTn>
                        </p:par>
                        <p:par>
                          <p:cTn id="50" fill="hold">
                            <p:stCondLst>
                              <p:cond delay="4140"/>
                            </p:stCondLst>
                            <p:childTnLst>
                              <p:par>
                                <p:cTn id="51" presetID="1" presetClass="entr" presetSubtype="0" fill="hold" grpId="0" nodeType="afterEffect">
                                  <p:stCondLst>
                                    <p:cond delay="250"/>
                                  </p:stCondLst>
                                  <p:childTnLst>
                                    <p:set>
                                      <p:cBhvr>
                                        <p:cTn id="52" dur="1" fill="hold">
                                          <p:stCondLst>
                                            <p:cond delay="9"/>
                                          </p:stCondLst>
                                        </p:cTn>
                                        <p:tgtEl>
                                          <p:spTgt spid="64"/>
                                        </p:tgtEl>
                                        <p:attrNameLst>
                                          <p:attrName>style.visibility</p:attrName>
                                        </p:attrNameLst>
                                      </p:cBhvr>
                                      <p:to>
                                        <p:strVal val="visible"/>
                                      </p:to>
                                    </p:set>
                                  </p:childTnLst>
                                </p:cTn>
                              </p:par>
                            </p:childTnLst>
                          </p:cTn>
                        </p:par>
                        <p:par>
                          <p:cTn id="53" fill="hold">
                            <p:stCondLst>
                              <p:cond delay="4400"/>
                            </p:stCondLst>
                            <p:childTnLst>
                              <p:par>
                                <p:cTn id="54" presetID="1" presetClass="entr" presetSubtype="0" fill="hold" grpId="0" nodeType="afterEffect">
                                  <p:stCondLst>
                                    <p:cond delay="250"/>
                                  </p:stCondLst>
                                  <p:childTnLst>
                                    <p:set>
                                      <p:cBhvr>
                                        <p:cTn id="55" dur="1" fill="hold">
                                          <p:stCondLst>
                                            <p:cond delay="9"/>
                                          </p:stCondLst>
                                        </p:cTn>
                                        <p:tgtEl>
                                          <p:spTgt spid="60"/>
                                        </p:tgtEl>
                                        <p:attrNameLst>
                                          <p:attrName>style.visibility</p:attrName>
                                        </p:attrNameLst>
                                      </p:cBhvr>
                                      <p:to>
                                        <p:strVal val="visible"/>
                                      </p:to>
                                    </p:set>
                                  </p:childTnLst>
                                </p:cTn>
                              </p:par>
                            </p:childTnLst>
                          </p:cTn>
                        </p:par>
                        <p:par>
                          <p:cTn id="56" fill="hold">
                            <p:stCondLst>
                              <p:cond delay="4660"/>
                            </p:stCondLst>
                            <p:childTnLst>
                              <p:par>
                                <p:cTn id="57" presetID="1" presetClass="entr" presetSubtype="0" fill="hold" grpId="0" nodeType="afterEffect">
                                  <p:stCondLst>
                                    <p:cond delay="250"/>
                                  </p:stCondLst>
                                  <p:childTnLst>
                                    <p:set>
                                      <p:cBhvr>
                                        <p:cTn id="58" dur="1" fill="hold">
                                          <p:stCondLst>
                                            <p:cond delay="9"/>
                                          </p:stCondLst>
                                        </p:cTn>
                                        <p:tgtEl>
                                          <p:spTgt spid="61"/>
                                        </p:tgtEl>
                                        <p:attrNameLst>
                                          <p:attrName>style.visibility</p:attrName>
                                        </p:attrNameLst>
                                      </p:cBhvr>
                                      <p:to>
                                        <p:strVal val="visible"/>
                                      </p:to>
                                    </p:set>
                                  </p:childTnLst>
                                </p:cTn>
                              </p:par>
                            </p:childTnLst>
                          </p:cTn>
                        </p:par>
                        <p:par>
                          <p:cTn id="59" fill="hold">
                            <p:stCondLst>
                              <p:cond delay="4920"/>
                            </p:stCondLst>
                            <p:childTnLst>
                              <p:par>
                                <p:cTn id="60" presetID="1" presetClass="entr" presetSubtype="0" fill="hold" grpId="0" nodeType="afterEffect">
                                  <p:stCondLst>
                                    <p:cond delay="250"/>
                                  </p:stCondLst>
                                  <p:childTnLst>
                                    <p:set>
                                      <p:cBhvr>
                                        <p:cTn id="61" dur="1" fill="hold">
                                          <p:stCondLst>
                                            <p:cond delay="9"/>
                                          </p:stCondLst>
                                        </p:cTn>
                                        <p:tgtEl>
                                          <p:spTgt spid="68"/>
                                        </p:tgtEl>
                                        <p:attrNameLst>
                                          <p:attrName>style.visibility</p:attrName>
                                        </p:attrNameLst>
                                      </p:cBhvr>
                                      <p:to>
                                        <p:strVal val="visible"/>
                                      </p:to>
                                    </p:set>
                                  </p:childTnLst>
                                </p:cTn>
                              </p:par>
                            </p:childTnLst>
                          </p:cTn>
                        </p:par>
                        <p:par>
                          <p:cTn id="62" fill="hold">
                            <p:stCondLst>
                              <p:cond delay="5180"/>
                            </p:stCondLst>
                            <p:childTnLst>
                              <p:par>
                                <p:cTn id="63" presetID="1" presetClass="entr" presetSubtype="0" fill="hold" grpId="0" nodeType="afterEffect">
                                  <p:stCondLst>
                                    <p:cond delay="250"/>
                                  </p:stCondLst>
                                  <p:childTnLst>
                                    <p:set>
                                      <p:cBhvr>
                                        <p:cTn id="64" dur="1" fill="hold">
                                          <p:stCondLst>
                                            <p:cond delay="9"/>
                                          </p:stCondLst>
                                        </p:cTn>
                                        <p:tgtEl>
                                          <p:spTgt spid="69"/>
                                        </p:tgtEl>
                                        <p:attrNameLst>
                                          <p:attrName>style.visibility</p:attrName>
                                        </p:attrNameLst>
                                      </p:cBhvr>
                                      <p:to>
                                        <p:strVal val="visible"/>
                                      </p:to>
                                    </p:set>
                                  </p:childTnLst>
                                </p:cTn>
                              </p:par>
                            </p:childTnLst>
                          </p:cTn>
                        </p:par>
                        <p:par>
                          <p:cTn id="65" fill="hold">
                            <p:stCondLst>
                              <p:cond delay="5440"/>
                            </p:stCondLst>
                            <p:childTnLst>
                              <p:par>
                                <p:cTn id="66" presetID="1" presetClass="entr" presetSubtype="0" fill="hold" grpId="0" nodeType="afterEffect">
                                  <p:stCondLst>
                                    <p:cond delay="250"/>
                                  </p:stCondLst>
                                  <p:childTnLst>
                                    <p:set>
                                      <p:cBhvr>
                                        <p:cTn id="67" dur="1" fill="hold">
                                          <p:stCondLst>
                                            <p:cond delay="9"/>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40" grpId="0" autoUpdateAnimBg="0"/>
      <p:bldP spid="41" grpId="0" autoUpdateAnimBg="0"/>
      <p:bldP spid="42" grpId="0" autoUpdateAnimBg="0"/>
      <p:bldP spid="43" grpId="0" autoUpdateAnimBg="0"/>
      <p:bldP spid="54" grpId="0" animBg="1" autoUpdateAnimBg="0"/>
      <p:bldP spid="56" grpId="0" animBg="1"/>
      <p:bldP spid="57" grpId="0" animBg="1"/>
      <p:bldP spid="58" grpId="0" animBg="1"/>
      <p:bldP spid="59" grpId="0" animBg="1"/>
      <p:bldP spid="60" grpId="0" animBg="1"/>
      <p:bldP spid="61" grpId="0" autoUpdateAnimBg="0"/>
      <p:bldP spid="62" grpId="0" autoUpdateAnimBg="0"/>
      <p:bldP spid="63" grpId="0" autoUpdateAnimBg="0"/>
      <p:bldP spid="64" grpId="0" autoUpdateAnimBg="0"/>
      <p:bldP spid="68" grpId="0" animBg="1"/>
      <p:bldP spid="69"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39347"/>
            <a:ext cx="3041781" cy="1931437"/>
          </a:xfrm>
        </p:spPr>
        <p:txBody>
          <a:bodyPr>
            <a:noAutofit/>
          </a:bodyPr>
          <a:lstStyle/>
          <a:p>
            <a:pPr algn="ctr"/>
            <a:r>
              <a:rPr lang="hi-IN" sz="4000" b="1" dirty="0">
                <a:solidFill>
                  <a:srgbClr val="C00000"/>
                </a:solidFill>
                <a:latin typeface="Open sans"/>
                <a:ea typeface="Sans Serif Collection" panose="020B0502040504020204" pitchFamily="34" charset="0"/>
                <a:cs typeface="Sans Serif Collection" panose="020B0502040504020204" pitchFamily="34" charset="0"/>
              </a:rPr>
              <a:t>सिंटी-लेशन डिटेक्टर</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10" name="Rectangle 4">
            <a:extLst>
              <a:ext uri="{FF2B5EF4-FFF2-40B4-BE49-F238E27FC236}">
                <a16:creationId xmlns:a16="http://schemas.microsoft.com/office/drawing/2014/main" id="{A9C36A83-1E6B-4A5F-86C0-80C005E68DD0}"/>
              </a:ext>
            </a:extLst>
          </p:cNvPr>
          <p:cNvSpPr>
            <a:spLocks noChangeArrowheads="1"/>
          </p:cNvSpPr>
          <p:nvPr/>
        </p:nvSpPr>
        <p:spPr bwMode="auto">
          <a:xfrm>
            <a:off x="5860586" y="2741668"/>
            <a:ext cx="718145" cy="1307684"/>
          </a:xfrm>
          <a:prstGeom prst="rect">
            <a:avLst/>
          </a:prstGeom>
          <a:solidFill>
            <a:schemeClr val="folHlink"/>
          </a:solidFill>
          <a:ln w="12700">
            <a:solidFill>
              <a:schemeClr val="tx2"/>
            </a:solidFill>
            <a:miter lim="800000"/>
            <a:headEnd/>
            <a:tailEnd/>
          </a:ln>
        </p:spPr>
        <p:txBody>
          <a:bodyPr wrap="none" anchor="ct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endParaRPr lang="en-US">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Rectangle 5">
            <a:extLst>
              <a:ext uri="{FF2B5EF4-FFF2-40B4-BE49-F238E27FC236}">
                <a16:creationId xmlns:a16="http://schemas.microsoft.com/office/drawing/2014/main" id="{2F9CE2EE-D8B3-4B15-94E1-038F9183D41E}"/>
              </a:ext>
            </a:extLst>
          </p:cNvPr>
          <p:cNvSpPr>
            <a:spLocks noChangeArrowheads="1"/>
          </p:cNvSpPr>
          <p:nvPr/>
        </p:nvSpPr>
        <p:spPr bwMode="auto">
          <a:xfrm>
            <a:off x="6740744" y="2741668"/>
            <a:ext cx="3724187" cy="1307684"/>
          </a:xfrm>
          <a:prstGeom prst="rect">
            <a:avLst/>
          </a:prstGeom>
          <a:noFill/>
          <a:ln w="38100">
            <a:solidFill>
              <a:schemeClr val="tx1"/>
            </a:solidFill>
            <a:miter lim="800000"/>
            <a:headEnd/>
            <a:tailEnd/>
          </a:ln>
        </p:spPr>
        <p:txBody>
          <a:bodyPr wrap="none" anchor="ct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endParaRPr lang="en-US">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Rectangle 6">
            <a:extLst>
              <a:ext uri="{FF2B5EF4-FFF2-40B4-BE49-F238E27FC236}">
                <a16:creationId xmlns:a16="http://schemas.microsoft.com/office/drawing/2014/main" id="{B173960C-DCFC-4B65-930D-7404E9F41D5E}"/>
              </a:ext>
            </a:extLst>
          </p:cNvPr>
          <p:cNvSpPr>
            <a:spLocks noChangeArrowheads="1"/>
          </p:cNvSpPr>
          <p:nvPr/>
        </p:nvSpPr>
        <p:spPr bwMode="auto">
          <a:xfrm>
            <a:off x="4286432" y="4275644"/>
            <a:ext cx="1731813" cy="459100"/>
          </a:xfrm>
          <a:prstGeom prst="rect">
            <a:avLst/>
          </a:prstGeom>
          <a:noFill/>
          <a:ln w="25400">
            <a:solidFill>
              <a:schemeClr val="tx1"/>
            </a:solidFill>
            <a:miter lim="800000"/>
            <a:headEnd/>
            <a:tailEnd/>
          </a:ln>
        </p:spPr>
        <p:txBody>
          <a:bodyPr wrap="square" lIns="90488" tIns="44450" rIns="90488" bIns="44450">
            <a:spAutoFit/>
          </a:bodyP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pPr algn="ctr"/>
            <a:r>
              <a:rPr lang="hi-IN"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संसूचक</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Line 8">
            <a:extLst>
              <a:ext uri="{FF2B5EF4-FFF2-40B4-BE49-F238E27FC236}">
                <a16:creationId xmlns:a16="http://schemas.microsoft.com/office/drawing/2014/main" id="{DD3901B3-2081-46B9-A7D0-586D65681C27}"/>
              </a:ext>
            </a:extLst>
          </p:cNvPr>
          <p:cNvSpPr>
            <a:spLocks noChangeShapeType="1"/>
          </p:cNvSpPr>
          <p:nvPr/>
        </p:nvSpPr>
        <p:spPr bwMode="auto">
          <a:xfrm>
            <a:off x="6699381" y="4108154"/>
            <a:ext cx="0" cy="1242948"/>
          </a:xfrm>
          <a:prstGeom prst="line">
            <a:avLst/>
          </a:prstGeom>
          <a:noFill/>
          <a:ln w="38100">
            <a:solidFill>
              <a:schemeClr val="tx1"/>
            </a:solidFill>
            <a:round/>
            <a:headEnd type="triangle" w="med" len="me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Rectangle 9">
            <a:extLst>
              <a:ext uri="{FF2B5EF4-FFF2-40B4-BE49-F238E27FC236}">
                <a16:creationId xmlns:a16="http://schemas.microsoft.com/office/drawing/2014/main" id="{F1E18AFA-83CB-4548-A8E9-C5383C558E22}"/>
              </a:ext>
            </a:extLst>
          </p:cNvPr>
          <p:cNvSpPr>
            <a:spLocks noChangeArrowheads="1"/>
          </p:cNvSpPr>
          <p:nvPr/>
        </p:nvSpPr>
        <p:spPr bwMode="auto">
          <a:xfrm>
            <a:off x="6011830" y="5342444"/>
            <a:ext cx="2113128" cy="459100"/>
          </a:xfrm>
          <a:prstGeom prst="rect">
            <a:avLst/>
          </a:prstGeom>
          <a:noFill/>
          <a:ln w="25400">
            <a:solidFill>
              <a:schemeClr val="tx1"/>
            </a:solidFill>
            <a:miter lim="800000"/>
            <a:headEnd/>
            <a:tailEnd/>
          </a:ln>
        </p:spPr>
        <p:txBody>
          <a:bodyPr wrap="square" lIns="90488" tIns="44450" rIns="90488" bIns="44450">
            <a:spAutoFit/>
          </a:bodyP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r>
              <a:rPr lang="hi-IN"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फोटोकैथोड</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Line 10">
            <a:extLst>
              <a:ext uri="{FF2B5EF4-FFF2-40B4-BE49-F238E27FC236}">
                <a16:creationId xmlns:a16="http://schemas.microsoft.com/office/drawing/2014/main" id="{CC6B9576-C8BD-4FB2-AD24-CAFEAE8AD82F}"/>
              </a:ext>
            </a:extLst>
          </p:cNvPr>
          <p:cNvSpPr>
            <a:spLocks noChangeShapeType="1"/>
          </p:cNvSpPr>
          <p:nvPr/>
        </p:nvSpPr>
        <p:spPr bwMode="auto">
          <a:xfrm>
            <a:off x="6737481" y="2761460"/>
            <a:ext cx="0" cy="1268842"/>
          </a:xfrm>
          <a:prstGeom prst="line">
            <a:avLst/>
          </a:prstGeom>
          <a:noFill/>
          <a:ln w="50800">
            <a:solidFill>
              <a:schemeClr val="hlink"/>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Line 16">
            <a:extLst>
              <a:ext uri="{FF2B5EF4-FFF2-40B4-BE49-F238E27FC236}">
                <a16:creationId xmlns:a16="http://schemas.microsoft.com/office/drawing/2014/main" id="{5B010D76-B548-4F2B-8A63-BF704ABEE56C}"/>
              </a:ext>
            </a:extLst>
          </p:cNvPr>
          <p:cNvSpPr>
            <a:spLocks noChangeShapeType="1"/>
          </p:cNvSpPr>
          <p:nvPr/>
        </p:nvSpPr>
        <p:spPr bwMode="auto">
          <a:xfrm>
            <a:off x="10204075" y="3522302"/>
            <a:ext cx="610106" cy="0"/>
          </a:xfrm>
          <a:prstGeom prst="line">
            <a:avLst/>
          </a:prstGeom>
          <a:noFill/>
          <a:ln w="5715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Line 17">
            <a:extLst>
              <a:ext uri="{FF2B5EF4-FFF2-40B4-BE49-F238E27FC236}">
                <a16:creationId xmlns:a16="http://schemas.microsoft.com/office/drawing/2014/main" id="{D30D60BD-F160-4392-9A0E-A7137DB6F383}"/>
              </a:ext>
            </a:extLst>
          </p:cNvPr>
          <p:cNvSpPr>
            <a:spLocks noChangeShapeType="1"/>
          </p:cNvSpPr>
          <p:nvPr/>
        </p:nvSpPr>
        <p:spPr bwMode="auto">
          <a:xfrm>
            <a:off x="6775239" y="3438805"/>
            <a:ext cx="413092" cy="381947"/>
          </a:xfrm>
          <a:prstGeom prst="line">
            <a:avLst/>
          </a:prstGeom>
          <a:noFill/>
          <a:ln w="38100">
            <a:solidFill>
              <a:schemeClr val="tx1"/>
            </a:solidFill>
            <a:round/>
            <a:headEnd/>
            <a:tailEnd type="triangle" w="med" len="me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8" name="Group 18">
            <a:extLst>
              <a:ext uri="{FF2B5EF4-FFF2-40B4-BE49-F238E27FC236}">
                <a16:creationId xmlns:a16="http://schemas.microsoft.com/office/drawing/2014/main" id="{7DCACF5E-CAC1-4675-8424-473B2A9A8312}"/>
              </a:ext>
            </a:extLst>
          </p:cNvPr>
          <p:cNvGrpSpPr/>
          <p:nvPr/>
        </p:nvGrpSpPr>
        <p:grpSpPr bwMode="auto">
          <a:xfrm>
            <a:off x="7200567" y="2927136"/>
            <a:ext cx="559264" cy="906316"/>
            <a:chOff x="2236" y="2084"/>
            <a:chExt cx="352" cy="560"/>
          </a:xfrm>
        </p:grpSpPr>
        <p:sp>
          <p:nvSpPr>
            <p:cNvPr id="19" name="Line 19">
              <a:extLst>
                <a:ext uri="{FF2B5EF4-FFF2-40B4-BE49-F238E27FC236}">
                  <a16:creationId xmlns:a16="http://schemas.microsoft.com/office/drawing/2014/main" id="{578C9C2D-47B2-4A28-B55A-23D3A9A5387E}"/>
                </a:ext>
              </a:extLst>
            </p:cNvPr>
            <p:cNvSpPr>
              <a:spLocks noChangeShapeType="1"/>
            </p:cNvSpPr>
            <p:nvPr/>
          </p:nvSpPr>
          <p:spPr bwMode="auto">
            <a:xfrm flipV="1">
              <a:off x="2236" y="2087"/>
              <a:ext cx="232" cy="557"/>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 name="Line 20">
              <a:extLst>
                <a:ext uri="{FF2B5EF4-FFF2-40B4-BE49-F238E27FC236}">
                  <a16:creationId xmlns:a16="http://schemas.microsoft.com/office/drawing/2014/main" id="{7CC8DEE6-D30F-4E39-B8B3-CC84A927414F}"/>
                </a:ext>
              </a:extLst>
            </p:cNvPr>
            <p:cNvSpPr>
              <a:spLocks noChangeShapeType="1"/>
            </p:cNvSpPr>
            <p:nvPr/>
          </p:nvSpPr>
          <p:spPr bwMode="auto">
            <a:xfrm flipV="1">
              <a:off x="2236" y="2084"/>
              <a:ext cx="352" cy="560"/>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1" name="Group 21">
            <a:extLst>
              <a:ext uri="{FF2B5EF4-FFF2-40B4-BE49-F238E27FC236}">
                <a16:creationId xmlns:a16="http://schemas.microsoft.com/office/drawing/2014/main" id="{6C54C405-06E3-4D7F-8639-5050B9D6EA57}"/>
              </a:ext>
            </a:extLst>
          </p:cNvPr>
          <p:cNvGrpSpPr/>
          <p:nvPr/>
        </p:nvGrpSpPr>
        <p:grpSpPr bwMode="auto">
          <a:xfrm>
            <a:off x="7571755" y="2950878"/>
            <a:ext cx="907215" cy="827014"/>
            <a:chOff x="2470" y="2098"/>
            <a:chExt cx="571" cy="511"/>
          </a:xfrm>
        </p:grpSpPr>
        <p:sp>
          <p:nvSpPr>
            <p:cNvPr id="22" name="Line 22">
              <a:extLst>
                <a:ext uri="{FF2B5EF4-FFF2-40B4-BE49-F238E27FC236}">
                  <a16:creationId xmlns:a16="http://schemas.microsoft.com/office/drawing/2014/main" id="{7D3EA837-C789-428E-AF14-9F83B4DE3E77}"/>
                </a:ext>
              </a:extLst>
            </p:cNvPr>
            <p:cNvSpPr>
              <a:spLocks noChangeShapeType="1"/>
            </p:cNvSpPr>
            <p:nvPr/>
          </p:nvSpPr>
          <p:spPr bwMode="auto">
            <a:xfrm>
              <a:off x="2599" y="2110"/>
              <a:ext cx="394" cy="496"/>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3" name="Group 23">
              <a:extLst>
                <a:ext uri="{FF2B5EF4-FFF2-40B4-BE49-F238E27FC236}">
                  <a16:creationId xmlns:a16="http://schemas.microsoft.com/office/drawing/2014/main" id="{8A7B9C83-2A02-47E9-ACD8-C37CBFA6B87A}"/>
                </a:ext>
              </a:extLst>
            </p:cNvPr>
            <p:cNvGrpSpPr/>
            <p:nvPr/>
          </p:nvGrpSpPr>
          <p:grpSpPr bwMode="auto">
            <a:xfrm>
              <a:off x="2470" y="2098"/>
              <a:ext cx="571" cy="511"/>
              <a:chOff x="2470" y="2098"/>
              <a:chExt cx="571" cy="511"/>
            </a:xfrm>
          </p:grpSpPr>
          <p:sp>
            <p:nvSpPr>
              <p:cNvPr id="24" name="Line 24">
                <a:extLst>
                  <a:ext uri="{FF2B5EF4-FFF2-40B4-BE49-F238E27FC236}">
                    <a16:creationId xmlns:a16="http://schemas.microsoft.com/office/drawing/2014/main" id="{6EF38021-6759-4BCB-B3DB-B46002629C3A}"/>
                  </a:ext>
                </a:extLst>
              </p:cNvPr>
              <p:cNvSpPr>
                <a:spLocks noChangeShapeType="1"/>
              </p:cNvSpPr>
              <p:nvPr/>
            </p:nvSpPr>
            <p:spPr bwMode="auto">
              <a:xfrm>
                <a:off x="2596" y="2101"/>
                <a:ext cx="445" cy="487"/>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5" name="Line 25">
                <a:extLst>
                  <a:ext uri="{FF2B5EF4-FFF2-40B4-BE49-F238E27FC236}">
                    <a16:creationId xmlns:a16="http://schemas.microsoft.com/office/drawing/2014/main" id="{D9E731B9-D9DF-42D2-B5AF-647DA54D4C8E}"/>
                  </a:ext>
                </a:extLst>
              </p:cNvPr>
              <p:cNvSpPr>
                <a:spLocks noChangeShapeType="1"/>
              </p:cNvSpPr>
              <p:nvPr/>
            </p:nvSpPr>
            <p:spPr bwMode="auto">
              <a:xfrm>
                <a:off x="2470" y="2098"/>
                <a:ext cx="475" cy="511"/>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6" name="Line 26">
                <a:extLst>
                  <a:ext uri="{FF2B5EF4-FFF2-40B4-BE49-F238E27FC236}">
                    <a16:creationId xmlns:a16="http://schemas.microsoft.com/office/drawing/2014/main" id="{CF13DAF3-B21F-4E87-B877-C6313C11A0CC}"/>
                  </a:ext>
                </a:extLst>
              </p:cNvPr>
              <p:cNvSpPr>
                <a:spLocks noChangeShapeType="1"/>
              </p:cNvSpPr>
              <p:nvPr/>
            </p:nvSpPr>
            <p:spPr bwMode="auto">
              <a:xfrm>
                <a:off x="2473" y="2104"/>
                <a:ext cx="394" cy="490"/>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grpSp>
        <p:nvGrpSpPr>
          <p:cNvPr id="27" name="Group 27">
            <a:extLst>
              <a:ext uri="{FF2B5EF4-FFF2-40B4-BE49-F238E27FC236}">
                <a16:creationId xmlns:a16="http://schemas.microsoft.com/office/drawing/2014/main" id="{ADBA428A-3D82-4941-A28C-5E583961C764}"/>
              </a:ext>
            </a:extLst>
          </p:cNvPr>
          <p:cNvGrpSpPr/>
          <p:nvPr/>
        </p:nvGrpSpPr>
        <p:grpSpPr bwMode="auto">
          <a:xfrm>
            <a:off x="8200513" y="2927971"/>
            <a:ext cx="778520" cy="862619"/>
            <a:chOff x="2866" y="2084"/>
            <a:chExt cx="490" cy="533"/>
          </a:xfrm>
        </p:grpSpPr>
        <p:sp>
          <p:nvSpPr>
            <p:cNvPr id="28" name="Line 28">
              <a:extLst>
                <a:ext uri="{FF2B5EF4-FFF2-40B4-BE49-F238E27FC236}">
                  <a16:creationId xmlns:a16="http://schemas.microsoft.com/office/drawing/2014/main" id="{41B8F862-DAEE-4784-9885-AFE6822AC0B2}"/>
                </a:ext>
              </a:extLst>
            </p:cNvPr>
            <p:cNvSpPr>
              <a:spLocks noChangeShapeType="1"/>
            </p:cNvSpPr>
            <p:nvPr/>
          </p:nvSpPr>
          <p:spPr bwMode="auto">
            <a:xfrm flipV="1">
              <a:off x="2866" y="2093"/>
              <a:ext cx="310" cy="509"/>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9">
              <a:extLst>
                <a:ext uri="{FF2B5EF4-FFF2-40B4-BE49-F238E27FC236}">
                  <a16:creationId xmlns:a16="http://schemas.microsoft.com/office/drawing/2014/main" id="{F47DA06D-864E-4704-A8F4-6829D1852512}"/>
                </a:ext>
              </a:extLst>
            </p:cNvPr>
            <p:cNvGrpSpPr/>
            <p:nvPr/>
          </p:nvGrpSpPr>
          <p:grpSpPr bwMode="auto">
            <a:xfrm>
              <a:off x="2869" y="2084"/>
              <a:ext cx="487" cy="533"/>
              <a:chOff x="2869" y="2084"/>
              <a:chExt cx="487" cy="533"/>
            </a:xfrm>
          </p:grpSpPr>
          <p:sp>
            <p:nvSpPr>
              <p:cNvPr id="30" name="Line 30">
                <a:extLst>
                  <a:ext uri="{FF2B5EF4-FFF2-40B4-BE49-F238E27FC236}">
                    <a16:creationId xmlns:a16="http://schemas.microsoft.com/office/drawing/2014/main" id="{6A0C4627-72C9-48C6-8DC8-C2F0D384FDEC}"/>
                  </a:ext>
                </a:extLst>
              </p:cNvPr>
              <p:cNvSpPr>
                <a:spLocks noChangeShapeType="1"/>
              </p:cNvSpPr>
              <p:nvPr/>
            </p:nvSpPr>
            <p:spPr bwMode="auto">
              <a:xfrm flipV="1">
                <a:off x="3061" y="2126"/>
                <a:ext cx="295" cy="473"/>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31" name="Group 31">
                <a:extLst>
                  <a:ext uri="{FF2B5EF4-FFF2-40B4-BE49-F238E27FC236}">
                    <a16:creationId xmlns:a16="http://schemas.microsoft.com/office/drawing/2014/main" id="{321B994A-FF97-418C-9BAF-99635996AAD4}"/>
                  </a:ext>
                </a:extLst>
              </p:cNvPr>
              <p:cNvGrpSpPr/>
              <p:nvPr/>
            </p:nvGrpSpPr>
            <p:grpSpPr bwMode="auto">
              <a:xfrm>
                <a:off x="2869" y="2084"/>
                <a:ext cx="457" cy="533"/>
                <a:chOff x="2869" y="2084"/>
                <a:chExt cx="457" cy="533"/>
              </a:xfrm>
            </p:grpSpPr>
            <p:sp>
              <p:nvSpPr>
                <p:cNvPr id="32" name="Line 32">
                  <a:extLst>
                    <a:ext uri="{FF2B5EF4-FFF2-40B4-BE49-F238E27FC236}">
                      <a16:creationId xmlns:a16="http://schemas.microsoft.com/office/drawing/2014/main" id="{3F5AC5F6-5B43-4A88-A76D-8C4943B5C6C8}"/>
                    </a:ext>
                  </a:extLst>
                </p:cNvPr>
                <p:cNvSpPr>
                  <a:spLocks noChangeShapeType="1"/>
                </p:cNvSpPr>
                <p:nvPr/>
              </p:nvSpPr>
              <p:spPr bwMode="auto">
                <a:xfrm flipV="1">
                  <a:off x="3058" y="2111"/>
                  <a:ext cx="268" cy="488"/>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3" name="Line 33">
                  <a:extLst>
                    <a:ext uri="{FF2B5EF4-FFF2-40B4-BE49-F238E27FC236}">
                      <a16:creationId xmlns:a16="http://schemas.microsoft.com/office/drawing/2014/main" id="{A68DBE16-E42E-48B9-99FA-C9B513E3201F}"/>
                    </a:ext>
                  </a:extLst>
                </p:cNvPr>
                <p:cNvSpPr>
                  <a:spLocks noChangeShapeType="1"/>
                </p:cNvSpPr>
                <p:nvPr/>
              </p:nvSpPr>
              <p:spPr bwMode="auto">
                <a:xfrm flipV="1">
                  <a:off x="3004" y="2096"/>
                  <a:ext cx="289" cy="521"/>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4" name="Line 34">
                  <a:extLst>
                    <a:ext uri="{FF2B5EF4-FFF2-40B4-BE49-F238E27FC236}">
                      <a16:creationId xmlns:a16="http://schemas.microsoft.com/office/drawing/2014/main" id="{D9FBC874-B4E4-4C82-9F90-519BEE362150}"/>
                    </a:ext>
                  </a:extLst>
                </p:cNvPr>
                <p:cNvSpPr>
                  <a:spLocks noChangeShapeType="1"/>
                </p:cNvSpPr>
                <p:nvPr/>
              </p:nvSpPr>
              <p:spPr bwMode="auto">
                <a:xfrm flipV="1">
                  <a:off x="3004" y="2087"/>
                  <a:ext cx="268" cy="518"/>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5" name="Line 35">
                  <a:extLst>
                    <a:ext uri="{FF2B5EF4-FFF2-40B4-BE49-F238E27FC236}">
                      <a16:creationId xmlns:a16="http://schemas.microsoft.com/office/drawing/2014/main" id="{EB8EF9D7-98ED-42A3-8E8C-661C4FA0E0B8}"/>
                    </a:ext>
                  </a:extLst>
                </p:cNvPr>
                <p:cNvSpPr>
                  <a:spLocks noChangeShapeType="1"/>
                </p:cNvSpPr>
                <p:nvPr/>
              </p:nvSpPr>
              <p:spPr bwMode="auto">
                <a:xfrm flipV="1">
                  <a:off x="2953" y="2084"/>
                  <a:ext cx="289" cy="533"/>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6" name="Line 36">
                  <a:extLst>
                    <a:ext uri="{FF2B5EF4-FFF2-40B4-BE49-F238E27FC236}">
                      <a16:creationId xmlns:a16="http://schemas.microsoft.com/office/drawing/2014/main" id="{22EDD4EE-C273-4E32-8996-000CD3B1AEF9}"/>
                    </a:ext>
                  </a:extLst>
                </p:cNvPr>
                <p:cNvSpPr>
                  <a:spLocks noChangeShapeType="1"/>
                </p:cNvSpPr>
                <p:nvPr/>
              </p:nvSpPr>
              <p:spPr bwMode="auto">
                <a:xfrm flipV="1">
                  <a:off x="2956" y="2084"/>
                  <a:ext cx="250" cy="524"/>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7" name="Line 37">
                  <a:extLst>
                    <a:ext uri="{FF2B5EF4-FFF2-40B4-BE49-F238E27FC236}">
                      <a16:creationId xmlns:a16="http://schemas.microsoft.com/office/drawing/2014/main" id="{6E0B8A36-1992-4856-9CFF-97AB86A3F04C}"/>
                    </a:ext>
                  </a:extLst>
                </p:cNvPr>
                <p:cNvSpPr>
                  <a:spLocks noChangeShapeType="1"/>
                </p:cNvSpPr>
                <p:nvPr/>
              </p:nvSpPr>
              <p:spPr bwMode="auto">
                <a:xfrm flipV="1">
                  <a:off x="2869" y="2111"/>
                  <a:ext cx="271" cy="488"/>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grpSp>
      <p:grpSp>
        <p:nvGrpSpPr>
          <p:cNvPr id="38" name="Group 57">
            <a:extLst>
              <a:ext uri="{FF2B5EF4-FFF2-40B4-BE49-F238E27FC236}">
                <a16:creationId xmlns:a16="http://schemas.microsoft.com/office/drawing/2014/main" id="{EFB6C60D-C271-4794-9584-9E96A76C1D2F}"/>
              </a:ext>
            </a:extLst>
          </p:cNvPr>
          <p:cNvGrpSpPr/>
          <p:nvPr/>
        </p:nvGrpSpPr>
        <p:grpSpPr bwMode="auto">
          <a:xfrm>
            <a:off x="9211741" y="2931270"/>
            <a:ext cx="789642" cy="856145"/>
            <a:chOff x="3503" y="2086"/>
            <a:chExt cx="497" cy="529"/>
          </a:xfrm>
        </p:grpSpPr>
        <p:sp>
          <p:nvSpPr>
            <p:cNvPr id="39" name="Line 58">
              <a:extLst>
                <a:ext uri="{FF2B5EF4-FFF2-40B4-BE49-F238E27FC236}">
                  <a16:creationId xmlns:a16="http://schemas.microsoft.com/office/drawing/2014/main" id="{01406E79-7C08-433C-9266-A870AA116FCC}"/>
                </a:ext>
              </a:extLst>
            </p:cNvPr>
            <p:cNvSpPr>
              <a:spLocks noChangeShapeType="1"/>
            </p:cNvSpPr>
            <p:nvPr/>
          </p:nvSpPr>
          <p:spPr bwMode="auto">
            <a:xfrm flipH="1">
              <a:off x="3749" y="2134"/>
              <a:ext cx="251" cy="445"/>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0" name="Line 59">
              <a:extLst>
                <a:ext uri="{FF2B5EF4-FFF2-40B4-BE49-F238E27FC236}">
                  <a16:creationId xmlns:a16="http://schemas.microsoft.com/office/drawing/2014/main" id="{CF8FA507-A33F-4D5B-B3D2-1B590923DFFF}"/>
                </a:ext>
              </a:extLst>
            </p:cNvPr>
            <p:cNvSpPr>
              <a:spLocks noChangeShapeType="1"/>
            </p:cNvSpPr>
            <p:nvPr/>
          </p:nvSpPr>
          <p:spPr bwMode="auto">
            <a:xfrm flipH="1">
              <a:off x="3503" y="2128"/>
              <a:ext cx="242" cy="451"/>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1" name="Line 60">
              <a:extLst>
                <a:ext uri="{FF2B5EF4-FFF2-40B4-BE49-F238E27FC236}">
                  <a16:creationId xmlns:a16="http://schemas.microsoft.com/office/drawing/2014/main" id="{F3D931FC-3AA3-4CF8-8D7E-AAC4589B3A1E}"/>
                </a:ext>
              </a:extLst>
            </p:cNvPr>
            <p:cNvSpPr>
              <a:spLocks noChangeShapeType="1"/>
            </p:cNvSpPr>
            <p:nvPr/>
          </p:nvSpPr>
          <p:spPr bwMode="auto">
            <a:xfrm flipH="1">
              <a:off x="3746" y="2131"/>
              <a:ext cx="245" cy="436"/>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2" name="Line 61">
              <a:extLst>
                <a:ext uri="{FF2B5EF4-FFF2-40B4-BE49-F238E27FC236}">
                  <a16:creationId xmlns:a16="http://schemas.microsoft.com/office/drawing/2014/main" id="{47447045-6380-4663-882F-D94EB0A3F7D0}"/>
                </a:ext>
              </a:extLst>
            </p:cNvPr>
            <p:cNvSpPr>
              <a:spLocks noChangeShapeType="1"/>
            </p:cNvSpPr>
            <p:nvPr/>
          </p:nvSpPr>
          <p:spPr bwMode="auto">
            <a:xfrm flipH="1">
              <a:off x="3512" y="2128"/>
              <a:ext cx="230" cy="457"/>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3" name="Line 62">
              <a:extLst>
                <a:ext uri="{FF2B5EF4-FFF2-40B4-BE49-F238E27FC236}">
                  <a16:creationId xmlns:a16="http://schemas.microsoft.com/office/drawing/2014/main" id="{3C7C6541-7A58-4817-BB6C-C96275A94463}"/>
                </a:ext>
              </a:extLst>
            </p:cNvPr>
            <p:cNvSpPr>
              <a:spLocks noChangeShapeType="1"/>
            </p:cNvSpPr>
            <p:nvPr/>
          </p:nvSpPr>
          <p:spPr bwMode="auto">
            <a:xfrm flipH="1">
              <a:off x="3536" y="2119"/>
              <a:ext cx="236" cy="475"/>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4" name="Line 63">
              <a:extLst>
                <a:ext uri="{FF2B5EF4-FFF2-40B4-BE49-F238E27FC236}">
                  <a16:creationId xmlns:a16="http://schemas.microsoft.com/office/drawing/2014/main" id="{E0F3916A-DCAD-4BFB-B782-684B30761A57}"/>
                </a:ext>
              </a:extLst>
            </p:cNvPr>
            <p:cNvSpPr>
              <a:spLocks noChangeShapeType="1"/>
            </p:cNvSpPr>
            <p:nvPr/>
          </p:nvSpPr>
          <p:spPr bwMode="auto">
            <a:xfrm flipH="1">
              <a:off x="3545" y="2104"/>
              <a:ext cx="245" cy="496"/>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5" name="Line 64">
              <a:extLst>
                <a:ext uri="{FF2B5EF4-FFF2-40B4-BE49-F238E27FC236}">
                  <a16:creationId xmlns:a16="http://schemas.microsoft.com/office/drawing/2014/main" id="{7CA12FE3-7354-4D1A-B81B-EC278F259BCA}"/>
                </a:ext>
              </a:extLst>
            </p:cNvPr>
            <p:cNvSpPr>
              <a:spLocks noChangeShapeType="1"/>
            </p:cNvSpPr>
            <p:nvPr/>
          </p:nvSpPr>
          <p:spPr bwMode="auto">
            <a:xfrm flipH="1">
              <a:off x="3560" y="2098"/>
              <a:ext cx="239" cy="505"/>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6" name="Line 65">
              <a:extLst>
                <a:ext uri="{FF2B5EF4-FFF2-40B4-BE49-F238E27FC236}">
                  <a16:creationId xmlns:a16="http://schemas.microsoft.com/office/drawing/2014/main" id="{C366A37A-E198-4E57-A496-5F417CB9336B}"/>
                </a:ext>
              </a:extLst>
            </p:cNvPr>
            <p:cNvSpPr>
              <a:spLocks noChangeShapeType="1"/>
            </p:cNvSpPr>
            <p:nvPr/>
          </p:nvSpPr>
          <p:spPr bwMode="auto">
            <a:xfrm flipH="1">
              <a:off x="3575" y="2092"/>
              <a:ext cx="239" cy="508"/>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7" name="Line 66">
              <a:extLst>
                <a:ext uri="{FF2B5EF4-FFF2-40B4-BE49-F238E27FC236}">
                  <a16:creationId xmlns:a16="http://schemas.microsoft.com/office/drawing/2014/main" id="{28D05E70-9F8F-45CB-A491-4FDC729C48CA}"/>
                </a:ext>
              </a:extLst>
            </p:cNvPr>
            <p:cNvSpPr>
              <a:spLocks noChangeShapeType="1"/>
            </p:cNvSpPr>
            <p:nvPr/>
          </p:nvSpPr>
          <p:spPr bwMode="auto">
            <a:xfrm flipH="1">
              <a:off x="3587" y="2089"/>
              <a:ext cx="251" cy="514"/>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8" name="Line 67">
              <a:extLst>
                <a:ext uri="{FF2B5EF4-FFF2-40B4-BE49-F238E27FC236}">
                  <a16:creationId xmlns:a16="http://schemas.microsoft.com/office/drawing/2014/main" id="{EE6E812A-92E9-413C-B982-B653C0B3932B}"/>
                </a:ext>
              </a:extLst>
            </p:cNvPr>
            <p:cNvSpPr>
              <a:spLocks noChangeShapeType="1"/>
            </p:cNvSpPr>
            <p:nvPr/>
          </p:nvSpPr>
          <p:spPr bwMode="auto">
            <a:xfrm flipH="1">
              <a:off x="3596" y="2086"/>
              <a:ext cx="260" cy="520"/>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9" name="Line 68">
              <a:extLst>
                <a:ext uri="{FF2B5EF4-FFF2-40B4-BE49-F238E27FC236}">
                  <a16:creationId xmlns:a16="http://schemas.microsoft.com/office/drawing/2014/main" id="{735B97E8-D800-4568-91C8-BF2660F22BCA}"/>
                </a:ext>
              </a:extLst>
            </p:cNvPr>
            <p:cNvSpPr>
              <a:spLocks noChangeShapeType="1"/>
            </p:cNvSpPr>
            <p:nvPr/>
          </p:nvSpPr>
          <p:spPr bwMode="auto">
            <a:xfrm flipH="1">
              <a:off x="3611" y="2086"/>
              <a:ext cx="263" cy="523"/>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0" name="Line 69">
              <a:extLst>
                <a:ext uri="{FF2B5EF4-FFF2-40B4-BE49-F238E27FC236}">
                  <a16:creationId xmlns:a16="http://schemas.microsoft.com/office/drawing/2014/main" id="{76938F00-C0D2-46AD-AC84-22CD02F1A7AA}"/>
                </a:ext>
              </a:extLst>
            </p:cNvPr>
            <p:cNvSpPr>
              <a:spLocks noChangeShapeType="1"/>
            </p:cNvSpPr>
            <p:nvPr/>
          </p:nvSpPr>
          <p:spPr bwMode="auto">
            <a:xfrm flipH="1">
              <a:off x="3617" y="2089"/>
              <a:ext cx="278" cy="520"/>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1" name="Line 70">
              <a:extLst>
                <a:ext uri="{FF2B5EF4-FFF2-40B4-BE49-F238E27FC236}">
                  <a16:creationId xmlns:a16="http://schemas.microsoft.com/office/drawing/2014/main" id="{767DA092-BAC7-43EC-A9BD-1C5C32372616}"/>
                </a:ext>
              </a:extLst>
            </p:cNvPr>
            <p:cNvSpPr>
              <a:spLocks noChangeShapeType="1"/>
            </p:cNvSpPr>
            <p:nvPr/>
          </p:nvSpPr>
          <p:spPr bwMode="auto">
            <a:xfrm flipH="1">
              <a:off x="3632" y="2089"/>
              <a:ext cx="278" cy="520"/>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2" name="Line 71">
              <a:extLst>
                <a:ext uri="{FF2B5EF4-FFF2-40B4-BE49-F238E27FC236}">
                  <a16:creationId xmlns:a16="http://schemas.microsoft.com/office/drawing/2014/main" id="{C347CF42-07F3-48EF-BCA8-99B12649900D}"/>
                </a:ext>
              </a:extLst>
            </p:cNvPr>
            <p:cNvSpPr>
              <a:spLocks noChangeShapeType="1"/>
            </p:cNvSpPr>
            <p:nvPr/>
          </p:nvSpPr>
          <p:spPr bwMode="auto">
            <a:xfrm flipH="1">
              <a:off x="3644" y="2095"/>
              <a:ext cx="284" cy="520"/>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3" name="Line 72">
              <a:extLst>
                <a:ext uri="{FF2B5EF4-FFF2-40B4-BE49-F238E27FC236}">
                  <a16:creationId xmlns:a16="http://schemas.microsoft.com/office/drawing/2014/main" id="{443571F1-E7ED-49C1-B69E-98094D0F5F0D}"/>
                </a:ext>
              </a:extLst>
            </p:cNvPr>
            <p:cNvSpPr>
              <a:spLocks noChangeShapeType="1"/>
            </p:cNvSpPr>
            <p:nvPr/>
          </p:nvSpPr>
          <p:spPr bwMode="auto">
            <a:xfrm flipH="1">
              <a:off x="3662" y="2107"/>
              <a:ext cx="281" cy="502"/>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4" name="Line 73">
              <a:extLst>
                <a:ext uri="{FF2B5EF4-FFF2-40B4-BE49-F238E27FC236}">
                  <a16:creationId xmlns:a16="http://schemas.microsoft.com/office/drawing/2014/main" id="{DB86E6F7-6979-4CCA-BCD4-C2890A136F4D}"/>
                </a:ext>
              </a:extLst>
            </p:cNvPr>
            <p:cNvSpPr>
              <a:spLocks noChangeShapeType="1"/>
            </p:cNvSpPr>
            <p:nvPr/>
          </p:nvSpPr>
          <p:spPr bwMode="auto">
            <a:xfrm flipH="1">
              <a:off x="3677" y="2113"/>
              <a:ext cx="281" cy="496"/>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5" name="Line 74">
              <a:extLst>
                <a:ext uri="{FF2B5EF4-FFF2-40B4-BE49-F238E27FC236}">
                  <a16:creationId xmlns:a16="http://schemas.microsoft.com/office/drawing/2014/main" id="{C01131CF-D493-4491-885F-D0ABC713097E}"/>
                </a:ext>
              </a:extLst>
            </p:cNvPr>
            <p:cNvSpPr>
              <a:spLocks noChangeShapeType="1"/>
            </p:cNvSpPr>
            <p:nvPr/>
          </p:nvSpPr>
          <p:spPr bwMode="auto">
            <a:xfrm flipH="1">
              <a:off x="3698" y="2119"/>
              <a:ext cx="275" cy="481"/>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6" name="Line 75">
              <a:extLst>
                <a:ext uri="{FF2B5EF4-FFF2-40B4-BE49-F238E27FC236}">
                  <a16:creationId xmlns:a16="http://schemas.microsoft.com/office/drawing/2014/main" id="{31D0243E-0031-4FC9-9EC6-2BC09BDF600E}"/>
                </a:ext>
              </a:extLst>
            </p:cNvPr>
            <p:cNvSpPr>
              <a:spLocks noChangeShapeType="1"/>
            </p:cNvSpPr>
            <p:nvPr/>
          </p:nvSpPr>
          <p:spPr bwMode="auto">
            <a:xfrm flipH="1">
              <a:off x="3725" y="2131"/>
              <a:ext cx="260" cy="454"/>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57" name="Group 77">
            <a:extLst>
              <a:ext uri="{FF2B5EF4-FFF2-40B4-BE49-F238E27FC236}">
                <a16:creationId xmlns:a16="http://schemas.microsoft.com/office/drawing/2014/main" id="{45D75197-5B7C-4C7B-83D9-45EFD817B8AE}"/>
              </a:ext>
            </a:extLst>
          </p:cNvPr>
          <p:cNvGrpSpPr/>
          <p:nvPr/>
        </p:nvGrpSpPr>
        <p:grpSpPr bwMode="auto">
          <a:xfrm>
            <a:off x="5362702" y="2148222"/>
            <a:ext cx="1974900" cy="1043881"/>
            <a:chOff x="1079" y="1595"/>
            <a:chExt cx="1243" cy="645"/>
          </a:xfrm>
        </p:grpSpPr>
        <p:sp>
          <p:nvSpPr>
            <p:cNvPr id="58" name="Rectangle 78">
              <a:extLst>
                <a:ext uri="{FF2B5EF4-FFF2-40B4-BE49-F238E27FC236}">
                  <a16:creationId xmlns:a16="http://schemas.microsoft.com/office/drawing/2014/main" id="{1B50D811-D8CF-4394-8207-831F3F9F35DC}"/>
                </a:ext>
              </a:extLst>
            </p:cNvPr>
            <p:cNvSpPr>
              <a:spLocks noChangeArrowheads="1"/>
            </p:cNvSpPr>
            <p:nvPr/>
          </p:nvSpPr>
          <p:spPr bwMode="auto">
            <a:xfrm>
              <a:off x="1079" y="1595"/>
              <a:ext cx="1243" cy="284"/>
            </a:xfrm>
            <a:prstGeom prst="rect">
              <a:avLst/>
            </a:prstGeom>
            <a:solidFill>
              <a:srgbClr val="FFFFFF"/>
            </a:solidFill>
            <a:ln w="12700">
              <a:solidFill>
                <a:srgbClr val="000000"/>
              </a:solidFill>
              <a:miter lim="800000"/>
              <a:headEnd/>
              <a:tailEnd/>
            </a:ln>
          </p:spPr>
          <p:txBody>
            <a:bodyPr wrap="none" lIns="90488" tIns="44450" rIns="90488" bIns="44450">
              <a:spAutoFit/>
            </a:bodyP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r>
                <a:rPr lang="hi-IN"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प्रकाश फोटॉन</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9" name="Line 79">
              <a:extLst>
                <a:ext uri="{FF2B5EF4-FFF2-40B4-BE49-F238E27FC236}">
                  <a16:creationId xmlns:a16="http://schemas.microsoft.com/office/drawing/2014/main" id="{112B0FA8-0B75-4A77-ABFB-53D9B85CACFD}"/>
                </a:ext>
              </a:extLst>
            </p:cNvPr>
            <p:cNvSpPr>
              <a:spLocks noChangeShapeType="1"/>
            </p:cNvSpPr>
            <p:nvPr/>
          </p:nvSpPr>
          <p:spPr bwMode="auto">
            <a:xfrm>
              <a:off x="1560" y="1876"/>
              <a:ext cx="0" cy="364"/>
            </a:xfrm>
            <a:prstGeom prst="line">
              <a:avLst/>
            </a:prstGeom>
            <a:noFill/>
            <a:ln w="38100">
              <a:solidFill>
                <a:srgbClr val="E04622"/>
              </a:solidFill>
              <a:round/>
              <a:headEnd/>
              <a:tailEnd type="triangle" w="med" len="me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60" name="Rectangle 80">
            <a:extLst>
              <a:ext uri="{FF2B5EF4-FFF2-40B4-BE49-F238E27FC236}">
                <a16:creationId xmlns:a16="http://schemas.microsoft.com/office/drawing/2014/main" id="{811012CD-4D69-403C-A363-BB126F3D83D4}"/>
              </a:ext>
            </a:extLst>
          </p:cNvPr>
          <p:cNvSpPr>
            <a:spLocks noChangeArrowheads="1"/>
          </p:cNvSpPr>
          <p:nvPr/>
        </p:nvSpPr>
        <p:spPr bwMode="auto">
          <a:xfrm>
            <a:off x="7400124" y="2140458"/>
            <a:ext cx="3040996" cy="459100"/>
          </a:xfrm>
          <a:prstGeom prst="rect">
            <a:avLst/>
          </a:prstGeom>
          <a:noFill/>
          <a:ln w="12700">
            <a:solidFill>
              <a:schemeClr val="tx1"/>
            </a:solidFill>
            <a:miter lim="800000"/>
            <a:headEnd/>
            <a:tailEnd/>
          </a:ln>
        </p:spPr>
        <p:txBody>
          <a:bodyPr wrap="square" lIns="90488" tIns="44450" rIns="90488" bIns="44450">
            <a:spAutoFit/>
          </a:bodyP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r>
              <a:rPr lang="hi-IN"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फोटोमल्टीप्लायर ट्यूब</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1" name="Rectangle 82">
            <a:extLst>
              <a:ext uri="{FF2B5EF4-FFF2-40B4-BE49-F238E27FC236}">
                <a16:creationId xmlns:a16="http://schemas.microsoft.com/office/drawing/2014/main" id="{CD14080A-473D-4A43-9CBC-61BEC9AAD305}"/>
              </a:ext>
            </a:extLst>
          </p:cNvPr>
          <p:cNvSpPr>
            <a:spLocks noChangeArrowheads="1"/>
          </p:cNvSpPr>
          <p:nvPr/>
        </p:nvSpPr>
        <p:spPr bwMode="auto">
          <a:xfrm>
            <a:off x="8222369" y="4483608"/>
            <a:ext cx="1664439" cy="459100"/>
          </a:xfrm>
          <a:prstGeom prst="rect">
            <a:avLst/>
          </a:prstGeom>
          <a:noFill/>
          <a:ln w="12700">
            <a:solidFill>
              <a:schemeClr val="tx1"/>
            </a:solidFill>
            <a:miter lim="800000"/>
            <a:headEnd/>
            <a:tailEnd/>
          </a:ln>
        </p:spPr>
        <p:txBody>
          <a:bodyPr wrap="square" lIns="90488" tIns="44450" rIns="90488" bIns="44450">
            <a:spAutoFit/>
          </a:bodyP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r>
              <a:rPr lang="hi-IN"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पहचानकर्ता</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2" name="Line 83">
            <a:extLst>
              <a:ext uri="{FF2B5EF4-FFF2-40B4-BE49-F238E27FC236}">
                <a16:creationId xmlns:a16="http://schemas.microsoft.com/office/drawing/2014/main" id="{8483705E-3F9E-48CC-97C6-68A35C8C07A9}"/>
              </a:ext>
            </a:extLst>
          </p:cNvPr>
          <p:cNvSpPr>
            <a:spLocks noChangeShapeType="1"/>
          </p:cNvSpPr>
          <p:nvPr/>
        </p:nvSpPr>
        <p:spPr bwMode="auto">
          <a:xfrm flipV="1">
            <a:off x="10280781" y="3730947"/>
            <a:ext cx="0" cy="712105"/>
          </a:xfrm>
          <a:prstGeom prst="line">
            <a:avLst/>
          </a:prstGeom>
          <a:noFill/>
          <a:ln w="38100">
            <a:solidFill>
              <a:schemeClr val="tx1"/>
            </a:solidFill>
            <a:round/>
            <a:headEnd/>
            <a:tailEnd type="triangle" w="med" len="me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3" name="Rectangle 84">
            <a:extLst>
              <a:ext uri="{FF2B5EF4-FFF2-40B4-BE49-F238E27FC236}">
                <a16:creationId xmlns:a16="http://schemas.microsoft.com/office/drawing/2014/main" id="{1C0D7ED2-C181-49A1-A942-34A37161D8C8}"/>
              </a:ext>
            </a:extLst>
          </p:cNvPr>
          <p:cNvSpPr>
            <a:spLocks noChangeArrowheads="1"/>
          </p:cNvSpPr>
          <p:nvPr/>
        </p:nvSpPr>
        <p:spPr bwMode="auto">
          <a:xfrm>
            <a:off x="10015503" y="4516105"/>
            <a:ext cx="1039609" cy="468042"/>
          </a:xfrm>
          <a:prstGeom prst="rect">
            <a:avLst/>
          </a:prstGeom>
          <a:noFill/>
          <a:ln w="12700">
            <a:solidFill>
              <a:schemeClr val="tx1"/>
            </a:solidFill>
            <a:miter lim="800000"/>
            <a:headEnd/>
            <a:tailEnd/>
          </a:ln>
        </p:spPr>
        <p:txBody>
          <a:bodyPr wrap="square" lIns="90488" tIns="44450" rIns="90488" bIns="44450">
            <a:spAutoFit/>
          </a:bodyP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r>
              <a:rPr lang="hi-IN"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धनाग्र</a:t>
            </a:r>
            <a:endPar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4" name="Line 85">
            <a:extLst>
              <a:ext uri="{FF2B5EF4-FFF2-40B4-BE49-F238E27FC236}">
                <a16:creationId xmlns:a16="http://schemas.microsoft.com/office/drawing/2014/main" id="{1E490999-4253-4721-9FCC-C098746295D0}"/>
              </a:ext>
            </a:extLst>
          </p:cNvPr>
          <p:cNvSpPr>
            <a:spLocks noChangeShapeType="1"/>
          </p:cNvSpPr>
          <p:nvPr/>
        </p:nvSpPr>
        <p:spPr bwMode="auto">
          <a:xfrm flipV="1">
            <a:off x="5327402" y="3973565"/>
            <a:ext cx="457579" cy="310737"/>
          </a:xfrm>
          <a:prstGeom prst="line">
            <a:avLst/>
          </a:prstGeom>
          <a:noFill/>
          <a:ln w="38100">
            <a:solidFill>
              <a:schemeClr val="tx1"/>
            </a:solidFill>
            <a:round/>
            <a:headEnd/>
            <a:tailEnd type="triangle" w="med" len="me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5" name="Group 86">
            <a:extLst>
              <a:ext uri="{FF2B5EF4-FFF2-40B4-BE49-F238E27FC236}">
                <a16:creationId xmlns:a16="http://schemas.microsoft.com/office/drawing/2014/main" id="{41A13A4A-F6C5-4161-B062-0E430761CD2A}"/>
              </a:ext>
            </a:extLst>
          </p:cNvPr>
          <p:cNvGrpSpPr/>
          <p:nvPr/>
        </p:nvGrpSpPr>
        <p:grpSpPr bwMode="auto">
          <a:xfrm>
            <a:off x="3745987" y="1686457"/>
            <a:ext cx="2022565" cy="1709053"/>
            <a:chOff x="150" y="1296"/>
            <a:chExt cx="1273" cy="1056"/>
          </a:xfrm>
          <a:solidFill>
            <a:srgbClr val="99FF99"/>
          </a:solidFill>
        </p:grpSpPr>
        <p:grpSp>
          <p:nvGrpSpPr>
            <p:cNvPr id="66" name="Group 87">
              <a:extLst>
                <a:ext uri="{FF2B5EF4-FFF2-40B4-BE49-F238E27FC236}">
                  <a16:creationId xmlns:a16="http://schemas.microsoft.com/office/drawing/2014/main" id="{9223983C-6145-4EE9-8EFF-9F7F2306268B}"/>
                </a:ext>
              </a:extLst>
            </p:cNvPr>
            <p:cNvGrpSpPr/>
            <p:nvPr/>
          </p:nvGrpSpPr>
          <p:grpSpPr bwMode="auto">
            <a:xfrm>
              <a:off x="240" y="2259"/>
              <a:ext cx="1183" cy="93"/>
              <a:chOff x="42" y="2238"/>
              <a:chExt cx="1375" cy="107"/>
            </a:xfrm>
            <a:grpFill/>
          </p:grpSpPr>
          <p:sp>
            <p:nvSpPr>
              <p:cNvPr id="70" name="Arc 88">
                <a:extLst>
                  <a:ext uri="{FF2B5EF4-FFF2-40B4-BE49-F238E27FC236}">
                    <a16:creationId xmlns:a16="http://schemas.microsoft.com/office/drawing/2014/main" id="{5C37EFFC-FB27-40A2-8BF9-69526FF973DD}"/>
                  </a:ext>
                </a:extLst>
              </p:cNvPr>
              <p:cNvSpPr/>
              <p:nvPr/>
            </p:nvSpPr>
            <p:spPr bwMode="auto">
              <a:xfrm>
                <a:off x="581" y="2270"/>
                <a:ext cx="108" cy="71"/>
              </a:xfrm>
              <a:custGeom>
                <a:avLst/>
                <a:gdLst>
                  <a:gd name="T0" fmla="*/ 0 w 42130"/>
                  <a:gd name="T1" fmla="*/ 0 h 21600"/>
                  <a:gd name="T2" fmla="*/ 0 w 42130"/>
                  <a:gd name="T3" fmla="*/ 0 h 21600"/>
                  <a:gd name="T4" fmla="*/ 0 w 42130"/>
                  <a:gd name="T5" fmla="*/ 0 h 21600"/>
                  <a:gd name="T6" fmla="*/ 0 60000 65536"/>
                  <a:gd name="T7" fmla="*/ 0 60000 65536"/>
                  <a:gd name="T8" fmla="*/ 0 60000 65536"/>
                  <a:gd name="T9" fmla="*/ 0 w 42130"/>
                  <a:gd name="T10" fmla="*/ 0 h 21600"/>
                  <a:gd name="T11" fmla="*/ 42130 w 42130"/>
                  <a:gd name="T12" fmla="*/ 21600 h 21600"/>
                </a:gdLst>
                <a:ahLst/>
                <a:cxnLst>
                  <a:cxn ang="T6">
                    <a:pos x="T0" y="T1"/>
                  </a:cxn>
                  <a:cxn ang="T7">
                    <a:pos x="T2" y="T3"/>
                  </a:cxn>
                  <a:cxn ang="T8">
                    <a:pos x="T4" y="T5"/>
                  </a:cxn>
                </a:cxnLst>
                <a:rect l="T9" t="T10" r="T11" b="T12"/>
                <a:pathLst>
                  <a:path w="42130" h="21600" fill="none" extrusionOk="0">
                    <a:moveTo>
                      <a:pt x="42129" y="5541"/>
                    </a:moveTo>
                    <a:cubicBezTo>
                      <a:pt x="39616" y="15009"/>
                      <a:pt x="31047" y="21599"/>
                      <a:pt x="21253" y="21600"/>
                    </a:cubicBezTo>
                    <a:cubicBezTo>
                      <a:pt x="10811" y="21600"/>
                      <a:pt x="1864" y="14130"/>
                      <a:pt x="0" y="3856"/>
                    </a:cubicBezTo>
                  </a:path>
                  <a:path w="42130" h="21600" stroke="0" extrusionOk="0">
                    <a:moveTo>
                      <a:pt x="42129" y="5541"/>
                    </a:moveTo>
                    <a:cubicBezTo>
                      <a:pt x="39616" y="15009"/>
                      <a:pt x="31047" y="21599"/>
                      <a:pt x="21253" y="21600"/>
                    </a:cubicBezTo>
                    <a:cubicBezTo>
                      <a:pt x="10811" y="21600"/>
                      <a:pt x="1864" y="14130"/>
                      <a:pt x="0" y="3856"/>
                    </a:cubicBezTo>
                    <a:lnTo>
                      <a:pt x="21253" y="0"/>
                    </a:lnTo>
                    <a:lnTo>
                      <a:pt x="42129" y="5541"/>
                    </a:lnTo>
                    <a:close/>
                  </a:path>
                </a:pathLst>
              </a:custGeom>
              <a:grpFill/>
              <a:ln w="31750" cap="rnd">
                <a:solidFill>
                  <a:srgbClr val="FF3300"/>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1" name="Arc 89">
                <a:extLst>
                  <a:ext uri="{FF2B5EF4-FFF2-40B4-BE49-F238E27FC236}">
                    <a16:creationId xmlns:a16="http://schemas.microsoft.com/office/drawing/2014/main" id="{E051137E-CA50-49FF-B574-9E9827C61C8B}"/>
                  </a:ext>
                </a:extLst>
              </p:cNvPr>
              <p:cNvSpPr/>
              <p:nvPr/>
            </p:nvSpPr>
            <p:spPr bwMode="auto">
              <a:xfrm>
                <a:off x="462" y="2240"/>
                <a:ext cx="110" cy="70"/>
              </a:xfrm>
              <a:custGeom>
                <a:avLst/>
                <a:gdLst>
                  <a:gd name="T0" fmla="*/ 0 w 42031"/>
                  <a:gd name="T1" fmla="*/ 0 h 21600"/>
                  <a:gd name="T2" fmla="*/ 0 w 42031"/>
                  <a:gd name="T3" fmla="*/ 0 h 21600"/>
                  <a:gd name="T4" fmla="*/ 0 w 42031"/>
                  <a:gd name="T5" fmla="*/ 0 h 21600"/>
                  <a:gd name="T6" fmla="*/ 0 60000 65536"/>
                  <a:gd name="T7" fmla="*/ 0 60000 65536"/>
                  <a:gd name="T8" fmla="*/ 0 60000 65536"/>
                  <a:gd name="T9" fmla="*/ 0 w 42031"/>
                  <a:gd name="T10" fmla="*/ 0 h 21600"/>
                  <a:gd name="T11" fmla="*/ 42031 w 42031"/>
                  <a:gd name="T12" fmla="*/ 21600 h 21600"/>
                </a:gdLst>
                <a:ahLst/>
                <a:cxnLst>
                  <a:cxn ang="T6">
                    <a:pos x="T0" y="T1"/>
                  </a:cxn>
                  <a:cxn ang="T7">
                    <a:pos x="T2" y="T3"/>
                  </a:cxn>
                  <a:cxn ang="T8">
                    <a:pos x="T4" y="T5"/>
                  </a:cxn>
                </a:cxnLst>
                <a:rect l="T9" t="T10" r="T11" b="T12"/>
                <a:pathLst>
                  <a:path w="42031" h="21600" fill="none" extrusionOk="0">
                    <a:moveTo>
                      <a:pt x="-1" y="17327"/>
                    </a:moveTo>
                    <a:cubicBezTo>
                      <a:pt x="2033" y="7248"/>
                      <a:pt x="10890" y="-1"/>
                      <a:pt x="21173" y="0"/>
                    </a:cubicBezTo>
                    <a:cubicBezTo>
                      <a:pt x="30940" y="0"/>
                      <a:pt x="39493" y="6555"/>
                      <a:pt x="42031" y="15987"/>
                    </a:cubicBezTo>
                  </a:path>
                  <a:path w="42031" h="21600" stroke="0" extrusionOk="0">
                    <a:moveTo>
                      <a:pt x="-1" y="17327"/>
                    </a:moveTo>
                    <a:cubicBezTo>
                      <a:pt x="2033" y="7248"/>
                      <a:pt x="10890" y="-1"/>
                      <a:pt x="21173" y="0"/>
                    </a:cubicBezTo>
                    <a:cubicBezTo>
                      <a:pt x="30940" y="0"/>
                      <a:pt x="39493" y="6555"/>
                      <a:pt x="42031" y="15987"/>
                    </a:cubicBezTo>
                    <a:lnTo>
                      <a:pt x="21173" y="21600"/>
                    </a:lnTo>
                    <a:lnTo>
                      <a:pt x="-1" y="17327"/>
                    </a:lnTo>
                    <a:close/>
                  </a:path>
                </a:pathLst>
              </a:custGeom>
              <a:grpFill/>
              <a:ln w="31750" cap="rnd">
                <a:solidFill>
                  <a:srgbClr val="FF3300"/>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2" name="Arc 90">
                <a:extLst>
                  <a:ext uri="{FF2B5EF4-FFF2-40B4-BE49-F238E27FC236}">
                    <a16:creationId xmlns:a16="http://schemas.microsoft.com/office/drawing/2014/main" id="{ABA2A2EF-7520-4ACF-B73C-2D7E562B960F}"/>
                  </a:ext>
                </a:extLst>
              </p:cNvPr>
              <p:cNvSpPr/>
              <p:nvPr/>
            </p:nvSpPr>
            <p:spPr bwMode="auto">
              <a:xfrm>
                <a:off x="702" y="2244"/>
                <a:ext cx="109" cy="70"/>
              </a:xfrm>
              <a:custGeom>
                <a:avLst/>
                <a:gdLst>
                  <a:gd name="T0" fmla="*/ 0 w 42052"/>
                  <a:gd name="T1" fmla="*/ 0 h 21600"/>
                  <a:gd name="T2" fmla="*/ 0 w 42052"/>
                  <a:gd name="T3" fmla="*/ 0 h 21600"/>
                  <a:gd name="T4" fmla="*/ 0 w 42052"/>
                  <a:gd name="T5" fmla="*/ 0 h 21600"/>
                  <a:gd name="T6" fmla="*/ 0 60000 65536"/>
                  <a:gd name="T7" fmla="*/ 0 60000 65536"/>
                  <a:gd name="T8" fmla="*/ 0 60000 65536"/>
                  <a:gd name="T9" fmla="*/ 0 w 42052"/>
                  <a:gd name="T10" fmla="*/ 0 h 21600"/>
                  <a:gd name="T11" fmla="*/ 42052 w 42052"/>
                  <a:gd name="T12" fmla="*/ 21600 h 21600"/>
                </a:gdLst>
                <a:ahLst/>
                <a:cxnLst>
                  <a:cxn ang="T6">
                    <a:pos x="T0" y="T1"/>
                  </a:cxn>
                  <a:cxn ang="T7">
                    <a:pos x="T2" y="T3"/>
                  </a:cxn>
                  <a:cxn ang="T8">
                    <a:pos x="T4" y="T5"/>
                  </a:cxn>
                </a:cxnLst>
                <a:rect l="T9" t="T10" r="T11" b="T12"/>
                <a:pathLst>
                  <a:path w="42052" h="21600" fill="none" extrusionOk="0">
                    <a:moveTo>
                      <a:pt x="0" y="17364"/>
                    </a:moveTo>
                    <a:cubicBezTo>
                      <a:pt x="2019" y="7267"/>
                      <a:pt x="10884" y="-1"/>
                      <a:pt x="21181" y="0"/>
                    </a:cubicBezTo>
                    <a:cubicBezTo>
                      <a:pt x="30966" y="0"/>
                      <a:pt x="39529" y="6578"/>
                      <a:pt x="42051" y="16034"/>
                    </a:cubicBezTo>
                  </a:path>
                  <a:path w="42052" h="21600" stroke="0" extrusionOk="0">
                    <a:moveTo>
                      <a:pt x="0" y="17364"/>
                    </a:moveTo>
                    <a:cubicBezTo>
                      <a:pt x="2019" y="7267"/>
                      <a:pt x="10884" y="-1"/>
                      <a:pt x="21181" y="0"/>
                    </a:cubicBezTo>
                    <a:cubicBezTo>
                      <a:pt x="30966" y="0"/>
                      <a:pt x="39529" y="6578"/>
                      <a:pt x="42051" y="16034"/>
                    </a:cubicBezTo>
                    <a:lnTo>
                      <a:pt x="21181" y="21600"/>
                    </a:lnTo>
                    <a:lnTo>
                      <a:pt x="0" y="17364"/>
                    </a:lnTo>
                    <a:close/>
                  </a:path>
                </a:pathLst>
              </a:custGeom>
              <a:grpFill/>
              <a:ln w="31750" cap="rnd">
                <a:solidFill>
                  <a:srgbClr val="FF3300"/>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3" name="Arc 91">
                <a:extLst>
                  <a:ext uri="{FF2B5EF4-FFF2-40B4-BE49-F238E27FC236}">
                    <a16:creationId xmlns:a16="http://schemas.microsoft.com/office/drawing/2014/main" id="{CF6F060A-3B27-49E6-90CC-A4A7C845150B}"/>
                  </a:ext>
                </a:extLst>
              </p:cNvPr>
              <p:cNvSpPr/>
              <p:nvPr/>
            </p:nvSpPr>
            <p:spPr bwMode="auto">
              <a:xfrm>
                <a:off x="822" y="2270"/>
                <a:ext cx="109" cy="71"/>
              </a:xfrm>
              <a:custGeom>
                <a:avLst/>
                <a:gdLst>
                  <a:gd name="T0" fmla="*/ 0 w 42137"/>
                  <a:gd name="T1" fmla="*/ 0 h 21600"/>
                  <a:gd name="T2" fmla="*/ 0 w 42137"/>
                  <a:gd name="T3" fmla="*/ 0 h 21600"/>
                  <a:gd name="T4" fmla="*/ 0 w 42137"/>
                  <a:gd name="T5" fmla="*/ 0 h 21600"/>
                  <a:gd name="T6" fmla="*/ 0 60000 65536"/>
                  <a:gd name="T7" fmla="*/ 0 60000 65536"/>
                  <a:gd name="T8" fmla="*/ 0 60000 65536"/>
                  <a:gd name="T9" fmla="*/ 0 w 42137"/>
                  <a:gd name="T10" fmla="*/ 0 h 21600"/>
                  <a:gd name="T11" fmla="*/ 42137 w 42137"/>
                  <a:gd name="T12" fmla="*/ 21600 h 21600"/>
                </a:gdLst>
                <a:ahLst/>
                <a:cxnLst>
                  <a:cxn ang="T6">
                    <a:pos x="T0" y="T1"/>
                  </a:cxn>
                  <a:cxn ang="T7">
                    <a:pos x="T2" y="T3"/>
                  </a:cxn>
                  <a:cxn ang="T8">
                    <a:pos x="T4" y="T5"/>
                  </a:cxn>
                </a:cxnLst>
                <a:rect l="T9" t="T10" r="T11" b="T12"/>
                <a:pathLst>
                  <a:path w="42137" h="21600" fill="none" extrusionOk="0">
                    <a:moveTo>
                      <a:pt x="42137" y="5492"/>
                    </a:moveTo>
                    <a:cubicBezTo>
                      <a:pt x="39641" y="14983"/>
                      <a:pt x="31061" y="21599"/>
                      <a:pt x="21247" y="21600"/>
                    </a:cubicBezTo>
                    <a:cubicBezTo>
                      <a:pt x="10818" y="21600"/>
                      <a:pt x="1878" y="14148"/>
                      <a:pt x="0" y="3889"/>
                    </a:cubicBezTo>
                  </a:path>
                  <a:path w="42137" h="21600" stroke="0" extrusionOk="0">
                    <a:moveTo>
                      <a:pt x="42137" y="5492"/>
                    </a:moveTo>
                    <a:cubicBezTo>
                      <a:pt x="39641" y="14983"/>
                      <a:pt x="31061" y="21599"/>
                      <a:pt x="21247" y="21600"/>
                    </a:cubicBezTo>
                    <a:cubicBezTo>
                      <a:pt x="10818" y="21600"/>
                      <a:pt x="1878" y="14148"/>
                      <a:pt x="0" y="3889"/>
                    </a:cubicBezTo>
                    <a:lnTo>
                      <a:pt x="21247" y="0"/>
                    </a:lnTo>
                    <a:lnTo>
                      <a:pt x="42137" y="5492"/>
                    </a:lnTo>
                    <a:close/>
                  </a:path>
                </a:pathLst>
              </a:custGeom>
              <a:grpFill/>
              <a:ln w="31750" cap="rnd">
                <a:solidFill>
                  <a:srgbClr val="FF3300"/>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4" name="Arc 92">
                <a:extLst>
                  <a:ext uri="{FF2B5EF4-FFF2-40B4-BE49-F238E27FC236}">
                    <a16:creationId xmlns:a16="http://schemas.microsoft.com/office/drawing/2014/main" id="{317FBD1C-B983-48AE-81A5-537A8B3008A1}"/>
                  </a:ext>
                </a:extLst>
              </p:cNvPr>
              <p:cNvSpPr/>
              <p:nvPr/>
            </p:nvSpPr>
            <p:spPr bwMode="auto">
              <a:xfrm>
                <a:off x="1065" y="2274"/>
                <a:ext cx="110" cy="71"/>
              </a:xfrm>
              <a:custGeom>
                <a:avLst/>
                <a:gdLst>
                  <a:gd name="T0" fmla="*/ 0 w 42249"/>
                  <a:gd name="T1" fmla="*/ 0 h 21600"/>
                  <a:gd name="T2" fmla="*/ 0 w 42249"/>
                  <a:gd name="T3" fmla="*/ 0 h 21600"/>
                  <a:gd name="T4" fmla="*/ 0 w 42249"/>
                  <a:gd name="T5" fmla="*/ 0 h 21600"/>
                  <a:gd name="T6" fmla="*/ 0 60000 65536"/>
                  <a:gd name="T7" fmla="*/ 0 60000 65536"/>
                  <a:gd name="T8" fmla="*/ 0 60000 65536"/>
                  <a:gd name="T9" fmla="*/ 0 w 42249"/>
                  <a:gd name="T10" fmla="*/ 0 h 21600"/>
                  <a:gd name="T11" fmla="*/ 42249 w 42249"/>
                  <a:gd name="T12" fmla="*/ 21600 h 21600"/>
                </a:gdLst>
                <a:ahLst/>
                <a:cxnLst>
                  <a:cxn ang="T6">
                    <a:pos x="T0" y="T1"/>
                  </a:cxn>
                  <a:cxn ang="T7">
                    <a:pos x="T2" y="T3"/>
                  </a:cxn>
                  <a:cxn ang="T8">
                    <a:pos x="T4" y="T5"/>
                  </a:cxn>
                </a:cxnLst>
                <a:rect l="T9" t="T10" r="T11" b="T12"/>
                <a:pathLst>
                  <a:path w="42249" h="21600" fill="none" extrusionOk="0">
                    <a:moveTo>
                      <a:pt x="42248" y="5239"/>
                    </a:moveTo>
                    <a:cubicBezTo>
                      <a:pt x="39844" y="14854"/>
                      <a:pt x="31205" y="21599"/>
                      <a:pt x="21294" y="21600"/>
                    </a:cubicBezTo>
                    <a:cubicBezTo>
                      <a:pt x="10763" y="21600"/>
                      <a:pt x="1767" y="14005"/>
                      <a:pt x="0" y="3623"/>
                    </a:cubicBezTo>
                  </a:path>
                  <a:path w="42249" h="21600" stroke="0" extrusionOk="0">
                    <a:moveTo>
                      <a:pt x="42248" y="5239"/>
                    </a:moveTo>
                    <a:cubicBezTo>
                      <a:pt x="39844" y="14854"/>
                      <a:pt x="31205" y="21599"/>
                      <a:pt x="21294" y="21600"/>
                    </a:cubicBezTo>
                    <a:cubicBezTo>
                      <a:pt x="10763" y="21600"/>
                      <a:pt x="1767" y="14005"/>
                      <a:pt x="0" y="3623"/>
                    </a:cubicBezTo>
                    <a:lnTo>
                      <a:pt x="21294" y="0"/>
                    </a:lnTo>
                    <a:lnTo>
                      <a:pt x="42248" y="5239"/>
                    </a:lnTo>
                    <a:close/>
                  </a:path>
                </a:pathLst>
              </a:custGeom>
              <a:grpFill/>
              <a:ln w="31750" cap="rnd">
                <a:solidFill>
                  <a:srgbClr val="FF3300"/>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5" name="Arc 93">
                <a:extLst>
                  <a:ext uri="{FF2B5EF4-FFF2-40B4-BE49-F238E27FC236}">
                    <a16:creationId xmlns:a16="http://schemas.microsoft.com/office/drawing/2014/main" id="{FC099E07-5F12-4473-BCD0-26A255AFBB22}"/>
                  </a:ext>
                </a:extLst>
              </p:cNvPr>
              <p:cNvSpPr/>
              <p:nvPr/>
            </p:nvSpPr>
            <p:spPr bwMode="auto">
              <a:xfrm>
                <a:off x="944" y="2238"/>
                <a:ext cx="110" cy="71"/>
              </a:xfrm>
              <a:custGeom>
                <a:avLst/>
                <a:gdLst>
                  <a:gd name="T0" fmla="*/ 0 w 41968"/>
                  <a:gd name="T1" fmla="*/ 0 h 21600"/>
                  <a:gd name="T2" fmla="*/ 0 w 41968"/>
                  <a:gd name="T3" fmla="*/ 0 h 21600"/>
                  <a:gd name="T4" fmla="*/ 0 w 41968"/>
                  <a:gd name="T5" fmla="*/ 0 h 21600"/>
                  <a:gd name="T6" fmla="*/ 0 60000 65536"/>
                  <a:gd name="T7" fmla="*/ 0 60000 65536"/>
                  <a:gd name="T8" fmla="*/ 0 60000 65536"/>
                  <a:gd name="T9" fmla="*/ 0 w 41968"/>
                  <a:gd name="T10" fmla="*/ 0 h 21600"/>
                  <a:gd name="T11" fmla="*/ 41968 w 41968"/>
                  <a:gd name="T12" fmla="*/ 21600 h 21600"/>
                </a:gdLst>
                <a:ahLst/>
                <a:cxnLst>
                  <a:cxn ang="T6">
                    <a:pos x="T0" y="T1"/>
                  </a:cxn>
                  <a:cxn ang="T7">
                    <a:pos x="T2" y="T3"/>
                  </a:cxn>
                  <a:cxn ang="T8">
                    <a:pos x="T4" y="T5"/>
                  </a:cxn>
                </a:cxnLst>
                <a:rect l="T9" t="T10" r="T11" b="T12"/>
                <a:pathLst>
                  <a:path w="41968" h="21600" fill="none" extrusionOk="0">
                    <a:moveTo>
                      <a:pt x="-1" y="17356"/>
                    </a:moveTo>
                    <a:cubicBezTo>
                      <a:pt x="2021" y="7263"/>
                      <a:pt x="10885" y="-1"/>
                      <a:pt x="21179" y="0"/>
                    </a:cubicBezTo>
                    <a:cubicBezTo>
                      <a:pt x="30850" y="0"/>
                      <a:pt x="39343" y="6429"/>
                      <a:pt x="41968" y="15737"/>
                    </a:cubicBezTo>
                  </a:path>
                  <a:path w="41968" h="21600" stroke="0" extrusionOk="0">
                    <a:moveTo>
                      <a:pt x="-1" y="17356"/>
                    </a:moveTo>
                    <a:cubicBezTo>
                      <a:pt x="2021" y="7263"/>
                      <a:pt x="10885" y="-1"/>
                      <a:pt x="21179" y="0"/>
                    </a:cubicBezTo>
                    <a:cubicBezTo>
                      <a:pt x="30850" y="0"/>
                      <a:pt x="39343" y="6429"/>
                      <a:pt x="41968" y="15737"/>
                    </a:cubicBezTo>
                    <a:lnTo>
                      <a:pt x="21179" y="21600"/>
                    </a:lnTo>
                    <a:lnTo>
                      <a:pt x="-1" y="17356"/>
                    </a:lnTo>
                    <a:close/>
                  </a:path>
                </a:pathLst>
              </a:custGeom>
              <a:grpFill/>
              <a:ln w="31750" cap="rnd">
                <a:solidFill>
                  <a:srgbClr val="FF3300"/>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6" name="Arc 94">
                <a:extLst>
                  <a:ext uri="{FF2B5EF4-FFF2-40B4-BE49-F238E27FC236}">
                    <a16:creationId xmlns:a16="http://schemas.microsoft.com/office/drawing/2014/main" id="{5968D442-9027-4584-B5FF-BA2A496263EE}"/>
                  </a:ext>
                </a:extLst>
              </p:cNvPr>
              <p:cNvSpPr/>
              <p:nvPr/>
            </p:nvSpPr>
            <p:spPr bwMode="auto">
              <a:xfrm>
                <a:off x="1189" y="2270"/>
                <a:ext cx="228" cy="2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7"/>
                      <a:pt x="9612" y="52"/>
                      <a:pt x="21505" y="0"/>
                    </a:cubicBezTo>
                  </a:path>
                  <a:path w="21600" h="21600" stroke="0" extrusionOk="0">
                    <a:moveTo>
                      <a:pt x="0" y="21600"/>
                    </a:moveTo>
                    <a:cubicBezTo>
                      <a:pt x="0" y="9707"/>
                      <a:pt x="9612" y="52"/>
                      <a:pt x="21505" y="0"/>
                    </a:cubicBezTo>
                    <a:lnTo>
                      <a:pt x="21600" y="21600"/>
                    </a:lnTo>
                    <a:lnTo>
                      <a:pt x="0" y="21600"/>
                    </a:lnTo>
                    <a:close/>
                  </a:path>
                </a:pathLst>
              </a:custGeom>
              <a:grpFill/>
              <a:ln w="31750" cap="rnd">
                <a:solidFill>
                  <a:srgbClr val="FF3300"/>
                </a:solidFill>
                <a:round/>
                <a:headEnd/>
                <a:tailEnd type="triangle" w="med" len="me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7" name="Arc 95">
                <a:extLst>
                  <a:ext uri="{FF2B5EF4-FFF2-40B4-BE49-F238E27FC236}">
                    <a16:creationId xmlns:a16="http://schemas.microsoft.com/office/drawing/2014/main" id="{F1CEF65C-B84E-4FD2-907D-5BB938E93ACB}"/>
                  </a:ext>
                </a:extLst>
              </p:cNvPr>
              <p:cNvSpPr/>
              <p:nvPr/>
            </p:nvSpPr>
            <p:spPr bwMode="auto">
              <a:xfrm>
                <a:off x="342" y="2267"/>
                <a:ext cx="110" cy="71"/>
              </a:xfrm>
              <a:custGeom>
                <a:avLst/>
                <a:gdLst>
                  <a:gd name="T0" fmla="*/ 0 w 42249"/>
                  <a:gd name="T1" fmla="*/ 0 h 21600"/>
                  <a:gd name="T2" fmla="*/ 0 w 42249"/>
                  <a:gd name="T3" fmla="*/ 0 h 21600"/>
                  <a:gd name="T4" fmla="*/ 0 w 42249"/>
                  <a:gd name="T5" fmla="*/ 0 h 21600"/>
                  <a:gd name="T6" fmla="*/ 0 60000 65536"/>
                  <a:gd name="T7" fmla="*/ 0 60000 65536"/>
                  <a:gd name="T8" fmla="*/ 0 60000 65536"/>
                  <a:gd name="T9" fmla="*/ 0 w 42249"/>
                  <a:gd name="T10" fmla="*/ 0 h 21600"/>
                  <a:gd name="T11" fmla="*/ 42249 w 42249"/>
                  <a:gd name="T12" fmla="*/ 21600 h 21600"/>
                </a:gdLst>
                <a:ahLst/>
                <a:cxnLst>
                  <a:cxn ang="T6">
                    <a:pos x="T0" y="T1"/>
                  </a:cxn>
                  <a:cxn ang="T7">
                    <a:pos x="T2" y="T3"/>
                  </a:cxn>
                  <a:cxn ang="T8">
                    <a:pos x="T4" y="T5"/>
                  </a:cxn>
                </a:cxnLst>
                <a:rect l="T9" t="T10" r="T11" b="T12"/>
                <a:pathLst>
                  <a:path w="42249" h="21600" fill="none" extrusionOk="0">
                    <a:moveTo>
                      <a:pt x="42248" y="5239"/>
                    </a:moveTo>
                    <a:cubicBezTo>
                      <a:pt x="39844" y="14854"/>
                      <a:pt x="31205" y="21599"/>
                      <a:pt x="21294" y="21600"/>
                    </a:cubicBezTo>
                    <a:cubicBezTo>
                      <a:pt x="10763" y="21600"/>
                      <a:pt x="1767" y="14005"/>
                      <a:pt x="0" y="3623"/>
                    </a:cubicBezTo>
                  </a:path>
                  <a:path w="42249" h="21600" stroke="0" extrusionOk="0">
                    <a:moveTo>
                      <a:pt x="42248" y="5239"/>
                    </a:moveTo>
                    <a:cubicBezTo>
                      <a:pt x="39844" y="14854"/>
                      <a:pt x="31205" y="21599"/>
                      <a:pt x="21294" y="21600"/>
                    </a:cubicBezTo>
                    <a:cubicBezTo>
                      <a:pt x="10763" y="21600"/>
                      <a:pt x="1767" y="14005"/>
                      <a:pt x="0" y="3623"/>
                    </a:cubicBezTo>
                    <a:lnTo>
                      <a:pt x="21294" y="0"/>
                    </a:lnTo>
                    <a:lnTo>
                      <a:pt x="42248" y="5239"/>
                    </a:lnTo>
                    <a:close/>
                  </a:path>
                </a:pathLst>
              </a:custGeom>
              <a:grpFill/>
              <a:ln w="31750" cap="rnd">
                <a:solidFill>
                  <a:srgbClr val="FF3300"/>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8" name="Arc 96">
                <a:extLst>
                  <a:ext uri="{FF2B5EF4-FFF2-40B4-BE49-F238E27FC236}">
                    <a16:creationId xmlns:a16="http://schemas.microsoft.com/office/drawing/2014/main" id="{54852173-1DEC-4EC6-850C-2207EE4860B6}"/>
                  </a:ext>
                </a:extLst>
              </p:cNvPr>
              <p:cNvSpPr/>
              <p:nvPr/>
            </p:nvSpPr>
            <p:spPr bwMode="auto">
              <a:xfrm>
                <a:off x="187" y="2248"/>
                <a:ext cx="146" cy="58"/>
              </a:xfrm>
              <a:custGeom>
                <a:avLst/>
                <a:gdLst>
                  <a:gd name="T0" fmla="*/ 0 w 41874"/>
                  <a:gd name="T1" fmla="*/ 0 h 21600"/>
                  <a:gd name="T2" fmla="*/ 0 w 41874"/>
                  <a:gd name="T3" fmla="*/ 0 h 21600"/>
                  <a:gd name="T4" fmla="*/ 0 w 41874"/>
                  <a:gd name="T5" fmla="*/ 0 h 21600"/>
                  <a:gd name="T6" fmla="*/ 0 60000 65536"/>
                  <a:gd name="T7" fmla="*/ 0 60000 65536"/>
                  <a:gd name="T8" fmla="*/ 0 60000 65536"/>
                  <a:gd name="T9" fmla="*/ 0 w 41874"/>
                  <a:gd name="T10" fmla="*/ 0 h 21600"/>
                  <a:gd name="T11" fmla="*/ 41874 w 41874"/>
                  <a:gd name="T12" fmla="*/ 21600 h 21600"/>
                </a:gdLst>
                <a:ahLst/>
                <a:cxnLst>
                  <a:cxn ang="T6">
                    <a:pos x="T0" y="T1"/>
                  </a:cxn>
                  <a:cxn ang="T7">
                    <a:pos x="T2" y="T3"/>
                  </a:cxn>
                  <a:cxn ang="T8">
                    <a:pos x="T4" y="T5"/>
                  </a:cxn>
                </a:cxnLst>
                <a:rect l="T9" t="T10" r="T11" b="T12"/>
                <a:pathLst>
                  <a:path w="41874" h="21600" fill="none" extrusionOk="0">
                    <a:moveTo>
                      <a:pt x="0" y="17159"/>
                    </a:moveTo>
                    <a:cubicBezTo>
                      <a:pt x="2101" y="7159"/>
                      <a:pt x="10921" y="-1"/>
                      <a:pt x="21139" y="0"/>
                    </a:cubicBezTo>
                    <a:cubicBezTo>
                      <a:pt x="30738" y="0"/>
                      <a:pt x="39185" y="6334"/>
                      <a:pt x="41874" y="15549"/>
                    </a:cubicBezTo>
                  </a:path>
                  <a:path w="41874" h="21600" stroke="0" extrusionOk="0">
                    <a:moveTo>
                      <a:pt x="0" y="17159"/>
                    </a:moveTo>
                    <a:cubicBezTo>
                      <a:pt x="2101" y="7159"/>
                      <a:pt x="10921" y="-1"/>
                      <a:pt x="21139" y="0"/>
                    </a:cubicBezTo>
                    <a:cubicBezTo>
                      <a:pt x="30738" y="0"/>
                      <a:pt x="39185" y="6334"/>
                      <a:pt x="41874" y="15549"/>
                    </a:cubicBezTo>
                    <a:lnTo>
                      <a:pt x="21139" y="21600"/>
                    </a:lnTo>
                    <a:lnTo>
                      <a:pt x="0" y="17159"/>
                    </a:lnTo>
                    <a:close/>
                  </a:path>
                </a:pathLst>
              </a:custGeom>
              <a:grpFill/>
              <a:ln w="31750" cap="rnd">
                <a:solidFill>
                  <a:srgbClr val="FF3300"/>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9" name="Arc 97">
                <a:extLst>
                  <a:ext uri="{FF2B5EF4-FFF2-40B4-BE49-F238E27FC236}">
                    <a16:creationId xmlns:a16="http://schemas.microsoft.com/office/drawing/2014/main" id="{F3B36ACA-D192-4FC6-B4A5-D417C57552F6}"/>
                  </a:ext>
                </a:extLst>
              </p:cNvPr>
              <p:cNvSpPr/>
              <p:nvPr/>
            </p:nvSpPr>
            <p:spPr bwMode="auto">
              <a:xfrm>
                <a:off x="42" y="2289"/>
                <a:ext cx="133" cy="21"/>
              </a:xfrm>
              <a:custGeom>
                <a:avLst/>
                <a:gdLst>
                  <a:gd name="T0" fmla="*/ 0 w 21600"/>
                  <a:gd name="T1" fmla="*/ 0 h 22652"/>
                  <a:gd name="T2" fmla="*/ 0 w 21600"/>
                  <a:gd name="T3" fmla="*/ 0 h 22652"/>
                  <a:gd name="T4" fmla="*/ 0 w 21600"/>
                  <a:gd name="T5" fmla="*/ 0 h 22652"/>
                  <a:gd name="T6" fmla="*/ 0 60000 65536"/>
                  <a:gd name="T7" fmla="*/ 0 60000 65536"/>
                  <a:gd name="T8" fmla="*/ 0 60000 65536"/>
                  <a:gd name="T9" fmla="*/ 0 w 21600"/>
                  <a:gd name="T10" fmla="*/ 0 h 22652"/>
                  <a:gd name="T11" fmla="*/ 21600 w 21600"/>
                  <a:gd name="T12" fmla="*/ 22652 h 22652"/>
                </a:gdLst>
                <a:ahLst/>
                <a:cxnLst>
                  <a:cxn ang="T6">
                    <a:pos x="T0" y="T1"/>
                  </a:cxn>
                  <a:cxn ang="T7">
                    <a:pos x="T2" y="T3"/>
                  </a:cxn>
                  <a:cxn ang="T8">
                    <a:pos x="T4" y="T5"/>
                  </a:cxn>
                </a:cxnLst>
                <a:rect l="T9" t="T10" r="T11" b="T12"/>
                <a:pathLst>
                  <a:path w="21600" h="22652" fill="none" extrusionOk="0">
                    <a:moveTo>
                      <a:pt x="21574" y="-1"/>
                    </a:moveTo>
                    <a:cubicBezTo>
                      <a:pt x="21591" y="350"/>
                      <a:pt x="21600" y="701"/>
                      <a:pt x="21600" y="1052"/>
                    </a:cubicBezTo>
                    <a:cubicBezTo>
                      <a:pt x="21600" y="12981"/>
                      <a:pt x="11929" y="22651"/>
                      <a:pt x="0" y="22652"/>
                    </a:cubicBezTo>
                  </a:path>
                  <a:path w="21600" h="22652" stroke="0" extrusionOk="0">
                    <a:moveTo>
                      <a:pt x="21574" y="-1"/>
                    </a:moveTo>
                    <a:cubicBezTo>
                      <a:pt x="21591" y="350"/>
                      <a:pt x="21600" y="701"/>
                      <a:pt x="21600" y="1052"/>
                    </a:cubicBezTo>
                    <a:cubicBezTo>
                      <a:pt x="21600" y="12981"/>
                      <a:pt x="11929" y="22651"/>
                      <a:pt x="0" y="22652"/>
                    </a:cubicBezTo>
                    <a:lnTo>
                      <a:pt x="0" y="1052"/>
                    </a:lnTo>
                    <a:lnTo>
                      <a:pt x="21574" y="-1"/>
                    </a:lnTo>
                    <a:close/>
                  </a:path>
                </a:pathLst>
              </a:custGeom>
              <a:grpFill/>
              <a:ln w="31750" cap="rnd">
                <a:solidFill>
                  <a:srgbClr val="FF3300"/>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67" name="Group 98">
              <a:extLst>
                <a:ext uri="{FF2B5EF4-FFF2-40B4-BE49-F238E27FC236}">
                  <a16:creationId xmlns:a16="http://schemas.microsoft.com/office/drawing/2014/main" id="{AB476928-D7C3-49DA-8D3B-CA653B538360}"/>
                </a:ext>
              </a:extLst>
            </p:cNvPr>
            <p:cNvGrpSpPr/>
            <p:nvPr/>
          </p:nvGrpSpPr>
          <p:grpSpPr bwMode="auto">
            <a:xfrm>
              <a:off x="150" y="1296"/>
              <a:ext cx="977" cy="963"/>
              <a:chOff x="-62" y="1296"/>
              <a:chExt cx="1135" cy="957"/>
            </a:xfrm>
            <a:grpFill/>
          </p:grpSpPr>
          <p:sp>
            <p:nvSpPr>
              <p:cNvPr id="68" name="Rectangle 99">
                <a:extLst>
                  <a:ext uri="{FF2B5EF4-FFF2-40B4-BE49-F238E27FC236}">
                    <a16:creationId xmlns:a16="http://schemas.microsoft.com/office/drawing/2014/main" id="{4F0C8C7F-9ED0-4E7A-BD9E-425ABC4060F3}"/>
                  </a:ext>
                </a:extLst>
              </p:cNvPr>
              <p:cNvSpPr>
                <a:spLocks noChangeArrowheads="1"/>
              </p:cNvSpPr>
              <p:nvPr/>
            </p:nvSpPr>
            <p:spPr bwMode="auto">
              <a:xfrm>
                <a:off x="-62" y="1296"/>
                <a:ext cx="1135" cy="622"/>
              </a:xfrm>
              <a:prstGeom prst="rect">
                <a:avLst/>
              </a:prstGeom>
              <a:solidFill>
                <a:srgbClr val="FFFFFF"/>
              </a:solidFill>
              <a:ln w="12700">
                <a:solidFill>
                  <a:schemeClr val="tx1"/>
                </a:solidFill>
                <a:miter lim="800000"/>
                <a:headEnd/>
                <a:tailEnd/>
              </a:ln>
            </p:spPr>
            <p:txBody>
              <a:bodyPr wrap="none" lIns="90488" tIns="44450" rIns="90488" bIns="44450">
                <a:spAutoFit/>
              </a:bodyP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pPr algn="ctr"/>
                <a:r>
                  <a:rPr lang="hi-IN"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घटना 
आयनीकरण 
विकिरण</a:t>
                </a:r>
                <a:endPar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9" name="Line 100">
                <a:extLst>
                  <a:ext uri="{FF2B5EF4-FFF2-40B4-BE49-F238E27FC236}">
                    <a16:creationId xmlns:a16="http://schemas.microsoft.com/office/drawing/2014/main" id="{279C6A4D-7C10-4C66-A143-BD9B274DA945}"/>
                  </a:ext>
                </a:extLst>
              </p:cNvPr>
              <p:cNvSpPr>
                <a:spLocks noChangeShapeType="1"/>
              </p:cNvSpPr>
              <p:nvPr/>
            </p:nvSpPr>
            <p:spPr bwMode="auto">
              <a:xfrm>
                <a:off x="452" y="1951"/>
                <a:ext cx="0" cy="302"/>
              </a:xfrm>
              <a:prstGeom prst="line">
                <a:avLst/>
              </a:prstGeom>
              <a:grpFill/>
              <a:ln w="12700">
                <a:solidFill>
                  <a:schemeClr val="tx1"/>
                </a:solidFill>
                <a:round/>
                <a:headEnd/>
                <a:tailEnd type="triangle" w="med" len="me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grpSp>
        <p:nvGrpSpPr>
          <p:cNvPr id="80" name="Group 101">
            <a:extLst>
              <a:ext uri="{FF2B5EF4-FFF2-40B4-BE49-F238E27FC236}">
                <a16:creationId xmlns:a16="http://schemas.microsoft.com/office/drawing/2014/main" id="{B4E73FB7-37E5-4B2A-B4AC-DEBFB3A9A373}"/>
              </a:ext>
            </a:extLst>
          </p:cNvPr>
          <p:cNvGrpSpPr/>
          <p:nvPr/>
        </p:nvGrpSpPr>
        <p:grpSpPr bwMode="auto">
          <a:xfrm>
            <a:off x="9605589" y="2931836"/>
            <a:ext cx="611694" cy="660316"/>
            <a:chOff x="3751" y="2084"/>
            <a:chExt cx="385" cy="408"/>
          </a:xfrm>
        </p:grpSpPr>
        <p:sp>
          <p:nvSpPr>
            <p:cNvPr id="81" name="Line 102">
              <a:extLst>
                <a:ext uri="{FF2B5EF4-FFF2-40B4-BE49-F238E27FC236}">
                  <a16:creationId xmlns:a16="http://schemas.microsoft.com/office/drawing/2014/main" id="{CECA8763-21DC-436B-9D58-8DBC8D2E423B}"/>
                </a:ext>
              </a:extLst>
            </p:cNvPr>
            <p:cNvSpPr>
              <a:spLocks noChangeShapeType="1"/>
            </p:cNvSpPr>
            <p:nvPr/>
          </p:nvSpPr>
          <p:spPr bwMode="auto">
            <a:xfrm>
              <a:off x="3751" y="2131"/>
              <a:ext cx="379" cy="361"/>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2" name="Line 103">
              <a:extLst>
                <a:ext uri="{FF2B5EF4-FFF2-40B4-BE49-F238E27FC236}">
                  <a16:creationId xmlns:a16="http://schemas.microsoft.com/office/drawing/2014/main" id="{9B3F8185-3076-4899-B5C3-A1F94FC69B65}"/>
                </a:ext>
              </a:extLst>
            </p:cNvPr>
            <p:cNvSpPr>
              <a:spLocks noChangeShapeType="1"/>
            </p:cNvSpPr>
            <p:nvPr/>
          </p:nvSpPr>
          <p:spPr bwMode="auto">
            <a:xfrm>
              <a:off x="4009" y="2143"/>
              <a:ext cx="127" cy="238"/>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3" name="Line 104">
              <a:extLst>
                <a:ext uri="{FF2B5EF4-FFF2-40B4-BE49-F238E27FC236}">
                  <a16:creationId xmlns:a16="http://schemas.microsoft.com/office/drawing/2014/main" id="{05475E0E-FD38-42C3-BA9E-70BBF1A9CB9C}"/>
                </a:ext>
              </a:extLst>
            </p:cNvPr>
            <p:cNvSpPr>
              <a:spLocks noChangeShapeType="1"/>
            </p:cNvSpPr>
            <p:nvPr/>
          </p:nvSpPr>
          <p:spPr bwMode="auto">
            <a:xfrm>
              <a:off x="3814" y="2092"/>
              <a:ext cx="316" cy="374"/>
            </a:xfrm>
            <a:prstGeom prst="line">
              <a:avLst/>
            </a:prstGeom>
            <a:noFill/>
            <a:ln w="12700">
              <a:solidFill>
                <a:schemeClr val="tx1"/>
              </a:solidFill>
              <a:round/>
              <a:headEnd/>
              <a:tailEnd/>
            </a:ln>
          </p:spPr>
          <p:txBody>
            <a:bodyP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4" name="Line 105">
              <a:extLst>
                <a:ext uri="{FF2B5EF4-FFF2-40B4-BE49-F238E27FC236}">
                  <a16:creationId xmlns:a16="http://schemas.microsoft.com/office/drawing/2014/main" id="{8597325D-F8FE-49FD-AB72-E5C1969653A3}"/>
                </a:ext>
              </a:extLst>
            </p:cNvPr>
            <p:cNvSpPr>
              <a:spLocks noChangeShapeType="1"/>
            </p:cNvSpPr>
            <p:nvPr/>
          </p:nvSpPr>
          <p:spPr bwMode="auto">
            <a:xfrm>
              <a:off x="3874" y="2084"/>
              <a:ext cx="256" cy="382"/>
            </a:xfrm>
            <a:prstGeom prst="line">
              <a:avLst/>
            </a:prstGeom>
            <a:noFill/>
            <a:ln w="12700">
              <a:solidFill>
                <a:schemeClr val="tx1"/>
              </a:solidFill>
              <a:round/>
              <a:headEnd/>
              <a:tailEnd/>
            </a:ln>
          </p:spPr>
          <p:txBody>
            <a:bodyP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5" name="Line 106">
              <a:extLst>
                <a:ext uri="{FF2B5EF4-FFF2-40B4-BE49-F238E27FC236}">
                  <a16:creationId xmlns:a16="http://schemas.microsoft.com/office/drawing/2014/main" id="{B10C65FF-ED75-4B1F-9EFB-9D9D1EA7850E}"/>
                </a:ext>
              </a:extLst>
            </p:cNvPr>
            <p:cNvSpPr>
              <a:spLocks noChangeShapeType="1"/>
            </p:cNvSpPr>
            <p:nvPr/>
          </p:nvSpPr>
          <p:spPr bwMode="auto">
            <a:xfrm>
              <a:off x="3772" y="2104"/>
              <a:ext cx="358" cy="362"/>
            </a:xfrm>
            <a:prstGeom prst="line">
              <a:avLst/>
            </a:prstGeom>
            <a:noFill/>
            <a:ln w="12700">
              <a:solidFill>
                <a:schemeClr val="tx1"/>
              </a:solidFill>
              <a:round/>
              <a:headEnd/>
              <a:tailEnd/>
            </a:ln>
          </p:spPr>
          <p:txBody>
            <a:bodyP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6" name="Line 107">
              <a:extLst>
                <a:ext uri="{FF2B5EF4-FFF2-40B4-BE49-F238E27FC236}">
                  <a16:creationId xmlns:a16="http://schemas.microsoft.com/office/drawing/2014/main" id="{489C6732-E26F-44B0-811C-B0AE4CDAF588}"/>
                </a:ext>
              </a:extLst>
            </p:cNvPr>
            <p:cNvSpPr>
              <a:spLocks noChangeShapeType="1"/>
            </p:cNvSpPr>
            <p:nvPr/>
          </p:nvSpPr>
          <p:spPr bwMode="auto">
            <a:xfrm>
              <a:off x="3790" y="2096"/>
              <a:ext cx="346" cy="370"/>
            </a:xfrm>
            <a:prstGeom prst="line">
              <a:avLst/>
            </a:prstGeom>
            <a:noFill/>
            <a:ln w="12700">
              <a:solidFill>
                <a:schemeClr val="tx1"/>
              </a:solidFill>
              <a:round/>
              <a:headEnd/>
              <a:tailEnd/>
            </a:ln>
          </p:spPr>
          <p:txBody>
            <a:bodyP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7" name="Line 108">
              <a:extLst>
                <a:ext uri="{FF2B5EF4-FFF2-40B4-BE49-F238E27FC236}">
                  <a16:creationId xmlns:a16="http://schemas.microsoft.com/office/drawing/2014/main" id="{143B0EA0-D70F-4DC4-AC94-9190BF626BCB}"/>
                </a:ext>
              </a:extLst>
            </p:cNvPr>
            <p:cNvSpPr>
              <a:spLocks noChangeShapeType="1"/>
            </p:cNvSpPr>
            <p:nvPr/>
          </p:nvSpPr>
          <p:spPr bwMode="auto">
            <a:xfrm>
              <a:off x="3763" y="2119"/>
              <a:ext cx="367" cy="373"/>
            </a:xfrm>
            <a:prstGeom prst="line">
              <a:avLst/>
            </a:prstGeom>
            <a:noFill/>
            <a:ln w="12700">
              <a:solidFill>
                <a:schemeClr val="tx1"/>
              </a:solidFill>
              <a:round/>
              <a:headEnd/>
              <a:tailEnd/>
            </a:ln>
          </p:spPr>
          <p:txBody>
            <a:bodyP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8" name="Line 109">
              <a:extLst>
                <a:ext uri="{FF2B5EF4-FFF2-40B4-BE49-F238E27FC236}">
                  <a16:creationId xmlns:a16="http://schemas.microsoft.com/office/drawing/2014/main" id="{960CB2ED-BA02-4D06-8713-D6FFCFF7322B}"/>
                </a:ext>
              </a:extLst>
            </p:cNvPr>
            <p:cNvSpPr>
              <a:spLocks noChangeShapeType="1"/>
            </p:cNvSpPr>
            <p:nvPr/>
          </p:nvSpPr>
          <p:spPr bwMode="auto">
            <a:xfrm>
              <a:off x="3838" y="2089"/>
              <a:ext cx="292" cy="377"/>
            </a:xfrm>
            <a:prstGeom prst="line">
              <a:avLst/>
            </a:prstGeom>
            <a:noFill/>
            <a:ln w="12700">
              <a:solidFill>
                <a:schemeClr val="tx1"/>
              </a:solidFill>
              <a:round/>
              <a:headEnd/>
              <a:tailEnd/>
            </a:ln>
          </p:spPr>
          <p:txBody>
            <a:bodyP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9" name="Line 110">
              <a:extLst>
                <a:ext uri="{FF2B5EF4-FFF2-40B4-BE49-F238E27FC236}">
                  <a16:creationId xmlns:a16="http://schemas.microsoft.com/office/drawing/2014/main" id="{CB690C28-AAA2-42CB-96D2-F8A064E9AAD2}"/>
                </a:ext>
              </a:extLst>
            </p:cNvPr>
            <p:cNvSpPr>
              <a:spLocks noChangeShapeType="1"/>
            </p:cNvSpPr>
            <p:nvPr/>
          </p:nvSpPr>
          <p:spPr bwMode="auto">
            <a:xfrm>
              <a:off x="3856" y="2089"/>
              <a:ext cx="274" cy="377"/>
            </a:xfrm>
            <a:prstGeom prst="line">
              <a:avLst/>
            </a:prstGeom>
            <a:noFill/>
            <a:ln w="12700">
              <a:solidFill>
                <a:schemeClr val="tx1"/>
              </a:solidFill>
              <a:round/>
              <a:headEnd/>
              <a:tailEnd/>
            </a:ln>
          </p:spPr>
          <p:txBody>
            <a:bodyP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0" name="Line 111">
              <a:extLst>
                <a:ext uri="{FF2B5EF4-FFF2-40B4-BE49-F238E27FC236}">
                  <a16:creationId xmlns:a16="http://schemas.microsoft.com/office/drawing/2014/main" id="{386ADAB8-F9E0-451B-86E2-240A1E7F7053}"/>
                </a:ext>
              </a:extLst>
            </p:cNvPr>
            <p:cNvSpPr>
              <a:spLocks noChangeShapeType="1"/>
            </p:cNvSpPr>
            <p:nvPr/>
          </p:nvSpPr>
          <p:spPr bwMode="auto">
            <a:xfrm>
              <a:off x="3752" y="2121"/>
              <a:ext cx="378" cy="347"/>
            </a:xfrm>
            <a:prstGeom prst="line">
              <a:avLst/>
            </a:prstGeom>
            <a:noFill/>
            <a:ln w="12700">
              <a:solidFill>
                <a:schemeClr val="tx1"/>
              </a:solidFill>
              <a:round/>
              <a:headEnd/>
              <a:tailEnd/>
            </a:ln>
          </p:spPr>
          <p:txBody>
            <a:bodyP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1" name="Line 112">
              <a:extLst>
                <a:ext uri="{FF2B5EF4-FFF2-40B4-BE49-F238E27FC236}">
                  <a16:creationId xmlns:a16="http://schemas.microsoft.com/office/drawing/2014/main" id="{5C53F705-2D1A-4185-AD74-D5DC572C4EC0}"/>
                </a:ext>
              </a:extLst>
            </p:cNvPr>
            <p:cNvSpPr>
              <a:spLocks noChangeShapeType="1"/>
            </p:cNvSpPr>
            <p:nvPr/>
          </p:nvSpPr>
          <p:spPr bwMode="auto">
            <a:xfrm>
              <a:off x="3895" y="2084"/>
              <a:ext cx="235" cy="364"/>
            </a:xfrm>
            <a:prstGeom prst="line">
              <a:avLst/>
            </a:prstGeom>
            <a:noFill/>
            <a:ln w="12700">
              <a:solidFill>
                <a:schemeClr val="tx1"/>
              </a:solidFill>
              <a:round/>
              <a:headEnd/>
              <a:tailEnd/>
            </a:ln>
          </p:spPr>
          <p:txBody>
            <a:bodyP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2" name="Line 113">
              <a:extLst>
                <a:ext uri="{FF2B5EF4-FFF2-40B4-BE49-F238E27FC236}">
                  <a16:creationId xmlns:a16="http://schemas.microsoft.com/office/drawing/2014/main" id="{0A646166-8AAB-4C0B-8812-4AB04A1AAC64}"/>
                </a:ext>
              </a:extLst>
            </p:cNvPr>
            <p:cNvSpPr>
              <a:spLocks noChangeShapeType="1"/>
            </p:cNvSpPr>
            <p:nvPr/>
          </p:nvSpPr>
          <p:spPr bwMode="auto">
            <a:xfrm>
              <a:off x="3928" y="2092"/>
              <a:ext cx="202" cy="356"/>
            </a:xfrm>
            <a:prstGeom prst="line">
              <a:avLst/>
            </a:prstGeom>
            <a:noFill/>
            <a:ln w="12700">
              <a:solidFill>
                <a:schemeClr val="tx1"/>
              </a:solidFill>
              <a:round/>
              <a:headEnd/>
              <a:tailEnd/>
            </a:ln>
          </p:spPr>
          <p:txBody>
            <a:bodyP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3" name="Line 114">
              <a:extLst>
                <a:ext uri="{FF2B5EF4-FFF2-40B4-BE49-F238E27FC236}">
                  <a16:creationId xmlns:a16="http://schemas.microsoft.com/office/drawing/2014/main" id="{C22018D2-18A7-4D55-A7B8-2A0E8BCEC374}"/>
                </a:ext>
              </a:extLst>
            </p:cNvPr>
            <p:cNvSpPr>
              <a:spLocks noChangeShapeType="1"/>
            </p:cNvSpPr>
            <p:nvPr/>
          </p:nvSpPr>
          <p:spPr bwMode="auto">
            <a:xfrm>
              <a:off x="3943" y="2098"/>
              <a:ext cx="187" cy="343"/>
            </a:xfrm>
            <a:prstGeom prst="line">
              <a:avLst/>
            </a:prstGeom>
            <a:noFill/>
            <a:ln w="12700">
              <a:solidFill>
                <a:schemeClr val="tx1"/>
              </a:solidFill>
              <a:round/>
              <a:headEnd/>
              <a:tailEnd/>
            </a:ln>
          </p:spPr>
          <p:txBody>
            <a:bodyP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4" name="Line 115">
              <a:extLst>
                <a:ext uri="{FF2B5EF4-FFF2-40B4-BE49-F238E27FC236}">
                  <a16:creationId xmlns:a16="http://schemas.microsoft.com/office/drawing/2014/main" id="{902827D1-EB84-4164-B953-549A28AF3F3B}"/>
                </a:ext>
              </a:extLst>
            </p:cNvPr>
            <p:cNvSpPr>
              <a:spLocks noChangeShapeType="1"/>
            </p:cNvSpPr>
            <p:nvPr/>
          </p:nvSpPr>
          <p:spPr bwMode="auto">
            <a:xfrm>
              <a:off x="3973" y="2110"/>
              <a:ext cx="157" cy="331"/>
            </a:xfrm>
            <a:prstGeom prst="line">
              <a:avLst/>
            </a:prstGeom>
            <a:noFill/>
            <a:ln w="12700">
              <a:solidFill>
                <a:schemeClr val="tx1"/>
              </a:solidFill>
              <a:round/>
              <a:headEnd/>
              <a:tailEnd/>
            </a:ln>
          </p:spPr>
          <p:txBody>
            <a:bodyP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5" name="Line 116">
              <a:extLst>
                <a:ext uri="{FF2B5EF4-FFF2-40B4-BE49-F238E27FC236}">
                  <a16:creationId xmlns:a16="http://schemas.microsoft.com/office/drawing/2014/main" id="{95648D88-6E98-433B-BE55-993B7FA5E35F}"/>
                </a:ext>
              </a:extLst>
            </p:cNvPr>
            <p:cNvSpPr>
              <a:spLocks noChangeShapeType="1"/>
            </p:cNvSpPr>
            <p:nvPr/>
          </p:nvSpPr>
          <p:spPr bwMode="auto">
            <a:xfrm>
              <a:off x="3985" y="2122"/>
              <a:ext cx="145" cy="282"/>
            </a:xfrm>
            <a:prstGeom prst="line">
              <a:avLst/>
            </a:prstGeom>
            <a:noFill/>
            <a:ln w="12700">
              <a:solidFill>
                <a:schemeClr val="tx1"/>
              </a:solidFill>
              <a:round/>
              <a:headEnd/>
              <a:tailEnd/>
            </a:ln>
          </p:spPr>
          <p:txBody>
            <a:bodyP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6" name="Line 117">
              <a:extLst>
                <a:ext uri="{FF2B5EF4-FFF2-40B4-BE49-F238E27FC236}">
                  <a16:creationId xmlns:a16="http://schemas.microsoft.com/office/drawing/2014/main" id="{70B3E798-9DCD-4BB0-8FFD-F7B9975460E2}"/>
                </a:ext>
              </a:extLst>
            </p:cNvPr>
            <p:cNvSpPr>
              <a:spLocks noChangeShapeType="1"/>
            </p:cNvSpPr>
            <p:nvPr/>
          </p:nvSpPr>
          <p:spPr bwMode="auto">
            <a:xfrm>
              <a:off x="3991" y="2131"/>
              <a:ext cx="139" cy="273"/>
            </a:xfrm>
            <a:prstGeom prst="line">
              <a:avLst/>
            </a:prstGeom>
            <a:noFill/>
            <a:ln w="12700">
              <a:solidFill>
                <a:schemeClr val="tx1"/>
              </a:solidFill>
              <a:round/>
              <a:headEnd/>
              <a:tailEnd/>
            </a:ln>
          </p:spPr>
          <p:txBody>
            <a:bodyP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7" name="Line 118">
              <a:extLst>
                <a:ext uri="{FF2B5EF4-FFF2-40B4-BE49-F238E27FC236}">
                  <a16:creationId xmlns:a16="http://schemas.microsoft.com/office/drawing/2014/main" id="{295F1111-7423-440E-8137-9DB705C8E9D5}"/>
                </a:ext>
              </a:extLst>
            </p:cNvPr>
            <p:cNvSpPr>
              <a:spLocks noChangeShapeType="1"/>
            </p:cNvSpPr>
            <p:nvPr/>
          </p:nvSpPr>
          <p:spPr bwMode="auto">
            <a:xfrm>
              <a:off x="4001" y="2128"/>
              <a:ext cx="129" cy="253"/>
            </a:xfrm>
            <a:prstGeom prst="line">
              <a:avLst/>
            </a:prstGeom>
            <a:noFill/>
            <a:ln w="12700">
              <a:solidFill>
                <a:schemeClr val="tx1"/>
              </a:solidFill>
              <a:round/>
              <a:headEnd/>
              <a:tailEnd/>
            </a:ln>
          </p:spPr>
          <p:txBody>
            <a:bodyP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8" name="Line 119">
              <a:extLst>
                <a:ext uri="{FF2B5EF4-FFF2-40B4-BE49-F238E27FC236}">
                  <a16:creationId xmlns:a16="http://schemas.microsoft.com/office/drawing/2014/main" id="{9FE21BAB-3320-474A-A244-7299FEA5983F}"/>
                </a:ext>
              </a:extLst>
            </p:cNvPr>
            <p:cNvSpPr>
              <a:spLocks noChangeShapeType="1"/>
            </p:cNvSpPr>
            <p:nvPr/>
          </p:nvSpPr>
          <p:spPr bwMode="auto">
            <a:xfrm>
              <a:off x="3910" y="2087"/>
              <a:ext cx="220" cy="379"/>
            </a:xfrm>
            <a:prstGeom prst="line">
              <a:avLst/>
            </a:prstGeom>
            <a:noFill/>
            <a:ln w="12700">
              <a:solidFill>
                <a:schemeClr val="tx1"/>
              </a:solidFill>
              <a:round/>
              <a:headEnd/>
              <a:tailEnd/>
            </a:ln>
          </p:spPr>
          <p:txBody>
            <a:bodyP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99" name="Group 120">
            <a:extLst>
              <a:ext uri="{FF2B5EF4-FFF2-40B4-BE49-F238E27FC236}">
                <a16:creationId xmlns:a16="http://schemas.microsoft.com/office/drawing/2014/main" id="{75A6238F-F289-41F2-9361-9875E52DB9B4}"/>
              </a:ext>
            </a:extLst>
          </p:cNvPr>
          <p:cNvGrpSpPr/>
          <p:nvPr/>
        </p:nvGrpSpPr>
        <p:grpSpPr bwMode="auto">
          <a:xfrm>
            <a:off x="6850770" y="3344763"/>
            <a:ext cx="1220211" cy="1315777"/>
            <a:chOff x="2016" y="2352"/>
            <a:chExt cx="768" cy="813"/>
          </a:xfrm>
        </p:grpSpPr>
        <p:sp>
          <p:nvSpPr>
            <p:cNvPr id="100" name="Text Box 121">
              <a:extLst>
                <a:ext uri="{FF2B5EF4-FFF2-40B4-BE49-F238E27FC236}">
                  <a16:creationId xmlns:a16="http://schemas.microsoft.com/office/drawing/2014/main" id="{74D6B125-404C-4539-9C36-83BFE81BE549}"/>
                </a:ext>
              </a:extLst>
            </p:cNvPr>
            <p:cNvSpPr txBox="1">
              <a:spLocks noChangeArrowheads="1"/>
            </p:cNvSpPr>
            <p:nvPr/>
          </p:nvSpPr>
          <p:spPr bwMode="auto">
            <a:xfrm>
              <a:off x="2016" y="2928"/>
              <a:ext cx="768" cy="237"/>
            </a:xfrm>
            <a:prstGeom prst="rect">
              <a:avLst/>
            </a:prstGeom>
            <a:noFill/>
            <a:ln w="9525">
              <a:solidFill>
                <a:schemeClr val="tx1"/>
              </a:solidFill>
              <a:miter lim="800000"/>
              <a:headEnd/>
              <a:tailEnd/>
            </a:ln>
          </p:spPr>
          <p:txBody>
            <a:bodyPr>
              <a:spAutoFit/>
            </a:bodyP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pPr algn="ctr">
                <a:spcBef>
                  <a:spcPct val="50000"/>
                </a:spcBef>
              </a:pPr>
              <a:r>
                <a:rPr lang="hi-IN"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इलेक्ट्रॉनों</a:t>
              </a:r>
              <a:endPar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1" name="Line 122">
              <a:extLst>
                <a:ext uri="{FF2B5EF4-FFF2-40B4-BE49-F238E27FC236}">
                  <a16:creationId xmlns:a16="http://schemas.microsoft.com/office/drawing/2014/main" id="{2ACBF0B1-7FBA-4EFE-93D2-05089485F25F}"/>
                </a:ext>
              </a:extLst>
            </p:cNvPr>
            <p:cNvSpPr>
              <a:spLocks noChangeShapeType="1"/>
            </p:cNvSpPr>
            <p:nvPr/>
          </p:nvSpPr>
          <p:spPr bwMode="auto">
            <a:xfrm flipV="1">
              <a:off x="2352" y="2352"/>
              <a:ext cx="336" cy="576"/>
            </a:xfrm>
            <a:prstGeom prst="line">
              <a:avLst/>
            </a:prstGeom>
            <a:noFill/>
            <a:ln w="38100">
              <a:solidFill>
                <a:schemeClr val="tx1"/>
              </a:solidFill>
              <a:round/>
              <a:headEnd/>
              <a:tailEnd type="triangle" w="med" len="med"/>
            </a:ln>
          </p:spPr>
          <p:txBody>
            <a:bodyP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02" name="Rectangle 124">
            <a:extLst>
              <a:ext uri="{FF2B5EF4-FFF2-40B4-BE49-F238E27FC236}">
                <a16:creationId xmlns:a16="http://schemas.microsoft.com/office/drawing/2014/main" id="{BDAF4814-D18C-451F-873D-15EF3D879837}"/>
              </a:ext>
            </a:extLst>
          </p:cNvPr>
          <p:cNvSpPr>
            <a:spLocks noChangeArrowheads="1"/>
          </p:cNvSpPr>
          <p:nvPr/>
        </p:nvSpPr>
        <p:spPr bwMode="auto">
          <a:xfrm>
            <a:off x="10813301" y="2805581"/>
            <a:ext cx="1061330" cy="1618421"/>
          </a:xfrm>
          <a:prstGeom prst="rect">
            <a:avLst/>
          </a:prstGeom>
          <a:solidFill>
            <a:srgbClr val="FFFF00"/>
          </a:solidFill>
          <a:ln w="12700">
            <a:solidFill>
              <a:schemeClr val="tx1"/>
            </a:solidFill>
            <a:miter lim="800000"/>
            <a:headEnd/>
            <a:tailEnd/>
          </a:ln>
        </p:spPr>
        <p:txBody>
          <a:bodyPr wrap="none" lIns="90488" tIns="44450" rIns="90488" bIns="44450" anchor="ct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pPr algn="ctr"/>
            <a:endParaRPr lang="en-US" sz="1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en-US" sz="1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03" name="Group 38">
            <a:extLst>
              <a:ext uri="{FF2B5EF4-FFF2-40B4-BE49-F238E27FC236}">
                <a16:creationId xmlns:a16="http://schemas.microsoft.com/office/drawing/2014/main" id="{ECBA7D18-6550-407E-B5EF-EE80D1FC5988}"/>
              </a:ext>
            </a:extLst>
          </p:cNvPr>
          <p:cNvGrpSpPr/>
          <p:nvPr/>
        </p:nvGrpSpPr>
        <p:grpSpPr bwMode="auto">
          <a:xfrm>
            <a:off x="8658164" y="2933734"/>
            <a:ext cx="958850" cy="839787"/>
            <a:chOff x="3148" y="2089"/>
            <a:chExt cx="604" cy="529"/>
          </a:xfrm>
        </p:grpSpPr>
        <p:sp>
          <p:nvSpPr>
            <p:cNvPr id="104" name="Line 39">
              <a:extLst>
                <a:ext uri="{FF2B5EF4-FFF2-40B4-BE49-F238E27FC236}">
                  <a16:creationId xmlns:a16="http://schemas.microsoft.com/office/drawing/2014/main" id="{EE2E8FD3-E073-4FAA-A57A-7EBEF2F5244A}"/>
                </a:ext>
              </a:extLst>
            </p:cNvPr>
            <p:cNvSpPr>
              <a:spLocks noChangeShapeType="1"/>
            </p:cNvSpPr>
            <p:nvPr/>
          </p:nvSpPr>
          <p:spPr bwMode="auto">
            <a:xfrm>
              <a:off x="3370" y="2131"/>
              <a:ext cx="382" cy="442"/>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05" name="Group 40">
              <a:extLst>
                <a:ext uri="{FF2B5EF4-FFF2-40B4-BE49-F238E27FC236}">
                  <a16:creationId xmlns:a16="http://schemas.microsoft.com/office/drawing/2014/main" id="{F14E5BA7-1C9F-4A29-9A9C-246B9DF3B4D7}"/>
                </a:ext>
              </a:extLst>
            </p:cNvPr>
            <p:cNvGrpSpPr/>
            <p:nvPr/>
          </p:nvGrpSpPr>
          <p:grpSpPr bwMode="auto">
            <a:xfrm>
              <a:off x="3148" y="2089"/>
              <a:ext cx="592" cy="529"/>
              <a:chOff x="3148" y="2089"/>
              <a:chExt cx="592" cy="529"/>
            </a:xfrm>
          </p:grpSpPr>
          <p:sp>
            <p:nvSpPr>
              <p:cNvPr id="106" name="Line 41">
                <a:extLst>
                  <a:ext uri="{FF2B5EF4-FFF2-40B4-BE49-F238E27FC236}">
                    <a16:creationId xmlns:a16="http://schemas.microsoft.com/office/drawing/2014/main" id="{061DD7F3-8372-4F98-B8A0-A7BCA92BFFD1}"/>
                  </a:ext>
                </a:extLst>
              </p:cNvPr>
              <p:cNvSpPr>
                <a:spLocks noChangeShapeType="1"/>
              </p:cNvSpPr>
              <p:nvPr/>
            </p:nvSpPr>
            <p:spPr bwMode="auto">
              <a:xfrm>
                <a:off x="3370" y="2137"/>
                <a:ext cx="370" cy="445"/>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07" name="Group 42">
                <a:extLst>
                  <a:ext uri="{FF2B5EF4-FFF2-40B4-BE49-F238E27FC236}">
                    <a16:creationId xmlns:a16="http://schemas.microsoft.com/office/drawing/2014/main" id="{3DD9D437-B3DE-4732-A871-B1FFDCB24A44}"/>
                  </a:ext>
                </a:extLst>
              </p:cNvPr>
              <p:cNvGrpSpPr/>
              <p:nvPr/>
            </p:nvGrpSpPr>
            <p:grpSpPr bwMode="auto">
              <a:xfrm>
                <a:off x="3148" y="2089"/>
                <a:ext cx="577" cy="529"/>
                <a:chOff x="3148" y="2089"/>
                <a:chExt cx="577" cy="529"/>
              </a:xfrm>
            </p:grpSpPr>
            <p:sp>
              <p:nvSpPr>
                <p:cNvPr id="108" name="Line 43">
                  <a:extLst>
                    <a:ext uri="{FF2B5EF4-FFF2-40B4-BE49-F238E27FC236}">
                      <a16:creationId xmlns:a16="http://schemas.microsoft.com/office/drawing/2014/main" id="{ED547F39-62FC-44F0-A5E0-B874EED11B7A}"/>
                    </a:ext>
                  </a:extLst>
                </p:cNvPr>
                <p:cNvSpPr>
                  <a:spLocks noChangeShapeType="1"/>
                </p:cNvSpPr>
                <p:nvPr/>
              </p:nvSpPr>
              <p:spPr bwMode="auto">
                <a:xfrm>
                  <a:off x="3148" y="2122"/>
                  <a:ext cx="358" cy="469"/>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9" name="Line 44">
                  <a:extLst>
                    <a:ext uri="{FF2B5EF4-FFF2-40B4-BE49-F238E27FC236}">
                      <a16:creationId xmlns:a16="http://schemas.microsoft.com/office/drawing/2014/main" id="{D9A43E51-5AF4-45C0-A9E4-BAC273F0CCE1}"/>
                    </a:ext>
                  </a:extLst>
                </p:cNvPr>
                <p:cNvSpPr>
                  <a:spLocks noChangeShapeType="1"/>
                </p:cNvSpPr>
                <p:nvPr/>
              </p:nvSpPr>
              <p:spPr bwMode="auto">
                <a:xfrm>
                  <a:off x="3343" y="2113"/>
                  <a:ext cx="382" cy="478"/>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0" name="Line 45">
                  <a:extLst>
                    <a:ext uri="{FF2B5EF4-FFF2-40B4-BE49-F238E27FC236}">
                      <a16:creationId xmlns:a16="http://schemas.microsoft.com/office/drawing/2014/main" id="{5306AC7F-2481-43FB-9AD9-3966C56EBADC}"/>
                    </a:ext>
                  </a:extLst>
                </p:cNvPr>
                <p:cNvSpPr>
                  <a:spLocks noChangeShapeType="1"/>
                </p:cNvSpPr>
                <p:nvPr/>
              </p:nvSpPr>
              <p:spPr bwMode="auto">
                <a:xfrm>
                  <a:off x="3337" y="2113"/>
                  <a:ext cx="370" cy="490"/>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1" name="Line 46">
                  <a:extLst>
                    <a:ext uri="{FF2B5EF4-FFF2-40B4-BE49-F238E27FC236}">
                      <a16:creationId xmlns:a16="http://schemas.microsoft.com/office/drawing/2014/main" id="{3A5FD7C4-5E1B-4A70-BB80-31043D165BFD}"/>
                    </a:ext>
                  </a:extLst>
                </p:cNvPr>
                <p:cNvSpPr>
                  <a:spLocks noChangeShapeType="1"/>
                </p:cNvSpPr>
                <p:nvPr/>
              </p:nvSpPr>
              <p:spPr bwMode="auto">
                <a:xfrm>
                  <a:off x="3310" y="2098"/>
                  <a:ext cx="376" cy="511"/>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2" name="Line 47">
                  <a:extLst>
                    <a:ext uri="{FF2B5EF4-FFF2-40B4-BE49-F238E27FC236}">
                      <a16:creationId xmlns:a16="http://schemas.microsoft.com/office/drawing/2014/main" id="{32ED3F37-142E-4D0D-8CA4-04354EA10EA8}"/>
                    </a:ext>
                  </a:extLst>
                </p:cNvPr>
                <p:cNvSpPr>
                  <a:spLocks noChangeShapeType="1"/>
                </p:cNvSpPr>
                <p:nvPr/>
              </p:nvSpPr>
              <p:spPr bwMode="auto">
                <a:xfrm>
                  <a:off x="3298" y="2101"/>
                  <a:ext cx="361" cy="511"/>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3" name="Line 48">
                  <a:extLst>
                    <a:ext uri="{FF2B5EF4-FFF2-40B4-BE49-F238E27FC236}">
                      <a16:creationId xmlns:a16="http://schemas.microsoft.com/office/drawing/2014/main" id="{59E0B4C0-AD35-45EA-9BEC-C15478C945F1}"/>
                    </a:ext>
                  </a:extLst>
                </p:cNvPr>
                <p:cNvSpPr>
                  <a:spLocks noChangeShapeType="1"/>
                </p:cNvSpPr>
                <p:nvPr/>
              </p:nvSpPr>
              <p:spPr bwMode="auto">
                <a:xfrm>
                  <a:off x="3280" y="2098"/>
                  <a:ext cx="361" cy="520"/>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4" name="Line 49">
                  <a:extLst>
                    <a:ext uri="{FF2B5EF4-FFF2-40B4-BE49-F238E27FC236}">
                      <a16:creationId xmlns:a16="http://schemas.microsoft.com/office/drawing/2014/main" id="{A7471D74-A561-4200-A9D1-96FCEA19122D}"/>
                    </a:ext>
                  </a:extLst>
                </p:cNvPr>
                <p:cNvSpPr>
                  <a:spLocks noChangeShapeType="1"/>
                </p:cNvSpPr>
                <p:nvPr/>
              </p:nvSpPr>
              <p:spPr bwMode="auto">
                <a:xfrm>
                  <a:off x="3283" y="2095"/>
                  <a:ext cx="334" cy="523"/>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5" name="Line 50">
                  <a:extLst>
                    <a:ext uri="{FF2B5EF4-FFF2-40B4-BE49-F238E27FC236}">
                      <a16:creationId xmlns:a16="http://schemas.microsoft.com/office/drawing/2014/main" id="{B2E66F90-57AB-447F-980D-CD72923EE87A}"/>
                    </a:ext>
                  </a:extLst>
                </p:cNvPr>
                <p:cNvSpPr>
                  <a:spLocks noChangeShapeType="1"/>
                </p:cNvSpPr>
                <p:nvPr/>
              </p:nvSpPr>
              <p:spPr bwMode="auto">
                <a:xfrm>
                  <a:off x="3250" y="2089"/>
                  <a:ext cx="349" cy="523"/>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6" name="Line 51">
                  <a:extLst>
                    <a:ext uri="{FF2B5EF4-FFF2-40B4-BE49-F238E27FC236}">
                      <a16:creationId xmlns:a16="http://schemas.microsoft.com/office/drawing/2014/main" id="{6A3E8B1B-8781-4924-A0E5-5247DFA969B7}"/>
                    </a:ext>
                  </a:extLst>
                </p:cNvPr>
                <p:cNvSpPr>
                  <a:spLocks noChangeShapeType="1"/>
                </p:cNvSpPr>
                <p:nvPr/>
              </p:nvSpPr>
              <p:spPr bwMode="auto">
                <a:xfrm>
                  <a:off x="3253" y="2092"/>
                  <a:ext cx="328" cy="523"/>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7" name="Line 52">
                  <a:extLst>
                    <a:ext uri="{FF2B5EF4-FFF2-40B4-BE49-F238E27FC236}">
                      <a16:creationId xmlns:a16="http://schemas.microsoft.com/office/drawing/2014/main" id="{04876858-FE90-4F64-B373-0BD441AF92F5}"/>
                    </a:ext>
                  </a:extLst>
                </p:cNvPr>
                <p:cNvSpPr>
                  <a:spLocks noChangeShapeType="1"/>
                </p:cNvSpPr>
                <p:nvPr/>
              </p:nvSpPr>
              <p:spPr bwMode="auto">
                <a:xfrm>
                  <a:off x="3214" y="2092"/>
                  <a:ext cx="343" cy="520"/>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8" name="Line 53">
                  <a:extLst>
                    <a:ext uri="{FF2B5EF4-FFF2-40B4-BE49-F238E27FC236}">
                      <a16:creationId xmlns:a16="http://schemas.microsoft.com/office/drawing/2014/main" id="{A98F45B7-56F7-451F-A8A1-45455305E09F}"/>
                    </a:ext>
                  </a:extLst>
                </p:cNvPr>
                <p:cNvSpPr>
                  <a:spLocks noChangeShapeType="1"/>
                </p:cNvSpPr>
                <p:nvPr/>
              </p:nvSpPr>
              <p:spPr bwMode="auto">
                <a:xfrm>
                  <a:off x="3211" y="2098"/>
                  <a:ext cx="322" cy="499"/>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9" name="Line 54">
                  <a:extLst>
                    <a:ext uri="{FF2B5EF4-FFF2-40B4-BE49-F238E27FC236}">
                      <a16:creationId xmlns:a16="http://schemas.microsoft.com/office/drawing/2014/main" id="{46FBED47-B608-4158-92CB-8BAC18C04D0D}"/>
                    </a:ext>
                  </a:extLst>
                </p:cNvPr>
                <p:cNvSpPr>
                  <a:spLocks noChangeShapeType="1"/>
                </p:cNvSpPr>
                <p:nvPr/>
              </p:nvSpPr>
              <p:spPr bwMode="auto">
                <a:xfrm>
                  <a:off x="3184" y="2104"/>
                  <a:ext cx="328" cy="481"/>
                </a:xfrm>
                <a:prstGeom prst="line">
                  <a:avLst/>
                </a:prstGeom>
                <a:noFill/>
                <a:ln w="12700">
                  <a:solidFill>
                    <a:schemeClr val="tx1"/>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grpSp>
      <p:sp>
        <p:nvSpPr>
          <p:cNvPr id="120" name="Rectangle 125">
            <a:extLst>
              <a:ext uri="{FF2B5EF4-FFF2-40B4-BE49-F238E27FC236}">
                <a16:creationId xmlns:a16="http://schemas.microsoft.com/office/drawing/2014/main" id="{370289F4-52B2-435C-BB5F-AA9A2CA49196}"/>
              </a:ext>
            </a:extLst>
          </p:cNvPr>
          <p:cNvSpPr>
            <a:spLocks noChangeArrowheads="1"/>
          </p:cNvSpPr>
          <p:nvPr/>
        </p:nvSpPr>
        <p:spPr bwMode="auto">
          <a:xfrm>
            <a:off x="10804851" y="2889378"/>
            <a:ext cx="739305" cy="307777"/>
          </a:xfrm>
          <a:prstGeom prst="rect">
            <a:avLst/>
          </a:prstGeom>
          <a:noFill/>
          <a:ln w="9525">
            <a:solidFill>
              <a:srgbClr val="000000"/>
            </a:solidFill>
            <a:miter lim="800000"/>
            <a:headEnd/>
            <a:tailEnd/>
          </a:ln>
        </p:spPr>
        <p:txBody>
          <a:bodyPr wrap="none">
            <a:spAutoFit/>
          </a:bodyP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r>
              <a:rPr lang="hi-IN"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काउंटर</a:t>
            </a:r>
            <a:endPar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1" name="Text Box 130">
            <a:extLst>
              <a:ext uri="{FF2B5EF4-FFF2-40B4-BE49-F238E27FC236}">
                <a16:creationId xmlns:a16="http://schemas.microsoft.com/office/drawing/2014/main" id="{769DCA9F-FF65-49BF-BFA2-E6F325674828}"/>
              </a:ext>
            </a:extLst>
          </p:cNvPr>
          <p:cNvSpPr txBox="1">
            <a:spLocks noChangeArrowheads="1"/>
          </p:cNvSpPr>
          <p:nvPr/>
        </p:nvSpPr>
        <p:spPr bwMode="auto">
          <a:xfrm>
            <a:off x="10957251" y="3575179"/>
            <a:ext cx="914400" cy="701040"/>
          </a:xfrm>
          <a:prstGeom prst="rect">
            <a:avLst/>
          </a:prstGeom>
          <a:noFill/>
          <a:ln>
            <a:noFill/>
          </a:ln>
        </p:spPr>
        <p:txBody>
          <a:bodyPr>
            <a:spAutoFit/>
          </a:bodyP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pPr eaLnBrk="1" hangingPunct="1">
              <a:spcBef>
                <a:spcPct val="50000"/>
              </a:spcBef>
            </a:pP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1  9   7</a:t>
            </a:r>
          </a:p>
        </p:txBody>
      </p:sp>
      <p:sp>
        <p:nvSpPr>
          <p:cNvPr id="122" name="Line 76">
            <a:extLst>
              <a:ext uri="{FF2B5EF4-FFF2-40B4-BE49-F238E27FC236}">
                <a16:creationId xmlns:a16="http://schemas.microsoft.com/office/drawing/2014/main" id="{7344B9DF-FF9A-4A28-B71C-D87C796D5B69}"/>
              </a:ext>
            </a:extLst>
          </p:cNvPr>
          <p:cNvSpPr>
            <a:spLocks noChangeShapeType="1"/>
          </p:cNvSpPr>
          <p:nvPr/>
        </p:nvSpPr>
        <p:spPr bwMode="auto">
          <a:xfrm>
            <a:off x="5878029" y="3261565"/>
            <a:ext cx="806450" cy="101600"/>
          </a:xfrm>
          <a:prstGeom prst="line">
            <a:avLst/>
          </a:prstGeom>
          <a:noFill/>
          <a:ln w="38100">
            <a:solidFill>
              <a:schemeClr val="tx1"/>
            </a:solidFill>
            <a:round/>
            <a:headEnd/>
            <a:tailEnd type="triangle" w="med" len="me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3" name="Rectangle 7">
            <a:extLst>
              <a:ext uri="{FF2B5EF4-FFF2-40B4-BE49-F238E27FC236}">
                <a16:creationId xmlns:a16="http://schemas.microsoft.com/office/drawing/2014/main" id="{43C27DED-46D6-4013-BAE8-9A0775C93FE6}"/>
              </a:ext>
            </a:extLst>
          </p:cNvPr>
          <p:cNvSpPr>
            <a:spLocks noChangeArrowheads="1"/>
          </p:cNvSpPr>
          <p:nvPr/>
        </p:nvSpPr>
        <p:spPr bwMode="auto">
          <a:xfrm>
            <a:off x="6544780" y="2729331"/>
            <a:ext cx="139700" cy="1282700"/>
          </a:xfrm>
          <a:prstGeom prst="rect">
            <a:avLst/>
          </a:prstGeom>
          <a:solidFill>
            <a:schemeClr val="tx1"/>
          </a:solidFill>
          <a:ln w="12700">
            <a:solidFill>
              <a:schemeClr val="tx1"/>
            </a:solidFill>
            <a:miter lim="800000"/>
            <a:headEnd/>
            <a:tailEnd/>
          </a:ln>
        </p:spPr>
        <p:txBody>
          <a:bodyPr wrap="none" anchor="ctr"/>
          <a:lstStyle>
            <a:lvl1pPr>
              <a:defRPr>
                <a:solidFill>
                  <a:schemeClr val="tx1"/>
                </a:solidFill>
                <a:latin typeface="Arial Black" panose="020B0A04020102090204" pitchFamily="34" charset="0"/>
              </a:defRPr>
            </a:lvl1pPr>
            <a:lvl2pPr marL="742950" indent="-285750">
              <a:defRPr>
                <a:solidFill>
                  <a:schemeClr val="tx1"/>
                </a:solidFill>
                <a:latin typeface="Arial Black" panose="020B0A04020102090204" pitchFamily="34" charset="0"/>
              </a:defRPr>
            </a:lvl2pPr>
            <a:lvl3pPr marL="1143000" indent="-228600">
              <a:defRPr>
                <a:solidFill>
                  <a:schemeClr val="tx1"/>
                </a:solidFill>
                <a:latin typeface="Arial Black" panose="020B0A04020102090204" pitchFamily="34" charset="0"/>
              </a:defRPr>
            </a:lvl3pPr>
            <a:lvl4pPr marL="1600200" indent="-228600">
              <a:defRPr>
                <a:solidFill>
                  <a:schemeClr val="tx1"/>
                </a:solidFill>
                <a:latin typeface="Arial Black" panose="020B0A04020102090204" pitchFamily="34" charset="0"/>
              </a:defRPr>
            </a:lvl4pPr>
            <a:lvl5pPr marL="2057400" indent="-228600">
              <a:defRPr>
                <a:solidFill>
                  <a:schemeClr val="tx1"/>
                </a:solidFill>
                <a:latin typeface="Arial Black" panose="020B0A04020102090204" pitchFamily="34" charset="0"/>
              </a:defRPr>
            </a:lvl5pPr>
            <a:lvl6pPr marL="2514600" indent="-228600" eaLnBrk="0" fontAlgn="base" hangingPunct="0">
              <a:spcBef>
                <a:spcPct val="0"/>
              </a:spcBef>
              <a:spcAft>
                <a:spcPct val="0"/>
              </a:spcAft>
              <a:defRPr>
                <a:solidFill>
                  <a:schemeClr val="tx1"/>
                </a:solidFill>
                <a:latin typeface="Arial Black" panose="020B0A04020102090204" pitchFamily="34" charset="0"/>
              </a:defRPr>
            </a:lvl6pPr>
            <a:lvl7pPr marL="2971800" indent="-228600" eaLnBrk="0" fontAlgn="base" hangingPunct="0">
              <a:spcBef>
                <a:spcPct val="0"/>
              </a:spcBef>
              <a:spcAft>
                <a:spcPct val="0"/>
              </a:spcAft>
              <a:defRPr>
                <a:solidFill>
                  <a:schemeClr val="tx1"/>
                </a:solidFill>
                <a:latin typeface="Arial Black" panose="020B0A04020102090204" pitchFamily="34" charset="0"/>
              </a:defRPr>
            </a:lvl7pPr>
            <a:lvl8pPr marL="3429000" indent="-228600" eaLnBrk="0" fontAlgn="base" hangingPunct="0">
              <a:spcBef>
                <a:spcPct val="0"/>
              </a:spcBef>
              <a:spcAft>
                <a:spcPct val="0"/>
              </a:spcAft>
              <a:defRPr>
                <a:solidFill>
                  <a:schemeClr val="tx1"/>
                </a:solidFill>
                <a:latin typeface="Arial Black" panose="020B0A04020102090204" pitchFamily="34" charset="0"/>
              </a:defRPr>
            </a:lvl8pPr>
            <a:lvl9pPr marL="3886200" indent="-228600" eaLnBrk="0" fontAlgn="base" hangingPunct="0">
              <a:spcBef>
                <a:spcPct val="0"/>
              </a:spcBef>
              <a:spcAft>
                <a:spcPct val="0"/>
              </a:spcAft>
              <a:defRPr>
                <a:solidFill>
                  <a:schemeClr val="tx1"/>
                </a:solidFill>
                <a:latin typeface="Arial Black" panose="020B0A04020102090204" pitchFamily="34" charset="0"/>
              </a:defRPr>
            </a:lvl9pPr>
          </a:lstStyle>
          <a:p>
            <a:endParaRPr lang="en-US">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4" name="Line 10">
            <a:extLst>
              <a:ext uri="{FF2B5EF4-FFF2-40B4-BE49-F238E27FC236}">
                <a16:creationId xmlns:a16="http://schemas.microsoft.com/office/drawing/2014/main" id="{4F5C5A8B-D89A-4FC1-8224-2D961BE93DD8}"/>
              </a:ext>
            </a:extLst>
          </p:cNvPr>
          <p:cNvSpPr>
            <a:spLocks noChangeShapeType="1"/>
          </p:cNvSpPr>
          <p:nvPr/>
        </p:nvSpPr>
        <p:spPr bwMode="auto">
          <a:xfrm>
            <a:off x="6690830" y="2748381"/>
            <a:ext cx="0" cy="1244600"/>
          </a:xfrm>
          <a:prstGeom prst="line">
            <a:avLst/>
          </a:prstGeom>
          <a:noFill/>
          <a:ln w="50800">
            <a:solidFill>
              <a:schemeClr val="hlink"/>
            </a:solidFill>
            <a:round/>
            <a:headEnd/>
            <a:tailEnd/>
          </a:ln>
        </p:spPr>
        <p:txBody>
          <a:bodyPr wrap="none" anchor="ct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5" name="Line 123">
            <a:extLst>
              <a:ext uri="{FF2B5EF4-FFF2-40B4-BE49-F238E27FC236}">
                <a16:creationId xmlns:a16="http://schemas.microsoft.com/office/drawing/2014/main" id="{F141FB76-3944-4C24-B2BA-FD0436650990}"/>
              </a:ext>
            </a:extLst>
          </p:cNvPr>
          <p:cNvSpPr>
            <a:spLocks noChangeShapeType="1"/>
          </p:cNvSpPr>
          <p:nvPr/>
        </p:nvSpPr>
        <p:spPr bwMode="auto">
          <a:xfrm>
            <a:off x="8702349" y="2598571"/>
            <a:ext cx="0" cy="152400"/>
          </a:xfrm>
          <a:prstGeom prst="line">
            <a:avLst/>
          </a:prstGeom>
          <a:noFill/>
          <a:ln w="9525">
            <a:solidFill>
              <a:schemeClr val="tx1"/>
            </a:solidFill>
            <a:round/>
            <a:headEnd/>
            <a:tailEnd type="triangle" w="med" len="med"/>
          </a:ln>
        </p:spPr>
        <p:txBody>
          <a:bodyPr/>
          <a:lstStyle/>
          <a:p>
            <a:endParaRPr lang="en-US">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419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6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57"/>
                                        </p:tgtEl>
                                        <p:attrNameLst>
                                          <p:attrName>style.visibility</p:attrName>
                                        </p:attrNameLst>
                                      </p:cBhvr>
                                      <p:to>
                                        <p:strVal val="visible"/>
                                      </p:to>
                                    </p:set>
                                  </p:childTnLst>
                                </p:cTn>
                              </p:par>
                            </p:childTnLst>
                          </p:cTn>
                        </p:par>
                        <p:par>
                          <p:cTn id="10" fill="hold">
                            <p:stCondLst>
                              <p:cond delay="1000"/>
                            </p:stCondLst>
                            <p:childTnLst>
                              <p:par>
                                <p:cTn id="11" presetID="17" presetClass="entr" presetSubtype="1" fill="hold" grpId="0" nodeType="afterEffect">
                                  <p:stCondLst>
                                    <p:cond delay="100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ppt_h/2"/>
                                          </p:val>
                                        </p:tav>
                                        <p:tav tm="100000">
                                          <p:val>
                                            <p:strVal val="#ppt_y"/>
                                          </p:val>
                                        </p:tav>
                                      </p:tavLst>
                                    </p:anim>
                                    <p:anim calcmode="lin" valueType="num">
                                      <p:cBhvr>
                                        <p:cTn id="15" dur="500" fill="hold"/>
                                        <p:tgtEl>
                                          <p:spTgt spid="17"/>
                                        </p:tgtEl>
                                        <p:attrNameLst>
                                          <p:attrName>ppt_w</p:attrName>
                                        </p:attrNameLst>
                                      </p:cBhvr>
                                      <p:tavLst>
                                        <p:tav tm="0">
                                          <p:val>
                                            <p:strVal val="#ppt_w"/>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childTnLst>
                                </p:cTn>
                              </p:par>
                            </p:childTnLst>
                          </p:cTn>
                        </p:par>
                        <p:par>
                          <p:cTn id="17" fill="hold">
                            <p:stCondLst>
                              <p:cond delay="2500"/>
                            </p:stCondLst>
                            <p:childTnLst>
                              <p:par>
                                <p:cTn id="18" presetID="17" presetClass="entr" presetSubtype="4" fill="hold" nodeType="afterEffect">
                                  <p:stCondLst>
                                    <p:cond delay="100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ppt_h/2"/>
                                          </p:val>
                                        </p:tav>
                                        <p:tav tm="100000">
                                          <p:val>
                                            <p:strVal val="#ppt_y"/>
                                          </p:val>
                                        </p:tav>
                                      </p:tavLst>
                                    </p:anim>
                                    <p:anim calcmode="lin" valueType="num">
                                      <p:cBhvr>
                                        <p:cTn id="22" dur="500" fill="hold"/>
                                        <p:tgtEl>
                                          <p:spTgt spid="18"/>
                                        </p:tgtEl>
                                        <p:attrNameLst>
                                          <p:attrName>ppt_w</p:attrName>
                                        </p:attrNameLst>
                                      </p:cBhvr>
                                      <p:tavLst>
                                        <p:tav tm="0">
                                          <p:val>
                                            <p:strVal val="#ppt_w"/>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childTnLst>
                                </p:cTn>
                              </p:par>
                            </p:childTnLst>
                          </p:cTn>
                        </p:par>
                        <p:par>
                          <p:cTn id="24" fill="hold">
                            <p:stCondLst>
                              <p:cond delay="4000"/>
                            </p:stCondLst>
                            <p:childTnLst>
                              <p:par>
                                <p:cTn id="25" presetID="17" presetClass="entr" presetSubtype="1" fill="hold" nodeType="afterEffect">
                                  <p:stCondLst>
                                    <p:cond delay="10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ppt_x</p:attrName>
                                        </p:attrNameLst>
                                      </p:cBhvr>
                                      <p:tavLst>
                                        <p:tav tm="0">
                                          <p:val>
                                            <p:strVal val="#ppt_x"/>
                                          </p:val>
                                        </p:tav>
                                        <p:tav tm="100000">
                                          <p:val>
                                            <p:strVal val="#ppt_x"/>
                                          </p:val>
                                        </p:tav>
                                      </p:tavLst>
                                    </p:anim>
                                    <p:anim calcmode="lin" valueType="num">
                                      <p:cBhvr>
                                        <p:cTn id="28" dur="500" fill="hold"/>
                                        <p:tgtEl>
                                          <p:spTgt spid="21"/>
                                        </p:tgtEl>
                                        <p:attrNameLst>
                                          <p:attrName>ppt_y</p:attrName>
                                        </p:attrNameLst>
                                      </p:cBhvr>
                                      <p:tavLst>
                                        <p:tav tm="0">
                                          <p:val>
                                            <p:strVal val="#ppt_y-#ppt_h/2"/>
                                          </p:val>
                                        </p:tav>
                                        <p:tav tm="100000">
                                          <p:val>
                                            <p:strVal val="#ppt_y"/>
                                          </p:val>
                                        </p:tav>
                                      </p:tavLst>
                                    </p:anim>
                                    <p:anim calcmode="lin" valueType="num">
                                      <p:cBhvr>
                                        <p:cTn id="29" dur="500" fill="hold"/>
                                        <p:tgtEl>
                                          <p:spTgt spid="21"/>
                                        </p:tgtEl>
                                        <p:attrNameLst>
                                          <p:attrName>ppt_w</p:attrName>
                                        </p:attrNameLst>
                                      </p:cBhvr>
                                      <p:tavLst>
                                        <p:tav tm="0">
                                          <p:val>
                                            <p:strVal val="#ppt_w"/>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childTnLst>
                                </p:cTn>
                              </p:par>
                            </p:childTnLst>
                          </p:cTn>
                        </p:par>
                        <p:par>
                          <p:cTn id="31" fill="hold">
                            <p:stCondLst>
                              <p:cond delay="5500"/>
                            </p:stCondLst>
                            <p:childTnLst>
                              <p:par>
                                <p:cTn id="32" presetID="1" presetClass="entr" presetSubtype="0" fill="hold" nodeType="afterEffect">
                                  <p:stCondLst>
                                    <p:cond delay="1000"/>
                                  </p:stCondLst>
                                  <p:childTnLst>
                                    <p:set>
                                      <p:cBhvr>
                                        <p:cTn id="33" dur="1" fill="hold">
                                          <p:stCondLst>
                                            <p:cond delay="499"/>
                                          </p:stCondLst>
                                        </p:cTn>
                                        <p:tgtEl>
                                          <p:spTgt spid="99"/>
                                        </p:tgtEl>
                                        <p:attrNameLst>
                                          <p:attrName>style.visibility</p:attrName>
                                        </p:attrNameLst>
                                      </p:cBhvr>
                                      <p:to>
                                        <p:strVal val="visible"/>
                                      </p:to>
                                    </p:set>
                                  </p:childTnLst>
                                </p:cTn>
                              </p:par>
                            </p:childTnLst>
                          </p:cTn>
                        </p:par>
                        <p:par>
                          <p:cTn id="34" fill="hold">
                            <p:stCondLst>
                              <p:cond delay="7000"/>
                            </p:stCondLst>
                            <p:childTnLst>
                              <p:par>
                                <p:cTn id="35" presetID="17" presetClass="entr" presetSubtype="4"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ppt_x</p:attrName>
                                        </p:attrNameLst>
                                      </p:cBhvr>
                                      <p:tavLst>
                                        <p:tav tm="0">
                                          <p:val>
                                            <p:strVal val="#ppt_x"/>
                                          </p:val>
                                        </p:tav>
                                        <p:tav tm="100000">
                                          <p:val>
                                            <p:strVal val="#ppt_x"/>
                                          </p:val>
                                        </p:tav>
                                      </p:tavLst>
                                    </p:anim>
                                    <p:anim calcmode="lin" valueType="num">
                                      <p:cBhvr>
                                        <p:cTn id="38" dur="500" fill="hold"/>
                                        <p:tgtEl>
                                          <p:spTgt spid="27"/>
                                        </p:tgtEl>
                                        <p:attrNameLst>
                                          <p:attrName>ppt_y</p:attrName>
                                        </p:attrNameLst>
                                      </p:cBhvr>
                                      <p:tavLst>
                                        <p:tav tm="0">
                                          <p:val>
                                            <p:strVal val="#ppt_y+#ppt_h/2"/>
                                          </p:val>
                                        </p:tav>
                                        <p:tav tm="100000">
                                          <p:val>
                                            <p:strVal val="#ppt_y"/>
                                          </p:val>
                                        </p:tav>
                                      </p:tavLst>
                                    </p:anim>
                                    <p:anim calcmode="lin" valueType="num">
                                      <p:cBhvr>
                                        <p:cTn id="39" dur="500" fill="hold"/>
                                        <p:tgtEl>
                                          <p:spTgt spid="27"/>
                                        </p:tgtEl>
                                        <p:attrNameLst>
                                          <p:attrName>ppt_w</p:attrName>
                                        </p:attrNameLst>
                                      </p:cBhvr>
                                      <p:tavLst>
                                        <p:tav tm="0">
                                          <p:val>
                                            <p:strVal val="#ppt_w"/>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childTnLst>
                                </p:cTn>
                              </p:par>
                            </p:childTnLst>
                          </p:cTn>
                        </p:par>
                        <p:par>
                          <p:cTn id="41" fill="hold">
                            <p:stCondLst>
                              <p:cond delay="7500"/>
                            </p:stCondLst>
                            <p:childTnLst>
                              <p:par>
                                <p:cTn id="42" presetID="17" presetClass="entr" presetSubtype="4" fill="hold" nodeType="afterEffect">
                                  <p:stCondLst>
                                    <p:cond delay="1000"/>
                                  </p:stCondLst>
                                  <p:childTnLst>
                                    <p:set>
                                      <p:cBhvr>
                                        <p:cTn id="43" dur="1" fill="hold">
                                          <p:stCondLst>
                                            <p:cond delay="0"/>
                                          </p:stCondLst>
                                        </p:cTn>
                                        <p:tgtEl>
                                          <p:spTgt spid="38"/>
                                        </p:tgtEl>
                                        <p:attrNameLst>
                                          <p:attrName>style.visibility</p:attrName>
                                        </p:attrNameLst>
                                      </p:cBhvr>
                                      <p:to>
                                        <p:strVal val="visible"/>
                                      </p:to>
                                    </p:set>
                                    <p:anim calcmode="lin" valueType="num">
                                      <p:cBhvr>
                                        <p:cTn id="44" dur="500" fill="hold"/>
                                        <p:tgtEl>
                                          <p:spTgt spid="38"/>
                                        </p:tgtEl>
                                        <p:attrNameLst>
                                          <p:attrName>ppt_x</p:attrName>
                                        </p:attrNameLst>
                                      </p:cBhvr>
                                      <p:tavLst>
                                        <p:tav tm="0">
                                          <p:val>
                                            <p:strVal val="#ppt_x"/>
                                          </p:val>
                                        </p:tav>
                                        <p:tav tm="100000">
                                          <p:val>
                                            <p:strVal val="#ppt_x"/>
                                          </p:val>
                                        </p:tav>
                                      </p:tavLst>
                                    </p:anim>
                                    <p:anim calcmode="lin" valueType="num">
                                      <p:cBhvr>
                                        <p:cTn id="45" dur="500" fill="hold"/>
                                        <p:tgtEl>
                                          <p:spTgt spid="38"/>
                                        </p:tgtEl>
                                        <p:attrNameLst>
                                          <p:attrName>ppt_y</p:attrName>
                                        </p:attrNameLst>
                                      </p:cBhvr>
                                      <p:tavLst>
                                        <p:tav tm="0">
                                          <p:val>
                                            <p:strVal val="#ppt_y+#ppt_h/2"/>
                                          </p:val>
                                        </p:tav>
                                        <p:tav tm="100000">
                                          <p:val>
                                            <p:strVal val="#ppt_y"/>
                                          </p:val>
                                        </p:tav>
                                      </p:tavLst>
                                    </p:anim>
                                    <p:anim calcmode="lin" valueType="num">
                                      <p:cBhvr>
                                        <p:cTn id="46" dur="500" fill="hold"/>
                                        <p:tgtEl>
                                          <p:spTgt spid="38"/>
                                        </p:tgtEl>
                                        <p:attrNameLst>
                                          <p:attrName>ppt_w</p:attrName>
                                        </p:attrNameLst>
                                      </p:cBhvr>
                                      <p:tavLst>
                                        <p:tav tm="0">
                                          <p:val>
                                            <p:strVal val="#ppt_w"/>
                                          </p:val>
                                        </p:tav>
                                        <p:tav tm="100000">
                                          <p:val>
                                            <p:strVal val="#ppt_w"/>
                                          </p:val>
                                        </p:tav>
                                      </p:tavLst>
                                    </p:anim>
                                    <p:anim calcmode="lin" valueType="num">
                                      <p:cBhvr>
                                        <p:cTn id="47" dur="500" fill="hold"/>
                                        <p:tgtEl>
                                          <p:spTgt spid="38"/>
                                        </p:tgtEl>
                                        <p:attrNameLst>
                                          <p:attrName>ppt_h</p:attrName>
                                        </p:attrNameLst>
                                      </p:cBhvr>
                                      <p:tavLst>
                                        <p:tav tm="0">
                                          <p:val>
                                            <p:fltVal val="0"/>
                                          </p:val>
                                        </p:tav>
                                        <p:tav tm="100000">
                                          <p:val>
                                            <p:strVal val="#ppt_h"/>
                                          </p:val>
                                        </p:tav>
                                      </p:tavLst>
                                    </p:anim>
                                  </p:childTnLst>
                                </p:cTn>
                              </p:par>
                            </p:childTnLst>
                          </p:cTn>
                        </p:par>
                        <p:par>
                          <p:cTn id="48" fill="hold">
                            <p:stCondLst>
                              <p:cond delay="9000"/>
                            </p:stCondLst>
                            <p:childTnLst>
                              <p:par>
                                <p:cTn id="49" presetID="17" presetClass="entr" presetSubtype="1" fill="hold" nodeType="afterEffect">
                                  <p:stCondLst>
                                    <p:cond delay="1000"/>
                                  </p:stCondLst>
                                  <p:childTnLst>
                                    <p:set>
                                      <p:cBhvr>
                                        <p:cTn id="50" dur="1" fill="hold">
                                          <p:stCondLst>
                                            <p:cond delay="0"/>
                                          </p:stCondLst>
                                        </p:cTn>
                                        <p:tgtEl>
                                          <p:spTgt spid="80"/>
                                        </p:tgtEl>
                                        <p:attrNameLst>
                                          <p:attrName>style.visibility</p:attrName>
                                        </p:attrNameLst>
                                      </p:cBhvr>
                                      <p:to>
                                        <p:strVal val="visible"/>
                                      </p:to>
                                    </p:set>
                                    <p:anim calcmode="lin" valueType="num">
                                      <p:cBhvr>
                                        <p:cTn id="51" dur="500" fill="hold"/>
                                        <p:tgtEl>
                                          <p:spTgt spid="80"/>
                                        </p:tgtEl>
                                        <p:attrNameLst>
                                          <p:attrName>ppt_x</p:attrName>
                                        </p:attrNameLst>
                                      </p:cBhvr>
                                      <p:tavLst>
                                        <p:tav tm="0">
                                          <p:val>
                                            <p:strVal val="#ppt_x"/>
                                          </p:val>
                                        </p:tav>
                                        <p:tav tm="100000">
                                          <p:val>
                                            <p:strVal val="#ppt_x"/>
                                          </p:val>
                                        </p:tav>
                                      </p:tavLst>
                                    </p:anim>
                                    <p:anim calcmode="lin" valueType="num">
                                      <p:cBhvr>
                                        <p:cTn id="52" dur="500" fill="hold"/>
                                        <p:tgtEl>
                                          <p:spTgt spid="80"/>
                                        </p:tgtEl>
                                        <p:attrNameLst>
                                          <p:attrName>ppt_y</p:attrName>
                                        </p:attrNameLst>
                                      </p:cBhvr>
                                      <p:tavLst>
                                        <p:tav tm="0">
                                          <p:val>
                                            <p:strVal val="#ppt_y-#ppt_h/2"/>
                                          </p:val>
                                        </p:tav>
                                        <p:tav tm="100000">
                                          <p:val>
                                            <p:strVal val="#ppt_y"/>
                                          </p:val>
                                        </p:tav>
                                      </p:tavLst>
                                    </p:anim>
                                    <p:anim calcmode="lin" valueType="num">
                                      <p:cBhvr>
                                        <p:cTn id="53" dur="500" fill="hold"/>
                                        <p:tgtEl>
                                          <p:spTgt spid="80"/>
                                        </p:tgtEl>
                                        <p:attrNameLst>
                                          <p:attrName>ppt_w</p:attrName>
                                        </p:attrNameLst>
                                      </p:cBhvr>
                                      <p:tavLst>
                                        <p:tav tm="0">
                                          <p:val>
                                            <p:strVal val="#ppt_w"/>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10500"/>
                            </p:stCondLst>
                            <p:childTnLst>
                              <p:par>
                                <p:cTn id="56" presetID="17" presetClass="entr" presetSubtype="1" fill="hold" nodeType="afterEffect">
                                  <p:stCondLst>
                                    <p:cond delay="1000"/>
                                  </p:stCondLst>
                                  <p:childTnLst>
                                    <p:set>
                                      <p:cBhvr>
                                        <p:cTn id="57" dur="1" fill="hold">
                                          <p:stCondLst>
                                            <p:cond delay="0"/>
                                          </p:stCondLst>
                                        </p:cTn>
                                        <p:tgtEl>
                                          <p:spTgt spid="103"/>
                                        </p:tgtEl>
                                        <p:attrNameLst>
                                          <p:attrName>style.visibility</p:attrName>
                                        </p:attrNameLst>
                                      </p:cBhvr>
                                      <p:to>
                                        <p:strVal val="visible"/>
                                      </p:to>
                                    </p:set>
                                    <p:anim calcmode="lin" valueType="num">
                                      <p:cBhvr>
                                        <p:cTn id="58" dur="500" fill="hold"/>
                                        <p:tgtEl>
                                          <p:spTgt spid="103"/>
                                        </p:tgtEl>
                                        <p:attrNameLst>
                                          <p:attrName>ppt_x</p:attrName>
                                        </p:attrNameLst>
                                      </p:cBhvr>
                                      <p:tavLst>
                                        <p:tav tm="0">
                                          <p:val>
                                            <p:strVal val="#ppt_x"/>
                                          </p:val>
                                        </p:tav>
                                        <p:tav tm="100000">
                                          <p:val>
                                            <p:strVal val="#ppt_x"/>
                                          </p:val>
                                        </p:tav>
                                      </p:tavLst>
                                    </p:anim>
                                    <p:anim calcmode="lin" valueType="num">
                                      <p:cBhvr>
                                        <p:cTn id="59" dur="500" fill="hold"/>
                                        <p:tgtEl>
                                          <p:spTgt spid="103"/>
                                        </p:tgtEl>
                                        <p:attrNameLst>
                                          <p:attrName>ppt_y</p:attrName>
                                        </p:attrNameLst>
                                      </p:cBhvr>
                                      <p:tavLst>
                                        <p:tav tm="0">
                                          <p:val>
                                            <p:strVal val="#ppt_y-#ppt_h/2"/>
                                          </p:val>
                                        </p:tav>
                                        <p:tav tm="100000">
                                          <p:val>
                                            <p:strVal val="#ppt_y"/>
                                          </p:val>
                                        </p:tav>
                                      </p:tavLst>
                                    </p:anim>
                                    <p:anim calcmode="lin" valueType="num">
                                      <p:cBhvr>
                                        <p:cTn id="60" dur="500" fill="hold"/>
                                        <p:tgtEl>
                                          <p:spTgt spid="103"/>
                                        </p:tgtEl>
                                        <p:attrNameLst>
                                          <p:attrName>ppt_w</p:attrName>
                                        </p:attrNameLst>
                                      </p:cBhvr>
                                      <p:tavLst>
                                        <p:tav tm="0">
                                          <p:val>
                                            <p:strVal val="#ppt_w"/>
                                          </p:val>
                                        </p:tav>
                                        <p:tav tm="100000">
                                          <p:val>
                                            <p:strVal val="#ppt_w"/>
                                          </p:val>
                                        </p:tav>
                                      </p:tavLst>
                                    </p:anim>
                                    <p:anim calcmode="lin" valueType="num">
                                      <p:cBhvr>
                                        <p:cTn id="61" dur="500" fill="hold"/>
                                        <p:tgtEl>
                                          <p:spTgt spid="103"/>
                                        </p:tgtEl>
                                        <p:attrNameLst>
                                          <p:attrName>ppt_h</p:attrName>
                                        </p:attrNameLst>
                                      </p:cBhvr>
                                      <p:tavLst>
                                        <p:tav tm="0">
                                          <p:val>
                                            <p:fltVal val="0"/>
                                          </p:val>
                                        </p:tav>
                                        <p:tav tm="100000">
                                          <p:val>
                                            <p:strVal val="#ppt_h"/>
                                          </p:val>
                                        </p:tav>
                                      </p:tavLst>
                                    </p:anim>
                                  </p:childTnLst>
                                </p:cTn>
                              </p:par>
                            </p:childTnLst>
                          </p:cTn>
                        </p:par>
                        <p:par>
                          <p:cTn id="62" fill="hold">
                            <p:stCondLst>
                              <p:cond delay="12000"/>
                            </p:stCondLst>
                            <p:childTnLst>
                              <p:par>
                                <p:cTn id="63" presetID="1" presetClass="entr" presetSubtype="0" fill="hold" grpId="0" nodeType="afterEffect">
                                  <p:stCondLst>
                                    <p:cond delay="0"/>
                                  </p:stCondLst>
                                  <p:childTnLst>
                                    <p:set>
                                      <p:cBhvr>
                                        <p:cTn id="64" dur="1" fill="hold">
                                          <p:stCondLst>
                                            <p:cond delay="499"/>
                                          </p:stCondLst>
                                        </p:cTn>
                                        <p:tgtEl>
                                          <p:spTgt spid="121"/>
                                        </p:tgtEl>
                                        <p:attrNameLst>
                                          <p:attrName>style.visibility</p:attrName>
                                        </p:attrNameLst>
                                      </p:cBhvr>
                                      <p:to>
                                        <p:strVal val="visible"/>
                                      </p:to>
                                    </p:set>
                                  </p:childTnLst>
                                </p:cTn>
                              </p:par>
                            </p:childTnLst>
                          </p:cTn>
                        </p:par>
                        <p:par>
                          <p:cTn id="65" fill="hold">
                            <p:stCondLst>
                              <p:cond delay="12500"/>
                            </p:stCondLst>
                            <p:childTnLst>
                              <p:par>
                                <p:cTn id="66" presetID="17" presetClass="entr" presetSubtype="8" fill="hold" grpId="0" nodeType="afterEffect">
                                  <p:stCondLst>
                                    <p:cond delay="0"/>
                                  </p:stCondLst>
                                  <p:childTnLst>
                                    <p:set>
                                      <p:cBhvr>
                                        <p:cTn id="67" dur="1" fill="hold">
                                          <p:stCondLst>
                                            <p:cond delay="0"/>
                                          </p:stCondLst>
                                        </p:cTn>
                                        <p:tgtEl>
                                          <p:spTgt spid="122"/>
                                        </p:tgtEl>
                                        <p:attrNameLst>
                                          <p:attrName>style.visibility</p:attrName>
                                        </p:attrNameLst>
                                      </p:cBhvr>
                                      <p:to>
                                        <p:strVal val="visible"/>
                                      </p:to>
                                    </p:set>
                                    <p:anim calcmode="lin" valueType="num">
                                      <p:cBhvr>
                                        <p:cTn id="68" dur="500" fill="hold"/>
                                        <p:tgtEl>
                                          <p:spTgt spid="122"/>
                                        </p:tgtEl>
                                        <p:attrNameLst>
                                          <p:attrName>ppt_x</p:attrName>
                                        </p:attrNameLst>
                                      </p:cBhvr>
                                      <p:tavLst>
                                        <p:tav tm="0">
                                          <p:val>
                                            <p:strVal val="#ppt_x-#ppt_w/2"/>
                                          </p:val>
                                        </p:tav>
                                        <p:tav tm="100000">
                                          <p:val>
                                            <p:strVal val="#ppt_x"/>
                                          </p:val>
                                        </p:tav>
                                      </p:tavLst>
                                    </p:anim>
                                    <p:anim calcmode="lin" valueType="num">
                                      <p:cBhvr>
                                        <p:cTn id="69" dur="500" fill="hold"/>
                                        <p:tgtEl>
                                          <p:spTgt spid="122"/>
                                        </p:tgtEl>
                                        <p:attrNameLst>
                                          <p:attrName>ppt_y</p:attrName>
                                        </p:attrNameLst>
                                      </p:cBhvr>
                                      <p:tavLst>
                                        <p:tav tm="0">
                                          <p:val>
                                            <p:strVal val="#ppt_y"/>
                                          </p:val>
                                        </p:tav>
                                        <p:tav tm="100000">
                                          <p:val>
                                            <p:strVal val="#ppt_y"/>
                                          </p:val>
                                        </p:tav>
                                      </p:tavLst>
                                    </p:anim>
                                    <p:anim calcmode="lin" valueType="num">
                                      <p:cBhvr>
                                        <p:cTn id="70" dur="500" fill="hold"/>
                                        <p:tgtEl>
                                          <p:spTgt spid="122"/>
                                        </p:tgtEl>
                                        <p:attrNameLst>
                                          <p:attrName>ppt_w</p:attrName>
                                        </p:attrNameLst>
                                      </p:cBhvr>
                                      <p:tavLst>
                                        <p:tav tm="0">
                                          <p:val>
                                            <p:fltVal val="0"/>
                                          </p:val>
                                        </p:tav>
                                        <p:tav tm="100000">
                                          <p:val>
                                            <p:strVal val="#ppt_w"/>
                                          </p:val>
                                        </p:tav>
                                      </p:tavLst>
                                    </p:anim>
                                    <p:anim calcmode="lin" valueType="num">
                                      <p:cBhvr>
                                        <p:cTn id="71" dur="500" fill="hold"/>
                                        <p:tgtEl>
                                          <p:spTgt spid="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1" grpId="0" autoUpdateAnimBg="0"/>
      <p:bldP spid="1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46" y="2239347"/>
            <a:ext cx="3387012" cy="1931437"/>
          </a:xfrm>
        </p:spPr>
        <p:txBody>
          <a:bodyPr>
            <a:noAutofit/>
          </a:bodyPr>
          <a:lstStyle/>
          <a:p>
            <a:pPr algn="ctr"/>
            <a:r>
              <a:rPr lang="hi-IN" sz="4000" b="1" dirty="0">
                <a:solidFill>
                  <a:srgbClr val="C00000"/>
                </a:solidFill>
                <a:latin typeface="Open sans"/>
                <a:ea typeface="Sans Serif Collection" panose="020B0502040504020204" pitchFamily="34" charset="0"/>
                <a:cs typeface="Sans Serif Collection" panose="020B0502040504020204" pitchFamily="34" charset="0"/>
              </a:rPr>
              <a:t>सेमी-कंडक्टर डिटेक्टर</a:t>
            </a:r>
            <a:endParaRPr lang="en-US" sz="40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10" name="Text Box 1027">
            <a:extLst>
              <a:ext uri="{FF2B5EF4-FFF2-40B4-BE49-F238E27FC236}">
                <a16:creationId xmlns:a16="http://schemas.microsoft.com/office/drawing/2014/main" id="{40E09C07-4F6A-4688-8ED6-5B7222D1ED58}"/>
              </a:ext>
            </a:extLst>
          </p:cNvPr>
          <p:cNvSpPr txBox="1">
            <a:spLocks noChangeArrowheads="1"/>
          </p:cNvSpPr>
          <p:nvPr/>
        </p:nvSpPr>
        <p:spPr bwMode="auto">
          <a:xfrm>
            <a:off x="6979304" y="1096347"/>
            <a:ext cx="2228850" cy="511175"/>
          </a:xfrm>
          <a:prstGeom prst="rect">
            <a:avLst/>
          </a:prstGeom>
          <a:noFill/>
          <a:ln>
            <a:noFill/>
          </a:ln>
          <a:effectLst/>
        </p:spPr>
        <p:txBody>
          <a:bodyPr wrap="none">
            <a:spAutoFit/>
          </a:bodyPr>
          <a:lstStyle/>
          <a:p>
            <a:r>
              <a:rPr lang="en-US" sz="2800" b="1">
                <a:effectLst>
                  <a:outerShdw blurRad="38100" dist="38100" dir="2700000" algn="tl">
                    <a:srgbClr val="FFFFFF"/>
                  </a:outerShdw>
                </a:effectLst>
                <a:latin typeface="Arial" pitchFamily="34" charset="0"/>
              </a:rPr>
              <a:t>Reverse Bias</a:t>
            </a:r>
            <a:endParaRPr lang="en-US" sz="2800" b="1" dirty="0">
              <a:effectLst>
                <a:outerShdw blurRad="38100" dist="38100" dir="2700000" algn="tl">
                  <a:srgbClr val="FFFFFF"/>
                </a:outerShdw>
              </a:effectLst>
              <a:latin typeface="Arial" pitchFamily="34" charset="0"/>
            </a:endParaRPr>
          </a:p>
        </p:txBody>
      </p:sp>
      <p:sp>
        <p:nvSpPr>
          <p:cNvPr id="11" name="Line 1028">
            <a:extLst>
              <a:ext uri="{FF2B5EF4-FFF2-40B4-BE49-F238E27FC236}">
                <a16:creationId xmlns:a16="http://schemas.microsoft.com/office/drawing/2014/main" id="{CC10D250-5D0B-4B04-B47D-CA83D3596606}"/>
              </a:ext>
            </a:extLst>
          </p:cNvPr>
          <p:cNvSpPr>
            <a:spLocks noChangeShapeType="1"/>
          </p:cNvSpPr>
          <p:nvPr/>
        </p:nvSpPr>
        <p:spPr bwMode="auto">
          <a:xfrm flipH="1" flipV="1">
            <a:off x="8274704" y="4982547"/>
            <a:ext cx="0" cy="228600"/>
          </a:xfrm>
          <a:prstGeom prst="line">
            <a:avLst/>
          </a:prstGeom>
          <a:noFill/>
          <a:ln w="25400">
            <a:solidFill>
              <a:schemeClr val="tx1"/>
            </a:solidFill>
            <a:round/>
            <a:headEnd/>
            <a:tailEnd type="triangle" w="med" len="med"/>
          </a:ln>
        </p:spPr>
        <p:txBody>
          <a:bodyPr/>
          <a:lstStyle/>
          <a:p>
            <a:endParaRPr lang="en-US"/>
          </a:p>
        </p:txBody>
      </p:sp>
      <p:sp>
        <p:nvSpPr>
          <p:cNvPr id="12" name="Text Box 1029">
            <a:extLst>
              <a:ext uri="{FF2B5EF4-FFF2-40B4-BE49-F238E27FC236}">
                <a16:creationId xmlns:a16="http://schemas.microsoft.com/office/drawing/2014/main" id="{CE4C9671-F24D-406E-948A-5FADA2075202}"/>
              </a:ext>
            </a:extLst>
          </p:cNvPr>
          <p:cNvSpPr txBox="1">
            <a:spLocks noChangeArrowheads="1"/>
          </p:cNvSpPr>
          <p:nvPr/>
        </p:nvSpPr>
        <p:spPr bwMode="auto">
          <a:xfrm>
            <a:off x="6064904" y="5134947"/>
            <a:ext cx="4337050" cy="511175"/>
          </a:xfrm>
          <a:prstGeom prst="rect">
            <a:avLst/>
          </a:prstGeom>
          <a:noFill/>
          <a:ln>
            <a:noFill/>
          </a:ln>
          <a:effectLst/>
        </p:spPr>
        <p:txBody>
          <a:bodyPr wrap="none">
            <a:spAutoFit/>
          </a:bodyPr>
          <a:lstStyle/>
          <a:p>
            <a:r>
              <a:rPr lang="en-US" sz="2800" b="1">
                <a:effectLst>
                  <a:outerShdw blurRad="38100" dist="38100" dir="2700000" algn="tl">
                    <a:srgbClr val="FFFFFF"/>
                  </a:outerShdw>
                </a:effectLst>
                <a:latin typeface="Arial" pitchFamily="34" charset="0"/>
              </a:rPr>
              <a:t>Intrinsic/Depletion Region</a:t>
            </a:r>
          </a:p>
        </p:txBody>
      </p:sp>
      <p:sp>
        <p:nvSpPr>
          <p:cNvPr id="13" name="Rectangle 1031">
            <a:extLst>
              <a:ext uri="{FF2B5EF4-FFF2-40B4-BE49-F238E27FC236}">
                <a16:creationId xmlns:a16="http://schemas.microsoft.com/office/drawing/2014/main" id="{5BB888BA-AC10-4A51-87ED-A082B94FA2AE}"/>
              </a:ext>
            </a:extLst>
          </p:cNvPr>
          <p:cNvSpPr>
            <a:spLocks noChangeArrowheads="1"/>
          </p:cNvSpPr>
          <p:nvPr/>
        </p:nvSpPr>
        <p:spPr bwMode="auto">
          <a:xfrm>
            <a:off x="7055504" y="1642447"/>
            <a:ext cx="2362200" cy="3106835"/>
          </a:xfrm>
          <a:prstGeom prst="rect">
            <a:avLst/>
          </a:prstGeom>
          <a:solidFill>
            <a:srgbClr val="C0C0C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sz="2400"/>
          </a:p>
        </p:txBody>
      </p:sp>
      <p:sp>
        <p:nvSpPr>
          <p:cNvPr id="14" name="Line 1034">
            <a:extLst>
              <a:ext uri="{FF2B5EF4-FFF2-40B4-BE49-F238E27FC236}">
                <a16:creationId xmlns:a16="http://schemas.microsoft.com/office/drawing/2014/main" id="{F04951B8-A5C0-4BBC-A702-D6D9BED4A2DC}"/>
              </a:ext>
            </a:extLst>
          </p:cNvPr>
          <p:cNvSpPr>
            <a:spLocks noChangeShapeType="1"/>
          </p:cNvSpPr>
          <p:nvPr/>
        </p:nvSpPr>
        <p:spPr bwMode="auto">
          <a:xfrm>
            <a:off x="9417704" y="3318847"/>
            <a:ext cx="1143000" cy="0"/>
          </a:xfrm>
          <a:prstGeom prst="line">
            <a:avLst/>
          </a:prstGeom>
          <a:noFill/>
          <a:ln w="25400">
            <a:solidFill>
              <a:schemeClr val="tx1"/>
            </a:solidFill>
            <a:round/>
            <a:headEnd/>
            <a:tailEnd/>
          </a:ln>
        </p:spPr>
        <p:txBody>
          <a:bodyPr/>
          <a:lstStyle/>
          <a:p>
            <a:endParaRPr lang="en-US"/>
          </a:p>
        </p:txBody>
      </p:sp>
      <p:sp>
        <p:nvSpPr>
          <p:cNvPr id="15" name="Line 1035">
            <a:extLst>
              <a:ext uri="{FF2B5EF4-FFF2-40B4-BE49-F238E27FC236}">
                <a16:creationId xmlns:a16="http://schemas.microsoft.com/office/drawing/2014/main" id="{41FD5546-1B67-4DCB-BAC5-8529124E3155}"/>
              </a:ext>
            </a:extLst>
          </p:cNvPr>
          <p:cNvSpPr>
            <a:spLocks noChangeShapeType="1"/>
          </p:cNvSpPr>
          <p:nvPr/>
        </p:nvSpPr>
        <p:spPr bwMode="auto">
          <a:xfrm>
            <a:off x="5912504" y="3318847"/>
            <a:ext cx="1143000" cy="0"/>
          </a:xfrm>
          <a:prstGeom prst="line">
            <a:avLst/>
          </a:prstGeom>
          <a:noFill/>
          <a:ln w="25400">
            <a:solidFill>
              <a:schemeClr val="tx1"/>
            </a:solidFill>
            <a:round/>
            <a:headEnd/>
            <a:tailEnd/>
          </a:ln>
        </p:spPr>
        <p:txBody>
          <a:bodyPr/>
          <a:lstStyle/>
          <a:p>
            <a:endParaRPr lang="en-US"/>
          </a:p>
        </p:txBody>
      </p:sp>
      <p:sp>
        <p:nvSpPr>
          <p:cNvPr id="16" name="Text Box 1036">
            <a:extLst>
              <a:ext uri="{FF2B5EF4-FFF2-40B4-BE49-F238E27FC236}">
                <a16:creationId xmlns:a16="http://schemas.microsoft.com/office/drawing/2014/main" id="{19500E2C-A7C6-47E3-A138-B39CDDF8345C}"/>
              </a:ext>
            </a:extLst>
          </p:cNvPr>
          <p:cNvSpPr txBox="1">
            <a:spLocks noChangeArrowheads="1"/>
          </p:cNvSpPr>
          <p:nvPr/>
        </p:nvSpPr>
        <p:spPr bwMode="auto">
          <a:xfrm>
            <a:off x="9478029" y="2698135"/>
            <a:ext cx="2065338" cy="519113"/>
          </a:xfrm>
          <a:prstGeom prst="rect">
            <a:avLst/>
          </a:prstGeom>
          <a:noFill/>
          <a:ln>
            <a:noFill/>
          </a:ln>
          <a:effectLst/>
        </p:spPr>
        <p:txBody>
          <a:bodyPr wrap="none">
            <a:spAutoFit/>
          </a:bodyPr>
          <a:lstStyle/>
          <a:p>
            <a:r>
              <a:rPr lang="en-US" sz="2800" b="1">
                <a:effectLst>
                  <a:outerShdw blurRad="38100" dist="38100" dir="2700000" algn="tl">
                    <a:srgbClr val="FFFFFF"/>
                  </a:outerShdw>
                </a:effectLst>
                <a:latin typeface="Arial" pitchFamily="34" charset="0"/>
              </a:rPr>
              <a:t>Cathode (</a:t>
            </a:r>
            <a:r>
              <a:rPr lang="en-US" sz="2800" b="1">
                <a:solidFill>
                  <a:srgbClr val="3366FF"/>
                </a:solidFill>
                <a:effectLst>
                  <a:outerShdw blurRad="38100" dist="38100" dir="2700000" algn="tl">
                    <a:srgbClr val="000000"/>
                  </a:outerShdw>
                </a:effectLst>
                <a:latin typeface="Arial" pitchFamily="34" charset="0"/>
              </a:rPr>
              <a:t>-</a:t>
            </a:r>
            <a:r>
              <a:rPr lang="en-US" sz="2800" b="1">
                <a:effectLst>
                  <a:outerShdw blurRad="38100" dist="38100" dir="2700000" algn="tl">
                    <a:srgbClr val="FFFFFF"/>
                  </a:outerShdw>
                </a:effectLst>
                <a:latin typeface="Arial" pitchFamily="34" charset="0"/>
              </a:rPr>
              <a:t>)</a:t>
            </a:r>
          </a:p>
        </p:txBody>
      </p:sp>
      <p:sp>
        <p:nvSpPr>
          <p:cNvPr id="17" name="Text Box 1037">
            <a:extLst>
              <a:ext uri="{FF2B5EF4-FFF2-40B4-BE49-F238E27FC236}">
                <a16:creationId xmlns:a16="http://schemas.microsoft.com/office/drawing/2014/main" id="{02F373AF-5AB7-4DA8-881F-EADFE9FD2C93}"/>
              </a:ext>
            </a:extLst>
          </p:cNvPr>
          <p:cNvSpPr txBox="1">
            <a:spLocks noChangeArrowheads="1"/>
          </p:cNvSpPr>
          <p:nvPr/>
        </p:nvSpPr>
        <p:spPr bwMode="auto">
          <a:xfrm>
            <a:off x="5074304" y="2633047"/>
            <a:ext cx="1771650" cy="511175"/>
          </a:xfrm>
          <a:prstGeom prst="rect">
            <a:avLst/>
          </a:prstGeom>
          <a:noFill/>
          <a:ln>
            <a:noFill/>
          </a:ln>
          <a:effectLst/>
        </p:spPr>
        <p:txBody>
          <a:bodyPr wrap="none">
            <a:spAutoFit/>
          </a:bodyPr>
          <a:lstStyle/>
          <a:p>
            <a:r>
              <a:rPr lang="en-US" sz="2800" b="1" dirty="0">
                <a:effectLst>
                  <a:outerShdw blurRad="38100" dist="38100" dir="2700000" algn="tl">
                    <a:srgbClr val="FFFFFF"/>
                  </a:outerShdw>
                </a:effectLst>
                <a:latin typeface="Arial" pitchFamily="34" charset="0"/>
              </a:rPr>
              <a:t>Anode (</a:t>
            </a:r>
            <a:r>
              <a:rPr lang="en-US" sz="2800" b="1" dirty="0">
                <a:solidFill>
                  <a:schemeClr val="hlink"/>
                </a:solidFill>
                <a:effectLst>
                  <a:outerShdw blurRad="38100" dist="38100" dir="2700000" algn="tl">
                    <a:srgbClr val="000000"/>
                  </a:outerShdw>
                </a:effectLst>
                <a:latin typeface="Arial" pitchFamily="34" charset="0"/>
              </a:rPr>
              <a:t>+</a:t>
            </a:r>
            <a:r>
              <a:rPr lang="en-US" sz="2800" b="1" dirty="0">
                <a:effectLst>
                  <a:outerShdw blurRad="38100" dist="38100" dir="2700000" algn="tl">
                    <a:srgbClr val="FFFFFF"/>
                  </a:outerShdw>
                </a:effectLst>
                <a:latin typeface="Arial" pitchFamily="34" charset="0"/>
              </a:rPr>
              <a:t>)</a:t>
            </a:r>
          </a:p>
        </p:txBody>
      </p:sp>
      <p:sp>
        <p:nvSpPr>
          <p:cNvPr id="18" name="Text Box 1038">
            <a:extLst>
              <a:ext uri="{FF2B5EF4-FFF2-40B4-BE49-F238E27FC236}">
                <a16:creationId xmlns:a16="http://schemas.microsoft.com/office/drawing/2014/main" id="{70FD8B75-5C33-45B6-9C04-8A213B4B5872}"/>
              </a:ext>
            </a:extLst>
          </p:cNvPr>
          <p:cNvSpPr txBox="1">
            <a:spLocks noChangeArrowheads="1"/>
          </p:cNvSpPr>
          <p:nvPr/>
        </p:nvSpPr>
        <p:spPr bwMode="auto">
          <a:xfrm>
            <a:off x="7066387" y="1643999"/>
            <a:ext cx="864633" cy="3108543"/>
          </a:xfrm>
          <a:prstGeom prst="rect">
            <a:avLst/>
          </a:prstGeom>
          <a:solidFill>
            <a:schemeClr val="accent4"/>
          </a:solidFill>
          <a:ln>
            <a:noFill/>
          </a:ln>
          <a:effectLst/>
        </p:spPr>
        <p:txBody>
          <a:bodyPr wrap="square">
            <a:spAutoFit/>
          </a:bodyPr>
          <a:lstStyle/>
          <a:p>
            <a:r>
              <a:rPr lang="en-US" sz="2800" b="1" dirty="0">
                <a:solidFill>
                  <a:schemeClr val="hlink"/>
                </a:solidFill>
                <a:effectLst>
                  <a:outerShdw blurRad="38100" dist="38100" dir="2700000" algn="tl">
                    <a:srgbClr val="000000"/>
                  </a:outerShdw>
                </a:effectLst>
                <a:latin typeface="Arial" pitchFamily="34" charset="0"/>
              </a:rPr>
              <a:t>+ +</a:t>
            </a:r>
          </a:p>
          <a:p>
            <a:r>
              <a:rPr lang="en-US" sz="2800" b="1" dirty="0">
                <a:solidFill>
                  <a:schemeClr val="hlink"/>
                </a:solidFill>
                <a:effectLst>
                  <a:outerShdw blurRad="38100" dist="38100" dir="2700000" algn="tl">
                    <a:srgbClr val="000000"/>
                  </a:outerShdw>
                </a:effectLst>
                <a:latin typeface="Arial" pitchFamily="34" charset="0"/>
              </a:rPr>
              <a:t>+ +</a:t>
            </a:r>
          </a:p>
          <a:p>
            <a:r>
              <a:rPr lang="en-US" sz="2800" b="1" dirty="0">
                <a:solidFill>
                  <a:schemeClr val="hlink"/>
                </a:solidFill>
                <a:effectLst>
                  <a:outerShdw blurRad="38100" dist="38100" dir="2700000" algn="tl">
                    <a:srgbClr val="000000"/>
                  </a:outerShdw>
                </a:effectLst>
                <a:latin typeface="Arial" pitchFamily="34" charset="0"/>
              </a:rPr>
              <a:t>+ +</a:t>
            </a:r>
          </a:p>
          <a:p>
            <a:r>
              <a:rPr lang="en-US" sz="2800" b="1" dirty="0">
                <a:solidFill>
                  <a:schemeClr val="hlink"/>
                </a:solidFill>
                <a:effectLst>
                  <a:outerShdw blurRad="38100" dist="38100" dir="2700000" algn="tl">
                    <a:srgbClr val="000000"/>
                  </a:outerShdw>
                </a:effectLst>
                <a:latin typeface="Arial" pitchFamily="34" charset="0"/>
              </a:rPr>
              <a:t>+ +</a:t>
            </a:r>
          </a:p>
          <a:p>
            <a:r>
              <a:rPr lang="en-US" sz="2800" b="1" dirty="0">
                <a:solidFill>
                  <a:schemeClr val="hlink"/>
                </a:solidFill>
                <a:effectLst>
                  <a:outerShdw blurRad="38100" dist="38100" dir="2700000" algn="tl">
                    <a:srgbClr val="000000"/>
                  </a:outerShdw>
                </a:effectLst>
                <a:latin typeface="Arial" pitchFamily="34" charset="0"/>
              </a:rPr>
              <a:t>+ +</a:t>
            </a:r>
          </a:p>
          <a:p>
            <a:r>
              <a:rPr lang="en-US" sz="2800" b="1" dirty="0">
                <a:solidFill>
                  <a:schemeClr val="hlink"/>
                </a:solidFill>
                <a:effectLst>
                  <a:outerShdw blurRad="38100" dist="38100" dir="2700000" algn="tl">
                    <a:srgbClr val="000000"/>
                  </a:outerShdw>
                </a:effectLst>
                <a:latin typeface="Arial" pitchFamily="34" charset="0"/>
              </a:rPr>
              <a:t>+ +</a:t>
            </a:r>
          </a:p>
          <a:p>
            <a:r>
              <a:rPr lang="en-US" sz="2800" b="1" dirty="0">
                <a:solidFill>
                  <a:schemeClr val="hlink"/>
                </a:solidFill>
                <a:effectLst>
                  <a:outerShdw blurRad="38100" dist="38100" dir="2700000" algn="tl">
                    <a:srgbClr val="000000"/>
                  </a:outerShdw>
                </a:effectLst>
                <a:latin typeface="Arial" pitchFamily="34" charset="0"/>
              </a:rPr>
              <a:t>+ +</a:t>
            </a:r>
          </a:p>
        </p:txBody>
      </p:sp>
      <p:sp>
        <p:nvSpPr>
          <p:cNvPr id="20" name="Rectangle 1032">
            <a:extLst>
              <a:ext uri="{FF2B5EF4-FFF2-40B4-BE49-F238E27FC236}">
                <a16:creationId xmlns:a16="http://schemas.microsoft.com/office/drawing/2014/main" id="{1CCF36E4-A637-4886-A9E2-BADC1C2C4088}"/>
              </a:ext>
            </a:extLst>
          </p:cNvPr>
          <p:cNvSpPr>
            <a:spLocks noChangeArrowheads="1"/>
          </p:cNvSpPr>
          <p:nvPr/>
        </p:nvSpPr>
        <p:spPr bwMode="auto">
          <a:xfrm>
            <a:off x="8623043" y="1633114"/>
            <a:ext cx="838200" cy="3116168"/>
          </a:xfrm>
          <a:prstGeom prst="rect">
            <a:avLst/>
          </a:prstGeom>
          <a:solidFill>
            <a:srgbClr val="FFCC99"/>
          </a:solidFill>
          <a:ln w="9525">
            <a:solidFill>
              <a:srgbClr val="FFCC00"/>
            </a:solidFill>
            <a:miter lim="800000"/>
            <a:headEnd/>
            <a:tailEnd/>
          </a:ln>
          <a:effectLst/>
        </p:spPr>
        <p:txBody>
          <a:bodyPr wrap="none" anchor="ctr"/>
          <a:lstStyle/>
          <a:p>
            <a:pPr algn="ctr"/>
            <a:endParaRPr lang="en-US" sz="2800" b="1">
              <a:effectLst>
                <a:outerShdw blurRad="38100" dist="38100" dir="2700000" algn="tl">
                  <a:srgbClr val="FFFFFF"/>
                </a:outerShdw>
              </a:effectLst>
              <a:latin typeface="Arial" pitchFamily="34" charset="0"/>
            </a:endParaRPr>
          </a:p>
        </p:txBody>
      </p:sp>
      <p:sp>
        <p:nvSpPr>
          <p:cNvPr id="19" name="Text Box 1039">
            <a:extLst>
              <a:ext uri="{FF2B5EF4-FFF2-40B4-BE49-F238E27FC236}">
                <a16:creationId xmlns:a16="http://schemas.microsoft.com/office/drawing/2014/main" id="{24AACE0A-3C72-424A-B426-6ABDB5FD6231}"/>
              </a:ext>
            </a:extLst>
          </p:cNvPr>
          <p:cNvSpPr txBox="1">
            <a:spLocks noChangeArrowheads="1"/>
          </p:cNvSpPr>
          <p:nvPr/>
        </p:nvSpPr>
        <p:spPr bwMode="auto">
          <a:xfrm>
            <a:off x="8229597" y="1384037"/>
            <a:ext cx="1287624" cy="3477875"/>
          </a:xfrm>
          <a:prstGeom prst="rect">
            <a:avLst/>
          </a:prstGeom>
          <a:noFill/>
          <a:ln>
            <a:noFill/>
          </a:ln>
          <a:effectLst/>
        </p:spPr>
        <p:txBody>
          <a:bodyPr wrap="square">
            <a:spAutoFit/>
          </a:bodyPr>
          <a:lstStyle/>
          <a:p>
            <a:pPr lvl="1"/>
            <a:r>
              <a:rPr lang="en-US" sz="4400" b="1" dirty="0">
                <a:solidFill>
                  <a:srgbClr val="3399FF"/>
                </a:solidFill>
                <a:effectLst>
                  <a:outerShdw blurRad="38100" dist="38100" dir="2700000" algn="tl">
                    <a:srgbClr val="000000"/>
                  </a:outerShdw>
                </a:effectLst>
                <a:latin typeface="Arial" pitchFamily="34" charset="0"/>
                <a:sym typeface="Symbol" pitchFamily="18" charset="2"/>
              </a:rPr>
              <a:t>- -</a:t>
            </a:r>
            <a:endParaRPr lang="en-US" sz="4400" b="1" dirty="0">
              <a:solidFill>
                <a:srgbClr val="3399FF"/>
              </a:solidFill>
              <a:effectLst>
                <a:outerShdw blurRad="38100" dist="38100" dir="2700000" algn="tl">
                  <a:srgbClr val="000000"/>
                </a:outerShdw>
              </a:effectLst>
              <a:latin typeface="Arial" pitchFamily="34" charset="0"/>
            </a:endParaRPr>
          </a:p>
          <a:p>
            <a:pPr lvl="1"/>
            <a:r>
              <a:rPr lang="en-US" sz="4400" b="1" dirty="0">
                <a:solidFill>
                  <a:srgbClr val="3399FF"/>
                </a:solidFill>
                <a:effectLst>
                  <a:outerShdw blurRad="38100" dist="38100" dir="2700000" algn="tl">
                    <a:srgbClr val="000000"/>
                  </a:outerShdw>
                </a:effectLst>
                <a:latin typeface="Arial" pitchFamily="34" charset="0"/>
              </a:rPr>
              <a:t>- -</a:t>
            </a:r>
          </a:p>
          <a:p>
            <a:pPr lvl="1"/>
            <a:r>
              <a:rPr lang="en-US" sz="4400" b="1" dirty="0">
                <a:solidFill>
                  <a:srgbClr val="3399FF"/>
                </a:solidFill>
                <a:effectLst>
                  <a:outerShdw blurRad="38100" dist="38100" dir="2700000" algn="tl">
                    <a:srgbClr val="000000"/>
                  </a:outerShdw>
                </a:effectLst>
                <a:latin typeface="Arial" pitchFamily="34" charset="0"/>
              </a:rPr>
              <a:t>- -</a:t>
            </a:r>
          </a:p>
          <a:p>
            <a:pPr lvl="1"/>
            <a:r>
              <a:rPr lang="en-US" sz="4400" b="1" dirty="0">
                <a:solidFill>
                  <a:srgbClr val="3399FF"/>
                </a:solidFill>
                <a:effectLst>
                  <a:outerShdw blurRad="38100" dist="38100" dir="2700000" algn="tl">
                    <a:srgbClr val="000000"/>
                  </a:outerShdw>
                </a:effectLst>
                <a:latin typeface="Arial" pitchFamily="34" charset="0"/>
              </a:rPr>
              <a:t>- -</a:t>
            </a:r>
          </a:p>
          <a:p>
            <a:pPr lvl="1"/>
            <a:r>
              <a:rPr lang="en-US" sz="4400" b="1" dirty="0">
                <a:solidFill>
                  <a:srgbClr val="3399FF"/>
                </a:solidFill>
                <a:effectLst>
                  <a:outerShdw blurRad="38100" dist="38100" dir="2700000" algn="tl">
                    <a:srgbClr val="000000"/>
                  </a:outerShdw>
                </a:effectLst>
                <a:latin typeface="Arial" pitchFamily="34" charset="0"/>
              </a:rPr>
              <a:t>- -</a:t>
            </a:r>
          </a:p>
        </p:txBody>
      </p:sp>
    </p:spTree>
    <p:extLst>
      <p:ext uri="{BB962C8B-B14F-4D97-AF65-F5344CB8AC3E}">
        <p14:creationId xmlns:p14="http://schemas.microsoft.com/office/powerpoint/2010/main" val="2803540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456" y="2239347"/>
            <a:ext cx="3209732" cy="1931437"/>
          </a:xfrm>
        </p:spPr>
        <p:txBody>
          <a:bodyPr>
            <a:noAutofit/>
          </a:bodyPr>
          <a:lstStyle/>
          <a:p>
            <a:pPr algn="ctr"/>
            <a:r>
              <a:rPr lang="hi-IN" sz="4000" b="1" dirty="0">
                <a:solidFill>
                  <a:srgbClr val="C00000"/>
                </a:solidFill>
                <a:latin typeface="Open sans"/>
                <a:ea typeface="Sans Serif Collection" panose="020B0502040504020204" pitchFamily="34" charset="0"/>
                <a:cs typeface="Sans Serif Collection" panose="020B0502040504020204" pitchFamily="34" charset="0"/>
              </a:rPr>
              <a:t>इलेक्ट्रॉनिक डोसीमीटर</a:t>
            </a:r>
            <a:endParaRPr lang="en-US" sz="40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544006" y="1348518"/>
            <a:ext cx="6997955" cy="4725714"/>
          </a:xfrm>
        </p:spPr>
        <p:txBody>
          <a:bodyPr>
            <a:noAutofit/>
          </a:bodyPr>
          <a:lstStyle/>
          <a:p>
            <a:pPr marL="457200" indent="-457200">
              <a:buFont typeface="Wingdings" panose="05000000000000000000" pitchFamily="2" charset="2"/>
              <a:buChar char="Ø"/>
            </a:pPr>
            <a:r>
              <a:rPr lang="hi-IN" dirty="0">
                <a:latin typeface="Open sans" panose="020B0606030504020204"/>
                <a:cs typeface="Times New Roman" panose="02020603050405020304" pitchFamily="18" charset="0"/>
              </a:rPr>
              <a:t>डिटेक्टर :- गामा और एक्स-रे (खुराक)
सिद्धांत :- अर्धचालक                
 रेंज: - 1</a:t>
            </a:r>
            <a:r>
              <a:rPr lang="en-US" dirty="0" err="1">
                <a:latin typeface="Open sans" panose="020B0606030504020204"/>
                <a:cs typeface="Times New Roman" panose="02020603050405020304" pitchFamily="18" charset="0"/>
              </a:rPr>
              <a:t>uSv</a:t>
            </a:r>
            <a:r>
              <a:rPr lang="en-US" dirty="0">
                <a:latin typeface="Open sans" panose="020B0606030504020204"/>
                <a:cs typeface="Times New Roman" panose="02020603050405020304" pitchFamily="18" charset="0"/>
              </a:rPr>
              <a:t> </a:t>
            </a:r>
            <a:r>
              <a:rPr lang="hi-IN" dirty="0">
                <a:latin typeface="Open sans" panose="020B0606030504020204"/>
                <a:cs typeface="Times New Roman" panose="02020603050405020304" pitchFamily="18" charset="0"/>
              </a:rPr>
              <a:t>से 999999 </a:t>
            </a:r>
            <a:r>
              <a:rPr lang="en-US" dirty="0" err="1">
                <a:latin typeface="Open sans" panose="020B0606030504020204"/>
                <a:cs typeface="Times New Roman" panose="02020603050405020304" pitchFamily="18" charset="0"/>
              </a:rPr>
              <a:t>uSv</a:t>
            </a:r>
            <a:r>
              <a:rPr lang="en-US" dirty="0">
                <a:latin typeface="Open sans" panose="020B0606030504020204"/>
                <a:cs typeface="Times New Roman" panose="02020603050405020304" pitchFamily="18" charset="0"/>
              </a:rPr>
              <a:t> 
</a:t>
            </a:r>
            <a:r>
              <a:rPr lang="hi-IN" dirty="0">
                <a:latin typeface="Open sans" panose="020B0606030504020204"/>
                <a:cs typeface="Times New Roman" panose="02020603050405020304" pitchFamily="18" charset="0"/>
              </a:rPr>
              <a:t>डिस्प्ले: - 6 अंकों का एलसीडी
सटीकता: - (±) 15%
बैटरी: - लिथियम आयन सेल (03 वोल्ट)
1000 घंटे के लिए उपयोग किया जाता है
यह तात्कालिक खुराक रिकॉर्ड करता है
यह अस्थायी रिकॉर्ड है</a:t>
            </a:r>
            <a:endParaRPr lang="en-US" sz="2600" dirty="0">
              <a:solidFill>
                <a:srgbClr val="00B0F0"/>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ü"/>
            </a:pPr>
            <a:endParaRPr lang="en-IN" sz="2600" dirty="0">
              <a:latin typeface="Open sans" panose="020B0606030504020204"/>
              <a:cs typeface="Times New Roman" panose="02020603050405020304"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000265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TotalTime>
  <Words>1847</Words>
  <Application>Microsoft Office PowerPoint</Application>
  <PresentationFormat>Widescreen</PresentationFormat>
  <Paragraphs>158</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Arial Black</vt:lpstr>
      <vt:lpstr>Calibri</vt:lpstr>
      <vt:lpstr>Calibri Light</vt:lpstr>
      <vt:lpstr>Kruti Dev 092</vt:lpstr>
      <vt:lpstr>Noto Sans Symbols</vt:lpstr>
      <vt:lpstr>Open sans</vt:lpstr>
      <vt:lpstr>Open sans</vt:lpstr>
      <vt:lpstr>Times New Roman</vt:lpstr>
      <vt:lpstr>Wingdings</vt:lpstr>
      <vt:lpstr>Office Theme</vt:lpstr>
      <vt:lpstr>PowerPoint Presentation</vt:lpstr>
      <vt:lpstr>PowerPoint Presentation</vt:lpstr>
      <vt:lpstr>परिचय</vt:lpstr>
      <vt:lpstr>विकिरण का पता लगाने का सिद्धांत साधन</vt:lpstr>
      <vt:lpstr>डिटेक्टर का प्रकार</vt:lpstr>
      <vt:lpstr>गैस से भरे डिटेक्टर</vt:lpstr>
      <vt:lpstr>सिंटी-लेशन डिटेक्टर</vt:lpstr>
      <vt:lpstr>सेमी-कंडक्टर डिटेक्टर</vt:lpstr>
      <vt:lpstr>इलेक्ट्रॉनिक डोसीमीटर</vt:lpstr>
      <vt:lpstr>तापीय- ल्यूमिनसेंट डोसीमीटर</vt:lpstr>
      <vt:lpstr>तापीय- ल्यूमिनसेंट डोसीमीटर</vt:lpstr>
      <vt:lpstr>टेलीटेक्टर (टेलीराड)</vt:lpstr>
      <vt:lpstr>टेलीटेक्टर (टेलीराड)</vt:lpstr>
      <vt:lpstr>ALSCIN मॉनिटर</vt:lpstr>
      <vt:lpstr>विकिरण सर्वेक्षण मीटर (मिनिराड बीटा आंतरिक)</vt:lpstr>
      <vt:lpstr>विकिरण सर्वेक्षण मीटर (मिनिराड बीटा आंतरिक)</vt:lpstr>
      <vt:lpstr>विकिरण सर्वेक्षण मीटर (मिनिराड बीटा बाहरी)</vt:lpstr>
      <vt:lpstr>विकिरण सर्वेक्षण मीटर (मिनीराड बीटा बाहरी)</vt:lpstr>
      <vt:lpstr>विकिरण सर्वेक्षण मीटर (मिनीराड)</vt:lpstr>
      <vt:lpstr>विकिरण सर्वेक्षण मीटर (मिनीराड)</vt:lpstr>
      <vt:lpstr>माइक्रो "आर" सर्वेक्षण मीटर</vt:lpstr>
      <vt:lpstr>माइक्रो "आर" सर्वेक्षण मीटर</vt:lpstr>
      <vt:lpstr>संदूषण मॉनिटर</vt:lpstr>
      <vt:lpstr>संदूषण मॉनिटर</vt:lpstr>
      <vt:lpstr>आइसोटोप  पहचानदार</vt:lpstr>
      <vt:lpstr>हज़मत वाहन</vt:lpstr>
      <vt:lpstr>हज़मत वाहन</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Detection Principal Monitoring Equipment &amp; Practical</dc:title>
  <dc:creator>avinash</dc:creator>
  <cp:lastModifiedBy>08 TH BN NDRF GHAZIABAD</cp:lastModifiedBy>
  <cp:revision>43</cp:revision>
  <dcterms:created xsi:type="dcterms:W3CDTF">2021-01-24T17:40:44Z</dcterms:created>
  <dcterms:modified xsi:type="dcterms:W3CDTF">2025-12-17T11:22:54Z</dcterms:modified>
</cp:coreProperties>
</file>