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embeddedFontLst>
    <p:embeddedFont>
      <p:font typeface="Open Sans" panose="020B0606030504020204" pitchFamily="34" charset="0"/>
      <p:regular r:id="rId20"/>
      <p:bold r:id="rId21"/>
      <p:italic r:id="rId22"/>
      <p:boldItalic r:id="rId23"/>
    </p:embeddedFont>
    <p:embeddedFont>
      <p:font typeface="Open Sans SemiBold" panose="020B0706030804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62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hi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1" name="Google Shape;16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6" name="Google Shape;17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7" name="Google Shape;1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" name="Google Shape;14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fault 01" type="tx">
  <p:cSld name="TITLE_AND_BODY">
    <p:bg>
      <p:bgPr>
        <a:solidFill>
          <a:srgbClr val="FFFFFF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11384562" y="6406669"/>
            <a:ext cx="302110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1410" y="283029"/>
            <a:ext cx="1525361" cy="1039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i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2" descr="closeup-firefighter-holding-his-helmet-walking-towards-fire-truck.jpg"/>
          <p:cNvPicPr preferRelativeResize="0"/>
          <p:nvPr/>
        </p:nvPicPr>
        <p:blipFill rotWithShape="1">
          <a:blip r:embed="rId3">
            <a:alphaModFix/>
          </a:blip>
          <a:srcRect t="13432" b="1559"/>
          <a:stretch/>
        </p:blipFill>
        <p:spPr>
          <a:xfrm>
            <a:off x="-12700" y="-32004"/>
            <a:ext cx="12217400" cy="6922008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2"/>
          <p:cNvSpPr txBox="1"/>
          <p:nvPr/>
        </p:nvSpPr>
        <p:spPr>
          <a:xfrm>
            <a:off x="301195" y="6438419"/>
            <a:ext cx="2321279" cy="2637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hi-IN" sz="1200" b="0" i="0" u="none" strike="noStrike" cap="none">
                <a:solidFill>
                  <a:srgbClr val="535353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PEER | CSSR | INDIA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2"/>
          <p:cNvSpPr/>
          <p:nvPr/>
        </p:nvSpPr>
        <p:spPr>
          <a:xfrm>
            <a:off x="508000" y="6756400"/>
            <a:ext cx="1907669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 txBox="1"/>
          <p:nvPr/>
        </p:nvSpPr>
        <p:spPr>
          <a:xfrm>
            <a:off x="10757568" y="6406669"/>
            <a:ext cx="697166" cy="3098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hi-IN" sz="1500" b="1" i="0" u="none" strike="noStrike" cap="none">
                <a:solidFill>
                  <a:srgbClr val="535353"/>
                </a:solidFill>
                <a:latin typeface="Open Sans"/>
                <a:ea typeface="Open Sans"/>
                <a:cs typeface="Open Sans"/>
                <a:sym typeface="Open Sans"/>
              </a:rPr>
              <a:t>PPT 2 -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10769600" y="6756400"/>
            <a:ext cx="939800" cy="101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 txBox="1">
            <a:spLocks noGrp="1"/>
          </p:cNvSpPr>
          <p:nvPr>
            <p:ph type="sldNum" idx="12"/>
          </p:nvPr>
        </p:nvSpPr>
        <p:spPr>
          <a:xfrm>
            <a:off x="11438930" y="6406669"/>
            <a:ext cx="193372" cy="33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275" tIns="78275" rIns="78275" bIns="7827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</a:pPr>
            <a:fld id="{00000000-1234-1234-1234-123412341234}" type="slidenum">
              <a:rPr lang="hi-IN"/>
              <a:t>1</a:t>
            </a:fld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-12663" y="-16238"/>
            <a:ext cx="12204701" cy="6917999"/>
          </a:xfrm>
          <a:prstGeom prst="rect">
            <a:avLst/>
          </a:prstGeom>
          <a:solidFill>
            <a:srgbClr val="535353">
              <a:alpha val="60000"/>
            </a:srgbClr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1" name="Google Shape;91;p12" descr="Image"/>
          <p:cNvPicPr preferRelativeResize="0"/>
          <p:nvPr/>
        </p:nvPicPr>
        <p:blipFill rotWithShape="1">
          <a:blip r:embed="rId4">
            <a:alphaModFix amt="90000"/>
          </a:blip>
          <a:srcRect l="50481"/>
          <a:stretch/>
        </p:blipFill>
        <p:spPr>
          <a:xfrm>
            <a:off x="-24680" y="2041260"/>
            <a:ext cx="9809469" cy="242369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2"/>
          <p:cNvSpPr txBox="1"/>
          <p:nvPr/>
        </p:nvSpPr>
        <p:spPr>
          <a:xfrm>
            <a:off x="305103" y="2290270"/>
            <a:ext cx="9239109" cy="1556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9125" tIns="39125" rIns="39125" bIns="391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hi-IN" sz="4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वनाग्नि में शामिल एजेंसियों और राष्ट्रीय कार्य योजना का अवलोकन</a:t>
            </a:r>
            <a:endParaRPr sz="4800" b="1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3" name="Google Shape;93;p12" descr="A close-up of a logo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-13520"/>
            <a:ext cx="2084831" cy="1271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04918" y="-13520"/>
            <a:ext cx="1387082" cy="12277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2"/>
          <p:cNvSpPr/>
          <p:nvPr/>
        </p:nvSpPr>
        <p:spPr>
          <a:xfrm flipH="1">
            <a:off x="7248356" y="6199632"/>
            <a:ext cx="4943644" cy="556768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lnTo>
                  <a:pt x="19934" y="0"/>
                </a:lnTo>
                <a:lnTo>
                  <a:pt x="19328" y="7094"/>
                </a:lnTo>
                <a:lnTo>
                  <a:pt x="18721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39125" tIns="39125" rIns="39125" bIns="391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BY:-INSP/GD-PINTU NANDI,10</a:t>
            </a:r>
            <a:r>
              <a:rPr lang="hi-IN" sz="2400" b="0" i="0" u="none" strike="noStrike" cap="none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hi-IN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NDRF</a:t>
            </a:r>
            <a:endParaRPr sz="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पर राष्ट्रीय कार्य योजना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57" name="Google Shape;157;p21"/>
          <p:cNvSpPr txBox="1">
            <a:spLocks noGrp="1"/>
          </p:cNvSpPr>
          <p:nvPr>
            <p:ph type="body" idx="1"/>
          </p:nvPr>
        </p:nvSpPr>
        <p:spPr>
          <a:xfrm>
            <a:off x="838200" y="1529255"/>
            <a:ext cx="10515600" cy="496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i-IN" b="1"/>
              <a:t>तैयारी (Preparedness):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वनाग्नि का पता लगाना और अलर्ट देना (FSI के सैटेलाइट आधारित सिस्टम का उपयोग)।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संसाधनों का डिजिटलीकरण।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फायर लाइन का रखरखाव।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नियंत्रित दहन (Controlled Burning) तकनीकों का उपयोग।</a:t>
            </a:r>
            <a:endParaRPr/>
          </a:p>
        </p:txBody>
      </p:sp>
      <p:sp>
        <p:nvSpPr>
          <p:cNvPr id="158" name="Google Shape;158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पर राष्ट्रीय कार्य योजना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64" name="Google Shape;164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i-IN" b="1"/>
              <a:t>आग नियंत्रण (Suppression):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क्षेत्रीय कर्मियों और समुदायों का प्रशिक्षण।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आवश्यक उपकरण प्रदान करना।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अग्निशमन के लिए पर्याप्त अवसंरचना विकसित करना।</a:t>
            </a:r>
            <a:endParaRPr/>
          </a:p>
        </p:txBody>
      </p:sp>
      <p:sp>
        <p:nvSpPr>
          <p:cNvPr id="165" name="Google Shape;165;p2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i-IN" b="1"/>
              <a:t>आग के बाद प्रबंधन (Post-Fire Management):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नुकसान का मूल्यांकन।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आग के कारणों की जांच।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आग प्रभावित क्षेत्रों को पुनर्स्थापित करना।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66" name="Google Shape;166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पर राष्ट्रीय कार्य योजना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1"/>
          </p:nvPr>
        </p:nvSpPr>
        <p:spPr>
          <a:xfrm>
            <a:off x="838200" y="1560786"/>
            <a:ext cx="10515600" cy="509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i-IN" b="1"/>
              <a:t>सामुदायिक भागीदारी (Community Participation):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वन-सीमा के समुदायों को सूचित करना, सक्षम बनाना और सशक्त करना।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उन्हें वन विभाग के साथ मिलकर आग की रोकथाम और प्रबंधन में भाग लेने के लिए प्रेरित करना।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कम्युनिटी-बेस्ड फॉरेस्ट फायर मैनेजमेंट (CBFFM)</a:t>
            </a:r>
            <a:r>
              <a:rPr lang="hi-IN"/>
              <a:t> जैसी पहल के तहत समुदायों को स्वामित्व लेने, पारंपरिक ज्ञान को शामिल करने और एजेंसियों के साथ सहयोग करने का अवसर प्रदान करना।</a:t>
            </a:r>
            <a:endParaRPr/>
          </a:p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पर राष्ट्रीय कार्य योजना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body" idx="1"/>
          </p:nvPr>
        </p:nvSpPr>
        <p:spPr>
          <a:xfrm>
            <a:off x="838200" y="1560786"/>
            <a:ext cx="10515600" cy="5092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समन्वय (Coordination):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योजना में MoEFCC के भीतर और बाहर संबंधित एजेंसियों के बीच समन्वय पर जोर दिया गया है।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इसमें राष्ट्रीय, राज्य और जिला स्तर पर आपदा प्रबंधन प्राधिकरण शामिल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वित्तीय संसाधन (Financial Resources):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MoEFCC राज्यों/केंद्र शासित प्रदेशों को वित्तीय सहायता प्रदान करता है।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यह सहायता </a:t>
            </a:r>
            <a:r>
              <a:rPr lang="hi-IN" b="1"/>
              <a:t>केंद्रीय प्रायोजित वनाग्नि रोकथाम और प्रबंधन योजना</a:t>
            </a:r>
            <a:r>
              <a:rPr lang="hi-IN"/>
              <a:t>, </a:t>
            </a:r>
            <a:r>
              <a:rPr lang="hi-IN" b="1"/>
              <a:t>वन्यजीव आवास विकास</a:t>
            </a:r>
            <a:r>
              <a:rPr lang="hi-IN"/>
              <a:t>, और </a:t>
            </a:r>
            <a:r>
              <a:rPr lang="hi-IN" b="1"/>
              <a:t>कंपेनसेटरी पुनर्वनीकरण निधि प्रबंधन और योजना प्राधिकरण </a:t>
            </a:r>
            <a:r>
              <a:rPr lang="hi-IN"/>
              <a:t>के तहत आग की रोकथाम और निवारक उपायों के लिए दी जाती है।</a:t>
            </a:r>
            <a:endParaRPr/>
          </a:p>
          <a:p>
            <a:pPr marL="457200" lvl="0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None/>
            </a:pPr>
            <a:endParaRPr/>
          </a:p>
        </p:txBody>
      </p:sp>
      <p:sp>
        <p:nvSpPr>
          <p:cNvPr id="180" name="Google Shape;18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600" b="1">
                <a:solidFill>
                  <a:srgbClr val="FF0000"/>
                </a:solidFill>
              </a:rPr>
              <a:t>पाठ-समीक्षा</a:t>
            </a:r>
            <a:endParaRPr sz="6600" b="1">
              <a:solidFill>
                <a:srgbClr val="FF0000"/>
              </a:solidFill>
            </a:endParaRPr>
          </a:p>
        </p:txBody>
      </p:sp>
      <p:sp>
        <p:nvSpPr>
          <p:cNvPr id="186" name="Google Shape;186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914400" lvl="1" indent="-342900" algn="just" rtl="0">
              <a:lnSpc>
                <a:spcPct val="3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hi-IN" sz="3200"/>
              <a:t>शामिल एजेंसियाँ</a:t>
            </a:r>
            <a:endParaRPr/>
          </a:p>
          <a:p>
            <a:pPr marL="914400" lvl="1" indent="-342900" algn="just" rtl="0">
              <a:lnSpc>
                <a:spcPct val="3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✔"/>
            </a:pPr>
            <a:r>
              <a:rPr lang="hi-IN" sz="3200"/>
              <a:t>वनाग्नि पर राष्ट्रीय कार्य योजना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None/>
            </a:pPr>
            <a:endParaRPr sz="3200" b="1"/>
          </a:p>
        </p:txBody>
      </p:sp>
      <p:sp>
        <p:nvSpPr>
          <p:cNvPr id="187" name="Google Shape;18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6"/>
          <p:cNvSpPr txBox="1">
            <a:spLocks noGrp="1"/>
          </p:cNvSpPr>
          <p:nvPr>
            <p:ph type="title"/>
          </p:nvPr>
        </p:nvSpPr>
        <p:spPr>
          <a:xfrm>
            <a:off x="187146" y="2982201"/>
            <a:ext cx="7407165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7200" b="1">
                <a:solidFill>
                  <a:srgbClr val="FF0000"/>
                </a:solidFill>
              </a:rPr>
              <a:t>कोई शक या सवाल</a:t>
            </a:r>
            <a:endParaRPr sz="7200" b="1">
              <a:solidFill>
                <a:srgbClr val="FF0000"/>
              </a:solidFill>
            </a:endParaRPr>
          </a:p>
        </p:txBody>
      </p:sp>
      <p:sp>
        <p:nvSpPr>
          <p:cNvPr id="193" name="Google Shape;19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15</a:t>
            </a:fld>
            <a:endParaRPr/>
          </a:p>
        </p:txBody>
      </p:sp>
      <p:pic>
        <p:nvPicPr>
          <p:cNvPr id="194" name="Google Shape;194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94311" y="2128575"/>
            <a:ext cx="3368693" cy="33686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मूल्यांकन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200" name="Google Shape;200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/>
              <a:t>प्र:- 1 वन की आग में कितनी एजेंसियां शामिल की गई है ?</a:t>
            </a: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hi-IN" b="1"/>
              <a:t>उत्तर:- 06</a:t>
            </a:r>
            <a:endParaRPr b="1"/>
          </a:p>
        </p:txBody>
      </p:sp>
      <p:sp>
        <p:nvSpPr>
          <p:cNvPr id="201" name="Google Shape;20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8"/>
          <p:cNvSpPr txBox="1">
            <a:spLocks noGrp="1"/>
          </p:cNvSpPr>
          <p:nvPr>
            <p:ph type="title"/>
          </p:nvPr>
        </p:nvSpPr>
        <p:spPr>
          <a:xfrm>
            <a:off x="838200" y="47548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9600" b="1">
                <a:solidFill>
                  <a:srgbClr val="FF0000"/>
                </a:solidFill>
              </a:rPr>
              <a:t>धन्यवाद</a:t>
            </a:r>
            <a:endParaRPr sz="9600" b="1">
              <a:solidFill>
                <a:srgbClr val="FF0000"/>
              </a:solidFill>
            </a:endParaRPr>
          </a:p>
        </p:txBody>
      </p:sp>
      <p:sp>
        <p:nvSpPr>
          <p:cNvPr id="207" name="Google Shape;20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17</a:t>
            </a:fld>
            <a:endParaRPr/>
          </a:p>
        </p:txBody>
      </p:sp>
      <p:pic>
        <p:nvPicPr>
          <p:cNvPr id="208" name="Google Shape;20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6428" y="2475186"/>
            <a:ext cx="4761186" cy="338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600" b="1">
                <a:solidFill>
                  <a:srgbClr val="FF0000"/>
                </a:solidFill>
              </a:rPr>
              <a:t>उद्देश्य</a:t>
            </a:r>
            <a:endParaRPr sz="6600" b="1">
              <a:solidFill>
                <a:srgbClr val="FF0000"/>
              </a:solidFill>
            </a:endParaRPr>
          </a:p>
        </p:txBody>
      </p:sp>
      <p:sp>
        <p:nvSpPr>
          <p:cNvPr id="101" name="Google Shape;10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i-IN" sz="3600" b="1"/>
              <a:t>इस पाठ के समापन पर आप सभी परिचित हो जायेंगे :-</a:t>
            </a:r>
            <a:endParaRPr/>
          </a:p>
          <a:p>
            <a:pPr marL="914400" lvl="1" indent="-342900" algn="just" rtl="0">
              <a:lnSpc>
                <a:spcPct val="3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शामिल एजेंसियाँ</a:t>
            </a:r>
            <a:endParaRPr/>
          </a:p>
          <a:p>
            <a:pPr marL="914400" lvl="1" indent="-342900" algn="just" rtl="0">
              <a:lnSpc>
                <a:spcPct val="30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3200"/>
              <a:t>वनाग्नि पर राष्ट्रीय कार्य योजना</a:t>
            </a:r>
            <a:endParaRPr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3200" b="1"/>
          </a:p>
        </p:txBody>
      </p:sp>
      <p:sp>
        <p:nvSpPr>
          <p:cNvPr id="102" name="Google Shape;10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शामिल एजेंसियाँ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 b="1"/>
              <a:t>पर्यावरण, वन और जलवायु परिवर्तन मंत्रालय (MoEFCC):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/>
              <a:t>नीति निर्माण के लिए मुख्य Nodal मंत्रालय।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/>
              <a:t>केंद्रीय प्रायोजित </a:t>
            </a:r>
            <a:r>
              <a:rPr lang="hi-IN" b="1"/>
              <a:t>वनाग्नि रोकथाम और प्रबंधन योजना</a:t>
            </a:r>
            <a:r>
              <a:rPr lang="hi-IN"/>
              <a:t> जैसी योजनाओं के तहत राज्यों/केंद्र शासित प्रदेशों को वित्तीय सहायता प्रदान करना।</a:t>
            </a:r>
            <a:endParaRPr/>
          </a:p>
          <a:p>
            <a:pPr marL="914400" lvl="1" indent="-342900" algn="just" rtl="0">
              <a:lnSpc>
                <a:spcPct val="20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Noto Sans Symbols"/>
              <a:buChar char="❑"/>
            </a:pPr>
            <a:r>
              <a:rPr lang="hi-IN" b="1"/>
              <a:t>राष्ट्रीय कार्य योजना वनाग्नि (National Action Plan on Forest Fire)</a:t>
            </a:r>
            <a:r>
              <a:rPr lang="hi-IN"/>
              <a:t> के क्रियान्वयन की निगरानी।</a:t>
            </a:r>
            <a:endParaRPr/>
          </a:p>
          <a:p>
            <a:pPr marL="9144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शामिल एजेंसियाँ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15" name="Google Shape;11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hi-IN" b="1"/>
              <a:t>फॉरेस्ट सर्वे ऑफ इंडिया (FSI):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MoEFCC के अंतर्गत एक प्रमुख संगठन।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सैटेलाइट आधारित सिस्टम के माध्यम से वनाग्नि का समय पर पता लगाने और निगरानी करने का कार्य।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पंजीकृत उपयोगकर्ताओं और राज्य वन विभागों को </a:t>
            </a:r>
            <a:r>
              <a:rPr lang="hi-IN" b="1"/>
              <a:t>नज़दीकी वास्तविक समय में आग की सूचनाएँ (SMS और ईमेल)</a:t>
            </a:r>
            <a:r>
              <a:rPr lang="hi-IN"/>
              <a:t> के माध्यम से उपलब्ध कराना।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 b="1"/>
              <a:t>फायर डेंजर रेटिंग सिस्टम</a:t>
            </a:r>
            <a:r>
              <a:rPr lang="hi-IN"/>
              <a:t> और बड़े वनाग्नि निगरानी कार्यक्रमों के विकास में भी भूमिका निभाना।</a:t>
            </a:r>
            <a:endParaRPr/>
          </a:p>
          <a:p>
            <a:pPr marL="914400" lvl="1" indent="-228600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endParaRPr/>
          </a:p>
        </p:txBody>
      </p:sp>
      <p:sp>
        <p:nvSpPr>
          <p:cNvPr id="116" name="Google Shape;11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शामिल एजेंसियाँ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22" name="Google Shape;122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राज्य वन विभाग (State Forest Departments):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मुख्य रूप से राज्य स्तर पर वनाग्नि की रोकथाम और प्रबंधन के लिए जिम्मेदार।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संयुक्त वन प्रबंधन समितियाँ (Joint Forest Management Committees - JFMCs):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वनाग्नि प्रबंधन और नियंत्रण में सामुदायिक भागीदारी को बढ़ावा देना।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जागरूकता कार्यक्रम आयोजित करना और ग्रामीणों को आग बुझाने में मदद के लिए प्रेरित करना।</a:t>
            </a:r>
            <a:endParaRPr/>
          </a:p>
          <a:p>
            <a:pPr marL="914400" lvl="1" indent="-2286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None/>
            </a:pPr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6000" b="1">
                <a:solidFill>
                  <a:srgbClr val="FF0000"/>
                </a:solidFill>
              </a:rPr>
              <a:t>शामिल एजेंसियाँ</a:t>
            </a:r>
            <a:endParaRPr sz="6000" b="1">
              <a:solidFill>
                <a:srgbClr val="FF0000"/>
              </a:solidFill>
            </a:endParaRPr>
          </a:p>
        </p:txBody>
      </p:sp>
      <p:sp>
        <p:nvSpPr>
          <p:cNvPr id="129" name="Google Shape;129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इको-डेवलपमेंट कमेटियाँ (Eco-Development Committees - EDCs):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JFMCs के समान, ये भी वनाग्नि प्रबंधन में सामुदायिक भागीदारी को सुविधाजनक बनाती हैं।</a:t>
            </a:r>
            <a:endParaRPr/>
          </a:p>
          <a:p>
            <a:pPr marL="457200" lvl="0" indent="-3429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69498"/>
              <a:buChar char="•"/>
            </a:pPr>
            <a:r>
              <a:rPr lang="hi-IN" b="1"/>
              <a:t>राष्ट्रीय आपदा प्रबंधन प्राधिकरण (National Disaster Management Authority - NDMA):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वनाग्नि खतरों से संबंधित दिशानिर्देश और कार्य योजनाएँ विकसित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बड़े वनाग्नि मामलों से निपटने के लिए </a:t>
            </a:r>
            <a:r>
              <a:rPr lang="hi-IN" b="1"/>
              <a:t>राष्ट्रीय आपदा मोचन बल (NDRF)</a:t>
            </a:r>
            <a:r>
              <a:rPr lang="hi-IN"/>
              <a:t> बटालियनों को प्रशिक्षित करने के लिए MoEFCC के साथ सहयोग करना।</a:t>
            </a:r>
            <a:endParaRPr/>
          </a:p>
        </p:txBody>
      </p:sp>
      <p:sp>
        <p:nvSpPr>
          <p:cNvPr id="130" name="Google Shape;13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पर राष्ट्रीय कार्य योजना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hi-IN"/>
              <a:t>भारत ने </a:t>
            </a:r>
            <a:r>
              <a:rPr lang="hi-IN" b="1"/>
              <a:t>वनाग्नि पर राष्ट्रीय कार्य योजना (National Action Plan on Forest Fires - NAPFF)</a:t>
            </a:r>
            <a:r>
              <a:rPr lang="hi-IN"/>
              <a:t> लागू की है, जिसका उद्देश्य </a:t>
            </a:r>
            <a:r>
              <a:rPr lang="hi-IN" b="1"/>
              <a:t>वनाग्नि की घटनाओं को कम करना और प्रभावित वनों की उत्पादकता को पुनर्स्थापित करना</a:t>
            </a:r>
            <a:r>
              <a:rPr lang="hi-IN"/>
              <a:t> है। प्रमुख पहलुओं में शामिल हैं:</a:t>
            </a:r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पर राष्ट्रीय कार्य योजना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43" name="Google Shape;143;p19"/>
          <p:cNvSpPr txBox="1">
            <a:spLocks noGrp="1"/>
          </p:cNvSpPr>
          <p:nvPr>
            <p:ph type="body" idx="1"/>
          </p:nvPr>
        </p:nvSpPr>
        <p:spPr>
          <a:xfrm>
            <a:off x="838200" y="1529255"/>
            <a:ext cx="10515600" cy="496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69498"/>
              <a:buChar char="•"/>
            </a:pPr>
            <a:r>
              <a:rPr lang="hi-IN" b="1"/>
              <a:t>उद्देश्य (Objectives):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वनाग्नि की घटनाओं को कम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प्रभावित वनों की उत्पादकता को पुनर्स्थापित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वन-सीमा के समुदायों के साथ साझेदारी को संस्थागत रूप देना।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पर्यावरणीय स्थिरता बनाए रखना।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फायर डेंजर रेटिंग सिस्टम तैयार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वनाग्नि पूर्वानुमान विकसित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आधुनिक तकनीक के उपयोग को बढ़ावा देना।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ct val="81081"/>
              <a:buChar char="•"/>
            </a:pPr>
            <a:r>
              <a:rPr lang="hi-IN"/>
              <a:t>आग के प्रभावों पर ज्ञान विकसित करना।</a:t>
            </a:r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i-IN" sz="5400" b="1">
                <a:solidFill>
                  <a:srgbClr val="FF0000"/>
                </a:solidFill>
              </a:rPr>
              <a:t>जंगल की आग पर राष्ट्रीय कार्य योजना</a:t>
            </a:r>
            <a:endParaRPr sz="5400" b="1">
              <a:solidFill>
                <a:srgbClr val="FF0000"/>
              </a:solidFill>
            </a:endParaRPr>
          </a:p>
        </p:txBody>
      </p:sp>
      <p:sp>
        <p:nvSpPr>
          <p:cNvPr id="150" name="Google Shape;150;p20"/>
          <p:cNvSpPr txBox="1">
            <a:spLocks noGrp="1"/>
          </p:cNvSpPr>
          <p:nvPr>
            <p:ph type="body" idx="1"/>
          </p:nvPr>
        </p:nvSpPr>
        <p:spPr>
          <a:xfrm>
            <a:off x="838200" y="1529255"/>
            <a:ext cx="10515600" cy="49661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hi-IN" b="1"/>
              <a:t>आग रोकथाम (Preventing Fires):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प्रभावी जागरूकता अभियान चलाना।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समुदायों को सशक्त बनाना।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क्षमता निर्माण करना।</a:t>
            </a:r>
            <a:endParaRPr/>
          </a:p>
          <a:p>
            <a:pPr marL="914400" lvl="1" indent="-342900" algn="just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</a:pPr>
            <a:r>
              <a:rPr lang="hi-IN" sz="2800"/>
              <a:t>नमी और जल संरक्षण तथा बायोमास प्रबंधन जैसे उपायों के माध्यम से वनों की सहनशीलता बढ़ाना।</a:t>
            </a: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hi-I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811</Words>
  <Application>Microsoft Office PowerPoint</Application>
  <PresentationFormat>Widescreen</PresentationFormat>
  <Paragraphs>102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Open Sans SemiBold</vt:lpstr>
      <vt:lpstr>Noto Sans Symbols</vt:lpstr>
      <vt:lpstr>Calibri</vt:lpstr>
      <vt:lpstr>Open Sans</vt:lpstr>
      <vt:lpstr>Arial</vt:lpstr>
      <vt:lpstr>Office Theme</vt:lpstr>
      <vt:lpstr>PowerPoint Presentation</vt:lpstr>
      <vt:lpstr>उद्देश्य</vt:lpstr>
      <vt:lpstr>शामिल एजेंसियाँ</vt:lpstr>
      <vt:lpstr>शामिल एजेंसियाँ</vt:lpstr>
      <vt:lpstr>शामिल एजेंसियाँ</vt:lpstr>
      <vt:lpstr>शामिल एजेंसियाँ</vt:lpstr>
      <vt:lpstr>जंगल की आग पर राष्ट्रीय कार्य योजना</vt:lpstr>
      <vt:lpstr>जंगल की आग पर राष्ट्रीय कार्य योजना</vt:lpstr>
      <vt:lpstr>जंगल की आग पर राष्ट्रीय कार्य योजना</vt:lpstr>
      <vt:lpstr>जंगल की आग पर राष्ट्रीय कार्य योजना</vt:lpstr>
      <vt:lpstr>जंगल की आग पर राष्ट्रीय कार्य योजना</vt:lpstr>
      <vt:lpstr>जंगल की आग पर राष्ट्रीय कार्य योजना</vt:lpstr>
      <vt:lpstr>जंगल की आग पर राष्ट्रीय कार्य योजना</vt:lpstr>
      <vt:lpstr>पाठ-समीक्षा</vt:lpstr>
      <vt:lpstr>कोई शक या सवाल</vt:lpstr>
      <vt:lpstr>मूल्यांकन</vt:lpstr>
      <vt:lpstr>धन्यवाद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NDRF NDRF</dc:creator>
  <cp:lastModifiedBy>NDRF NDRF</cp:lastModifiedBy>
  <cp:revision>1</cp:revision>
  <dcterms:modified xsi:type="dcterms:W3CDTF">2026-01-05T05:14:42Z</dcterms:modified>
</cp:coreProperties>
</file>