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6"/>
  </p:notesMasterIdLst>
  <p:sldIdLst>
    <p:sldId id="411" r:id="rId2"/>
    <p:sldId id="320" r:id="rId3"/>
    <p:sldId id="345" r:id="rId4"/>
    <p:sldId id="412" r:id="rId5"/>
    <p:sldId id="413" r:id="rId6"/>
    <p:sldId id="414" r:id="rId7"/>
    <p:sldId id="415" r:id="rId8"/>
    <p:sldId id="416" r:id="rId9"/>
    <p:sldId id="417" r:id="rId10"/>
    <p:sldId id="418" r:id="rId11"/>
    <p:sldId id="419" r:id="rId12"/>
    <p:sldId id="420" r:id="rId13"/>
    <p:sldId id="421" r:id="rId14"/>
    <p:sldId id="422" r:id="rId15"/>
    <p:sldId id="423" r:id="rId16"/>
    <p:sldId id="424" r:id="rId17"/>
    <p:sldId id="425" r:id="rId18"/>
    <p:sldId id="426" r:id="rId19"/>
    <p:sldId id="427" r:id="rId20"/>
    <p:sldId id="428" r:id="rId21"/>
    <p:sldId id="429" r:id="rId22"/>
    <p:sldId id="430" r:id="rId23"/>
    <p:sldId id="431" r:id="rId24"/>
    <p:sldId id="432" r:id="rId25"/>
    <p:sldId id="433" r:id="rId26"/>
    <p:sldId id="434" r:id="rId27"/>
    <p:sldId id="435" r:id="rId28"/>
    <p:sldId id="1190" r:id="rId29"/>
    <p:sldId id="1191" r:id="rId30"/>
    <p:sldId id="1192" r:id="rId31"/>
    <p:sldId id="1193" r:id="rId32"/>
    <p:sldId id="1194" r:id="rId33"/>
    <p:sldId id="1195" r:id="rId34"/>
    <p:sldId id="1196" r:id="rId35"/>
    <p:sldId id="1197" r:id="rId36"/>
    <p:sldId id="1198" r:id="rId37"/>
    <p:sldId id="1199" r:id="rId38"/>
    <p:sldId id="1200" r:id="rId39"/>
    <p:sldId id="1201" r:id="rId40"/>
    <p:sldId id="1202" r:id="rId41"/>
    <p:sldId id="296" r:id="rId42"/>
    <p:sldId id="298" r:id="rId43"/>
    <p:sldId id="1117" r:id="rId44"/>
    <p:sldId id="299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91" autoAdjust="0"/>
  </p:normalViewPr>
  <p:slideViewPr>
    <p:cSldViewPr showGuides="1">
      <p:cViewPr varScale="1">
        <p:scale>
          <a:sx n="83" d="100"/>
          <a:sy n="83" d="100"/>
        </p:scale>
        <p:origin x="1524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7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9448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75ACC-4250-415C-9587-5B3909F07BFD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1049449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1049450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9451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9452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57B9D-2E65-43D3-892A-741803669A4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IN" altLang="en-US"/>
          </a:p>
        </p:txBody>
      </p:sp>
      <p:sp>
        <p:nvSpPr>
          <p:cNvPr id="9220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fld id="{D7C4F033-5BE0-4488-BD9F-A194B369BDD9}" type="slidenum">
              <a:rPr lang="en-IN" altLang="en-US" smtClean="0"/>
              <a:t>2</a:t>
            </a:fld>
            <a:endParaRPr lang="en-I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49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9050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905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BC2D-C4A8-4D77-A087-0BAFEABC4044}" type="datetime1">
              <a:rPr lang="en-US" smtClean="0"/>
              <a:t>12/17/2025</a:t>
            </a:fld>
            <a:endParaRPr lang="en-US"/>
          </a:p>
        </p:txBody>
      </p:sp>
      <p:sp>
        <p:nvSpPr>
          <p:cNvPr id="104905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Inspector P.S. RANA 5th NDRF</a:t>
            </a:r>
          </a:p>
        </p:txBody>
      </p:sp>
      <p:sp>
        <p:nvSpPr>
          <p:cNvPr id="104905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9066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906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9C5B-D883-4B3A-A934-E76F529C2C63}" type="datetime1">
              <a:rPr lang="en-US" smtClean="0"/>
              <a:t>12/17/2025</a:t>
            </a:fld>
            <a:endParaRPr lang="en-US"/>
          </a:p>
        </p:txBody>
      </p:sp>
      <p:sp>
        <p:nvSpPr>
          <p:cNvPr id="104906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Inspector P.S. RANA 5th NDRF</a:t>
            </a:r>
          </a:p>
        </p:txBody>
      </p:sp>
      <p:sp>
        <p:nvSpPr>
          <p:cNvPr id="104906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41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904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904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73CB6-6FA1-41AE-B7ED-C142C9B29870}" type="datetime1">
              <a:rPr lang="en-US" smtClean="0"/>
              <a:t>12/17/2025</a:t>
            </a:fld>
            <a:endParaRPr lang="en-US"/>
          </a:p>
        </p:txBody>
      </p:sp>
      <p:sp>
        <p:nvSpPr>
          <p:cNvPr id="104904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Inspector P.S. RANA 5th NDRF</a:t>
            </a:r>
          </a:p>
        </p:txBody>
      </p:sp>
      <p:sp>
        <p:nvSpPr>
          <p:cNvPr id="104904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01" type="tx">
  <p:cSld name="Default 01">
    <p:bg>
      <p:bgPr>
        <a:solidFill>
          <a:srgbClr val="FFFFFF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/>
        </p:nvSpPr>
        <p:spPr>
          <a:xfrm>
            <a:off x="301195" y="6438419"/>
            <a:ext cx="2321279" cy="263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PEER | CSSR | INDIA</a:t>
            </a:r>
          </a:p>
        </p:txBody>
      </p:sp>
      <p:sp>
        <p:nvSpPr>
          <p:cNvPr id="17" name="Google Shape;17;p2"/>
          <p:cNvSpPr/>
          <p:nvPr/>
        </p:nvSpPr>
        <p:spPr>
          <a:xfrm>
            <a:off x="508000" y="6756400"/>
            <a:ext cx="1907669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" name="Google Shape;18;p2"/>
          <p:cNvSpPr txBox="1"/>
          <p:nvPr/>
        </p:nvSpPr>
        <p:spPr>
          <a:xfrm>
            <a:off x="10757568" y="6406669"/>
            <a:ext cx="697166" cy="30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2 -</a:t>
            </a:r>
          </a:p>
        </p:txBody>
      </p:sp>
      <p:sp>
        <p:nvSpPr>
          <p:cNvPr id="19" name="Google Shape;19;p2"/>
          <p:cNvSpPr/>
          <p:nvPr/>
        </p:nvSpPr>
        <p:spPr>
          <a:xfrm>
            <a:off x="10769600" y="6756400"/>
            <a:ext cx="939800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11384562" y="6406669"/>
            <a:ext cx="302110" cy="338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i="0" u="none" strike="noStrike" cap="none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10" y="283029"/>
            <a:ext cx="1525361" cy="10397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1_Picture with 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DAE6-8FB6-401C-A98F-BA7EE952FD23}" type="datetime1">
              <a:rPr lang="en-US" smtClean="0"/>
              <a:t>12/17/2025</a:t>
            </a:fld>
            <a:endParaRPr 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Inspector P.S. RANA 5th NDRF</a:t>
            </a:r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60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9061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906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6448E-5362-4DED-8C35-1A7675E958B0}" type="datetime1">
              <a:rPr lang="en-US" smtClean="0"/>
              <a:t>12/17/2025</a:t>
            </a:fld>
            <a:endParaRPr lang="en-US"/>
          </a:p>
        </p:txBody>
      </p:sp>
      <p:sp>
        <p:nvSpPr>
          <p:cNvPr id="104906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Inspector P.S. RANA 5th NDRF</a:t>
            </a:r>
          </a:p>
        </p:txBody>
      </p:sp>
      <p:sp>
        <p:nvSpPr>
          <p:cNvPr id="104906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9024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9025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902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C654B-D0E0-4D6F-B9BE-5F9340FB1769}" type="datetime1">
              <a:rPr lang="en-US" smtClean="0"/>
              <a:t>12/17/2025</a:t>
            </a:fld>
            <a:endParaRPr lang="en-US"/>
          </a:p>
        </p:txBody>
      </p:sp>
      <p:sp>
        <p:nvSpPr>
          <p:cNvPr id="104902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Inspector P.S. RANA 5th NDRF</a:t>
            </a:r>
          </a:p>
        </p:txBody>
      </p:sp>
      <p:sp>
        <p:nvSpPr>
          <p:cNvPr id="104902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9030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9031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903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9033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903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47C-F57A-48B0-A1DD-5DA5693D79C9}" type="datetime1">
              <a:rPr lang="en-US" smtClean="0"/>
              <a:t>12/17/2025</a:t>
            </a:fld>
            <a:endParaRPr lang="en-US"/>
          </a:p>
        </p:txBody>
      </p:sp>
      <p:sp>
        <p:nvSpPr>
          <p:cNvPr id="104903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Inspector P.S. RANA 5th NDRF</a:t>
            </a:r>
          </a:p>
        </p:txBody>
      </p:sp>
      <p:sp>
        <p:nvSpPr>
          <p:cNvPr id="104903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903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D4B71-6373-4573-BD4E-9A6392513C5B}" type="datetime1">
              <a:rPr lang="en-US" smtClean="0"/>
              <a:t>12/17/2025</a:t>
            </a:fld>
            <a:endParaRPr lang="en-US"/>
          </a:p>
        </p:txBody>
      </p:sp>
      <p:sp>
        <p:nvSpPr>
          <p:cNvPr id="104903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Inspector P.S. RANA 5th NDRF</a:t>
            </a:r>
          </a:p>
        </p:txBody>
      </p:sp>
      <p:sp>
        <p:nvSpPr>
          <p:cNvPr id="104904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4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DE5B-065C-4242-907C-E5C247701F61}" type="datetime1">
              <a:rPr lang="en-US" smtClean="0"/>
              <a:t>12/17/2025</a:t>
            </a:fld>
            <a:endParaRPr lang="en-US"/>
          </a:p>
        </p:txBody>
      </p:sp>
      <p:sp>
        <p:nvSpPr>
          <p:cNvPr id="104904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Inspector P.S. RANA 5th NDRF</a:t>
            </a:r>
          </a:p>
        </p:txBody>
      </p:sp>
      <p:sp>
        <p:nvSpPr>
          <p:cNvPr id="104904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70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9071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9072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907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3C87-D9DC-433C-A54B-176C802703C5}" type="datetime1">
              <a:rPr lang="en-US" smtClean="0"/>
              <a:t>12/17/2025</a:t>
            </a:fld>
            <a:endParaRPr lang="en-US"/>
          </a:p>
        </p:txBody>
      </p:sp>
      <p:sp>
        <p:nvSpPr>
          <p:cNvPr id="104907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Inspector P.S. RANA 5th NDRF</a:t>
            </a:r>
          </a:p>
        </p:txBody>
      </p:sp>
      <p:sp>
        <p:nvSpPr>
          <p:cNvPr id="104907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54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9055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9056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905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977AA-D502-4AC5-91DC-2E630F3922BA}" type="datetime1">
              <a:rPr lang="en-US" smtClean="0"/>
              <a:t>12/17/2025</a:t>
            </a:fld>
            <a:endParaRPr lang="en-US"/>
          </a:p>
        </p:txBody>
      </p:sp>
      <p:sp>
        <p:nvSpPr>
          <p:cNvPr id="104905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Inspector P.S. RANA 5th NDRF</a:t>
            </a:r>
          </a:p>
        </p:txBody>
      </p:sp>
      <p:sp>
        <p:nvSpPr>
          <p:cNvPr id="104905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2BEF9-9BB9-428A-80C2-693412C9F5AC}" type="datetime1">
              <a:rPr lang="en-US" smtClean="0"/>
              <a:t>12/17/2025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Inspector P.S. RANA 5th NDRF</a:t>
            </a:r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8.GIF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2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Image result for HAZMAT ACCIDENT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919536" y="404664"/>
            <a:ext cx="8302150" cy="6453336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  <a:effectLst>
            <a:softEdge rad="1270000"/>
          </a:effectLst>
        </p:spPr>
        <p:txBody>
          <a:bodyPr spcFirstLastPara="1" wrap="none">
            <a:prstTxWarp prst="textArchUp">
              <a:avLst>
                <a:gd name="adj" fmla="val 10800000"/>
              </a:avLst>
            </a:prstTxWarp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78647"/>
            <a:ext cx="10287000" cy="1348648"/>
          </a:xfrm>
          <a:prstGeom prst="rect">
            <a:avLst/>
          </a:prstGeom>
        </p:spPr>
      </p:pic>
      <p:pic>
        <p:nvPicPr>
          <p:cNvPr id="7" name="object 4"/>
          <p:cNvPicPr/>
          <p:nvPr/>
        </p:nvPicPr>
        <p:blipFill rotWithShape="1">
          <a:blip r:embed="rId5" cstate="print"/>
          <a:srcRect r="21695"/>
          <a:stretch>
            <a:fillRect/>
          </a:stretch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pic>
        <p:nvPicPr>
          <p:cNvPr id="9" name="Picture 2" descr="Federal Emergency Management Agency (FEMA) Chemical, Biological,  Radiological, and Nuclear (CBRN) Office: Chemical Portfolio Ov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961" y="0"/>
            <a:ext cx="1848682" cy="184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600889"/>
            <a:ext cx="12192000" cy="1261872"/>
          </a:xfrm>
          <a:prstGeom prst="rect">
            <a:avLst/>
          </a:prstGeom>
        </p:spPr>
      </p:pic>
      <p:sp>
        <p:nvSpPr>
          <p:cNvPr id="2" name="Rectangle 1"/>
          <p:cNvSpPr/>
          <p:nvPr>
            <p:custDataLst>
              <p:tags r:id="rId1"/>
            </p:custDataLst>
          </p:nvPr>
        </p:nvSpPr>
        <p:spPr>
          <a:xfrm>
            <a:off x="168275" y="1920875"/>
            <a:ext cx="9868535" cy="94170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/>
            <a:r>
              <a:rPr lang="hi-IN" altLang="en-US" sz="4000" b="1" dirty="0">
                <a:solidFill>
                  <a:schemeClr val="bg1"/>
                </a:solidFill>
                <a:latin typeface="Open Sans"/>
              </a:rPr>
              <a:t>हजमत का सुरक्षित परिवहन और दुर्घटना प्रबंधन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0C60D4-3A2A-0C1C-D6FB-B6AD95C488D6}"/>
              </a:ext>
            </a:extLst>
          </p:cNvPr>
          <p:cNvSpPr txBox="1"/>
          <p:nvPr/>
        </p:nvSpPr>
        <p:spPr>
          <a:xfrm>
            <a:off x="7254917" y="6027196"/>
            <a:ext cx="6389224" cy="675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hi-IN" sz="3600" b="1" dirty="0">
                <a:effectLst/>
                <a:latin typeface="Kruti Dev 092" pitchFamily="2" charset="0"/>
                <a:ea typeface="Calibri" panose="020F0502020204030204" pitchFamily="34" charset="0"/>
                <a:cs typeface="Mangal" panose="02040503050203030202" pitchFamily="18" charset="0"/>
              </a:rPr>
              <a:t>उप निरीक्षक/</a:t>
            </a:r>
            <a:r>
              <a:rPr lang="hi-IN" sz="3600" b="1" dirty="0" err="1">
                <a:effectLst/>
                <a:latin typeface="Kruti Dev 092" pitchFamily="2" charset="0"/>
                <a:ea typeface="Calibri" panose="020F0502020204030204" pitchFamily="34" charset="0"/>
                <a:cs typeface="Mangal" panose="02040503050203030202" pitchFamily="18" charset="0"/>
              </a:rPr>
              <a:t>जीडी</a:t>
            </a:r>
            <a:r>
              <a:rPr lang="hi-IN" sz="3600" b="1" dirty="0">
                <a:effectLst/>
                <a:latin typeface="Kruti Dev 092" pitchFamily="2" charset="0"/>
                <a:ea typeface="Calibri" panose="020F0502020204030204" pitchFamily="34" charset="0"/>
                <a:cs typeface="Mangal" panose="02040503050203030202" pitchFamily="18" charset="0"/>
              </a:rPr>
              <a:t> आनंद</a:t>
            </a:r>
            <a:endParaRPr lang="en-IN" sz="4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590800"/>
            <a:ext cx="4114800" cy="1752600"/>
          </a:xfrm>
        </p:spPr>
        <p:txBody>
          <a:bodyPr>
            <a:noAutofit/>
          </a:bodyPr>
          <a:lstStyle/>
          <a:p>
            <a:br>
              <a:rPr lang="en-US" altLang="en-US" sz="4000" b="1" dirty="0">
                <a:solidFill>
                  <a:srgbClr val="C00000"/>
                </a:solidFill>
                <a:latin typeface="Open Sans"/>
              </a:rPr>
            </a:br>
            <a:br>
              <a:rPr lang="en-US" altLang="en-US" sz="4000" b="1" dirty="0">
                <a:solidFill>
                  <a:srgbClr val="C00000"/>
                </a:solidFill>
                <a:latin typeface="Open Sans"/>
              </a:rPr>
            </a:br>
            <a:r>
              <a:rPr lang="en-US" altLang="en-US" sz="4000" b="1" dirty="0">
                <a:solidFill>
                  <a:srgbClr val="C00000"/>
                </a:solidFill>
                <a:latin typeface="Open Sans"/>
              </a:rPr>
              <a:t>HAZMAT </a:t>
            </a:r>
            <a:r>
              <a:rPr lang="hi-IN" altLang="en-US" sz="4000" b="1" dirty="0">
                <a:solidFill>
                  <a:srgbClr val="C00000"/>
                </a:solidFill>
                <a:latin typeface="Open Sans"/>
              </a:rPr>
              <a:t>समझौता </a:t>
            </a:r>
            <a:br>
              <a:rPr lang="en-IN" sz="4000" dirty="0">
                <a:solidFill>
                  <a:srgbClr val="FF0000"/>
                </a:solidFill>
              </a:rPr>
            </a:br>
            <a:br>
              <a:rPr lang="en-US" sz="4000" b="1" dirty="0">
                <a:solidFill>
                  <a:srgbClr val="C00000"/>
                </a:solidFill>
                <a:latin typeface="Open Sans"/>
              </a:rPr>
            </a:br>
            <a:endParaRPr lang="en-US" sz="4000" b="1" dirty="0">
              <a:solidFill>
                <a:srgbClr val="C00000"/>
              </a:solidFill>
              <a:latin typeface="Open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219200"/>
            <a:ext cx="6629400" cy="5105400"/>
          </a:xfrm>
        </p:spPr>
        <p:txBody>
          <a:bodyPr>
            <a:noAutofit/>
          </a:bodyPr>
          <a:lstStyle/>
          <a:p>
            <a:pPr marL="274320" indent="-274320">
              <a:lnSpc>
                <a:spcPct val="150000"/>
              </a:lnSpc>
              <a:spcBef>
                <a:spcPts val="580"/>
              </a:spcBef>
              <a:defRPr/>
            </a:pPr>
            <a:r>
              <a:rPr lang="en-US" altLang="en-US" sz="2800" dirty="0">
                <a:latin typeface="Open Sans"/>
              </a:rPr>
              <a:t> HazMat </a:t>
            </a:r>
            <a:r>
              <a:rPr lang="hi-IN" altLang="en-US" sz="2800" dirty="0">
                <a:latin typeface="Open Sans"/>
              </a:rPr>
              <a:t>नियम में निम्न बिंदु समाविष्ट है </a:t>
            </a:r>
          </a:p>
          <a:p>
            <a:pPr marL="274320" indent="-274320">
              <a:lnSpc>
                <a:spcPct val="150000"/>
              </a:lnSpc>
              <a:spcBef>
                <a:spcPts val="580"/>
              </a:spcBef>
              <a:defRPr/>
            </a:pPr>
            <a:r>
              <a:rPr lang="hi-IN" altLang="en-US" sz="2800" dirty="0">
                <a:latin typeface="Open Sans"/>
              </a:rPr>
              <a:t>प्रशिक्षण </a:t>
            </a:r>
          </a:p>
          <a:p>
            <a:pPr marL="274320" indent="-274320">
              <a:lnSpc>
                <a:spcPct val="150000"/>
              </a:lnSpc>
              <a:spcBef>
                <a:spcPts val="580"/>
              </a:spcBef>
              <a:defRPr/>
            </a:pPr>
            <a:r>
              <a:rPr lang="hi-IN" altLang="en-US" sz="2800" dirty="0">
                <a:latin typeface="Open Sans"/>
              </a:rPr>
              <a:t>वर्गीकरण और पहचान </a:t>
            </a:r>
          </a:p>
          <a:p>
            <a:pPr marL="274320" indent="-274320">
              <a:lnSpc>
                <a:spcPct val="150000"/>
              </a:lnSpc>
              <a:spcBef>
                <a:spcPts val="580"/>
              </a:spcBef>
              <a:defRPr/>
            </a:pPr>
            <a:r>
              <a:rPr lang="hi-IN" altLang="en-US" sz="2800" dirty="0">
                <a:latin typeface="Open Sans"/>
              </a:rPr>
              <a:t>सुरक्षात्मक पैकजिंग </a:t>
            </a:r>
            <a:endParaRPr lang="en-US" altLang="en-US" sz="2800" dirty="0">
              <a:latin typeface="Open Sans"/>
            </a:endParaRPr>
          </a:p>
          <a:p>
            <a:pPr marL="274320" indent="-274320">
              <a:lnSpc>
                <a:spcPct val="150000"/>
              </a:lnSpc>
              <a:spcBef>
                <a:spcPts val="580"/>
              </a:spcBef>
              <a:defRPr/>
            </a:pPr>
            <a:r>
              <a:rPr lang="hi-IN" altLang="en-US" sz="2800" dirty="0">
                <a:latin typeface="Open Sans"/>
              </a:rPr>
              <a:t>खतरा संचार </a:t>
            </a:r>
          </a:p>
          <a:p>
            <a:pPr marL="274320" indent="-274320">
              <a:lnSpc>
                <a:spcPct val="150000"/>
              </a:lnSpc>
              <a:spcBef>
                <a:spcPts val="580"/>
              </a:spcBef>
              <a:defRPr/>
            </a:pPr>
            <a:r>
              <a:rPr lang="hi-IN" altLang="en-US" sz="2800" dirty="0">
                <a:latin typeface="Open Sans"/>
              </a:rPr>
              <a:t>घटना की रिपोर्टिंग </a:t>
            </a:r>
          </a:p>
        </p:txBody>
      </p:sp>
      <p:pic>
        <p:nvPicPr>
          <p:cNvPr id="8" name="object 4"/>
          <p:cNvPicPr/>
          <p:nvPr/>
        </p:nvPicPr>
        <p:blipFill rotWithShape="1">
          <a:blip r:embed="rId2" cstate="print"/>
          <a:srcRect r="21695"/>
          <a:stretch>
            <a:fillRect/>
          </a:stretch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05000"/>
            <a:ext cx="3124200" cy="2514600"/>
          </a:xfrm>
        </p:spPr>
        <p:txBody>
          <a:bodyPr>
            <a:noAutofit/>
          </a:bodyPr>
          <a:lstStyle/>
          <a:p>
            <a:br>
              <a:rPr lang="en-US" altLang="en-US" sz="4000" b="1" dirty="0">
                <a:solidFill>
                  <a:srgbClr val="C00000"/>
                </a:solidFill>
                <a:latin typeface="Open Sans"/>
              </a:rPr>
            </a:br>
            <a:br>
              <a:rPr lang="en-US" altLang="en-US" sz="4000" b="1" dirty="0">
                <a:solidFill>
                  <a:srgbClr val="C00000"/>
                </a:solidFill>
                <a:latin typeface="Open Sans"/>
              </a:rPr>
            </a:br>
            <a:r>
              <a:rPr lang="en-US" altLang="en-US" sz="4000" b="1" dirty="0">
                <a:solidFill>
                  <a:srgbClr val="C00000"/>
                </a:solidFill>
                <a:latin typeface="Open Sans"/>
              </a:rPr>
              <a:t>(I)</a:t>
            </a:r>
            <a:br>
              <a:rPr lang="en-US" altLang="en-US" sz="4000" b="1" dirty="0">
                <a:solidFill>
                  <a:srgbClr val="C00000"/>
                </a:solidFill>
                <a:latin typeface="Open Sans"/>
              </a:rPr>
            </a:br>
            <a:r>
              <a:rPr lang="hi-IN" sz="4000" b="1" dirty="0">
                <a:solidFill>
                  <a:srgbClr val="C00000"/>
                </a:solidFill>
                <a:latin typeface="Open Sans"/>
              </a:rPr>
              <a:t>आवश्यक हज्मत प्रशिक्षण </a:t>
            </a:r>
            <a:br>
              <a:rPr lang="en-US" sz="4000" b="1" dirty="0">
                <a:solidFill>
                  <a:srgbClr val="C00000"/>
                </a:solidFill>
                <a:latin typeface="Open Sans"/>
              </a:rPr>
            </a:br>
            <a:endParaRPr lang="en-US" sz="4000" b="1" dirty="0">
              <a:solidFill>
                <a:srgbClr val="C00000"/>
              </a:solidFill>
              <a:latin typeface="Open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447800"/>
            <a:ext cx="7010400" cy="4343400"/>
          </a:xfrm>
        </p:spPr>
        <p:txBody>
          <a:bodyPr>
            <a:noAutofit/>
          </a:bodyPr>
          <a:lstStyle/>
          <a:p>
            <a:pPr marL="90805" indent="0" algn="just">
              <a:buNone/>
            </a:pPr>
            <a:r>
              <a:rPr lang="hi-IN" altLang="en-US" dirty="0">
                <a:latin typeface="Open Sans"/>
                <a:cs typeface="Times New Roman" panose="02020603050405020304" pitchFamily="18" charset="0"/>
              </a:rPr>
              <a:t>हज्मत नियोक्ता को उन कर्मचारियों के प्रशिक्षण को प्रमाणित करना होगा जो हज्मत की लोडिंग , अनलोडिंग या हैंडलिंग जैसे कार्य करते हैं , हज्मत शिपिंग पेपर तैयार करते है , या हज्मत ले जाने वाले वाहन का सञ्चालन करते है/ </a:t>
            </a:r>
          </a:p>
        </p:txBody>
      </p:sp>
      <p:pic>
        <p:nvPicPr>
          <p:cNvPr id="8" name="object 4"/>
          <p:cNvPicPr/>
          <p:nvPr/>
        </p:nvPicPr>
        <p:blipFill rotWithShape="1">
          <a:blip r:embed="rId2" cstate="print"/>
          <a:srcRect r="21695"/>
          <a:stretch>
            <a:fillRect/>
          </a:stretch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05000"/>
            <a:ext cx="3124200" cy="2514600"/>
          </a:xfrm>
        </p:spPr>
        <p:txBody>
          <a:bodyPr>
            <a:noAutofit/>
          </a:bodyPr>
          <a:lstStyle/>
          <a:p>
            <a:br>
              <a:rPr lang="en-US" altLang="en-US" sz="4000" b="1" dirty="0">
                <a:solidFill>
                  <a:srgbClr val="C00000"/>
                </a:solidFill>
                <a:latin typeface="Open Sans"/>
              </a:rPr>
            </a:br>
            <a:br>
              <a:rPr lang="en-US" altLang="en-US" sz="4000" b="1" dirty="0">
                <a:solidFill>
                  <a:srgbClr val="C00000"/>
                </a:solidFill>
                <a:latin typeface="Open Sans"/>
              </a:rPr>
            </a:br>
            <a:r>
              <a:rPr lang="en-US" altLang="en-US" sz="4000" b="1" dirty="0">
                <a:solidFill>
                  <a:srgbClr val="C00000"/>
                </a:solidFill>
                <a:latin typeface="Open Sans"/>
              </a:rPr>
              <a:t>(I)</a:t>
            </a:r>
            <a:br>
              <a:rPr lang="en-US" altLang="en-US" sz="4000" b="1" dirty="0">
                <a:solidFill>
                  <a:srgbClr val="C00000"/>
                </a:solidFill>
                <a:latin typeface="Open Sans"/>
              </a:rPr>
            </a:br>
            <a:r>
              <a:rPr lang="hi-IN" sz="4000" b="1" dirty="0">
                <a:solidFill>
                  <a:srgbClr val="C00000"/>
                </a:solidFill>
                <a:latin typeface="Open Sans"/>
                <a:sym typeface="+mn-ea"/>
              </a:rPr>
              <a:t>आवश्यक हज्मत प्रशिक्षण </a:t>
            </a:r>
            <a:br>
              <a:rPr lang="en-US" sz="4000" b="1" dirty="0">
                <a:solidFill>
                  <a:srgbClr val="C00000"/>
                </a:solidFill>
                <a:latin typeface="Open Sans"/>
                <a:sym typeface="+mn-ea"/>
              </a:rPr>
            </a:br>
            <a:br>
              <a:rPr lang="en-IN" sz="4000" dirty="0">
                <a:solidFill>
                  <a:srgbClr val="C00000"/>
                </a:solidFill>
                <a:latin typeface="Open Sans"/>
              </a:rPr>
            </a:br>
            <a:br>
              <a:rPr lang="en-US" sz="4000" b="1" dirty="0">
                <a:solidFill>
                  <a:srgbClr val="C00000"/>
                </a:solidFill>
                <a:latin typeface="Open Sans"/>
              </a:rPr>
            </a:br>
            <a:endParaRPr lang="en-US" sz="4000" b="1" dirty="0">
              <a:solidFill>
                <a:srgbClr val="C00000"/>
              </a:solidFill>
              <a:latin typeface="Open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143000"/>
            <a:ext cx="7467600" cy="5410200"/>
          </a:xfrm>
        </p:spPr>
        <p:txBody>
          <a:bodyPr>
            <a:noAutofit/>
          </a:bodyPr>
          <a:lstStyle/>
          <a:p>
            <a:pPr marL="491490" lvl="1">
              <a:lnSpc>
                <a:spcPct val="150000"/>
              </a:lnSpc>
              <a:spcBef>
                <a:spcPts val="370"/>
              </a:spcBef>
              <a:defRPr/>
            </a:pPr>
            <a:r>
              <a:rPr lang="hi-IN" altLang="en-US" sz="2600" dirty="0">
                <a:latin typeface="Open Sans"/>
                <a:cs typeface="Times New Roman" panose="02020603050405020304" pitchFamily="18" charset="0"/>
              </a:rPr>
              <a:t>प्रशिक्षण में शामिल होना चाहिए -</a:t>
            </a:r>
          </a:p>
          <a:p>
            <a:pPr marL="491490" lvl="1">
              <a:lnSpc>
                <a:spcPct val="150000"/>
              </a:lnSpc>
              <a:spcBef>
                <a:spcPts val="370"/>
              </a:spcBef>
              <a:defRPr/>
            </a:pPr>
            <a:r>
              <a:rPr lang="hi-IN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सामान्य जागरूकता /परिचय </a:t>
            </a:r>
          </a:p>
          <a:p>
            <a:pPr marL="491490" lvl="1">
              <a:lnSpc>
                <a:spcPct val="150000"/>
              </a:lnSpc>
              <a:spcBef>
                <a:spcPts val="370"/>
              </a:spcBef>
              <a:defRPr/>
            </a:pPr>
            <a:r>
              <a:rPr lang="hi-IN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सुरक्षा प्रशिक्षण </a:t>
            </a:r>
          </a:p>
          <a:p>
            <a:pPr marL="0" lvl="1">
              <a:lnSpc>
                <a:spcPct val="150000"/>
              </a:lnSpc>
              <a:spcBef>
                <a:spcPts val="370"/>
              </a:spcBef>
              <a:defRPr/>
            </a:pPr>
            <a:r>
              <a:rPr lang="hi-IN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सुरक्षा जागरूकता  प्रशिक्षण </a:t>
            </a:r>
          </a:p>
          <a:p>
            <a:pPr marL="0" lvl="1">
              <a:lnSpc>
                <a:spcPct val="150000"/>
              </a:lnSpc>
              <a:spcBef>
                <a:spcPts val="370"/>
              </a:spcBef>
              <a:defRPr/>
            </a:pPr>
            <a:r>
              <a:rPr lang="hi-IN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कुछ कर्मचारियों के  लिए गहन </a:t>
            </a:r>
            <a:r>
              <a:rPr lang="hi-IN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सुरक्षा प्रशिक्षण </a:t>
            </a:r>
            <a:endParaRPr lang="hi-IN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>
              <a:lnSpc>
                <a:spcPct val="150000"/>
              </a:lnSpc>
              <a:spcBef>
                <a:spcPts val="370"/>
              </a:spcBef>
              <a:defRPr/>
            </a:pPr>
            <a:r>
              <a:rPr lang="hi-IN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शुरुवाती प्रशिक्षण के बाद सालाना पुनश्चर्या</a:t>
            </a:r>
          </a:p>
          <a:p>
            <a:pPr marL="0" lvl="1">
              <a:lnSpc>
                <a:spcPct val="150000"/>
              </a:lnSpc>
              <a:spcBef>
                <a:spcPts val="370"/>
              </a:spcBef>
              <a:defRPr/>
            </a:pPr>
            <a:r>
              <a:rPr lang="hi-IN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आपातकालीन प्रतिक्रिया देने वाले का प्रशिक्षण </a:t>
            </a:r>
          </a:p>
          <a:p>
            <a:pPr marL="491490" lvl="1">
              <a:lnSpc>
                <a:spcPct val="150000"/>
              </a:lnSpc>
              <a:spcBef>
                <a:spcPts val="370"/>
              </a:spcBef>
              <a:defRPr/>
            </a:pPr>
            <a:endParaRPr lang="hi-IN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object 4"/>
          <p:cNvPicPr/>
          <p:nvPr/>
        </p:nvPicPr>
        <p:blipFill rotWithShape="1">
          <a:blip r:embed="rId2" cstate="print"/>
          <a:srcRect r="21695"/>
          <a:stretch>
            <a:fillRect/>
          </a:stretch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05000"/>
            <a:ext cx="4190999" cy="2514600"/>
          </a:xfrm>
        </p:spPr>
        <p:txBody>
          <a:bodyPr>
            <a:noAutofit/>
          </a:bodyPr>
          <a:lstStyle/>
          <a:p>
            <a:br>
              <a:rPr lang="en-US" altLang="en-US" sz="4000" b="1" dirty="0">
                <a:solidFill>
                  <a:srgbClr val="C00000"/>
                </a:solidFill>
                <a:latin typeface="Open Sans"/>
              </a:rPr>
            </a:br>
            <a:br>
              <a:rPr lang="en-US" altLang="en-US" sz="4000" b="1" dirty="0">
                <a:solidFill>
                  <a:srgbClr val="C00000"/>
                </a:solidFill>
                <a:latin typeface="Open Sans"/>
              </a:rPr>
            </a:br>
            <a:r>
              <a:rPr lang="en-US" altLang="en-US" sz="4000" b="1" dirty="0">
                <a:solidFill>
                  <a:srgbClr val="C00000"/>
                </a:solidFill>
                <a:latin typeface="Open Sans"/>
              </a:rPr>
              <a:t>(II)</a:t>
            </a:r>
            <a:br>
              <a:rPr lang="en-US" altLang="en-US" sz="4000" b="1" dirty="0">
                <a:solidFill>
                  <a:srgbClr val="C00000"/>
                </a:solidFill>
                <a:latin typeface="Open Sans"/>
              </a:rPr>
            </a:br>
            <a:r>
              <a:rPr lang="en-US" sz="4000" b="1" dirty="0">
                <a:solidFill>
                  <a:srgbClr val="C00000"/>
                </a:solidFill>
                <a:latin typeface="Open Sans"/>
              </a:rPr>
              <a:t>HAZMAT </a:t>
            </a:r>
            <a:r>
              <a:rPr lang="hi-IN" sz="4000" b="1" dirty="0">
                <a:solidFill>
                  <a:srgbClr val="C00000"/>
                </a:solidFill>
                <a:latin typeface="Open Sans"/>
              </a:rPr>
              <a:t>वर्गीकरण प्रणाली </a:t>
            </a:r>
            <a:br>
              <a:rPr lang="en-US" sz="4000" b="1" dirty="0">
                <a:solidFill>
                  <a:srgbClr val="C00000"/>
                </a:solidFill>
                <a:latin typeface="Open Sans"/>
              </a:rPr>
            </a:br>
            <a:endParaRPr lang="en-US" sz="4000" b="1" dirty="0">
              <a:solidFill>
                <a:srgbClr val="C00000"/>
              </a:solidFill>
              <a:latin typeface="Open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990600"/>
            <a:ext cx="7239000" cy="50292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580"/>
              </a:spcBef>
              <a:buNone/>
              <a:defRPr/>
            </a:pPr>
            <a:r>
              <a:rPr lang="en-US" sz="2600" b="1" dirty="0">
                <a:latin typeface="Open Sans"/>
              </a:rPr>
              <a:t>    Class 1: </a:t>
            </a:r>
            <a:r>
              <a:rPr lang="hi-IN" altLang="en-US" sz="2600" b="1" dirty="0">
                <a:latin typeface="Open Sans"/>
              </a:rPr>
              <a:t>विस्फोटक (</a:t>
            </a:r>
            <a:r>
              <a:rPr lang="en-US" sz="2600" b="1" dirty="0">
                <a:latin typeface="Open Sans"/>
              </a:rPr>
              <a:t>Explosives</a:t>
            </a:r>
            <a:r>
              <a:rPr lang="hi-IN" altLang="en-US" sz="2600" b="1" dirty="0">
                <a:latin typeface="Open Sans"/>
              </a:rPr>
              <a:t>)</a:t>
            </a:r>
          </a:p>
          <a:p>
            <a:pPr marL="0" indent="0">
              <a:lnSpc>
                <a:spcPct val="150000"/>
              </a:lnSpc>
              <a:spcBef>
                <a:spcPts val="580"/>
              </a:spcBef>
              <a:buNone/>
              <a:defRPr/>
            </a:pPr>
            <a:r>
              <a:rPr lang="en-US" sz="2600" dirty="0">
                <a:latin typeface="Open Sans"/>
              </a:rPr>
              <a:t>1.1 </a:t>
            </a:r>
            <a:r>
              <a:rPr lang="hi-IN" altLang="en-US" sz="2600" dirty="0">
                <a:latin typeface="Open Sans"/>
              </a:rPr>
              <a:t>बड़े विस्फोट का खतरा </a:t>
            </a:r>
          </a:p>
          <a:p>
            <a:pPr marL="0" indent="0">
              <a:lnSpc>
                <a:spcPct val="150000"/>
              </a:lnSpc>
              <a:spcBef>
                <a:spcPts val="580"/>
              </a:spcBef>
              <a:buNone/>
              <a:defRPr/>
            </a:pPr>
            <a:r>
              <a:rPr lang="en-US" sz="2600" dirty="0">
                <a:latin typeface="Open Sans"/>
              </a:rPr>
              <a:t>1.2 </a:t>
            </a:r>
            <a:r>
              <a:rPr lang="hi-IN" altLang="en-US" sz="2600" dirty="0">
                <a:latin typeface="Open Sans"/>
              </a:rPr>
              <a:t>प्रक्षेपण का खतरा </a:t>
            </a:r>
          </a:p>
          <a:p>
            <a:pPr marL="0" indent="0">
              <a:lnSpc>
                <a:spcPct val="150000"/>
              </a:lnSpc>
              <a:spcBef>
                <a:spcPts val="580"/>
              </a:spcBef>
              <a:buNone/>
              <a:defRPr/>
            </a:pPr>
            <a:r>
              <a:rPr lang="en-US" sz="2600" dirty="0">
                <a:latin typeface="Open Sans"/>
              </a:rPr>
              <a:t>1.3 </a:t>
            </a:r>
            <a:r>
              <a:rPr lang="hi-IN" altLang="en-US" sz="2600" dirty="0">
                <a:latin typeface="Open Sans"/>
              </a:rPr>
              <a:t>मुख्या रूप से आग का खतरा </a:t>
            </a:r>
            <a:endParaRPr lang="en-US" sz="2600" dirty="0">
              <a:latin typeface="Open Sans"/>
            </a:endParaRPr>
          </a:p>
          <a:p>
            <a:pPr marL="274320" indent="-274320">
              <a:lnSpc>
                <a:spcPct val="150000"/>
              </a:lnSpc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2600" dirty="0">
                <a:latin typeface="Open Sans"/>
              </a:rPr>
              <a:t>1.4 </a:t>
            </a:r>
            <a:r>
              <a:rPr lang="hi-IN" altLang="en-US" sz="2600" dirty="0">
                <a:latin typeface="Open Sans"/>
              </a:rPr>
              <a:t>कोई महत्व पूर्ण विस्फोट खतरा नहीं </a:t>
            </a:r>
          </a:p>
          <a:p>
            <a:pPr marL="274320" indent="-274320">
              <a:lnSpc>
                <a:spcPct val="150000"/>
              </a:lnSpc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2600" dirty="0">
                <a:latin typeface="Open Sans"/>
              </a:rPr>
              <a:t>1.5 </a:t>
            </a:r>
            <a:r>
              <a:rPr lang="hi-IN" altLang="en-US" sz="2600" dirty="0">
                <a:latin typeface="Open Sans"/>
              </a:rPr>
              <a:t>बहुत असंवेदनशील विस्फोट , ब्लास्टिंग एजेंट </a:t>
            </a:r>
          </a:p>
          <a:p>
            <a:pPr marL="274320" indent="-274320">
              <a:lnSpc>
                <a:spcPct val="150000"/>
              </a:lnSpc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2600" dirty="0">
                <a:latin typeface="Open Sans"/>
              </a:rPr>
              <a:t>1.6 </a:t>
            </a:r>
            <a:r>
              <a:rPr lang="hi-IN" altLang="en-US" sz="2600" dirty="0">
                <a:latin typeface="Open Sans"/>
              </a:rPr>
              <a:t>अत्यंत असंवेदशील डेटोनेटर पदार्थ </a:t>
            </a:r>
            <a:endParaRPr lang="hi-IN" altLang="en-US" sz="2600" dirty="0">
              <a:latin typeface="Open Sans"/>
              <a:cs typeface="Times New Roman" panose="02020603050405020304" pitchFamily="18" charset="0"/>
            </a:endParaRPr>
          </a:p>
        </p:txBody>
      </p:sp>
      <p:pic>
        <p:nvPicPr>
          <p:cNvPr id="8" name="object 4"/>
          <p:cNvPicPr/>
          <p:nvPr/>
        </p:nvPicPr>
        <p:blipFill rotWithShape="1">
          <a:blip r:embed="rId2" cstate="print"/>
          <a:srcRect r="21695"/>
          <a:stretch>
            <a:fillRect/>
          </a:stretch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05000"/>
            <a:ext cx="4190999" cy="2514600"/>
          </a:xfrm>
        </p:spPr>
        <p:txBody>
          <a:bodyPr>
            <a:noAutofit/>
          </a:bodyPr>
          <a:lstStyle/>
          <a:p>
            <a:br>
              <a:rPr lang="en-US" altLang="en-US" sz="4000" b="1" dirty="0">
                <a:solidFill>
                  <a:srgbClr val="C00000"/>
                </a:solidFill>
                <a:latin typeface="Open Sans"/>
              </a:rPr>
            </a:br>
            <a:br>
              <a:rPr lang="en-US" altLang="en-US" sz="4000" b="1" dirty="0">
                <a:solidFill>
                  <a:srgbClr val="C00000"/>
                </a:solidFill>
                <a:latin typeface="Open Sans"/>
              </a:rPr>
            </a:br>
            <a:r>
              <a:rPr lang="en-US" altLang="en-US" sz="4000" b="1" dirty="0">
                <a:solidFill>
                  <a:srgbClr val="C00000"/>
                </a:solidFill>
                <a:latin typeface="Open Sans"/>
              </a:rPr>
              <a:t>(II)</a:t>
            </a:r>
            <a:br>
              <a:rPr lang="en-US" altLang="en-US" sz="4000" b="1" dirty="0">
                <a:solidFill>
                  <a:srgbClr val="C00000"/>
                </a:solidFill>
                <a:latin typeface="Open Sans"/>
              </a:rPr>
            </a:br>
            <a:r>
              <a:rPr lang="en-US" sz="4000" b="1" dirty="0">
                <a:solidFill>
                  <a:srgbClr val="C00000"/>
                </a:solidFill>
                <a:latin typeface="Open Sans"/>
                <a:sym typeface="+mn-ea"/>
              </a:rPr>
              <a:t>HAZMAT </a:t>
            </a:r>
            <a:r>
              <a:rPr lang="hi-IN" sz="4000" b="1" dirty="0">
                <a:solidFill>
                  <a:srgbClr val="C00000"/>
                </a:solidFill>
                <a:latin typeface="Open Sans"/>
                <a:sym typeface="+mn-ea"/>
              </a:rPr>
              <a:t>वर्गीकरण प्रणाली</a:t>
            </a:r>
            <a:br>
              <a:rPr lang="en-IN" sz="4000" dirty="0">
                <a:solidFill>
                  <a:srgbClr val="C00000"/>
                </a:solidFill>
                <a:latin typeface="Open Sans"/>
              </a:rPr>
            </a:br>
            <a:br>
              <a:rPr lang="en-US" sz="4000" b="1" dirty="0">
                <a:solidFill>
                  <a:srgbClr val="C00000"/>
                </a:solidFill>
                <a:latin typeface="Open Sans"/>
              </a:rPr>
            </a:br>
            <a:endParaRPr lang="en-US" sz="4000" b="1" dirty="0">
              <a:solidFill>
                <a:srgbClr val="C00000"/>
              </a:solidFill>
              <a:latin typeface="Open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1800" y="1059180"/>
            <a:ext cx="7645400" cy="564578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580"/>
              </a:spcBef>
              <a:buNone/>
              <a:defRPr/>
            </a:pPr>
            <a:r>
              <a:rPr lang="en-US" sz="2800" b="1" dirty="0">
                <a:latin typeface="Open Sans"/>
              </a:rPr>
              <a:t>    Class 2: </a:t>
            </a:r>
            <a:r>
              <a:rPr lang="hi-IN" altLang="en-US" sz="2800" b="1" dirty="0">
                <a:latin typeface="Open Sans"/>
              </a:rPr>
              <a:t>गैसे </a:t>
            </a:r>
          </a:p>
          <a:p>
            <a:pPr marL="0" indent="0">
              <a:lnSpc>
                <a:spcPct val="150000"/>
              </a:lnSpc>
              <a:spcBef>
                <a:spcPts val="580"/>
              </a:spcBef>
              <a:buNone/>
              <a:defRPr/>
            </a:pPr>
            <a:r>
              <a:rPr lang="en-US" sz="2800" dirty="0">
                <a:latin typeface="Open Sans"/>
              </a:rPr>
              <a:t>2.1  </a:t>
            </a:r>
            <a:r>
              <a:rPr lang="hi-IN" altLang="en-US" sz="2800" dirty="0">
                <a:latin typeface="Open Sans"/>
              </a:rPr>
              <a:t>ज्वलनशील गैसेस</a:t>
            </a:r>
          </a:p>
          <a:p>
            <a:pPr marL="0" indent="0">
              <a:lnSpc>
                <a:spcPct val="150000"/>
              </a:lnSpc>
              <a:spcBef>
                <a:spcPts val="580"/>
              </a:spcBef>
              <a:buNone/>
              <a:defRPr/>
            </a:pPr>
            <a:r>
              <a:rPr lang="en-US" sz="2800" dirty="0">
                <a:latin typeface="Open Sans"/>
              </a:rPr>
              <a:t>(Methyl Chloride, Propane)</a:t>
            </a:r>
          </a:p>
          <a:p>
            <a:pPr marL="0" indent="0">
              <a:lnSpc>
                <a:spcPct val="150000"/>
              </a:lnSpc>
              <a:spcBef>
                <a:spcPts val="580"/>
              </a:spcBef>
              <a:buNone/>
              <a:defRPr/>
            </a:pPr>
            <a:r>
              <a:rPr lang="en-US" sz="2800" dirty="0">
                <a:latin typeface="Open Sans"/>
              </a:rPr>
              <a:t>2.2  </a:t>
            </a:r>
            <a:r>
              <a:rPr lang="hi-IN" altLang="en-US" sz="2800" dirty="0">
                <a:latin typeface="Open Sans"/>
              </a:rPr>
              <a:t>गैर ज्वलनशील संपीडित गैसेस </a:t>
            </a:r>
            <a:r>
              <a:rPr lang="en-US" sz="2800" dirty="0">
                <a:latin typeface="Open Sans"/>
              </a:rPr>
              <a:t>(Anhydrous Ammonia, Carbon Dioxide, Compressed  Nitrogen)</a:t>
            </a:r>
          </a:p>
          <a:p>
            <a:pPr marL="0" indent="0">
              <a:lnSpc>
                <a:spcPct val="150000"/>
              </a:lnSpc>
              <a:spcBef>
                <a:spcPts val="580"/>
              </a:spcBef>
              <a:buNone/>
              <a:defRPr/>
            </a:pPr>
            <a:r>
              <a:rPr lang="en-US" sz="2800" dirty="0">
                <a:latin typeface="Open Sans"/>
              </a:rPr>
              <a:t>2.3  </a:t>
            </a:r>
            <a:r>
              <a:rPr lang="hi-IN" altLang="en-US" sz="2800" dirty="0">
                <a:latin typeface="Open Sans"/>
              </a:rPr>
              <a:t>जहरीली गैसेस </a:t>
            </a:r>
          </a:p>
          <a:p>
            <a:pPr marL="0" indent="0">
              <a:lnSpc>
                <a:spcPct val="150000"/>
              </a:lnSpc>
              <a:spcBef>
                <a:spcPts val="580"/>
              </a:spcBef>
              <a:buNone/>
              <a:defRPr/>
            </a:pPr>
            <a:r>
              <a:rPr lang="en-US" sz="2800" dirty="0">
                <a:latin typeface="Open Sans"/>
              </a:rPr>
              <a:t>(Chlorine, Arsine, Methyl Bromide)</a:t>
            </a:r>
          </a:p>
          <a:p>
            <a:pPr marL="90805" indent="0" algn="just">
              <a:buNone/>
            </a:pPr>
            <a:endParaRPr lang="en-US" sz="2800" dirty="0">
              <a:latin typeface="Open Sans"/>
              <a:cs typeface="Times New Roman" panose="02020603050405020304" pitchFamily="18" charset="0"/>
            </a:endParaRPr>
          </a:p>
        </p:txBody>
      </p:sp>
      <p:pic>
        <p:nvPicPr>
          <p:cNvPr id="8" name="object 4"/>
          <p:cNvPicPr/>
          <p:nvPr/>
        </p:nvPicPr>
        <p:blipFill rotWithShape="1">
          <a:blip r:embed="rId2" cstate="print"/>
          <a:srcRect r="21695"/>
          <a:stretch>
            <a:fillRect/>
          </a:stretch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05000"/>
            <a:ext cx="4190999" cy="2514600"/>
          </a:xfrm>
        </p:spPr>
        <p:txBody>
          <a:bodyPr>
            <a:noAutofit/>
          </a:bodyPr>
          <a:lstStyle/>
          <a:p>
            <a:br>
              <a:rPr lang="en-US" altLang="en-US" sz="4000" b="1" dirty="0">
                <a:solidFill>
                  <a:srgbClr val="C00000"/>
                </a:solidFill>
                <a:latin typeface="Open Sans"/>
              </a:rPr>
            </a:br>
            <a:br>
              <a:rPr lang="en-US" altLang="en-US" sz="4000" b="1" dirty="0">
                <a:solidFill>
                  <a:srgbClr val="C00000"/>
                </a:solidFill>
                <a:latin typeface="Open Sans"/>
              </a:rPr>
            </a:br>
            <a:r>
              <a:rPr lang="en-US" altLang="en-US" sz="4000" b="1" dirty="0">
                <a:solidFill>
                  <a:srgbClr val="C00000"/>
                </a:solidFill>
                <a:latin typeface="Open Sans"/>
              </a:rPr>
              <a:t>(II)</a:t>
            </a:r>
            <a:br>
              <a:rPr lang="en-US" altLang="en-US" sz="4000" b="1" dirty="0">
                <a:solidFill>
                  <a:srgbClr val="C00000"/>
                </a:solidFill>
                <a:latin typeface="Open Sans"/>
              </a:rPr>
            </a:br>
            <a:r>
              <a:rPr lang="en-US" sz="4000" b="1" dirty="0">
                <a:solidFill>
                  <a:srgbClr val="C00000"/>
                </a:solidFill>
                <a:latin typeface="Open Sans"/>
                <a:sym typeface="+mn-ea"/>
              </a:rPr>
              <a:t>HAZMAT </a:t>
            </a:r>
            <a:r>
              <a:rPr lang="hi-IN" sz="4000" b="1" dirty="0">
                <a:solidFill>
                  <a:srgbClr val="C00000"/>
                </a:solidFill>
                <a:latin typeface="Open Sans"/>
                <a:sym typeface="+mn-ea"/>
              </a:rPr>
              <a:t>वर्गीकरण प्रणाली</a:t>
            </a:r>
            <a:br>
              <a:rPr lang="en-US" sz="4000" b="1" dirty="0">
                <a:solidFill>
                  <a:srgbClr val="C00000"/>
                </a:solidFill>
                <a:latin typeface="Open Sans"/>
              </a:rPr>
            </a:br>
            <a:endParaRPr lang="en-US" sz="4000" b="1" dirty="0">
              <a:solidFill>
                <a:srgbClr val="C00000"/>
              </a:solidFill>
              <a:latin typeface="Open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990600"/>
            <a:ext cx="6858000" cy="5105400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spcBef>
                <a:spcPts val="580"/>
              </a:spcBef>
              <a:buNone/>
              <a:defRPr/>
            </a:pPr>
            <a:r>
              <a:rPr lang="en-US" sz="2800" b="1" dirty="0">
                <a:latin typeface="Open Sans"/>
              </a:rPr>
              <a:t>    Class 3: </a:t>
            </a:r>
            <a:r>
              <a:rPr lang="hi-IN" altLang="en-US" sz="2800" b="1" dirty="0">
                <a:latin typeface="Open Sans"/>
              </a:rPr>
              <a:t>ज्वलनशील तरल पदार्थ </a:t>
            </a:r>
            <a:r>
              <a:rPr lang="en-US" dirty="0">
                <a:latin typeface="Open Sans"/>
              </a:rPr>
              <a:t> </a:t>
            </a:r>
            <a:r>
              <a:rPr lang="hi-IN" altLang="en-US" b="1" dirty="0">
                <a:latin typeface="Open Sans"/>
                <a:sym typeface="+mn-ea"/>
              </a:rPr>
              <a:t>ज्वलनशील तरल पदार्थ </a:t>
            </a:r>
            <a:r>
              <a:rPr lang="en-US" dirty="0">
                <a:latin typeface="Open Sans"/>
                <a:sym typeface="+mn-ea"/>
              </a:rPr>
              <a:t> </a:t>
            </a:r>
          </a:p>
          <a:p>
            <a:pPr marL="0" indent="0">
              <a:lnSpc>
                <a:spcPct val="200000"/>
              </a:lnSpc>
              <a:spcBef>
                <a:spcPts val="580"/>
              </a:spcBef>
              <a:buNone/>
              <a:defRPr/>
            </a:pPr>
            <a:r>
              <a:rPr lang="en-US" dirty="0">
                <a:latin typeface="Open Sans"/>
              </a:rPr>
              <a:t>(Gasoline, Kerosene, Acetone)</a:t>
            </a:r>
          </a:p>
          <a:p>
            <a:pPr marL="0" indent="0">
              <a:lnSpc>
                <a:spcPct val="200000"/>
              </a:lnSpc>
              <a:spcBef>
                <a:spcPts val="580"/>
              </a:spcBef>
              <a:buNone/>
              <a:defRPr/>
            </a:pPr>
            <a:r>
              <a:rPr lang="hi-IN" altLang="en-US" dirty="0">
                <a:latin typeface="Open Sans"/>
              </a:rPr>
              <a:t> </a:t>
            </a:r>
            <a:r>
              <a:rPr lang="hi-IN" altLang="en-US" sz="3600" b="1" dirty="0">
                <a:latin typeface="Open Sans"/>
              </a:rPr>
              <a:t>दहनशील तरल पदार्थ </a:t>
            </a:r>
          </a:p>
          <a:p>
            <a:pPr marL="0" indent="0">
              <a:lnSpc>
                <a:spcPct val="200000"/>
              </a:lnSpc>
              <a:spcBef>
                <a:spcPts val="580"/>
              </a:spcBef>
              <a:buNone/>
              <a:defRPr/>
            </a:pPr>
            <a:r>
              <a:rPr lang="en-US" dirty="0">
                <a:latin typeface="Open Sans"/>
              </a:rPr>
              <a:t> (Mineral oil, No. -6, Fuel oil)</a:t>
            </a:r>
          </a:p>
          <a:p>
            <a:pPr marL="90805" indent="0" algn="just">
              <a:buNone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object 4"/>
          <p:cNvPicPr/>
          <p:nvPr/>
        </p:nvPicPr>
        <p:blipFill rotWithShape="1">
          <a:blip r:embed="rId2" cstate="print"/>
          <a:srcRect r="21695"/>
          <a:stretch>
            <a:fillRect/>
          </a:stretch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05000"/>
            <a:ext cx="4190999" cy="2514600"/>
          </a:xfrm>
        </p:spPr>
        <p:txBody>
          <a:bodyPr>
            <a:noAutofit/>
          </a:bodyPr>
          <a:lstStyle/>
          <a:p>
            <a:br>
              <a:rPr lang="en-US" altLang="en-US" sz="4000" b="1" dirty="0">
                <a:solidFill>
                  <a:srgbClr val="C00000"/>
                </a:solidFill>
                <a:latin typeface="Open Sans"/>
              </a:rPr>
            </a:br>
            <a:br>
              <a:rPr lang="en-US" altLang="en-US" sz="4000" b="1" dirty="0">
                <a:solidFill>
                  <a:srgbClr val="C00000"/>
                </a:solidFill>
                <a:latin typeface="Open Sans"/>
              </a:rPr>
            </a:br>
            <a:r>
              <a:rPr lang="en-US" altLang="en-US" sz="4000" b="1" dirty="0">
                <a:solidFill>
                  <a:srgbClr val="C00000"/>
                </a:solidFill>
                <a:latin typeface="Open Sans"/>
              </a:rPr>
              <a:t>(II)</a:t>
            </a:r>
            <a:br>
              <a:rPr lang="en-US" altLang="en-US" sz="4000" b="1" dirty="0">
                <a:solidFill>
                  <a:srgbClr val="C00000"/>
                </a:solidFill>
                <a:latin typeface="Open Sans"/>
              </a:rPr>
            </a:br>
            <a:r>
              <a:rPr lang="en-US" sz="4000" b="1" dirty="0">
                <a:solidFill>
                  <a:srgbClr val="C00000"/>
                </a:solidFill>
                <a:latin typeface="Open Sans"/>
                <a:sym typeface="+mn-ea"/>
              </a:rPr>
              <a:t>HAZMAT </a:t>
            </a:r>
            <a:r>
              <a:rPr lang="hi-IN" sz="4000" b="1" dirty="0">
                <a:solidFill>
                  <a:srgbClr val="C00000"/>
                </a:solidFill>
                <a:latin typeface="Open Sans"/>
                <a:sym typeface="+mn-ea"/>
              </a:rPr>
              <a:t>वर्गीकरण प्रणाली</a:t>
            </a:r>
            <a:br>
              <a:rPr lang="en-US" sz="4000" b="1" dirty="0">
                <a:solidFill>
                  <a:srgbClr val="C00000"/>
                </a:solidFill>
                <a:latin typeface="Open Sans"/>
                <a:sym typeface="+mn-ea"/>
              </a:rPr>
            </a:br>
            <a:br>
              <a:rPr lang="en-IN" sz="4000" dirty="0">
                <a:solidFill>
                  <a:srgbClr val="C00000"/>
                </a:solidFill>
                <a:latin typeface="Open Sans"/>
              </a:rPr>
            </a:br>
            <a:br>
              <a:rPr lang="en-US" sz="4000" b="1" dirty="0">
                <a:solidFill>
                  <a:srgbClr val="C00000"/>
                </a:solidFill>
                <a:latin typeface="Open Sans"/>
              </a:rPr>
            </a:br>
            <a:endParaRPr lang="en-US" sz="4000" b="1" dirty="0">
              <a:solidFill>
                <a:srgbClr val="C00000"/>
              </a:solidFill>
              <a:latin typeface="Open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990600"/>
            <a:ext cx="6858000" cy="5105400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spcBef>
                <a:spcPts val="580"/>
              </a:spcBef>
              <a:buFont typeface="Wingdings" panose="05000000000000000000" charset="0"/>
              <a:buNone/>
              <a:defRPr/>
            </a:pPr>
            <a:r>
              <a:rPr lang="en-US" sz="2800" b="1" dirty="0">
                <a:latin typeface="Open Sans"/>
              </a:rPr>
              <a:t>  Class 4: </a:t>
            </a:r>
            <a:r>
              <a:rPr lang="hi-IN" altLang="en-US" sz="2800" b="1" dirty="0">
                <a:latin typeface="Open Sans"/>
              </a:rPr>
              <a:t>ज्वलनशील ठोस पदार्थ </a:t>
            </a:r>
            <a:r>
              <a:rPr lang="en-US" dirty="0">
                <a:latin typeface="Open Sans"/>
              </a:rPr>
              <a:t> </a:t>
            </a:r>
            <a:r>
              <a:rPr lang="hi-IN" altLang="en-US" b="1" dirty="0">
                <a:latin typeface="Open Sans"/>
                <a:sym typeface="+mn-ea"/>
              </a:rPr>
              <a:t>ज्वलनशील ठोस- </a:t>
            </a:r>
            <a:r>
              <a:rPr lang="en-US" dirty="0">
                <a:latin typeface="Open Sans"/>
              </a:rPr>
              <a:t>(Magnesium)</a:t>
            </a:r>
          </a:p>
          <a:p>
            <a:pPr marL="0" indent="0">
              <a:lnSpc>
                <a:spcPct val="200000"/>
              </a:lnSpc>
              <a:spcBef>
                <a:spcPts val="580"/>
              </a:spcBef>
              <a:buFont typeface="Wingdings" panose="05000000000000000000" charset="0"/>
              <a:buNone/>
              <a:defRPr/>
            </a:pPr>
            <a:r>
              <a:rPr lang="hi-IN" altLang="en-US" sz="3200" b="1" dirty="0">
                <a:latin typeface="Open Sans"/>
              </a:rPr>
              <a:t>सहजरूप से दहनशील पदार्थ -</a:t>
            </a:r>
            <a:r>
              <a:rPr lang="en-US" dirty="0">
                <a:latin typeface="Open Sans"/>
              </a:rPr>
              <a:t>(Phosphorus)</a:t>
            </a:r>
          </a:p>
          <a:p>
            <a:pPr marL="90805" indent="0" algn="just">
              <a:buNone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object 4"/>
          <p:cNvPicPr/>
          <p:nvPr/>
        </p:nvPicPr>
        <p:blipFill rotWithShape="1">
          <a:blip r:embed="rId2" cstate="print"/>
          <a:srcRect r="21695"/>
          <a:stretch>
            <a:fillRect/>
          </a:stretch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05000"/>
            <a:ext cx="4190999" cy="2514600"/>
          </a:xfrm>
        </p:spPr>
        <p:txBody>
          <a:bodyPr>
            <a:noAutofit/>
          </a:bodyPr>
          <a:lstStyle/>
          <a:p>
            <a:br>
              <a:rPr lang="en-US" altLang="en-US" sz="4000" b="1" dirty="0">
                <a:solidFill>
                  <a:srgbClr val="C00000"/>
                </a:solidFill>
                <a:latin typeface="Open Sans"/>
              </a:rPr>
            </a:br>
            <a:br>
              <a:rPr lang="en-US" altLang="en-US" sz="4000" b="1" dirty="0">
                <a:solidFill>
                  <a:srgbClr val="C00000"/>
                </a:solidFill>
                <a:latin typeface="Open Sans"/>
              </a:rPr>
            </a:br>
            <a:r>
              <a:rPr lang="en-US" altLang="en-US" sz="4000" b="1" dirty="0">
                <a:solidFill>
                  <a:srgbClr val="C00000"/>
                </a:solidFill>
                <a:latin typeface="Open Sans"/>
              </a:rPr>
              <a:t>(II)</a:t>
            </a:r>
            <a:br>
              <a:rPr lang="en-US" altLang="en-US" sz="4000" b="1" dirty="0">
                <a:solidFill>
                  <a:srgbClr val="C00000"/>
                </a:solidFill>
                <a:latin typeface="Open Sans"/>
              </a:rPr>
            </a:br>
            <a:r>
              <a:rPr lang="en-US" sz="4000" b="1" dirty="0">
                <a:solidFill>
                  <a:srgbClr val="C00000"/>
                </a:solidFill>
                <a:latin typeface="Open Sans"/>
              </a:rPr>
              <a:t>HAZMAT </a:t>
            </a:r>
            <a:r>
              <a:rPr lang="hi-IN" sz="4000" b="1" dirty="0">
                <a:solidFill>
                  <a:srgbClr val="C00000"/>
                </a:solidFill>
                <a:latin typeface="Open Sans"/>
                <a:sym typeface="+mn-ea"/>
              </a:rPr>
              <a:t>वर्गीकरण प्रणाली</a:t>
            </a:r>
            <a:br>
              <a:rPr lang="en-US" sz="4000" b="1" dirty="0">
                <a:solidFill>
                  <a:srgbClr val="C00000"/>
                </a:solidFill>
                <a:latin typeface="Open Sans"/>
                <a:sym typeface="+mn-ea"/>
              </a:rPr>
            </a:br>
            <a:br>
              <a:rPr lang="en-US" sz="4000" b="1" dirty="0">
                <a:solidFill>
                  <a:srgbClr val="C00000"/>
                </a:solidFill>
                <a:latin typeface="Open Sans"/>
              </a:rPr>
            </a:br>
            <a:endParaRPr lang="en-US" sz="4000" b="1" dirty="0">
              <a:solidFill>
                <a:srgbClr val="C00000"/>
              </a:solidFill>
              <a:latin typeface="Open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295400"/>
            <a:ext cx="6858000" cy="5105400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spcBef>
                <a:spcPts val="580"/>
              </a:spcBef>
              <a:buNone/>
              <a:defRPr/>
            </a:pPr>
            <a:r>
              <a:rPr lang="en-US" sz="2800" b="1" dirty="0">
                <a:latin typeface="Open Sans"/>
              </a:rPr>
              <a:t>    Class 5: Oxidizers/Organic peroxides</a:t>
            </a:r>
          </a:p>
          <a:p>
            <a:pPr marL="548640" lvl="1">
              <a:lnSpc>
                <a:spcPct val="200000"/>
              </a:lnSpc>
              <a:defRPr/>
            </a:pPr>
            <a:r>
              <a:rPr lang="en-US" dirty="0">
                <a:latin typeface="Open Sans"/>
              </a:rPr>
              <a:t> </a:t>
            </a:r>
            <a:r>
              <a:rPr lang="hi-IN" altLang="en-US" dirty="0">
                <a:latin typeface="Open Sans"/>
              </a:rPr>
              <a:t>ऐसे रसायन जो दहन को तेज करेंगे </a:t>
            </a:r>
            <a:r>
              <a:rPr lang="en-US" dirty="0">
                <a:latin typeface="Open Sans"/>
              </a:rPr>
              <a:t>(Sodium chlorate, Hydrogen peroxides, Methyl Ethyl Ketone )</a:t>
            </a:r>
          </a:p>
          <a:p>
            <a:pPr marL="262890" lvl="1" indent="0">
              <a:lnSpc>
                <a:spcPct val="200000"/>
              </a:lnSpc>
              <a:buNone/>
              <a:defRPr/>
            </a:pPr>
            <a:endParaRPr lang="en-US" dirty="0">
              <a:latin typeface="Open Sans"/>
            </a:endParaRPr>
          </a:p>
          <a:p>
            <a:pPr marL="90805" indent="0" algn="just">
              <a:buNone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object 4"/>
          <p:cNvPicPr/>
          <p:nvPr/>
        </p:nvPicPr>
        <p:blipFill rotWithShape="1">
          <a:blip r:embed="rId2" cstate="print"/>
          <a:srcRect r="21695"/>
          <a:stretch>
            <a:fillRect/>
          </a:stretch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05000"/>
            <a:ext cx="4190999" cy="2514600"/>
          </a:xfrm>
        </p:spPr>
        <p:txBody>
          <a:bodyPr>
            <a:noAutofit/>
          </a:bodyPr>
          <a:lstStyle/>
          <a:p>
            <a:br>
              <a:rPr lang="en-US" altLang="en-US" sz="4000" b="1" dirty="0">
                <a:solidFill>
                  <a:srgbClr val="C00000"/>
                </a:solidFill>
                <a:latin typeface="Open Sans"/>
              </a:rPr>
            </a:br>
            <a:br>
              <a:rPr lang="en-US" altLang="en-US" sz="4000" b="1" dirty="0">
                <a:solidFill>
                  <a:srgbClr val="C00000"/>
                </a:solidFill>
                <a:latin typeface="Open Sans"/>
              </a:rPr>
            </a:br>
            <a:r>
              <a:rPr lang="en-US" altLang="en-US" sz="4000" b="1" dirty="0">
                <a:solidFill>
                  <a:srgbClr val="C00000"/>
                </a:solidFill>
                <a:latin typeface="Open Sans"/>
              </a:rPr>
              <a:t>(II)</a:t>
            </a:r>
            <a:br>
              <a:rPr lang="en-US" altLang="en-US" sz="4000" b="1" dirty="0">
                <a:solidFill>
                  <a:srgbClr val="C00000"/>
                </a:solidFill>
                <a:latin typeface="Open Sans"/>
              </a:rPr>
            </a:br>
            <a:r>
              <a:rPr lang="en-US" sz="4000" b="1" dirty="0">
                <a:solidFill>
                  <a:srgbClr val="C00000"/>
                </a:solidFill>
                <a:latin typeface="Open Sans"/>
                <a:sym typeface="+mn-ea"/>
              </a:rPr>
              <a:t>HAZMAT </a:t>
            </a:r>
            <a:r>
              <a:rPr lang="hi-IN" sz="4000" b="1" dirty="0">
                <a:solidFill>
                  <a:srgbClr val="C00000"/>
                </a:solidFill>
                <a:latin typeface="Open Sans"/>
                <a:sym typeface="+mn-ea"/>
              </a:rPr>
              <a:t>वर्गीकरण प्रणाली</a:t>
            </a:r>
            <a:br>
              <a:rPr lang="en-US" sz="4000" b="1" dirty="0">
                <a:solidFill>
                  <a:srgbClr val="C00000"/>
                </a:solidFill>
                <a:latin typeface="Open Sans"/>
                <a:sym typeface="+mn-ea"/>
              </a:rPr>
            </a:br>
            <a:endParaRPr lang="en-US" sz="4000" b="1" dirty="0">
              <a:solidFill>
                <a:srgbClr val="C00000"/>
              </a:solidFill>
              <a:latin typeface="Open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295400"/>
            <a:ext cx="6934200" cy="5181600"/>
          </a:xfrm>
        </p:spPr>
        <p:txBody>
          <a:bodyPr>
            <a:noAutofit/>
          </a:bodyPr>
          <a:lstStyle/>
          <a:p>
            <a:pPr marL="0" indent="0">
              <a:spcBef>
                <a:spcPts val="580"/>
              </a:spcBef>
              <a:buNone/>
              <a:defRPr/>
            </a:pPr>
            <a:r>
              <a:rPr lang="en-US" sz="2800" b="1" dirty="0">
                <a:latin typeface="Open Sans"/>
              </a:rPr>
              <a:t>    Class 6: </a:t>
            </a:r>
            <a:r>
              <a:rPr lang="hi-IN" altLang="en-US" sz="2800" b="1" dirty="0">
                <a:latin typeface="Open Sans"/>
              </a:rPr>
              <a:t>जहरीले और संक्रामक पदार्थ </a:t>
            </a:r>
          </a:p>
          <a:p>
            <a:pPr marL="0" indent="0">
              <a:spcBef>
                <a:spcPts val="580"/>
              </a:spcBef>
              <a:buNone/>
              <a:defRPr/>
            </a:pPr>
            <a:r>
              <a:rPr lang="en-US" dirty="0">
                <a:latin typeface="Open Sans"/>
              </a:rPr>
              <a:t> 6.1- </a:t>
            </a:r>
            <a:r>
              <a:rPr lang="hi-IN" altLang="en-US" dirty="0">
                <a:latin typeface="Open Sans"/>
              </a:rPr>
              <a:t>तुरंत और गंभीर जहरीले प्रभाव पैदा करने वाले पदार्थ </a:t>
            </a:r>
            <a:r>
              <a:rPr lang="en-US" dirty="0">
                <a:latin typeface="Open Sans"/>
              </a:rPr>
              <a:t>(Carbon monoxide)</a:t>
            </a:r>
          </a:p>
          <a:p>
            <a:pPr marL="262890" lvl="1" indent="0">
              <a:lnSpc>
                <a:spcPct val="150000"/>
              </a:lnSpc>
              <a:buNone/>
              <a:defRPr/>
            </a:pPr>
            <a:r>
              <a:rPr lang="en-US" dirty="0">
                <a:latin typeface="Open Sans"/>
              </a:rPr>
              <a:t>6.2- </a:t>
            </a:r>
            <a:r>
              <a:rPr lang="hi-IN" altLang="en-US" dirty="0">
                <a:latin typeface="Open Sans"/>
              </a:rPr>
              <a:t>अन्य जहरीले प्रभाव पैदा करने वाल पदार्थ </a:t>
            </a:r>
            <a:r>
              <a:rPr lang="en-US" dirty="0">
                <a:latin typeface="Open Sans"/>
              </a:rPr>
              <a:t>(Lead)</a:t>
            </a:r>
          </a:p>
          <a:p>
            <a:pPr marL="262890" lvl="1" indent="0">
              <a:lnSpc>
                <a:spcPct val="150000"/>
              </a:lnSpc>
              <a:buNone/>
              <a:defRPr/>
            </a:pPr>
            <a:r>
              <a:rPr lang="en-US" dirty="0">
                <a:latin typeface="Open Sans"/>
              </a:rPr>
              <a:t>6.3- Biohazardous </a:t>
            </a:r>
            <a:r>
              <a:rPr lang="hi-IN" altLang="en-US" dirty="0">
                <a:latin typeface="Open Sans"/>
              </a:rPr>
              <a:t>संक्रामक पदार्थ </a:t>
            </a:r>
            <a:r>
              <a:rPr lang="en-US" dirty="0">
                <a:latin typeface="Open Sans"/>
              </a:rPr>
              <a:t>(Aids Virus)</a:t>
            </a:r>
          </a:p>
          <a:p>
            <a:pPr marL="262890" lvl="1" indent="0">
              <a:lnSpc>
                <a:spcPct val="200000"/>
              </a:lnSpc>
              <a:buNone/>
              <a:defRPr/>
            </a:pPr>
            <a:endParaRPr lang="en-US" dirty="0">
              <a:latin typeface="Open Sans"/>
            </a:endParaRPr>
          </a:p>
          <a:p>
            <a:pPr marL="90805" indent="0" algn="just">
              <a:buNone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object 4"/>
          <p:cNvPicPr/>
          <p:nvPr/>
        </p:nvPicPr>
        <p:blipFill rotWithShape="1">
          <a:blip r:embed="rId2" cstate="print"/>
          <a:srcRect r="21695"/>
          <a:stretch>
            <a:fillRect/>
          </a:stretch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71600"/>
            <a:ext cx="3832225" cy="1969135"/>
          </a:xfrm>
        </p:spPr>
        <p:txBody>
          <a:bodyPr>
            <a:noAutofit/>
          </a:bodyPr>
          <a:lstStyle/>
          <a:p>
            <a:br>
              <a:rPr lang="en-US" altLang="en-US" sz="4000" b="1" dirty="0">
                <a:solidFill>
                  <a:srgbClr val="C00000"/>
                </a:solidFill>
                <a:latin typeface="Open Sans"/>
              </a:rPr>
            </a:br>
            <a:r>
              <a:rPr lang="en-US" altLang="en-US" sz="4000" b="1" dirty="0">
                <a:solidFill>
                  <a:srgbClr val="C00000"/>
                </a:solidFill>
                <a:latin typeface="Open Sans"/>
              </a:rPr>
              <a:t>(II)</a:t>
            </a:r>
            <a:br>
              <a:rPr lang="en-US" altLang="en-US" sz="4000" b="1" dirty="0">
                <a:solidFill>
                  <a:srgbClr val="C00000"/>
                </a:solidFill>
                <a:latin typeface="Open Sans"/>
              </a:rPr>
            </a:br>
            <a:r>
              <a:rPr lang="en-US" sz="4000" b="1" dirty="0">
                <a:solidFill>
                  <a:srgbClr val="C00000"/>
                </a:solidFill>
                <a:latin typeface="Open Sans"/>
                <a:sym typeface="+mn-ea"/>
              </a:rPr>
              <a:t>HAZMAT </a:t>
            </a:r>
            <a:r>
              <a:rPr lang="hi-IN" sz="4000" b="1" dirty="0">
                <a:solidFill>
                  <a:srgbClr val="C00000"/>
                </a:solidFill>
                <a:latin typeface="Open Sans"/>
                <a:sym typeface="+mn-ea"/>
              </a:rPr>
              <a:t>वर्गीकरण प्रणाली</a:t>
            </a:r>
            <a:br>
              <a:rPr lang="en-US" sz="4000" b="1" dirty="0">
                <a:solidFill>
                  <a:srgbClr val="C00000"/>
                </a:solidFill>
                <a:latin typeface="Open Sans"/>
                <a:sym typeface="+mn-ea"/>
              </a:rPr>
            </a:br>
            <a:endParaRPr lang="en-US" sz="4000" b="1" dirty="0">
              <a:solidFill>
                <a:srgbClr val="C00000"/>
              </a:solidFill>
              <a:latin typeface="Open Sans"/>
            </a:endParaRPr>
          </a:p>
        </p:txBody>
      </p:sp>
      <p:pic>
        <p:nvPicPr>
          <p:cNvPr id="8" name="object 4"/>
          <p:cNvPicPr/>
          <p:nvPr/>
        </p:nvPicPr>
        <p:blipFill rotWithShape="1">
          <a:blip r:embed="rId2" cstate="print"/>
          <a:srcRect r="21695"/>
          <a:stretch>
            <a:fillRect/>
          </a:stretch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pic>
        <p:nvPicPr>
          <p:cNvPr id="10" name="Picture 2" descr="Image result for Class 7: Radioactive Material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4445" b="9474"/>
          <a:stretch>
            <a:fillRect/>
          </a:stretch>
        </p:blipFill>
        <p:spPr bwMode="auto">
          <a:xfrm>
            <a:off x="79375" y="3565525"/>
            <a:ext cx="4919980" cy="304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2"/>
          <p:cNvSpPr txBox="1"/>
          <p:nvPr/>
        </p:nvSpPr>
        <p:spPr>
          <a:xfrm>
            <a:off x="5334000" y="1295400"/>
            <a:ext cx="5254625" cy="37674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i-IN" altLang="en-US" sz="2800" b="1"/>
              <a:t>क्लास-7 -  रेडिओ धर्मी सामुग्री </a:t>
            </a:r>
          </a:p>
          <a:p>
            <a:endParaRPr lang="hi-IN" altLang="en-US"/>
          </a:p>
          <a:p>
            <a:pPr marL="285750" indent="-285750">
              <a:buFont typeface="Wingdings" panose="05000000000000000000" charset="0"/>
              <a:buChar char="Ø"/>
            </a:pPr>
            <a:r>
              <a:rPr lang="hi-IN" altLang="en-US" sz="2000"/>
              <a:t>सामुग्री को कुछ स्तरों पर रेडिओ धर्मिता माना जाता है-</a:t>
            </a:r>
          </a:p>
          <a:p>
            <a:pPr indent="0">
              <a:buFont typeface="Wingdings" panose="05000000000000000000" charset="0"/>
              <a:buNone/>
            </a:pPr>
            <a:r>
              <a:rPr lang="hi-IN" altLang="en-US" sz="2000"/>
              <a:t> </a:t>
            </a:r>
          </a:p>
          <a:p>
            <a:pPr marL="285750" indent="-285750">
              <a:buFont typeface="Wingdings" panose="05000000000000000000" charset="0"/>
              <a:buChar char="Ø"/>
            </a:pPr>
            <a:r>
              <a:rPr lang="hi-IN" altLang="en-US" sz="2000"/>
              <a:t>रेडिओ धर्मी -1</a:t>
            </a:r>
          </a:p>
          <a:p>
            <a:pPr marL="285750" indent="-285750">
              <a:buFont typeface="Wingdings" panose="05000000000000000000" charset="0"/>
              <a:buChar char="Ø"/>
            </a:pPr>
            <a:endParaRPr lang="hi-IN" altLang="en-US" sz="2000"/>
          </a:p>
          <a:p>
            <a:pPr marL="285750" indent="-285750">
              <a:buFont typeface="Wingdings" panose="05000000000000000000" charset="0"/>
              <a:buChar char="Ø"/>
            </a:pPr>
            <a:r>
              <a:rPr lang="hi-IN" altLang="en-US" sz="2000">
                <a:sym typeface="+mn-ea"/>
              </a:rPr>
              <a:t>रेडिओ धर्मी -</a:t>
            </a:r>
            <a:r>
              <a:rPr lang="hi-IN" altLang="en-US" sz="2000"/>
              <a:t>2</a:t>
            </a:r>
          </a:p>
          <a:p>
            <a:pPr marL="285750" indent="-285750">
              <a:buFont typeface="Wingdings" panose="05000000000000000000" charset="0"/>
              <a:buChar char="Ø"/>
            </a:pPr>
            <a:endParaRPr lang="hi-IN" altLang="en-US" sz="2000"/>
          </a:p>
          <a:p>
            <a:pPr marL="285750" indent="-285750">
              <a:buFont typeface="Wingdings" panose="05000000000000000000" charset="0"/>
              <a:buChar char="Ø"/>
            </a:pPr>
            <a:r>
              <a:rPr lang="hi-IN" altLang="en-US" sz="2000">
                <a:sym typeface="+mn-ea"/>
              </a:rPr>
              <a:t>रेडिओ धर्मी -3</a:t>
            </a:r>
            <a:endParaRPr lang="hi-IN" altLang="en-US" sz="2000"/>
          </a:p>
          <a:p>
            <a:pPr marL="285750" indent="-285750">
              <a:buFont typeface="Wingdings" panose="05000000000000000000" charset="0"/>
              <a:buChar char="Ø"/>
            </a:pPr>
            <a:endParaRPr lang="hi-IN" altLang="en-US"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4"/>
          <p:cNvPicPr/>
          <p:nvPr/>
        </p:nvPicPr>
        <p:blipFill rotWithShape="1">
          <a:blip r:embed="rId4" cstate="print"/>
          <a:srcRect r="21695"/>
          <a:stretch>
            <a:fillRect/>
          </a:stretch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457200" y="2590800"/>
            <a:ext cx="16021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altLang="en-US" sz="3200">
                <a:solidFill>
                  <a:srgbClr val="FF0000"/>
                </a:solidFill>
              </a:rPr>
              <a:t>उद्देश्य </a:t>
            </a:r>
          </a:p>
        </p:txBody>
      </p:sp>
      <p:sp>
        <p:nvSpPr>
          <p:cNvPr id="3" name="Text Box 2"/>
          <p:cNvSpPr txBox="1"/>
          <p:nvPr>
            <p:custDataLst>
              <p:tags r:id="rId1"/>
            </p:custDataLst>
          </p:nvPr>
        </p:nvSpPr>
        <p:spPr>
          <a:xfrm>
            <a:off x="2491105" y="1332865"/>
            <a:ext cx="8993505" cy="45726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/>
            <a:r>
              <a:rPr lang="hi-IN" altLang="en-US" sz="3600">
                <a:latin typeface="Arial" panose="020B0604020202020204" pitchFamily="34" charset="0"/>
                <a:cs typeface="Arial" panose="020B0604020202020204" pitchFamily="34" charset="0"/>
              </a:rPr>
              <a:t>इस पाठ के अंत में आप परिचित हो जायेंगे -</a:t>
            </a:r>
          </a:p>
          <a:p>
            <a:pPr lvl="0"/>
            <a:r>
              <a:rPr lang="hi-IN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lvl="0" indent="-285750">
              <a:buFont typeface="Wingdings" panose="05000000000000000000" charset="0"/>
              <a:buChar char="ü"/>
            </a:pPr>
            <a:r>
              <a:rPr lang="hi-IN" altLang="en-US" sz="2800">
                <a:latin typeface="Arial" panose="020B0604020202020204" pitchFamily="34" charset="0"/>
                <a:cs typeface="Arial" panose="020B0604020202020204" pitchFamily="34" charset="0"/>
              </a:rPr>
              <a:t>हजमत का परिवहन और दुर्घटना का प्रबंधन</a:t>
            </a:r>
          </a:p>
          <a:p>
            <a:pPr marL="285750" lvl="0" indent="-285750">
              <a:buFont typeface="Wingdings" panose="05000000000000000000" charset="0"/>
              <a:buChar char="ü"/>
            </a:pPr>
            <a:r>
              <a:rPr lang="hi-IN" altLang="en-US" sz="2800">
                <a:latin typeface="Arial" panose="020B0604020202020204" pitchFamily="34" charset="0"/>
                <a:cs typeface="Arial" panose="020B0604020202020204" pitchFamily="34" charset="0"/>
              </a:rPr>
              <a:t>खतरनाक सामग्री की मूल परिभाषा</a:t>
            </a:r>
          </a:p>
          <a:p>
            <a:pPr marL="285750" lvl="0" indent="-285750">
              <a:buFont typeface="Wingdings" panose="05000000000000000000" charset="0"/>
              <a:buChar char="ü"/>
            </a:pPr>
            <a:r>
              <a:rPr lang="hi-IN" altLang="en-US" sz="2800">
                <a:latin typeface="Arial" panose="020B0604020202020204" pitchFamily="34" charset="0"/>
                <a:cs typeface="Arial" panose="020B0604020202020204" pitchFamily="34" charset="0"/>
              </a:rPr>
              <a:t>परिवहन का तरीका</a:t>
            </a:r>
          </a:p>
          <a:p>
            <a:pPr marL="285750" lvl="0" indent="-285750">
              <a:buFont typeface="Wingdings" panose="05000000000000000000" charset="0"/>
              <a:buChar char="ü"/>
            </a:pPr>
            <a:r>
              <a:rPr lang="hi-IN" altLang="en-US" sz="2800">
                <a:latin typeface="Arial" panose="020B0604020202020204" pitchFamily="34" charset="0"/>
                <a:cs typeface="Arial" panose="020B0604020202020204" pitchFamily="34" charset="0"/>
              </a:rPr>
              <a:t>खतरनाक सामग्री के परिवहन के लिए भारत में कानून</a:t>
            </a:r>
          </a:p>
          <a:p>
            <a:pPr marL="285750" lvl="0" indent="-285750">
              <a:buFont typeface="Wingdings" panose="05000000000000000000" charset="0"/>
              <a:buChar char="ü"/>
            </a:pPr>
            <a:r>
              <a:rPr lang="hi-IN" altLang="en-US" sz="2800">
                <a:latin typeface="Arial" panose="020B0604020202020204" pitchFamily="34" charset="0"/>
                <a:cs typeface="Arial" panose="020B0604020202020204" pitchFamily="34" charset="0"/>
              </a:rPr>
              <a:t>हजमत अनुपालन</a:t>
            </a:r>
          </a:p>
          <a:p>
            <a:pPr marL="285750" lvl="0" indent="-285750">
              <a:buFont typeface="Wingdings" panose="05000000000000000000" charset="0"/>
              <a:buChar char="ü"/>
            </a:pPr>
            <a:r>
              <a:rPr lang="hi-IN" altLang="en-US" sz="2800">
                <a:latin typeface="Arial" panose="020B0604020202020204" pitchFamily="34" charset="0"/>
                <a:cs typeface="Arial" panose="020B0604020202020204" pitchFamily="34" charset="0"/>
              </a:rPr>
              <a:t>खतरा संचार</a:t>
            </a:r>
          </a:p>
          <a:p>
            <a:pPr marL="285750" lvl="0" indent="-285750">
              <a:buFont typeface="Wingdings" panose="05000000000000000000" charset="0"/>
              <a:buChar char="ü"/>
            </a:pPr>
            <a:r>
              <a:rPr lang="hi-IN" altLang="en-US" sz="2800">
                <a:latin typeface="Arial" panose="020B0604020202020204" pitchFamily="34" charset="0"/>
                <a:cs typeface="Arial" panose="020B0604020202020204" pitchFamily="34" charset="0"/>
              </a:rPr>
              <a:t>हजमत दुर्घटना का प्रबंधन</a:t>
            </a:r>
          </a:p>
          <a:p>
            <a:pPr marL="285750" lvl="0" indent="-285750">
              <a:buFont typeface="Wingdings" panose="05000000000000000000" charset="0"/>
              <a:buChar char="ü"/>
            </a:pPr>
            <a:r>
              <a:rPr lang="hi-IN" altLang="en-US" sz="2800">
                <a:latin typeface="Arial" panose="020B0604020202020204" pitchFamily="34" charset="0"/>
                <a:cs typeface="Arial" panose="020B0604020202020204" pitchFamily="34" charset="0"/>
              </a:rPr>
              <a:t>ईआरजी पर संक्षिप्त जानकारी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3261360" cy="1775460"/>
          </a:xfrm>
        </p:spPr>
        <p:txBody>
          <a:bodyPr>
            <a:noAutofit/>
          </a:bodyPr>
          <a:lstStyle/>
          <a:p>
            <a:r>
              <a:rPr lang="en-US" altLang="en-US" sz="3200" b="1" dirty="0">
                <a:solidFill>
                  <a:srgbClr val="C00000"/>
                </a:solidFill>
                <a:latin typeface="Open Sans"/>
              </a:rPr>
              <a:t>(II)</a:t>
            </a:r>
            <a:br>
              <a:rPr lang="en-US" altLang="en-US" sz="3200" b="1" dirty="0">
                <a:solidFill>
                  <a:srgbClr val="C00000"/>
                </a:solidFill>
                <a:latin typeface="Open Sans"/>
              </a:rPr>
            </a:br>
            <a:r>
              <a:rPr lang="en-US" sz="3200" b="1" dirty="0">
                <a:solidFill>
                  <a:srgbClr val="C00000"/>
                </a:solidFill>
                <a:latin typeface="Open Sans"/>
                <a:sym typeface="+mn-ea"/>
              </a:rPr>
              <a:t>HAZMAT </a:t>
            </a:r>
            <a:r>
              <a:rPr lang="hi-IN" sz="3200" b="1" dirty="0">
                <a:solidFill>
                  <a:srgbClr val="C00000"/>
                </a:solidFill>
                <a:latin typeface="Open Sans"/>
                <a:sym typeface="+mn-ea"/>
              </a:rPr>
              <a:t>वर्गीकरण प्रणाली</a:t>
            </a:r>
            <a:br>
              <a:rPr lang="en-US" sz="3200" b="1" dirty="0">
                <a:solidFill>
                  <a:srgbClr val="C00000"/>
                </a:solidFill>
                <a:latin typeface="Open Sans"/>
              </a:rPr>
            </a:br>
            <a:endParaRPr lang="en-US" sz="3200" b="1" dirty="0">
              <a:solidFill>
                <a:srgbClr val="C00000"/>
              </a:solidFill>
              <a:latin typeface="Open Sans"/>
            </a:endParaRPr>
          </a:p>
        </p:txBody>
      </p:sp>
      <p:pic>
        <p:nvPicPr>
          <p:cNvPr id="8" name="object 4"/>
          <p:cNvPicPr/>
          <p:nvPr/>
        </p:nvPicPr>
        <p:blipFill rotWithShape="1">
          <a:blip r:embed="rId2" cstate="print"/>
          <a:srcRect r="21695"/>
          <a:stretch>
            <a:fillRect/>
          </a:stretch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pic>
        <p:nvPicPr>
          <p:cNvPr id="6" name="Picture 2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01"/>
          <a:stretch>
            <a:fillRect/>
          </a:stretch>
        </p:blipFill>
        <p:spPr bwMode="auto">
          <a:xfrm>
            <a:off x="152400" y="2895600"/>
            <a:ext cx="4687570" cy="359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2"/>
          <p:cNvSpPr txBox="1"/>
          <p:nvPr/>
        </p:nvSpPr>
        <p:spPr>
          <a:xfrm>
            <a:off x="5344160" y="1950085"/>
            <a:ext cx="5942965" cy="3507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i-IN" altLang="en-US" sz="2800" b="1"/>
              <a:t>क्लास-8 - संक्षारक </a:t>
            </a:r>
          </a:p>
          <a:p>
            <a:pPr>
              <a:lnSpc>
                <a:spcPct val="150000"/>
              </a:lnSpc>
            </a:pPr>
            <a:r>
              <a:rPr lang="hi-IN" altLang="en-US" sz="2000"/>
              <a:t>संक्षारक सामुग्री रासायनिक रूप से स्टील , अलमुनियम या त्वचा के साथ प्रतिक्रिया करेगी - </a:t>
            </a:r>
          </a:p>
          <a:p>
            <a:pPr>
              <a:lnSpc>
                <a:spcPct val="150000"/>
              </a:lnSpc>
            </a:pPr>
            <a:r>
              <a:rPr lang="hi-IN" altLang="en-US" sz="2000"/>
              <a:t>उदाहरण -</a:t>
            </a: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hi-IN" altLang="en-US" sz="2000"/>
              <a:t>हाइड्रो क्लोरिक जैसे आम्ल</a:t>
            </a: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hi-IN" altLang="en-US" sz="2000"/>
              <a:t>सोडियम हाइड्रोऑक्साइड जैसे क्षारीय पदार्थ </a:t>
            </a: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hi-IN" altLang="en-US" sz="2000"/>
              <a:t>क्लोरिन और अमोनिया जैसी गैसेस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36015"/>
            <a:ext cx="3535045" cy="1397635"/>
          </a:xfrm>
        </p:spPr>
        <p:txBody>
          <a:bodyPr>
            <a:noAutofit/>
          </a:bodyPr>
          <a:lstStyle/>
          <a:p>
            <a:br>
              <a:rPr lang="en-US" altLang="en-US" sz="4000" b="1" dirty="0">
                <a:solidFill>
                  <a:srgbClr val="C00000"/>
                </a:solidFill>
                <a:latin typeface="Open Sans"/>
              </a:rPr>
            </a:br>
            <a:br>
              <a:rPr lang="en-US" altLang="en-US" sz="4000" b="1" dirty="0">
                <a:solidFill>
                  <a:srgbClr val="C00000"/>
                </a:solidFill>
                <a:latin typeface="Open Sans"/>
              </a:rPr>
            </a:br>
            <a:r>
              <a:rPr lang="en-US" altLang="en-US" sz="2800" b="1" dirty="0">
                <a:solidFill>
                  <a:srgbClr val="C00000"/>
                </a:solidFill>
                <a:latin typeface="Open Sans"/>
                <a:sym typeface="+mn-ea"/>
              </a:rPr>
              <a:t>(II)</a:t>
            </a:r>
            <a:br>
              <a:rPr lang="en-US" altLang="en-US" sz="2800" b="1" dirty="0">
                <a:solidFill>
                  <a:srgbClr val="C00000"/>
                </a:solidFill>
                <a:latin typeface="Open Sans"/>
                <a:sym typeface="+mn-ea"/>
              </a:rPr>
            </a:br>
            <a:r>
              <a:rPr lang="en-US" sz="2800" b="1" dirty="0">
                <a:solidFill>
                  <a:srgbClr val="C00000"/>
                </a:solidFill>
                <a:latin typeface="Open Sans"/>
                <a:sym typeface="+mn-ea"/>
              </a:rPr>
              <a:t>HAZMAT </a:t>
            </a:r>
            <a:r>
              <a:rPr lang="hi-IN" sz="2800" b="1" dirty="0">
                <a:solidFill>
                  <a:srgbClr val="C00000"/>
                </a:solidFill>
                <a:latin typeface="Open Sans"/>
                <a:sym typeface="+mn-ea"/>
              </a:rPr>
              <a:t>वर्गीकरण प्रणाली</a:t>
            </a:r>
            <a:br>
              <a:rPr lang="en-US" sz="4000" b="1" dirty="0">
                <a:solidFill>
                  <a:srgbClr val="C00000"/>
                </a:solidFill>
                <a:latin typeface="Open Sans"/>
                <a:sym typeface="+mn-ea"/>
              </a:rPr>
            </a:br>
            <a:br>
              <a:rPr lang="en-US" sz="4000" b="1" dirty="0">
                <a:solidFill>
                  <a:srgbClr val="C00000"/>
                </a:solidFill>
                <a:latin typeface="Open Sans"/>
              </a:rPr>
            </a:br>
            <a:endParaRPr lang="en-US" sz="4000" b="1" dirty="0">
              <a:solidFill>
                <a:srgbClr val="C00000"/>
              </a:solidFill>
              <a:latin typeface="Open Sans"/>
            </a:endParaRPr>
          </a:p>
        </p:txBody>
      </p:sp>
      <p:pic>
        <p:nvPicPr>
          <p:cNvPr id="8" name="object 4"/>
          <p:cNvPicPr/>
          <p:nvPr/>
        </p:nvPicPr>
        <p:blipFill rotWithShape="1">
          <a:blip r:embed="rId2" cstate="print"/>
          <a:srcRect r="21695"/>
          <a:stretch>
            <a:fillRect/>
          </a:stretch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pic>
        <p:nvPicPr>
          <p:cNvPr id="7" name="Picture 2" descr="Image result for Class 9: Miscellaneous Hazardous Materia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952115"/>
            <a:ext cx="4467860" cy="379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2"/>
          <p:cNvSpPr txBox="1"/>
          <p:nvPr/>
        </p:nvSpPr>
        <p:spPr>
          <a:xfrm>
            <a:off x="4953000" y="1600200"/>
            <a:ext cx="6747510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altLang="en-US" sz="3200" b="1"/>
              <a:t>विविध खतरनाक सामुग्री -</a:t>
            </a:r>
          </a:p>
          <a:p>
            <a:endParaRPr lang="hi-IN" altLang="en-US" sz="3200" b="1"/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hi-IN" altLang="en-US" sz="2400"/>
              <a:t>ओ आर ऍम  ऐ - सुखी बर्फ</a:t>
            </a: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hi-IN" altLang="en-US" sz="2400">
                <a:sym typeface="+mn-ea"/>
              </a:rPr>
              <a:t>ओ आर ऍम  बी - त्वरित चुना , धात्विक पारा </a:t>
            </a: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hi-IN" altLang="en-US" sz="2400">
                <a:sym typeface="+mn-ea"/>
              </a:rPr>
              <a:t>ओ आर ऍम  सी - डामर, बैटरी के घटक </a:t>
            </a: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hi-IN" altLang="en-US" sz="2400">
                <a:sym typeface="+mn-ea"/>
              </a:rPr>
              <a:t>ओ आर ऍम  डी- उपभोक्ता वस्तुए </a:t>
            </a: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hi-IN" altLang="en-US" sz="2400">
                <a:sym typeface="+mn-ea"/>
              </a:rPr>
              <a:t>ओ आर ऍम  ई - खतरनाक पदार्थ और विषाक्त कचरा </a:t>
            </a:r>
            <a:r>
              <a:rPr lang="hi-IN" altLang="en-US" sz="2400"/>
              <a:t> </a:t>
            </a:r>
          </a:p>
          <a:p>
            <a:pPr>
              <a:lnSpc>
                <a:spcPct val="150000"/>
              </a:lnSpc>
            </a:pPr>
            <a:endParaRPr lang="hi-IN" altLang="en-US" sz="2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05000"/>
            <a:ext cx="3384550" cy="2514600"/>
          </a:xfrm>
        </p:spPr>
        <p:txBody>
          <a:bodyPr>
            <a:noAutofit/>
          </a:bodyPr>
          <a:lstStyle/>
          <a:p>
            <a:br>
              <a:rPr lang="en-US" altLang="en-US" sz="4000" b="1" dirty="0">
                <a:solidFill>
                  <a:srgbClr val="C00000"/>
                </a:solidFill>
                <a:latin typeface="Open Sans"/>
              </a:rPr>
            </a:br>
            <a:br>
              <a:rPr lang="en-US" altLang="en-US" sz="4000" b="1" dirty="0">
                <a:solidFill>
                  <a:srgbClr val="C00000"/>
                </a:solidFill>
                <a:latin typeface="Open Sans"/>
              </a:rPr>
            </a:br>
            <a:r>
              <a:rPr lang="en-US" altLang="en-US" sz="4000" b="1" dirty="0">
                <a:solidFill>
                  <a:srgbClr val="C00000"/>
                </a:solidFill>
                <a:latin typeface="Open Sans"/>
              </a:rPr>
              <a:t>(III)</a:t>
            </a:r>
            <a:br>
              <a:rPr lang="en-US" altLang="en-US" sz="4000" b="1" dirty="0">
                <a:solidFill>
                  <a:srgbClr val="C00000"/>
                </a:solidFill>
                <a:latin typeface="Open Sans"/>
              </a:rPr>
            </a:br>
            <a:r>
              <a:rPr lang="hi-IN" sz="4000" b="1" dirty="0">
                <a:solidFill>
                  <a:srgbClr val="C00000"/>
                </a:solidFill>
                <a:latin typeface="Open Sans"/>
              </a:rPr>
              <a:t>पैक जिंग </a:t>
            </a:r>
            <a:br>
              <a:rPr lang="en-US" sz="4000" b="1" dirty="0">
                <a:solidFill>
                  <a:srgbClr val="C00000"/>
                </a:solidFill>
                <a:latin typeface="Open Sans"/>
              </a:rPr>
            </a:br>
            <a:endParaRPr lang="en-US" sz="4000" b="1" dirty="0">
              <a:solidFill>
                <a:srgbClr val="C00000"/>
              </a:solidFill>
              <a:latin typeface="Open Sans"/>
            </a:endParaRPr>
          </a:p>
        </p:txBody>
      </p:sp>
      <p:pic>
        <p:nvPicPr>
          <p:cNvPr id="8" name="object 4"/>
          <p:cNvPicPr/>
          <p:nvPr/>
        </p:nvPicPr>
        <p:blipFill rotWithShape="1">
          <a:blip r:embed="rId2" cstate="print"/>
          <a:srcRect r="21695"/>
          <a:stretch>
            <a:fillRect/>
          </a:stretch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0" y="1312972"/>
            <a:ext cx="6781800" cy="5420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580"/>
              </a:spcBef>
              <a:defRPr/>
            </a:pPr>
            <a:r>
              <a:rPr lang="en-US" sz="2400" dirty="0">
                <a:latin typeface="Open Sans"/>
              </a:rPr>
              <a:t> HMR (Hazardous Material Regulations)</a:t>
            </a:r>
            <a:r>
              <a:rPr lang="hi-IN" altLang="en-US" sz="2400" dirty="0">
                <a:latin typeface="Open Sans"/>
              </a:rPr>
              <a:t> के अंतर्गत पैकेज का तात्पर्य पैक जिंग और उसकी सामुग्री दोनों से है- </a:t>
            </a:r>
          </a:p>
          <a:p>
            <a:pPr algn="just">
              <a:spcBef>
                <a:spcPts val="580"/>
              </a:spcBef>
              <a:defRPr/>
            </a:pPr>
            <a:r>
              <a:rPr lang="hi-IN" altLang="en-US" sz="2400" b="1" dirty="0">
                <a:latin typeface="Open Sans"/>
              </a:rPr>
              <a:t>उदा हरण - </a:t>
            </a:r>
          </a:p>
          <a:p>
            <a:pPr algn="just">
              <a:spcBef>
                <a:spcPts val="580"/>
              </a:spcBef>
              <a:defRPr/>
            </a:pPr>
            <a:endParaRPr lang="en-US" sz="2400" b="1" dirty="0">
              <a:latin typeface="Open Sans"/>
            </a:endParaRPr>
          </a:p>
          <a:p>
            <a:pPr marL="342900" lvl="1" indent="-342900" algn="just">
              <a:spcBef>
                <a:spcPts val="370"/>
              </a:spcBef>
              <a:buFont typeface="Wingdings" panose="05000000000000000000" charset="0"/>
              <a:buChar char="Ø"/>
              <a:defRPr/>
            </a:pPr>
            <a:r>
              <a:rPr lang="hi-IN" altLang="en-US" sz="2400" dirty="0">
                <a:latin typeface="Open Sans"/>
              </a:rPr>
              <a:t>फायबर बोर्ड बॉक्सेस </a:t>
            </a:r>
          </a:p>
          <a:p>
            <a:pPr marL="342900" lvl="1" indent="-342900" algn="just">
              <a:spcBef>
                <a:spcPts val="370"/>
              </a:spcBef>
              <a:buFont typeface="Wingdings" panose="05000000000000000000" charset="0"/>
              <a:buChar char="Ø"/>
              <a:defRPr/>
            </a:pPr>
            <a:r>
              <a:rPr lang="hi-IN" altLang="en-US" sz="2400" dirty="0">
                <a:latin typeface="Open Sans"/>
              </a:rPr>
              <a:t>ड्रम </a:t>
            </a:r>
          </a:p>
          <a:p>
            <a:pPr marL="342900" lvl="1" indent="-342900" algn="just">
              <a:spcBef>
                <a:spcPts val="370"/>
              </a:spcBef>
              <a:buFont typeface="Wingdings" panose="05000000000000000000" charset="0"/>
              <a:buChar char="Ø"/>
              <a:defRPr/>
            </a:pPr>
            <a:r>
              <a:rPr lang="hi-IN" altLang="en-US" sz="2400" dirty="0">
                <a:latin typeface="Open Sans"/>
              </a:rPr>
              <a:t>पोर्टेबल टैंक </a:t>
            </a:r>
            <a:endParaRPr lang="en-US" sz="2400" dirty="0">
              <a:latin typeface="Open Sans"/>
            </a:endParaRPr>
          </a:p>
          <a:p>
            <a:pPr marL="342900" lvl="1" indent="-342900" algn="just">
              <a:spcBef>
                <a:spcPts val="370"/>
              </a:spcBef>
              <a:buFont typeface="Wingdings" panose="05000000000000000000" charset="0"/>
              <a:buChar char="Ø"/>
              <a:defRPr/>
            </a:pPr>
            <a:r>
              <a:rPr lang="hi-IN" altLang="en-US" sz="2400" dirty="0">
                <a:latin typeface="Open Sans"/>
              </a:rPr>
              <a:t>कार्गो टैंक </a:t>
            </a:r>
          </a:p>
          <a:p>
            <a:pPr marL="342900" lvl="1" indent="-342900" algn="just">
              <a:spcBef>
                <a:spcPts val="370"/>
              </a:spcBef>
              <a:buFont typeface="Wingdings" panose="05000000000000000000" charset="0"/>
              <a:buChar char="Ø"/>
              <a:defRPr/>
            </a:pPr>
            <a:r>
              <a:rPr lang="hi-IN" altLang="en-US" sz="2400" dirty="0">
                <a:latin typeface="Open Sans"/>
              </a:rPr>
              <a:t>टैंक कार </a:t>
            </a:r>
          </a:p>
          <a:p>
            <a:pPr marL="342900" lvl="1" indent="-342900" algn="just">
              <a:spcBef>
                <a:spcPts val="370"/>
              </a:spcBef>
              <a:buFont typeface="Wingdings" panose="05000000000000000000" charset="0"/>
              <a:buChar char="Ø"/>
              <a:defRPr/>
            </a:pPr>
            <a:r>
              <a:rPr lang="hi-IN" altLang="en-US" sz="2400" dirty="0">
                <a:latin typeface="Open Sans"/>
              </a:rPr>
              <a:t>सिलिंडर </a:t>
            </a:r>
          </a:p>
          <a:p>
            <a:pPr marL="342900" lvl="1" indent="-342900" algn="just">
              <a:spcBef>
                <a:spcPts val="370"/>
              </a:spcBef>
              <a:buFont typeface="Wingdings" panose="05000000000000000000" charset="0"/>
              <a:buChar char="Ø"/>
              <a:defRPr/>
            </a:pPr>
            <a:r>
              <a:rPr lang="hi-IN" altLang="en-US" sz="2400" dirty="0">
                <a:latin typeface="Open Sans"/>
              </a:rPr>
              <a:t>बैग </a:t>
            </a:r>
          </a:p>
          <a:p>
            <a:pPr marL="342900" lvl="1" indent="-342900" algn="just">
              <a:spcBef>
                <a:spcPts val="370"/>
              </a:spcBef>
              <a:buFont typeface="Wingdings" panose="05000000000000000000" charset="0"/>
              <a:buChar char="Ø"/>
              <a:defRPr/>
            </a:pPr>
            <a:r>
              <a:rPr lang="hi-IN" altLang="en-US" sz="2400" dirty="0">
                <a:latin typeface="Open Sans"/>
              </a:rPr>
              <a:t>लकड़ी के बॉक्स </a:t>
            </a:r>
          </a:p>
        </p:txBody>
      </p:sp>
      <p:pic>
        <p:nvPicPr>
          <p:cNvPr id="10" name="Picture 2" descr="Image result for PACKAGING of HAZM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774" y="3097713"/>
            <a:ext cx="3197226" cy="31506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845" y="2360295"/>
            <a:ext cx="3323590" cy="1802130"/>
          </a:xfrm>
        </p:spPr>
        <p:txBody>
          <a:bodyPr>
            <a:noAutofit/>
          </a:bodyPr>
          <a:lstStyle/>
          <a:p>
            <a:br>
              <a:rPr lang="en-US" altLang="en-US" sz="4000" b="1" dirty="0">
                <a:solidFill>
                  <a:srgbClr val="C00000"/>
                </a:solidFill>
                <a:latin typeface="Open Sans"/>
              </a:rPr>
            </a:br>
            <a:br>
              <a:rPr lang="en-US" altLang="en-US" sz="4000" b="1" dirty="0">
                <a:solidFill>
                  <a:srgbClr val="C00000"/>
                </a:solidFill>
                <a:latin typeface="Open Sans"/>
              </a:rPr>
            </a:br>
            <a:r>
              <a:rPr lang="en-US" altLang="en-US" sz="4000" b="1" dirty="0">
                <a:solidFill>
                  <a:srgbClr val="C00000"/>
                </a:solidFill>
                <a:latin typeface="Open Sans"/>
              </a:rPr>
              <a:t>(IV)</a:t>
            </a:r>
            <a:br>
              <a:rPr lang="en-US" altLang="en-US" sz="4000" b="1" dirty="0">
                <a:solidFill>
                  <a:srgbClr val="C00000"/>
                </a:solidFill>
                <a:latin typeface="Open Sans"/>
              </a:rPr>
            </a:br>
            <a:r>
              <a:rPr lang="hi-IN" sz="4000" b="1" dirty="0">
                <a:solidFill>
                  <a:srgbClr val="C00000"/>
                </a:solidFill>
                <a:latin typeface="Open Sans"/>
              </a:rPr>
              <a:t>खतरा संचार </a:t>
            </a:r>
            <a:br>
              <a:rPr lang="en-US" sz="4000" b="1" dirty="0">
                <a:solidFill>
                  <a:srgbClr val="C00000"/>
                </a:solidFill>
                <a:latin typeface="Open Sans"/>
              </a:rPr>
            </a:br>
            <a:endParaRPr lang="en-US" sz="4000" b="1" dirty="0">
              <a:solidFill>
                <a:srgbClr val="C00000"/>
              </a:solidFill>
              <a:latin typeface="Open Sans"/>
            </a:endParaRPr>
          </a:p>
        </p:txBody>
      </p:sp>
      <p:pic>
        <p:nvPicPr>
          <p:cNvPr id="8" name="object 4"/>
          <p:cNvPicPr/>
          <p:nvPr/>
        </p:nvPicPr>
        <p:blipFill rotWithShape="1">
          <a:blip r:embed="rId2" cstate="print"/>
          <a:srcRect r="21695"/>
          <a:stretch>
            <a:fillRect/>
          </a:stretch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05400" y="1066800"/>
            <a:ext cx="6248400" cy="3091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580"/>
              </a:spcBef>
              <a:defRPr/>
            </a:pPr>
            <a:r>
              <a:rPr lang="hi-IN" altLang="en-US" sz="2600" dirty="0">
                <a:latin typeface="Open Sans"/>
              </a:rPr>
              <a:t>सभी खतरा संचार का प्राथमिक उद्देश्य यह सुनिश्चित करना है की आपातकालीन प्रतिक्रिया देने वाले सभी व्यक्तियों के लिए आवश्यक हज्मत जानकारी एक मानक रूप में सहजता से उपलब्ध हो/</a:t>
            </a:r>
          </a:p>
        </p:txBody>
      </p:sp>
      <p:pic>
        <p:nvPicPr>
          <p:cNvPr id="7" name="Picture 2" descr="Image result for HAZARD VEHICLE ACCID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267200"/>
            <a:ext cx="56388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5000"/>
            <a:ext cx="4724400" cy="2514600"/>
          </a:xfrm>
        </p:spPr>
        <p:txBody>
          <a:bodyPr>
            <a:noAutofit/>
          </a:bodyPr>
          <a:lstStyle/>
          <a:p>
            <a:br>
              <a:rPr lang="en-US" altLang="en-US" sz="4000" b="1" dirty="0">
                <a:solidFill>
                  <a:srgbClr val="C00000"/>
                </a:solidFill>
                <a:latin typeface="Open Sans"/>
              </a:rPr>
            </a:br>
            <a:r>
              <a:rPr lang="en-US" altLang="en-US" sz="4000" b="1" dirty="0">
                <a:solidFill>
                  <a:srgbClr val="C00000"/>
                </a:solidFill>
                <a:latin typeface="Open Sans"/>
                <a:sym typeface="+mn-ea"/>
              </a:rPr>
              <a:t>(IV)</a:t>
            </a:r>
            <a:br>
              <a:rPr lang="en-US" altLang="en-US" sz="4000" b="1" dirty="0">
                <a:solidFill>
                  <a:srgbClr val="C00000"/>
                </a:solidFill>
                <a:latin typeface="Open Sans"/>
                <a:sym typeface="+mn-ea"/>
              </a:rPr>
            </a:br>
            <a:r>
              <a:rPr lang="hi-IN" sz="4000" b="1" dirty="0">
                <a:solidFill>
                  <a:srgbClr val="C00000"/>
                </a:solidFill>
                <a:latin typeface="Open Sans"/>
                <a:sym typeface="+mn-ea"/>
              </a:rPr>
              <a:t>खतरा संचार </a:t>
            </a:r>
            <a:br>
              <a:rPr lang="en-US" sz="4000" b="1" dirty="0">
                <a:solidFill>
                  <a:srgbClr val="C00000"/>
                </a:solidFill>
                <a:latin typeface="Open Sans"/>
              </a:rPr>
            </a:br>
            <a:endParaRPr lang="en-US" sz="4000" b="1" dirty="0">
              <a:solidFill>
                <a:srgbClr val="C00000"/>
              </a:solidFill>
              <a:latin typeface="Open Sans"/>
            </a:endParaRPr>
          </a:p>
        </p:txBody>
      </p:sp>
      <p:pic>
        <p:nvPicPr>
          <p:cNvPr id="8" name="object 4"/>
          <p:cNvPicPr/>
          <p:nvPr/>
        </p:nvPicPr>
        <p:blipFill rotWithShape="1">
          <a:blip r:embed="rId2" cstate="print"/>
          <a:srcRect r="21695"/>
          <a:stretch>
            <a:fillRect/>
          </a:stretch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4540" y="1476375"/>
            <a:ext cx="6779260" cy="3969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i-IN" altLang="en-US" sz="2400" dirty="0">
                <a:latin typeface="Open Sans"/>
              </a:rPr>
              <a:t>खतरे के चेतावनी से सम्बंधित जानकारी के तत्त्वों को शिपिंग दस्तावेजों , पकेजिंग चिन्हों और लेबल , प्लेकार्ड और लिखित आपातकालीन प्रतिक्रिया जानकारी के माध्यम से संप्रेषित किया जाना चाहिए /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i-IN" altLang="en-US" sz="2400" dirty="0">
                <a:latin typeface="Open Sans"/>
              </a:rPr>
              <a:t>हज्मत के चिन्ह टिकाऊ , स्पष्ट और अंग्रेजी में होने चाहिए , उचित आकार और रंग इत्यादि निर्देशों का पालन करना चाहिए /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5000"/>
            <a:ext cx="4724400" cy="2514600"/>
          </a:xfrm>
        </p:spPr>
        <p:txBody>
          <a:bodyPr>
            <a:noAutofit/>
          </a:bodyPr>
          <a:lstStyle/>
          <a:p>
            <a:br>
              <a:rPr lang="en-US" altLang="en-US" sz="4000" b="1" dirty="0">
                <a:solidFill>
                  <a:srgbClr val="C00000"/>
                </a:solidFill>
                <a:latin typeface="Open Sans"/>
              </a:rPr>
            </a:br>
            <a:br>
              <a:rPr lang="en-US" altLang="en-US" sz="4000" b="1" dirty="0">
                <a:solidFill>
                  <a:srgbClr val="C00000"/>
                </a:solidFill>
                <a:latin typeface="Open Sans"/>
                <a:sym typeface="+mn-ea"/>
              </a:rPr>
            </a:br>
            <a:r>
              <a:rPr lang="en-US" altLang="en-US" sz="4000" b="1" dirty="0">
                <a:solidFill>
                  <a:srgbClr val="C00000"/>
                </a:solidFill>
                <a:latin typeface="Open Sans"/>
                <a:sym typeface="+mn-ea"/>
              </a:rPr>
              <a:t>(IV)</a:t>
            </a:r>
            <a:br>
              <a:rPr lang="en-US" altLang="en-US" sz="4000" b="1" dirty="0">
                <a:solidFill>
                  <a:srgbClr val="C00000"/>
                </a:solidFill>
                <a:latin typeface="Open Sans"/>
                <a:sym typeface="+mn-ea"/>
              </a:rPr>
            </a:br>
            <a:r>
              <a:rPr lang="hi-IN" sz="4000" b="1" dirty="0">
                <a:solidFill>
                  <a:srgbClr val="C00000"/>
                </a:solidFill>
                <a:latin typeface="Open Sans"/>
                <a:sym typeface="+mn-ea"/>
              </a:rPr>
              <a:t>खतरा संचार </a:t>
            </a:r>
            <a:br>
              <a:rPr lang="en-US" sz="4000" b="1" dirty="0">
                <a:solidFill>
                  <a:srgbClr val="C00000"/>
                </a:solidFill>
                <a:latin typeface="Open Sans"/>
                <a:sym typeface="+mn-ea"/>
              </a:rPr>
            </a:br>
            <a:br>
              <a:rPr lang="en-US" sz="4000" b="1" dirty="0">
                <a:solidFill>
                  <a:srgbClr val="C00000"/>
                </a:solidFill>
                <a:latin typeface="Open Sans"/>
              </a:rPr>
            </a:br>
            <a:endParaRPr lang="en-US" sz="4000" b="1" dirty="0">
              <a:solidFill>
                <a:srgbClr val="C00000"/>
              </a:solidFill>
              <a:latin typeface="Open Sans"/>
            </a:endParaRPr>
          </a:p>
        </p:txBody>
      </p:sp>
      <p:pic>
        <p:nvPicPr>
          <p:cNvPr id="8" name="object 4"/>
          <p:cNvPicPr/>
          <p:nvPr/>
        </p:nvPicPr>
        <p:blipFill rotWithShape="1">
          <a:blip r:embed="rId2" cstate="print"/>
          <a:srcRect r="21695"/>
          <a:stretch>
            <a:fillRect/>
          </a:stretch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05400" y="1172867"/>
            <a:ext cx="6248400" cy="4523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altLang="en-US" sz="2400" dirty="0">
                <a:latin typeface="Open Sans"/>
              </a:rPr>
              <a:t> </a:t>
            </a:r>
            <a:r>
              <a:rPr lang="hi-IN" altLang="en-US" sz="2400" dirty="0">
                <a:latin typeface="Open Sans"/>
              </a:rPr>
              <a:t>आपातकालीन प्रतिक्रिया की जानकारी और एक आपातकालीन प्रतिक्रिया टेलीफोन नंबर वाहक द्वारा प्रदान किया जाना चाहिए i हज्मत से सम्बंधित दुर्घटना के शमन में उपयोग के लिए वाहक द्वारा बनाये रखा जाना चाहिए I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hi-IN" altLang="en-US" sz="2400" dirty="0">
              <a:latin typeface="Open Sans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hi-IN" altLang="en-US" sz="2400" dirty="0">
                <a:latin typeface="Open Sans"/>
              </a:rPr>
              <a:t>सामग्री सुरक्षा डाटा शीट (</a:t>
            </a:r>
            <a:r>
              <a:rPr lang="en-US" altLang="en-US" sz="2400" dirty="0">
                <a:latin typeface="Open Sans"/>
              </a:rPr>
              <a:t>MSDS) </a:t>
            </a:r>
            <a:r>
              <a:rPr lang="hi-IN" altLang="en-US" sz="2400" dirty="0">
                <a:latin typeface="Open Sans"/>
              </a:rPr>
              <a:t> - निर्माता</a:t>
            </a:r>
            <a:r>
              <a:rPr lang="en-US" altLang="hi-IN" sz="2400" dirty="0">
                <a:latin typeface="Open Sans"/>
              </a:rPr>
              <a:t> </a:t>
            </a:r>
            <a:r>
              <a:rPr lang="hi-IN" altLang="hi-IN" sz="2400" dirty="0">
                <a:latin typeface="Open Sans"/>
              </a:rPr>
              <a:t>द्वारा प्रदान की गई एक सूची , जिसमे एक ही उत्पाद के बारे मे व्यापक सुरक्षा जानकारी सहित विस्तृत जानकारी होती है ,  प्रदान की गई जानकारी निर्माता से निर्माता और एक ही रसायन के विभिन्न रूपों से भिन्न हो सकती है I</a:t>
            </a:r>
            <a:r>
              <a:rPr lang="hi-IN" altLang="en-US" sz="2400" dirty="0">
                <a:latin typeface="Open Sans"/>
              </a:rPr>
              <a:t>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57400"/>
            <a:ext cx="4114800" cy="2514600"/>
          </a:xfrm>
        </p:spPr>
        <p:txBody>
          <a:bodyPr>
            <a:noAutofit/>
          </a:bodyPr>
          <a:lstStyle/>
          <a:p>
            <a:br>
              <a:rPr lang="hi-IN" altLang="en-US" sz="4000" b="1" dirty="0">
                <a:solidFill>
                  <a:srgbClr val="C00000"/>
                </a:solidFill>
                <a:latin typeface="Open Sans"/>
              </a:rPr>
            </a:br>
            <a:r>
              <a:rPr lang="hi-IN" altLang="en-US" sz="4000" b="1" dirty="0">
                <a:solidFill>
                  <a:srgbClr val="C00000"/>
                </a:solidFill>
                <a:latin typeface="Open Sans"/>
              </a:rPr>
              <a:t>आपातकालीन सूचना पैनल </a:t>
            </a:r>
            <a:r>
              <a:rPr lang="en-US" sz="4000" b="1" dirty="0">
                <a:solidFill>
                  <a:srgbClr val="C00000"/>
                </a:solidFill>
                <a:latin typeface="Open Sans"/>
              </a:rPr>
              <a:t> (EIP)</a:t>
            </a:r>
            <a:br>
              <a:rPr lang="en-US" sz="4000" dirty="0">
                <a:solidFill>
                  <a:srgbClr val="FF0000"/>
                </a:solidFill>
                <a:latin typeface="Verdana" panose="020B0604030504040204" pitchFamily="34" charset="0"/>
              </a:rPr>
            </a:br>
            <a:br>
              <a:rPr lang="en-IN" sz="4000" dirty="0">
                <a:solidFill>
                  <a:srgbClr val="C00000"/>
                </a:solidFill>
                <a:latin typeface="Open Sans"/>
              </a:rPr>
            </a:br>
            <a:br>
              <a:rPr lang="en-US" sz="4000" b="1" dirty="0">
                <a:solidFill>
                  <a:srgbClr val="C00000"/>
                </a:solidFill>
                <a:latin typeface="Open Sans"/>
              </a:rPr>
            </a:br>
            <a:endParaRPr lang="en-US" sz="4000" b="1" dirty="0">
              <a:solidFill>
                <a:srgbClr val="C00000"/>
              </a:solidFill>
              <a:latin typeface="Open Sans"/>
            </a:endParaRPr>
          </a:p>
        </p:txBody>
      </p:sp>
      <p:pic>
        <p:nvPicPr>
          <p:cNvPr id="8" name="object 4"/>
          <p:cNvPicPr/>
          <p:nvPr/>
        </p:nvPicPr>
        <p:blipFill rotWithShape="1">
          <a:blip r:embed="rId2" cstate="print"/>
          <a:srcRect r="21695"/>
          <a:stretch>
            <a:fillRect/>
          </a:stretch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05400" y="1172867"/>
            <a:ext cx="6248400" cy="5046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50000"/>
              </a:spcBef>
              <a:buSzPct val="100000"/>
              <a:buFont typeface="Wingdings" panose="05000000000000000000" pitchFamily="2" charset="2"/>
              <a:buChar char="q"/>
            </a:pPr>
            <a:r>
              <a:rPr lang="hi-IN" altLang="en-US" sz="2800" dirty="0">
                <a:latin typeface="Open Sans"/>
              </a:rPr>
              <a:t>सही तकनीकी नाम </a:t>
            </a:r>
            <a:endParaRPr lang="en-US" sz="2800" dirty="0">
              <a:latin typeface="Open Sans"/>
            </a:endParaRP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US" sz="2800" dirty="0">
                <a:latin typeface="Open Sans"/>
              </a:rPr>
              <a:t>U N </a:t>
            </a:r>
            <a:r>
              <a:rPr lang="hi-IN" altLang="en-US" sz="2800" dirty="0">
                <a:latin typeface="Open Sans"/>
              </a:rPr>
              <a:t>नंबर </a:t>
            </a: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US" sz="2800" dirty="0">
                <a:latin typeface="Open Sans"/>
              </a:rPr>
              <a:t>HAZCHEM </a:t>
            </a:r>
            <a:r>
              <a:rPr lang="hi-IN" altLang="en-US" sz="2800" dirty="0">
                <a:latin typeface="Open Sans"/>
              </a:rPr>
              <a:t>कोड </a:t>
            </a: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SzPct val="100000"/>
              <a:buFont typeface="Wingdings" panose="05000000000000000000" pitchFamily="2" charset="2"/>
              <a:buChar char="q"/>
            </a:pPr>
            <a:r>
              <a:rPr lang="hi-IN" altLang="en-US" sz="2800" dirty="0">
                <a:latin typeface="Open Sans"/>
              </a:rPr>
              <a:t>क्लास लेबल </a:t>
            </a: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SzPct val="100000"/>
              <a:buFont typeface="Wingdings" panose="05000000000000000000" pitchFamily="2" charset="2"/>
              <a:buChar char="q"/>
            </a:pPr>
            <a:r>
              <a:rPr lang="hi-IN" altLang="en-US" sz="2800" dirty="0">
                <a:latin typeface="Open Sans"/>
              </a:rPr>
              <a:t>आपातकालीन डायल </a:t>
            </a: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SzPct val="100000"/>
              <a:buFont typeface="Wingdings" panose="05000000000000000000" pitchFamily="2" charset="2"/>
              <a:buChar char="q"/>
            </a:pPr>
            <a:r>
              <a:rPr lang="hi-IN" altLang="en-US" sz="2800" dirty="0">
                <a:latin typeface="Open Sans"/>
              </a:rPr>
              <a:t>विशेष सलाह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09800"/>
            <a:ext cx="4114800" cy="2514600"/>
          </a:xfrm>
        </p:spPr>
        <p:txBody>
          <a:bodyPr>
            <a:noAutofit/>
          </a:bodyPr>
          <a:lstStyle/>
          <a:p>
            <a:br>
              <a:rPr lang="en-US" altLang="en-US" sz="4000" b="1" dirty="0">
                <a:solidFill>
                  <a:srgbClr val="C00000"/>
                </a:solidFill>
                <a:latin typeface="Open Sans"/>
              </a:rPr>
            </a:br>
            <a:br>
              <a:rPr lang="en-US" altLang="en-US" sz="4000" b="1" dirty="0">
                <a:solidFill>
                  <a:srgbClr val="C00000"/>
                </a:solidFill>
                <a:latin typeface="Open Sans"/>
              </a:rPr>
            </a:br>
            <a:br>
              <a:rPr lang="en-US" altLang="en-US" sz="4000" b="1" dirty="0">
                <a:solidFill>
                  <a:srgbClr val="C00000"/>
                </a:solidFill>
                <a:latin typeface="Open Sans"/>
              </a:rPr>
            </a:br>
            <a:r>
              <a:rPr lang="hi-IN" altLang="en-US" sz="4000" b="1" dirty="0">
                <a:solidFill>
                  <a:srgbClr val="C00000"/>
                </a:solidFill>
                <a:latin typeface="Open Sans"/>
                <a:sym typeface="+mn-ea"/>
              </a:rPr>
              <a:t>आपातकालीन सूचना पैनल </a:t>
            </a:r>
            <a:r>
              <a:rPr lang="en-US" sz="4000" b="1" dirty="0">
                <a:solidFill>
                  <a:srgbClr val="C00000"/>
                </a:solidFill>
                <a:latin typeface="Open Sans"/>
                <a:sym typeface="+mn-ea"/>
              </a:rPr>
              <a:t> (EIP)</a:t>
            </a:r>
            <a:br>
              <a:rPr lang="en-US" sz="400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</a:br>
            <a:br>
              <a:rPr lang="en-IN" sz="4000" dirty="0">
                <a:solidFill>
                  <a:srgbClr val="C00000"/>
                </a:solidFill>
                <a:latin typeface="Open Sans"/>
                <a:sym typeface="+mn-ea"/>
              </a:rPr>
            </a:br>
            <a:br>
              <a:rPr lang="en-US" sz="4000" b="1" dirty="0">
                <a:solidFill>
                  <a:srgbClr val="C00000"/>
                </a:solidFill>
                <a:latin typeface="Open Sans"/>
              </a:rPr>
            </a:br>
            <a:endParaRPr lang="en-US" sz="4000" b="1" dirty="0">
              <a:solidFill>
                <a:srgbClr val="C00000"/>
              </a:solidFill>
              <a:latin typeface="Open Sans"/>
            </a:endParaRPr>
          </a:p>
        </p:txBody>
      </p:sp>
      <p:pic>
        <p:nvPicPr>
          <p:cNvPr id="8" name="object 4"/>
          <p:cNvPicPr/>
          <p:nvPr/>
        </p:nvPicPr>
        <p:blipFill rotWithShape="1">
          <a:blip r:embed="rId2" cstate="print"/>
          <a:srcRect r="21695"/>
          <a:stretch>
            <a:fillRect/>
          </a:stretch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4800600" y="1371600"/>
          <a:ext cx="6934200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9963150" imgH="5600700" progId="PBrush">
                  <p:embed/>
                </p:oleObj>
              </mc:Choice>
              <mc:Fallback>
                <p:oleObj name="Bitmap Image" r:id="rId4" imgW="9963150" imgH="5600700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371600"/>
                        <a:ext cx="6934200" cy="4953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81200"/>
            <a:ext cx="3810000" cy="31242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Open Sans"/>
              </a:rPr>
              <a:t> </a:t>
            </a:r>
            <a:br>
              <a:rPr lang="en-US" sz="4000" b="1" dirty="0">
                <a:solidFill>
                  <a:srgbClr val="C00000"/>
                </a:solidFill>
                <a:latin typeface="Open Sans"/>
              </a:rPr>
            </a:br>
            <a:r>
              <a:rPr lang="en-US" sz="4800" b="1" dirty="0"/>
              <a:t> </a:t>
            </a:r>
            <a:br>
              <a:rPr lang="en-US" sz="4800" b="1" dirty="0"/>
            </a:br>
            <a:br>
              <a:rPr lang="en-US" sz="4800" b="1" dirty="0"/>
            </a:br>
            <a:r>
              <a:rPr lang="hi-IN" altLang="en-US" sz="4000" b="1" dirty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  <a:sym typeface="Arial" panose="020B0604020202020204" pitchFamily="34" charset="0"/>
              </a:rPr>
              <a:t>आपातकालीन प्रतिक्रिया बुक </a:t>
            </a:r>
            <a:r>
              <a:rPr lang="en-US" altLang="en-US" sz="4000" b="1" dirty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  <a:sym typeface="Arial" panose="020B0604020202020204" pitchFamily="34" charset="0"/>
              </a:rPr>
              <a:t>(ERG)</a:t>
            </a:r>
            <a:br>
              <a:rPr lang="en-US" b="1" dirty="0">
                <a:solidFill>
                  <a:srgbClr val="C00000"/>
                </a:solidFill>
                <a:latin typeface="Algerian" panose="04020705040A02060702" pitchFamily="82" charset="0"/>
              </a:rPr>
            </a:br>
            <a:br>
              <a:rPr lang="en-US" b="1" dirty="0">
                <a:solidFill>
                  <a:srgbClr val="C00000"/>
                </a:solidFill>
                <a:latin typeface="Algerian" panose="04020705040A02060702" pitchFamily="82" charset="0"/>
              </a:rPr>
            </a:br>
            <a:br>
              <a:rPr lang="en-US" sz="4000" b="1" dirty="0">
                <a:solidFill>
                  <a:srgbClr val="C00000"/>
                </a:solidFill>
                <a:latin typeface="Algerian" panose="04020705040A02060702" pitchFamily="82" charset="0"/>
              </a:rPr>
            </a:br>
            <a:br>
              <a:rPr lang="en-US" sz="4000" b="1" dirty="0">
                <a:solidFill>
                  <a:srgbClr val="C00000"/>
                </a:solidFill>
                <a:latin typeface="Algerian" panose="04020705040A02060702" pitchFamily="82" charset="0"/>
              </a:rPr>
            </a:br>
            <a:endParaRPr lang="en-US" sz="4000" b="1" dirty="0">
              <a:solidFill>
                <a:srgbClr val="C00000"/>
              </a:solidFill>
              <a:latin typeface="Open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990600"/>
            <a:ext cx="7315200" cy="55626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IN" sz="2400" b="1" dirty="0">
                <a:latin typeface="Open Sans"/>
              </a:rPr>
              <a:t>		</a:t>
            </a:r>
            <a:r>
              <a:rPr lang="en-US" altLang="en-US" sz="2400" dirty="0">
                <a:latin typeface="Open Sans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hi-IN" altLang="en-US" sz="2400" dirty="0">
                <a:latin typeface="Open Sans"/>
                <a:cs typeface="Times New Roman" panose="02020603050405020304" pitchFamily="18" charset="0"/>
                <a:sym typeface="Arial" panose="020B0604020202020204" pitchFamily="34" charset="0"/>
              </a:rPr>
              <a:t>सयुक्त रूप से विकसित </a:t>
            </a:r>
            <a:r>
              <a:rPr lang="en-US" altLang="en-US" sz="2400" b="1" dirty="0">
                <a:latin typeface="Open Sans"/>
                <a:cs typeface="Times New Roman" panose="02020603050405020304" pitchFamily="18" charset="0"/>
                <a:sym typeface="Arial" panose="020B0604020202020204" pitchFamily="34" charset="0"/>
              </a:rPr>
              <a:t>:</a:t>
            </a:r>
            <a:endParaRPr lang="en-US" altLang="en-US" sz="2400" b="1" dirty="0">
              <a:latin typeface="Open Sans"/>
            </a:endParaRPr>
          </a:p>
          <a:p>
            <a:pPr lvl="1" algn="just">
              <a:lnSpc>
                <a:spcPct val="150000"/>
              </a:lnSpc>
            </a:pPr>
            <a:r>
              <a:rPr lang="hi-IN" altLang="en-US" sz="2400" dirty="0">
                <a:latin typeface="Open Sans"/>
                <a:cs typeface="Times New Roman" panose="02020603050405020304" pitchFamily="18" charset="0"/>
                <a:sym typeface="Arial" panose="020B0604020202020204" pitchFamily="34" charset="0"/>
              </a:rPr>
              <a:t>ट्रांसपोर्ट कनाडा </a:t>
            </a:r>
            <a:r>
              <a:rPr lang="en-US" altLang="en-US" sz="2400" dirty="0">
                <a:latin typeface="Open Sans"/>
                <a:cs typeface="Times New Roman" panose="02020603050405020304" pitchFamily="18" charset="0"/>
                <a:sym typeface="Arial" panose="020B0604020202020204" pitchFamily="34" charset="0"/>
              </a:rPr>
              <a:t> (TC)</a:t>
            </a:r>
            <a:endParaRPr lang="en-US" altLang="en-US" sz="2400" dirty="0">
              <a:latin typeface="Open Sans"/>
            </a:endParaRPr>
          </a:p>
          <a:p>
            <a:pPr lvl="1" algn="just">
              <a:lnSpc>
                <a:spcPct val="150000"/>
              </a:lnSpc>
            </a:pPr>
            <a:r>
              <a:rPr lang="en-US" altLang="en-US" sz="2400" dirty="0">
                <a:latin typeface="Open Sans"/>
                <a:cs typeface="Times New Roman" panose="02020603050405020304" pitchFamily="18" charset="0"/>
                <a:sym typeface="Arial" panose="020B0604020202020204" pitchFamily="34" charset="0"/>
              </a:rPr>
              <a:t>The U.S. </a:t>
            </a:r>
            <a:r>
              <a:rPr lang="hi-IN" altLang="en-US" sz="2400" dirty="0">
                <a:latin typeface="Open Sans"/>
                <a:cs typeface="Times New Roman" panose="02020603050405020304" pitchFamily="18" charset="0"/>
                <a:sym typeface="Arial" panose="020B0604020202020204" pitchFamily="34" charset="0"/>
              </a:rPr>
              <a:t>परिवहन विभाग </a:t>
            </a:r>
            <a:r>
              <a:rPr lang="en-US" altLang="en-US" sz="2400" dirty="0">
                <a:latin typeface="Open Sans"/>
                <a:cs typeface="Times New Roman" panose="02020603050405020304" pitchFamily="18" charset="0"/>
                <a:sym typeface="Arial" panose="020B0604020202020204" pitchFamily="34" charset="0"/>
              </a:rPr>
              <a:t> (DOT)</a:t>
            </a:r>
            <a:endParaRPr lang="en-US" altLang="en-US" sz="2400" dirty="0">
              <a:latin typeface="Open Sans"/>
            </a:endParaRPr>
          </a:p>
          <a:p>
            <a:pPr lvl="1" algn="just">
              <a:lnSpc>
                <a:spcPct val="150000"/>
              </a:lnSpc>
            </a:pPr>
            <a:r>
              <a:rPr lang="hi-IN" altLang="en-US" sz="2400" dirty="0">
                <a:latin typeface="Open Sans"/>
                <a:cs typeface="Times New Roman" panose="02020603050405020304" pitchFamily="18" charset="0"/>
                <a:sym typeface="Arial" panose="020B0604020202020204" pitchFamily="34" charset="0"/>
              </a:rPr>
              <a:t>मेक्सिको का परिवहन और संचार सचिवालय </a:t>
            </a:r>
            <a:r>
              <a:rPr lang="en-US" altLang="en-US" sz="2400" dirty="0">
                <a:latin typeface="Open Sans"/>
                <a:cs typeface="Times New Roman" panose="02020603050405020304" pitchFamily="18" charset="0"/>
                <a:sym typeface="Arial" panose="020B0604020202020204" pitchFamily="34" charset="0"/>
              </a:rPr>
              <a:t>(SCT)</a:t>
            </a:r>
          </a:p>
          <a:p>
            <a:pPr lvl="1" algn="just">
              <a:lnSpc>
                <a:spcPct val="150000"/>
              </a:lnSpc>
            </a:pPr>
            <a:r>
              <a:rPr lang="en-US" altLang="en-US" sz="2400" dirty="0">
                <a:latin typeface="Open Sans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hi-IN" altLang="en-US" sz="2400" dirty="0">
                <a:latin typeface="Open Sans"/>
                <a:cs typeface="Times New Roman" panose="02020603050405020304" pitchFamily="18" charset="0"/>
                <a:sym typeface="Arial" panose="020B0604020202020204" pitchFamily="34" charset="0"/>
              </a:rPr>
              <a:t>इसका उपयोग अग्निशामकों , पुलिस और अन्य आपातकालीन सेवा कर्मियों द्वारा किया जाता है , जो खतरनाक सामान के परिवहन से जुड़ी घटना के स्थल पर सबसे पहले पहुच सकते है ।</a:t>
            </a:r>
            <a:r>
              <a:rPr lang="en-US" sz="2400" dirty="0">
                <a:latin typeface="Open Sans"/>
              </a:rPr>
              <a:t>  </a:t>
            </a:r>
            <a:endParaRPr lang="en-IN" sz="2400" dirty="0">
              <a:latin typeface="Open Sans"/>
            </a:endParaRPr>
          </a:p>
        </p:txBody>
      </p:sp>
      <p:pic>
        <p:nvPicPr>
          <p:cNvPr id="8" name="object 4"/>
          <p:cNvPicPr/>
          <p:nvPr/>
        </p:nvPicPr>
        <p:blipFill rotWithShape="1">
          <a:blip r:embed="rId2" cstate="print"/>
          <a:srcRect r="21695"/>
          <a:stretch>
            <a:fillRect/>
          </a:stretch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38400"/>
            <a:ext cx="3352800" cy="19050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Open Sans"/>
              </a:rPr>
              <a:t> </a:t>
            </a:r>
            <a:br>
              <a:rPr lang="en-US" sz="4000" b="1" dirty="0">
                <a:solidFill>
                  <a:srgbClr val="C00000"/>
                </a:solidFill>
                <a:latin typeface="Open Sans"/>
              </a:rPr>
            </a:br>
            <a:r>
              <a:rPr lang="en-US" sz="4800" b="1" dirty="0"/>
              <a:t> </a:t>
            </a:r>
            <a:br>
              <a:rPr lang="en-US" sz="4800" b="1" dirty="0"/>
            </a:br>
            <a:br>
              <a:rPr lang="en-US" sz="4800" b="1" dirty="0"/>
            </a:br>
            <a:r>
              <a:rPr lang="en-US" altLang="en-US" sz="4000" b="1" dirty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  <a:sym typeface="Arial" panose="020B0604020202020204" pitchFamily="34" charset="0"/>
              </a:rPr>
              <a:t> ERG</a:t>
            </a:r>
            <a:br>
              <a:rPr lang="en-US" altLang="en-US" sz="4000" b="1" dirty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  <a:sym typeface="Arial" panose="020B0604020202020204" pitchFamily="34" charset="0"/>
              </a:rPr>
            </a:br>
            <a:r>
              <a:rPr lang="hi-IN" altLang="en-US" sz="4000" b="1" dirty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  <a:sym typeface="Arial" panose="020B0604020202020204" pitchFamily="34" charset="0"/>
              </a:rPr>
              <a:t>फॉर्मैट </a:t>
            </a:r>
            <a:br>
              <a:rPr lang="en-US" b="1" dirty="0">
                <a:solidFill>
                  <a:srgbClr val="C00000"/>
                </a:solidFill>
                <a:latin typeface="Algerian" panose="04020705040A02060702" pitchFamily="82" charset="0"/>
              </a:rPr>
            </a:br>
            <a:br>
              <a:rPr lang="en-US" b="1" dirty="0">
                <a:solidFill>
                  <a:srgbClr val="C00000"/>
                </a:solidFill>
                <a:latin typeface="Algerian" panose="04020705040A02060702" pitchFamily="82" charset="0"/>
              </a:rPr>
            </a:br>
            <a:br>
              <a:rPr lang="en-US" sz="4000" b="1" dirty="0">
                <a:solidFill>
                  <a:srgbClr val="C00000"/>
                </a:solidFill>
                <a:latin typeface="Algerian" panose="04020705040A02060702" pitchFamily="82" charset="0"/>
              </a:rPr>
            </a:br>
            <a:br>
              <a:rPr lang="en-US" sz="4000" b="1" dirty="0">
                <a:solidFill>
                  <a:srgbClr val="C00000"/>
                </a:solidFill>
                <a:latin typeface="Algerian" panose="04020705040A02060702" pitchFamily="82" charset="0"/>
              </a:rPr>
            </a:br>
            <a:endParaRPr lang="en-US" sz="4000" b="1" dirty="0">
              <a:solidFill>
                <a:srgbClr val="C00000"/>
              </a:solidFill>
              <a:latin typeface="Open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295400"/>
            <a:ext cx="7315200" cy="4419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i-IN" altLang="en-US" sz="2800" dirty="0">
                <a:latin typeface="Open Sans"/>
                <a:cs typeface="Times New Roman" panose="02020603050405020304" pitchFamily="18" charset="0"/>
                <a:sym typeface="Arial" panose="020B0604020202020204" pitchFamily="34" charset="0"/>
              </a:rPr>
              <a:t>किताब को पृष्ठ सीमा के रंग के अनुसार अनुभागों मे विभाजित किया गया है- </a:t>
            </a:r>
            <a:r>
              <a:rPr lang="en-US" altLang="en-US" sz="2800" dirty="0">
                <a:latin typeface="Open Sans"/>
                <a:cs typeface="Times New Roman" panose="02020603050405020304" pitchFamily="18" charset="0"/>
                <a:sym typeface="Arial" panose="020B0604020202020204" pitchFamily="34" charset="0"/>
              </a:rPr>
              <a:t>-</a:t>
            </a:r>
          </a:p>
          <a:p>
            <a:pPr marL="0" indent="0">
              <a:buNone/>
            </a:pPr>
            <a:endParaRPr lang="en-US" altLang="en-US" sz="2800" dirty="0">
              <a:latin typeface="Open Sans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hi-IN" altLang="en-US" dirty="0">
                <a:latin typeface="Open Sans"/>
                <a:cs typeface="Times New Roman" panose="02020603050405020304" pitchFamily="18" charset="0"/>
                <a:sym typeface="Arial" panose="020B0604020202020204" pitchFamily="34" charset="0"/>
              </a:rPr>
              <a:t>सफेद </a:t>
            </a:r>
            <a:endParaRPr lang="en-US" altLang="en-US" dirty="0">
              <a:latin typeface="Open Sans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hi-IN" altLang="en-US" dirty="0">
                <a:latin typeface="Open Sans"/>
              </a:rPr>
              <a:t>पीला </a:t>
            </a:r>
            <a:endParaRPr lang="en-US" altLang="en-US" dirty="0">
              <a:latin typeface="Open Sans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hi-IN" altLang="en-US" dirty="0">
                <a:latin typeface="Open Sans"/>
              </a:rPr>
              <a:t>नीला </a:t>
            </a:r>
            <a:endParaRPr lang="en-US" altLang="en-US" dirty="0">
              <a:latin typeface="Open Sans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altLang="en-US" dirty="0">
                <a:latin typeface="Open Sans"/>
                <a:cs typeface="Times New Roman" panose="02020603050405020304" pitchFamily="18" charset="0"/>
                <a:sym typeface="Arial" panose="020B0604020202020204" pitchFamily="34" charset="0"/>
              </a:rPr>
              <a:t>Orange</a:t>
            </a:r>
            <a:r>
              <a:rPr lang="hi-IN" altLang="en-US" dirty="0">
                <a:latin typeface="Open Sans"/>
                <a:cs typeface="Times New Roman" panose="02020603050405020304" pitchFamily="18" charset="0"/>
                <a:sym typeface="Arial" panose="020B0604020202020204" pitchFamily="34" charset="0"/>
              </a:rPr>
              <a:t> / नारंगी </a:t>
            </a:r>
            <a:endParaRPr lang="en-US" altLang="en-US" dirty="0">
              <a:latin typeface="Open Sans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hi-IN" altLang="en-US" dirty="0">
                <a:latin typeface="Open Sans"/>
              </a:rPr>
              <a:t>हरा</a:t>
            </a:r>
            <a:endParaRPr lang="en-US" altLang="en-US" dirty="0">
              <a:latin typeface="Open Sans"/>
            </a:endParaRPr>
          </a:p>
          <a:p>
            <a:pPr marL="109855" indent="0" algn="just">
              <a:buNone/>
            </a:pPr>
            <a:r>
              <a:rPr lang="en-US" sz="2400" dirty="0">
                <a:latin typeface="Open Sans"/>
              </a:rPr>
              <a:t>  </a:t>
            </a:r>
            <a:endParaRPr lang="en-IN" sz="2400" dirty="0">
              <a:latin typeface="Open Sans"/>
            </a:endParaRPr>
          </a:p>
        </p:txBody>
      </p:sp>
      <p:pic>
        <p:nvPicPr>
          <p:cNvPr id="8" name="object 4"/>
          <p:cNvPicPr/>
          <p:nvPr/>
        </p:nvPicPr>
        <p:blipFill rotWithShape="1">
          <a:blip r:embed="rId2" cstate="print"/>
          <a:srcRect r="21695"/>
          <a:stretch>
            <a:fillRect/>
          </a:stretch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57400"/>
            <a:ext cx="4114800" cy="2819400"/>
          </a:xfrm>
        </p:spPr>
        <p:txBody>
          <a:bodyPr>
            <a:noAutofit/>
          </a:bodyPr>
          <a:lstStyle/>
          <a:p>
            <a:r>
              <a:rPr lang="hi-IN" altLang="en-US" sz="4000" b="1" dirty="0">
                <a:solidFill>
                  <a:srgbClr val="C00000"/>
                </a:solidFill>
                <a:latin typeface="Open Sans"/>
              </a:rPr>
              <a:t>खतरनाक सामुग्री की  मूल परिभाषा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0" y="1143000"/>
            <a:ext cx="7239000" cy="4800600"/>
          </a:xfrm>
        </p:spPr>
        <p:txBody>
          <a:bodyPr>
            <a:noAutofit/>
          </a:bodyPr>
          <a:lstStyle/>
          <a:p>
            <a:pPr marL="274320" indent="0">
              <a:lnSpc>
                <a:spcPct val="200000"/>
              </a:lnSpc>
              <a:spcBef>
                <a:spcPts val="580"/>
              </a:spcBef>
              <a:buNone/>
              <a:defRPr/>
            </a:pPr>
            <a:r>
              <a:rPr lang="hi-IN" dirty="0">
                <a:latin typeface="Open Sans"/>
              </a:rPr>
              <a:t>एक पदार्थ या सामुग्री जो अनुचित जोखिम पैदा करने में सक्षम है -</a:t>
            </a:r>
          </a:p>
          <a:p>
            <a:pPr marL="731520" indent="-457200">
              <a:lnSpc>
                <a:spcPct val="200000"/>
              </a:lnSpc>
              <a:spcBef>
                <a:spcPts val="580"/>
              </a:spcBef>
              <a:buFont typeface="Wingdings" panose="05000000000000000000" charset="0"/>
              <a:buChar char="ü"/>
              <a:defRPr/>
            </a:pPr>
            <a:r>
              <a:rPr lang="hi-IN" dirty="0">
                <a:latin typeface="Open Sans"/>
              </a:rPr>
              <a:t>स्वास्थय </a:t>
            </a:r>
          </a:p>
          <a:p>
            <a:pPr marL="731520" indent="-457200">
              <a:lnSpc>
                <a:spcPct val="200000"/>
              </a:lnSpc>
              <a:spcBef>
                <a:spcPts val="580"/>
              </a:spcBef>
              <a:buFont typeface="Wingdings" panose="05000000000000000000" charset="0"/>
              <a:buChar char="ü"/>
              <a:defRPr/>
            </a:pPr>
            <a:r>
              <a:rPr lang="hi-IN" dirty="0">
                <a:latin typeface="Open Sans"/>
              </a:rPr>
              <a:t>सुरक्षा </a:t>
            </a:r>
          </a:p>
          <a:p>
            <a:pPr marL="731520" indent="-457200">
              <a:lnSpc>
                <a:spcPct val="200000"/>
              </a:lnSpc>
              <a:spcBef>
                <a:spcPts val="580"/>
              </a:spcBef>
              <a:buFont typeface="Wingdings" panose="05000000000000000000" charset="0"/>
              <a:buChar char="ü"/>
              <a:defRPr/>
            </a:pPr>
            <a:r>
              <a:rPr lang="hi-IN" dirty="0">
                <a:latin typeface="Open Sans"/>
              </a:rPr>
              <a:t>संपत्ति  </a:t>
            </a:r>
          </a:p>
        </p:txBody>
      </p:sp>
      <p:pic>
        <p:nvPicPr>
          <p:cNvPr id="8" name="object 4"/>
          <p:cNvPicPr/>
          <p:nvPr/>
        </p:nvPicPr>
        <p:blipFill rotWithShape="1">
          <a:blip r:embed="rId3" cstate="print"/>
          <a:srcRect r="21695"/>
          <a:stretch>
            <a:fillRect/>
          </a:stretch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pic>
        <p:nvPicPr>
          <p:cNvPr id="6" name="Picture 4" descr="Related imag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53375" y="2743200"/>
            <a:ext cx="2257425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38400"/>
            <a:ext cx="3352800" cy="19050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Open Sans"/>
              </a:rPr>
              <a:t> </a:t>
            </a:r>
            <a:br>
              <a:rPr lang="en-US" sz="4000" b="1" dirty="0">
                <a:solidFill>
                  <a:srgbClr val="C00000"/>
                </a:solidFill>
                <a:latin typeface="Open Sans"/>
              </a:rPr>
            </a:br>
            <a:r>
              <a:rPr lang="en-US" sz="4800" b="1" dirty="0"/>
              <a:t> </a:t>
            </a:r>
            <a:br>
              <a:rPr lang="en-US" sz="4800" b="1" dirty="0"/>
            </a:br>
            <a:br>
              <a:rPr lang="en-US" sz="4800" b="1" dirty="0"/>
            </a:br>
            <a:r>
              <a:rPr lang="en-US" altLang="en-US" sz="4000" b="1" dirty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  <a:sym typeface="Arial" panose="020B0604020202020204" pitchFamily="34" charset="0"/>
              </a:rPr>
              <a:t> ERG</a:t>
            </a:r>
            <a:br>
              <a:rPr lang="en-US" altLang="en-US" sz="4000" b="1" dirty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  <a:sym typeface="Arial" panose="020B0604020202020204" pitchFamily="34" charset="0"/>
              </a:rPr>
            </a:br>
            <a:r>
              <a:rPr lang="hi-IN" altLang="en-US" sz="4000" b="1" dirty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  <a:sym typeface="Arial" panose="020B0604020202020204" pitchFamily="34" charset="0"/>
              </a:rPr>
              <a:t>सेक्शन </a:t>
            </a:r>
            <a:br>
              <a:rPr lang="en-US" b="1" dirty="0">
                <a:solidFill>
                  <a:srgbClr val="C00000"/>
                </a:solidFill>
                <a:latin typeface="Algerian" panose="04020705040A02060702" pitchFamily="82" charset="0"/>
              </a:rPr>
            </a:br>
            <a:br>
              <a:rPr lang="en-US" b="1" dirty="0">
                <a:solidFill>
                  <a:srgbClr val="C00000"/>
                </a:solidFill>
                <a:latin typeface="Algerian" panose="04020705040A02060702" pitchFamily="82" charset="0"/>
              </a:rPr>
            </a:br>
            <a:br>
              <a:rPr lang="en-US" sz="4000" b="1" dirty="0">
                <a:solidFill>
                  <a:srgbClr val="C00000"/>
                </a:solidFill>
                <a:latin typeface="Algerian" panose="04020705040A02060702" pitchFamily="82" charset="0"/>
              </a:rPr>
            </a:br>
            <a:br>
              <a:rPr lang="en-US" sz="4000" b="1" dirty="0">
                <a:solidFill>
                  <a:srgbClr val="C00000"/>
                </a:solidFill>
                <a:latin typeface="Algerian" panose="04020705040A02060702" pitchFamily="82" charset="0"/>
              </a:rPr>
            </a:br>
            <a:endParaRPr lang="en-US" sz="4000" b="1" dirty="0">
              <a:solidFill>
                <a:srgbClr val="C00000"/>
              </a:solidFill>
              <a:latin typeface="Open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295400"/>
            <a:ext cx="7315200" cy="52578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i-IN" altLang="en-US" sz="2400" dirty="0">
                <a:solidFill>
                  <a:srgbClr val="000000"/>
                </a:solidFill>
                <a:latin typeface="Open Sans"/>
                <a:cs typeface="Times New Roman" panose="02020603050405020304" pitchFamily="18" charset="0"/>
              </a:rPr>
              <a:t>टेलीफोन नंबर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i-IN" altLang="en-US" sz="2400" dirty="0">
                <a:solidFill>
                  <a:srgbClr val="000000"/>
                </a:solidFill>
                <a:latin typeface="Open Sans"/>
                <a:cs typeface="Calibri" panose="020F0502020204030204" pitchFamily="34" charset="0"/>
              </a:rPr>
              <a:t>प्ला कार्ड टेबल</a:t>
            </a:r>
            <a:endParaRPr lang="en-US" altLang="en-US" sz="2400" dirty="0">
              <a:solidFill>
                <a:srgbClr val="000000"/>
              </a:solidFill>
              <a:latin typeface="Open Sans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i-IN" altLang="en-US" sz="2400" dirty="0">
                <a:solidFill>
                  <a:srgbClr val="000000"/>
                </a:solidFill>
                <a:latin typeface="Open Sans"/>
                <a:cs typeface="Times New Roman" panose="02020603050405020304" pitchFamily="18" charset="0"/>
              </a:rPr>
              <a:t>रेल कार और रोड ट्रलर  आई डी  चार्ट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i-IN" altLang="en-US" sz="2400" b="1" dirty="0">
                <a:solidFill>
                  <a:srgbClr val="FFFF00"/>
                </a:solidFill>
                <a:latin typeface="Open Sans"/>
                <a:cs typeface="Times New Roman" panose="02020603050405020304" pitchFamily="18" charset="0"/>
              </a:rPr>
              <a:t>पीला </a:t>
            </a:r>
            <a:r>
              <a:rPr lang="en-US" altLang="en-US" sz="2400" dirty="0">
                <a:solidFill>
                  <a:srgbClr val="000000"/>
                </a:solidFill>
                <a:latin typeface="Open Sans"/>
                <a:cs typeface="Times New Roman" panose="02020603050405020304" pitchFamily="18" charset="0"/>
              </a:rPr>
              <a:t>  </a:t>
            </a:r>
            <a:r>
              <a:rPr lang="hi-IN" altLang="en-US" sz="2400" dirty="0">
                <a:solidFill>
                  <a:srgbClr val="000000"/>
                </a:solidFill>
                <a:latin typeface="Open Sans"/>
                <a:cs typeface="Times New Roman" panose="02020603050405020304" pitchFamily="18" charset="0"/>
              </a:rPr>
              <a:t>सेक्शन </a:t>
            </a:r>
            <a:r>
              <a:rPr lang="en-US" altLang="en-US" sz="2400" dirty="0">
                <a:solidFill>
                  <a:srgbClr val="000000"/>
                </a:solidFill>
                <a:latin typeface="Open Sans"/>
                <a:cs typeface="Times New Roman" panose="02020603050405020304" pitchFamily="18" charset="0"/>
              </a:rPr>
              <a:t>(ID No.) </a:t>
            </a:r>
            <a:endParaRPr lang="en-US" altLang="en-US" sz="2400" dirty="0">
              <a:solidFill>
                <a:srgbClr val="000000"/>
              </a:solidFill>
              <a:latin typeface="Open Sans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i-IN" altLang="en-US" sz="2400" b="1" dirty="0">
                <a:solidFill>
                  <a:srgbClr val="0070C0"/>
                </a:solidFill>
                <a:latin typeface="Open Sans"/>
                <a:cs typeface="Times New Roman" panose="02020603050405020304" pitchFamily="18" charset="0"/>
              </a:rPr>
              <a:t>नीला </a:t>
            </a:r>
            <a:r>
              <a:rPr lang="en-US" altLang="en-US" sz="2400" b="1" dirty="0">
                <a:solidFill>
                  <a:srgbClr val="0070C0"/>
                </a:solidFill>
                <a:latin typeface="Open Sans"/>
                <a:cs typeface="Times New Roman" panose="02020603050405020304" pitchFamily="18" charset="0"/>
              </a:rPr>
              <a:t>  </a:t>
            </a:r>
            <a:r>
              <a:rPr lang="hi-IN" altLang="en-US" sz="2400" dirty="0">
                <a:solidFill>
                  <a:srgbClr val="000000"/>
                </a:solidFill>
                <a:latin typeface="Open Sans"/>
                <a:cs typeface="Times New Roman" panose="02020603050405020304" pitchFamily="18" charset="0"/>
                <a:sym typeface="+mn-ea"/>
              </a:rPr>
              <a:t>सेक्शन </a:t>
            </a:r>
            <a:r>
              <a:rPr lang="en-US" altLang="en-US" sz="2400" dirty="0">
                <a:solidFill>
                  <a:srgbClr val="000000"/>
                </a:solidFill>
                <a:latin typeface="Open Sans"/>
                <a:cs typeface="Times New Roman" panose="02020603050405020304" pitchFamily="18" charset="0"/>
              </a:rPr>
              <a:t>(material Names) </a:t>
            </a:r>
            <a:endParaRPr lang="en-US" altLang="en-US" sz="2400" dirty="0">
              <a:solidFill>
                <a:srgbClr val="000000"/>
              </a:solidFill>
              <a:latin typeface="Open Sans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FF9900"/>
                </a:solidFill>
                <a:latin typeface="Open Sans"/>
                <a:cs typeface="Times New Roman" panose="02020603050405020304" pitchFamily="18" charset="0"/>
              </a:rPr>
              <a:t>ORANGE</a:t>
            </a:r>
            <a:r>
              <a:rPr lang="en-US" altLang="en-US" sz="2400" dirty="0">
                <a:solidFill>
                  <a:srgbClr val="000000"/>
                </a:solidFill>
                <a:latin typeface="Open Sans"/>
                <a:cs typeface="Times New Roman" panose="02020603050405020304" pitchFamily="18" charset="0"/>
              </a:rPr>
              <a:t>  </a:t>
            </a:r>
            <a:r>
              <a:rPr lang="hi-IN" altLang="en-US" sz="2400" dirty="0">
                <a:solidFill>
                  <a:srgbClr val="000000"/>
                </a:solidFill>
                <a:latin typeface="Open Sans"/>
                <a:cs typeface="Times New Roman" panose="02020603050405020304" pitchFamily="18" charset="0"/>
                <a:sym typeface="+mn-ea"/>
              </a:rPr>
              <a:t>सेक्शन </a:t>
            </a:r>
            <a:r>
              <a:rPr lang="en-US" altLang="en-US" sz="2400" dirty="0">
                <a:solidFill>
                  <a:srgbClr val="000000"/>
                </a:solidFill>
                <a:latin typeface="Open Sans"/>
                <a:cs typeface="Times New Roman" panose="02020603050405020304" pitchFamily="18" charset="0"/>
              </a:rPr>
              <a:t>(Guide Pages)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i-IN" altLang="en-US" sz="2400" dirty="0">
                <a:solidFill>
                  <a:schemeClr val="accent5">
                    <a:lumMod val="75000"/>
                  </a:schemeClr>
                </a:solidFill>
                <a:latin typeface="Open Sans"/>
                <a:cs typeface="Times New Roman" panose="02020603050405020304" pitchFamily="18" charset="0"/>
              </a:rPr>
              <a:t>हरा</a:t>
            </a:r>
            <a:r>
              <a:rPr lang="hi-IN" altLang="en-US" sz="2400" dirty="0">
                <a:solidFill>
                  <a:schemeClr val="accent5"/>
                </a:solidFill>
                <a:latin typeface="Open Sans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35742A"/>
                </a:solidFill>
                <a:latin typeface="Open Sans"/>
                <a:cs typeface="Times New Roman" panose="02020603050405020304" pitchFamily="18" charset="0"/>
              </a:rPr>
              <a:t>  </a:t>
            </a:r>
            <a:r>
              <a:rPr lang="hi-IN" altLang="en-US" sz="2400" dirty="0">
                <a:solidFill>
                  <a:srgbClr val="000000"/>
                </a:solidFill>
                <a:latin typeface="Open Sans"/>
                <a:cs typeface="Times New Roman" panose="02020603050405020304" pitchFamily="18" charset="0"/>
                <a:sym typeface="+mn-ea"/>
              </a:rPr>
              <a:t>सेक्शन</a:t>
            </a:r>
            <a:r>
              <a:rPr lang="en-US" altLang="en-US" sz="2400" dirty="0">
                <a:solidFill>
                  <a:srgbClr val="000000"/>
                </a:solidFill>
                <a:latin typeface="Open Sans"/>
                <a:cs typeface="Times New Roman" panose="02020603050405020304" pitchFamily="18" charset="0"/>
              </a:rPr>
              <a:t> (</a:t>
            </a:r>
            <a:r>
              <a:rPr lang="hi-IN" altLang="en-US" sz="2400" dirty="0">
                <a:solidFill>
                  <a:srgbClr val="000000"/>
                </a:solidFill>
                <a:latin typeface="Open Sans"/>
                <a:cs typeface="Times New Roman" panose="02020603050405020304" pitchFamily="18" charset="0"/>
              </a:rPr>
              <a:t>प्रारम्भिक अलगाव दूरी और सुरक्षात्मक कार्यवाई की दूरी प्रदान करता है </a:t>
            </a:r>
            <a:r>
              <a:rPr lang="en-US" sz="2400" dirty="0">
                <a:latin typeface="Open Sans"/>
              </a:rPr>
              <a:t>  </a:t>
            </a:r>
            <a:endParaRPr lang="en-IN" sz="2400" dirty="0">
              <a:latin typeface="Open Sans"/>
            </a:endParaRPr>
          </a:p>
        </p:txBody>
      </p:sp>
      <p:pic>
        <p:nvPicPr>
          <p:cNvPr id="8" name="object 4"/>
          <p:cNvPicPr/>
          <p:nvPr/>
        </p:nvPicPr>
        <p:blipFill rotWithShape="1">
          <a:blip r:embed="rId2" cstate="print"/>
          <a:srcRect r="21695"/>
          <a:stretch>
            <a:fillRect/>
          </a:stretch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90800"/>
            <a:ext cx="3352800" cy="17526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Open Sans"/>
              </a:rPr>
              <a:t> </a:t>
            </a:r>
            <a:br>
              <a:rPr lang="en-US" sz="4000" b="1" dirty="0">
                <a:solidFill>
                  <a:srgbClr val="C00000"/>
                </a:solidFill>
                <a:latin typeface="Open Sans"/>
              </a:rPr>
            </a:br>
            <a:r>
              <a:rPr lang="en-US" sz="4800" b="1" dirty="0"/>
              <a:t> </a:t>
            </a:r>
            <a:br>
              <a:rPr lang="en-US" sz="4800" b="1" dirty="0"/>
            </a:br>
            <a:br>
              <a:rPr lang="en-US" sz="4800" b="1" dirty="0"/>
            </a:br>
            <a:br>
              <a:rPr lang="en-US" altLang="en-US" sz="4000" b="1" dirty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  <a:sym typeface="Arial" panose="020B0604020202020204" pitchFamily="34" charset="0"/>
              </a:rPr>
            </a:br>
            <a:r>
              <a:rPr lang="hi-IN" altLang="en-US" sz="4000" b="1" dirty="0">
                <a:solidFill>
                  <a:srgbClr val="FF0000"/>
                </a:solidFill>
                <a:latin typeface="Open Sans"/>
                <a:cs typeface="Calibri" panose="020F0502020204030204" pitchFamily="34" charset="0"/>
                <a:sym typeface="+mn-ea"/>
              </a:rPr>
              <a:t>प्लाकार्ड टेबल</a:t>
            </a:r>
            <a:br>
              <a:rPr lang="en-US" b="1" dirty="0">
                <a:solidFill>
                  <a:srgbClr val="FF0000"/>
                </a:solidFill>
                <a:latin typeface="Algerian" panose="04020705040A02060702" pitchFamily="82" charset="0"/>
              </a:rPr>
            </a:br>
            <a:br>
              <a:rPr lang="en-US" sz="4000" b="1" dirty="0">
                <a:solidFill>
                  <a:srgbClr val="C00000"/>
                </a:solidFill>
                <a:latin typeface="Algerian" panose="04020705040A02060702" pitchFamily="82" charset="0"/>
              </a:rPr>
            </a:br>
            <a:br>
              <a:rPr lang="en-US" sz="4000" b="1" dirty="0">
                <a:solidFill>
                  <a:srgbClr val="C00000"/>
                </a:solidFill>
                <a:latin typeface="Algerian" panose="04020705040A02060702" pitchFamily="82" charset="0"/>
              </a:rPr>
            </a:br>
            <a:endParaRPr lang="en-US" sz="4000" b="1" dirty="0">
              <a:solidFill>
                <a:srgbClr val="C00000"/>
              </a:solidFill>
              <a:latin typeface="Open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914400"/>
            <a:ext cx="7010400" cy="5878195"/>
          </a:xfrm>
        </p:spPr>
        <p:txBody>
          <a:bodyPr>
            <a:noAutofit/>
          </a:bodyPr>
          <a:lstStyle/>
          <a:p>
            <a:pPr algn="just">
              <a:lnSpc>
                <a:spcPct val="250000"/>
              </a:lnSpc>
              <a:buFont typeface="Wingdings" panose="05000000000000000000" pitchFamily="2" charset="2"/>
              <a:buChar char="ü"/>
              <a:defRPr/>
            </a:pPr>
            <a:r>
              <a:rPr lang="en-CA" altLang="en-US" sz="2800" dirty="0">
                <a:latin typeface="Open Sans"/>
                <a:cs typeface="Times New Roman" panose="02020603050405020304" pitchFamily="18" charset="0"/>
                <a:sym typeface="Arial" panose="020B0604020202020204" pitchFamily="34" charset="0"/>
              </a:rPr>
              <a:t>ERG </a:t>
            </a:r>
            <a:r>
              <a:rPr lang="hi-IN" altLang="en-CA" sz="2800" dirty="0">
                <a:latin typeface="Open Sans"/>
                <a:cs typeface="Times New Roman" panose="02020603050405020304" pitchFamily="18" charset="0"/>
                <a:sym typeface="Arial" panose="020B0604020202020204" pitchFamily="34" charset="0"/>
              </a:rPr>
              <a:t>विभिन्न  प्ला कार्ड जो की  खतरनाक समुग्री के  इस्तेमालको सुरक्षा प्रदान करने के लिए उपयोग मे लाए जाते है । </a:t>
            </a:r>
          </a:p>
          <a:p>
            <a:pPr algn="just">
              <a:lnSpc>
                <a:spcPct val="250000"/>
              </a:lnSpc>
              <a:buFont typeface="Wingdings" panose="05000000000000000000" pitchFamily="2" charset="2"/>
              <a:buChar char="ü"/>
              <a:defRPr/>
            </a:pPr>
            <a:r>
              <a:rPr lang="hi-IN" altLang="en-CA" sz="2800" dirty="0">
                <a:latin typeface="Open Sans"/>
                <a:cs typeface="Times New Roman" panose="02020603050405020304" pitchFamily="18" charset="0"/>
                <a:sym typeface="Arial" panose="020B0604020202020204" pitchFamily="34" charset="0"/>
              </a:rPr>
              <a:t> प्ला कार्ड का प्रत्येक ग्रुप 3 डिजिट गाइड नंबर से संबंधित होता है </a:t>
            </a:r>
            <a:r>
              <a:rPr lang="en-CA" altLang="en-US" sz="2800" dirty="0">
                <a:latin typeface="Open Sans"/>
                <a:cs typeface="Times New Roman" panose="02020603050405020304" pitchFamily="18" charset="0"/>
                <a:sym typeface="Arial" panose="020B0604020202020204" pitchFamily="34" charset="0"/>
              </a:rPr>
              <a:t> (</a:t>
            </a:r>
            <a:r>
              <a:rPr lang="en-CA" altLang="en-US" sz="2800" b="1" dirty="0">
                <a:solidFill>
                  <a:srgbClr val="FF50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en Sans"/>
                <a:cs typeface="Times New Roman" panose="02020603050405020304" pitchFamily="18" charset="0"/>
                <a:sym typeface="Arial" panose="020B0604020202020204" pitchFamily="34" charset="0"/>
              </a:rPr>
              <a:t>ORANGE </a:t>
            </a:r>
            <a:r>
              <a:rPr lang="en-CA" altLang="en-US" sz="2800" dirty="0">
                <a:latin typeface="Open Sans"/>
                <a:cs typeface="Times New Roman" panose="02020603050405020304" pitchFamily="18" charset="0"/>
                <a:sym typeface="Arial" panose="020B0604020202020204" pitchFamily="34" charset="0"/>
              </a:rPr>
              <a:t>Section).</a:t>
            </a:r>
            <a:endParaRPr lang="en-IN" sz="2400" dirty="0">
              <a:latin typeface="Open Sans"/>
            </a:endParaRPr>
          </a:p>
        </p:txBody>
      </p:sp>
      <p:pic>
        <p:nvPicPr>
          <p:cNvPr id="8" name="object 4"/>
          <p:cNvPicPr/>
          <p:nvPr/>
        </p:nvPicPr>
        <p:blipFill rotWithShape="1">
          <a:blip r:embed="rId2" cstate="print"/>
          <a:srcRect r="21695"/>
          <a:stretch>
            <a:fillRect/>
          </a:stretch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62200"/>
            <a:ext cx="3352800" cy="21336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Open Sans"/>
              </a:rPr>
              <a:t> </a:t>
            </a:r>
            <a:br>
              <a:rPr lang="en-US" sz="4000" b="1" dirty="0">
                <a:solidFill>
                  <a:srgbClr val="C00000"/>
                </a:solidFill>
                <a:latin typeface="Open Sans"/>
              </a:rPr>
            </a:br>
            <a:r>
              <a:rPr lang="en-US" sz="4800" b="1" dirty="0"/>
              <a:t> </a:t>
            </a:r>
            <a:br>
              <a:rPr lang="en-US" sz="4800" b="1" dirty="0"/>
            </a:br>
            <a:br>
              <a:rPr lang="en-US" sz="4800" b="1" dirty="0"/>
            </a:br>
            <a:br>
              <a:rPr lang="en-US" altLang="en-US" sz="4000" b="1" dirty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  <a:sym typeface="Arial" panose="020B0604020202020204" pitchFamily="34" charset="0"/>
              </a:rPr>
            </a:br>
            <a:br>
              <a:rPr lang="en-US" altLang="en-US" sz="4000" b="1" dirty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  <a:sym typeface="Arial" panose="020B0604020202020204" pitchFamily="34" charset="0"/>
              </a:rPr>
            </a:br>
            <a:r>
              <a:rPr lang="hi-IN" altLang="en-US" sz="4000" b="1" dirty="0">
                <a:solidFill>
                  <a:srgbClr val="FF0000"/>
                </a:solidFill>
                <a:latin typeface="Open Sans"/>
                <a:cs typeface="Times New Roman" panose="02020603050405020304" pitchFamily="18" charset="0"/>
                <a:sym typeface="+mn-ea"/>
              </a:rPr>
              <a:t>रेल कार और रोड ट्रलर  आई डी  चार्ट </a:t>
            </a:r>
            <a:r>
              <a:rPr lang="en-CA" altLang="en-US" sz="4000" b="1" dirty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br>
              <a:rPr lang="en-IN" sz="4000" dirty="0"/>
            </a:br>
            <a:br>
              <a:rPr lang="en-US" b="1" dirty="0">
                <a:solidFill>
                  <a:srgbClr val="C00000"/>
                </a:solidFill>
                <a:latin typeface="Algerian" panose="04020705040A02060702" pitchFamily="82" charset="0"/>
              </a:rPr>
            </a:br>
            <a:br>
              <a:rPr lang="en-US" b="1" dirty="0">
                <a:solidFill>
                  <a:srgbClr val="C00000"/>
                </a:solidFill>
                <a:latin typeface="Algerian" panose="04020705040A02060702" pitchFamily="82" charset="0"/>
              </a:rPr>
            </a:br>
            <a:br>
              <a:rPr lang="en-US" sz="4000" b="1" dirty="0">
                <a:solidFill>
                  <a:srgbClr val="C00000"/>
                </a:solidFill>
                <a:latin typeface="Algerian" panose="04020705040A02060702" pitchFamily="82" charset="0"/>
              </a:rPr>
            </a:br>
            <a:br>
              <a:rPr lang="en-US" sz="4000" b="1" dirty="0">
                <a:solidFill>
                  <a:srgbClr val="C00000"/>
                </a:solidFill>
                <a:latin typeface="Algerian" panose="04020705040A02060702" pitchFamily="82" charset="0"/>
              </a:rPr>
            </a:br>
            <a:endParaRPr lang="en-US" sz="4000" b="1" dirty="0">
              <a:solidFill>
                <a:srgbClr val="C00000"/>
              </a:solidFill>
              <a:latin typeface="Open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990600"/>
            <a:ext cx="7010400" cy="5486400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q"/>
              <a:defRPr/>
            </a:pPr>
            <a:r>
              <a:rPr lang="hi-IN" altLang="en-CA" sz="2800" dirty="0">
                <a:latin typeface="Open Sans"/>
                <a:cs typeface="Times New Roman" panose="02020603050405020304" pitchFamily="18" charset="0"/>
                <a:sym typeface="Arial" panose="020B0604020202020204" pitchFamily="34" charset="0"/>
              </a:rPr>
              <a:t>पेज 18-19 </a:t>
            </a:r>
            <a:r>
              <a:rPr lang="hi-IN" altLang="en-US" sz="2800" dirty="0">
                <a:solidFill>
                  <a:srgbClr val="000000"/>
                </a:solidFill>
                <a:latin typeface="Open Sans"/>
                <a:cs typeface="Times New Roman" panose="02020603050405020304" pitchFamily="18" charset="0"/>
                <a:sym typeface="+mn-ea"/>
              </a:rPr>
              <a:t>रेल कार और रोड ट्रलर  के </a:t>
            </a:r>
            <a:r>
              <a:rPr lang="hi-IN" altLang="en-CA" sz="2800" dirty="0">
                <a:latin typeface="Open Sans"/>
                <a:cs typeface="Times New Roman" panose="02020603050405020304" pitchFamily="18" charset="0"/>
                <a:sym typeface="Arial" panose="020B0604020202020204" pitchFamily="34" charset="0"/>
              </a:rPr>
              <a:t> सामान्य शैप को दर्शाते है जो की </a:t>
            </a:r>
            <a:r>
              <a:rPr lang="hi-IN" altLang="en-US" sz="28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खतरनाक सामग्री के परिवहन के लिए इस्तेमाल किए जाते है । </a:t>
            </a:r>
            <a:endParaRPr lang="en-CA" altLang="en-US" sz="2800" dirty="0">
              <a:latin typeface="Open Sans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q"/>
              <a:defRPr/>
            </a:pPr>
            <a:r>
              <a:rPr lang="hi-IN" altLang="en-CA" sz="2800" dirty="0">
                <a:latin typeface="Open Sans"/>
                <a:cs typeface="Times New Roman" panose="02020603050405020304" pitchFamily="18" charset="0"/>
                <a:sym typeface="Arial" panose="020B0604020202020204" pitchFamily="34" charset="0"/>
              </a:rPr>
              <a:t>हर शैप 3 डिजिट नंबर से सबंधित है।   </a:t>
            </a:r>
            <a:r>
              <a:rPr lang="en-CA" altLang="en-US" sz="2800" dirty="0">
                <a:latin typeface="Open Sans"/>
                <a:cs typeface="Times New Roman" panose="02020603050405020304" pitchFamily="18" charset="0"/>
                <a:sym typeface="Arial" panose="020B0604020202020204" pitchFamily="34" charset="0"/>
              </a:rPr>
              <a:t> (</a:t>
            </a:r>
            <a:r>
              <a:rPr lang="en-CA" altLang="en-US" sz="2800" b="1" dirty="0">
                <a:solidFill>
                  <a:srgbClr val="FF50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en Sans"/>
                <a:cs typeface="Times New Roman" panose="02020603050405020304" pitchFamily="18" charset="0"/>
                <a:sym typeface="Arial" panose="020B0604020202020204" pitchFamily="34" charset="0"/>
              </a:rPr>
              <a:t>ORANGE </a:t>
            </a:r>
            <a:r>
              <a:rPr lang="en-CA" altLang="en-US" sz="2800" dirty="0">
                <a:latin typeface="Open Sans"/>
                <a:cs typeface="Times New Roman" panose="02020603050405020304" pitchFamily="18" charset="0"/>
                <a:sym typeface="Arial" panose="020B0604020202020204" pitchFamily="34" charset="0"/>
              </a:rPr>
              <a:t>Section).</a:t>
            </a:r>
            <a:endParaRPr lang="en-US" altLang="en-US" sz="2800" dirty="0">
              <a:latin typeface="Open Sans"/>
            </a:endParaRPr>
          </a:p>
          <a:p>
            <a:pPr marL="109855" indent="0" algn="just">
              <a:buNone/>
            </a:pPr>
            <a:r>
              <a:rPr lang="en-US" sz="2400" dirty="0">
                <a:latin typeface="Open Sans"/>
              </a:rPr>
              <a:t>  </a:t>
            </a:r>
            <a:endParaRPr lang="en-IN" sz="2400" dirty="0">
              <a:latin typeface="Open Sans"/>
            </a:endParaRPr>
          </a:p>
        </p:txBody>
      </p:sp>
      <p:pic>
        <p:nvPicPr>
          <p:cNvPr id="8" name="object 4"/>
          <p:cNvPicPr/>
          <p:nvPr/>
        </p:nvPicPr>
        <p:blipFill rotWithShape="1">
          <a:blip r:embed="rId2" cstate="print"/>
          <a:srcRect r="21695"/>
          <a:stretch>
            <a:fillRect/>
          </a:stretch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62200"/>
            <a:ext cx="3352800" cy="21336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Open Sans"/>
              </a:rPr>
              <a:t> </a:t>
            </a:r>
            <a:br>
              <a:rPr lang="en-US" sz="4000" b="1" dirty="0">
                <a:solidFill>
                  <a:srgbClr val="C00000"/>
                </a:solidFill>
                <a:latin typeface="Open Sans"/>
              </a:rPr>
            </a:br>
            <a:r>
              <a:rPr lang="en-US" sz="4800" b="1" dirty="0"/>
              <a:t> </a:t>
            </a:r>
            <a:br>
              <a:rPr lang="en-US" sz="4800" b="1" dirty="0"/>
            </a:br>
            <a:br>
              <a:rPr lang="en-US" sz="4800" b="1" dirty="0"/>
            </a:br>
            <a:br>
              <a:rPr lang="en-US" altLang="en-US" sz="4000" b="1" dirty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  <a:sym typeface="Arial" panose="020B0604020202020204" pitchFamily="34" charset="0"/>
              </a:rPr>
            </a:br>
            <a:br>
              <a:rPr lang="en-US" altLang="en-US" sz="4000" b="1" dirty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  <a:sym typeface="Arial" panose="020B0604020202020204" pitchFamily="34" charset="0"/>
              </a:rPr>
            </a:br>
            <a:r>
              <a:rPr lang="hi-IN" altLang="en-US" sz="4000" b="1" dirty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  <a:sym typeface="Arial" panose="020B0604020202020204" pitchFamily="34" charset="0"/>
              </a:rPr>
              <a:t>पीला अनुभाग </a:t>
            </a:r>
            <a:br>
              <a:rPr lang="en-US" b="1" dirty="0">
                <a:solidFill>
                  <a:srgbClr val="C00000"/>
                </a:solidFill>
                <a:latin typeface="Algerian" panose="04020705040A02060702" pitchFamily="82" charset="0"/>
              </a:rPr>
            </a:br>
            <a:br>
              <a:rPr lang="en-US" b="1" dirty="0">
                <a:solidFill>
                  <a:srgbClr val="C00000"/>
                </a:solidFill>
                <a:latin typeface="Algerian" panose="04020705040A02060702" pitchFamily="82" charset="0"/>
              </a:rPr>
            </a:br>
            <a:br>
              <a:rPr lang="en-US" sz="4000" b="1" dirty="0">
                <a:solidFill>
                  <a:srgbClr val="C00000"/>
                </a:solidFill>
                <a:latin typeface="Algerian" panose="04020705040A02060702" pitchFamily="82" charset="0"/>
              </a:rPr>
            </a:br>
            <a:br>
              <a:rPr lang="en-US" sz="4000" b="1" dirty="0">
                <a:solidFill>
                  <a:srgbClr val="C00000"/>
                </a:solidFill>
                <a:latin typeface="Algerian" panose="04020705040A02060702" pitchFamily="82" charset="0"/>
              </a:rPr>
            </a:br>
            <a:endParaRPr lang="en-US" sz="4000" b="1" dirty="0">
              <a:solidFill>
                <a:srgbClr val="C00000"/>
              </a:solidFill>
              <a:latin typeface="Open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990600"/>
            <a:ext cx="7010400" cy="5486400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hi-IN" altLang="en-US" sz="2800" dirty="0">
                <a:latin typeface="Open Sans"/>
                <a:cs typeface="Times New Roman" panose="02020603050405020304" pitchFamily="18" charset="0"/>
                <a:sym typeface="Arial" panose="020B0604020202020204" pitchFamily="34" charset="0"/>
              </a:rPr>
              <a:t>आई डी नंबर के संख्यात्मकक्रम मे खतरनाक समान की अनुक्रमणिका सूची । </a:t>
            </a:r>
          </a:p>
          <a:p>
            <a:pPr algn="just">
              <a:defRPr/>
            </a:pPr>
            <a:r>
              <a:rPr lang="hi-IN" altLang="en-US" sz="2800" dirty="0">
                <a:latin typeface="Open Sans"/>
                <a:cs typeface="Times New Roman" panose="02020603050405020304" pitchFamily="18" charset="0"/>
                <a:sym typeface="Arial" panose="020B0604020202020204" pitchFamily="34" charset="0"/>
              </a:rPr>
              <a:t>इस प्रकार शामिल सामग्री की आई डी के नंबर से परामर्श किए जाने वाले गाइड की पहचान होती है ।  </a:t>
            </a:r>
          </a:p>
          <a:p>
            <a:pPr algn="just">
              <a:defRPr/>
            </a:pPr>
            <a:r>
              <a:rPr lang="hi-IN" altLang="en-US" sz="2800" dirty="0">
                <a:latin typeface="Open Sans"/>
                <a:cs typeface="Times New Roman" panose="02020603050405020304" pitchFamily="18" charset="0"/>
                <a:sym typeface="Arial" panose="020B0604020202020204" pitchFamily="34" charset="0"/>
              </a:rPr>
              <a:t>हरे रंग मे हाय लाइट किए गए पदार्थों को विशेष रूप से उपचारित किया जाना चाहिए । </a:t>
            </a:r>
            <a:r>
              <a:rPr lang="en-US" sz="2400" dirty="0">
                <a:latin typeface="Open Sans"/>
              </a:rPr>
              <a:t>  </a:t>
            </a:r>
            <a:endParaRPr lang="en-IN" sz="2400" dirty="0">
              <a:latin typeface="Open Sans"/>
            </a:endParaRPr>
          </a:p>
        </p:txBody>
      </p:sp>
      <p:pic>
        <p:nvPicPr>
          <p:cNvPr id="8" name="object 4"/>
          <p:cNvPicPr/>
          <p:nvPr/>
        </p:nvPicPr>
        <p:blipFill rotWithShape="1">
          <a:blip r:embed="rId3" cstate="print"/>
          <a:srcRect r="21695"/>
          <a:stretch>
            <a:fillRect/>
          </a:stretch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429125" y="4241165"/>
          <a:ext cx="7000875" cy="2379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2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5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626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3952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Open Sans"/>
                        </a:rPr>
                        <a:t>ID NO.</a:t>
                      </a:r>
                    </a:p>
                  </a:txBody>
                  <a:tcPr marL="91441" marR="91441" marT="45729" marB="45729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Open Sans"/>
                        </a:rPr>
                        <a:t>GUIDE NO.</a:t>
                      </a:r>
                    </a:p>
                  </a:txBody>
                  <a:tcPr marL="91441" marR="91441" marT="45729" marB="45729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Open Sans"/>
                        </a:rPr>
                        <a:t>NAME OF MATERIAL</a:t>
                      </a:r>
                    </a:p>
                  </a:txBody>
                  <a:tcPr marL="91441" marR="91441" marT="45729" marB="45729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982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 Sans"/>
                        </a:rPr>
                        <a:t>1090</a:t>
                      </a:r>
                    </a:p>
                  </a:txBody>
                  <a:tcPr marL="91441" marR="91441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 Sans"/>
                        </a:rPr>
                        <a:t>127</a:t>
                      </a:r>
                    </a:p>
                  </a:txBody>
                  <a:tcPr marL="91441" marR="91441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 Sans"/>
                        </a:rPr>
                        <a:t>ACETONE</a:t>
                      </a:r>
                    </a:p>
                  </a:txBody>
                  <a:tcPr marL="91441" marR="91441" marT="45729" marB="4572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362200"/>
            <a:ext cx="2362200" cy="21336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Open Sans"/>
              </a:rPr>
              <a:t> </a:t>
            </a:r>
            <a:br>
              <a:rPr lang="en-US" sz="4000" b="1" dirty="0">
                <a:solidFill>
                  <a:srgbClr val="C00000"/>
                </a:solidFill>
                <a:latin typeface="Open Sans"/>
              </a:rPr>
            </a:br>
            <a:r>
              <a:rPr lang="en-US" sz="4800" b="1" dirty="0"/>
              <a:t> </a:t>
            </a:r>
            <a:br>
              <a:rPr lang="en-US" sz="4800" b="1" dirty="0"/>
            </a:br>
            <a:br>
              <a:rPr lang="en-US" sz="4800" b="1" dirty="0"/>
            </a:br>
            <a:br>
              <a:rPr lang="en-US" altLang="en-US" sz="4000" b="1" dirty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  <a:sym typeface="Arial" panose="020B0604020202020204" pitchFamily="34" charset="0"/>
              </a:rPr>
            </a:br>
            <a:br>
              <a:rPr lang="en-US" altLang="en-US" sz="4000" b="1" dirty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  <a:sym typeface="Arial" panose="020B0604020202020204" pitchFamily="34" charset="0"/>
              </a:rPr>
            </a:br>
            <a:r>
              <a:rPr lang="hi-IN" altLang="en-CA" sz="4000" b="1" dirty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  <a:sym typeface="Arial" panose="020B0604020202020204" pitchFamily="34" charset="0"/>
              </a:rPr>
              <a:t>लेटर </a:t>
            </a:r>
            <a:r>
              <a:rPr lang="en-CA" altLang="en-US" sz="4000" b="1" dirty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  <a:sym typeface="Arial" panose="020B0604020202020204" pitchFamily="34" charset="0"/>
              </a:rPr>
              <a:t> “P” </a:t>
            </a:r>
            <a:br>
              <a:rPr lang="en-IN" sz="4000" dirty="0"/>
            </a:br>
            <a:br>
              <a:rPr lang="en-US" b="1" dirty="0">
                <a:solidFill>
                  <a:srgbClr val="C00000"/>
                </a:solidFill>
                <a:latin typeface="Algerian" panose="04020705040A02060702" pitchFamily="82" charset="0"/>
              </a:rPr>
            </a:br>
            <a:br>
              <a:rPr lang="en-US" b="1" dirty="0">
                <a:solidFill>
                  <a:srgbClr val="C00000"/>
                </a:solidFill>
                <a:latin typeface="Algerian" panose="04020705040A02060702" pitchFamily="82" charset="0"/>
              </a:rPr>
            </a:br>
            <a:br>
              <a:rPr lang="en-US" sz="4000" b="1" dirty="0">
                <a:solidFill>
                  <a:srgbClr val="C00000"/>
                </a:solidFill>
                <a:latin typeface="Algerian" panose="04020705040A02060702" pitchFamily="82" charset="0"/>
              </a:rPr>
            </a:br>
            <a:br>
              <a:rPr lang="en-US" sz="4000" b="1" dirty="0">
                <a:solidFill>
                  <a:srgbClr val="C00000"/>
                </a:solidFill>
                <a:latin typeface="Algerian" panose="04020705040A02060702" pitchFamily="82" charset="0"/>
              </a:rPr>
            </a:br>
            <a:endParaRPr lang="en-US" sz="4000" b="1" dirty="0">
              <a:solidFill>
                <a:srgbClr val="C00000"/>
              </a:solidFill>
              <a:latin typeface="Open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8390" y="1143000"/>
            <a:ext cx="7725410" cy="54864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hi-IN" altLang="en-IN" sz="2400" dirty="0">
                <a:latin typeface="Open Sans"/>
              </a:rPr>
              <a:t>यदि गाइड नंबर के साथ P अक्षर जोड़ा जाता है यह संकेत देता है की सामग्री गर्मी या संदूषण के संपर्क मे आने पर विस्फोटक पॉलीमरायजेशन  की प्रक्रिया से गुजर सकती है । </a:t>
            </a:r>
          </a:p>
          <a:p>
            <a:pPr algn="just">
              <a:lnSpc>
                <a:spcPct val="150000"/>
              </a:lnSpc>
            </a:pPr>
            <a:endParaRPr lang="hi-IN" altLang="en-IN" sz="2400" dirty="0">
              <a:latin typeface="Open Sans"/>
            </a:endParaRPr>
          </a:p>
          <a:p>
            <a:pPr algn="just">
              <a:lnSpc>
                <a:spcPct val="150000"/>
              </a:lnSpc>
            </a:pPr>
            <a:endParaRPr lang="hi-IN" altLang="en-IN" sz="2400" dirty="0">
              <a:latin typeface="Open Sans"/>
            </a:endParaRPr>
          </a:p>
          <a:p>
            <a:pPr algn="just">
              <a:lnSpc>
                <a:spcPct val="150000"/>
              </a:lnSpc>
            </a:pPr>
            <a:r>
              <a:rPr lang="hi-IN" altLang="en-IN" sz="2400" dirty="0">
                <a:latin typeface="Open Sans"/>
                <a:sym typeface="+mn-ea"/>
              </a:rPr>
              <a:t>पॉलीमरायजेशन के दौरान गर्मी और दबाव निर्माण होता है , जिससे कंटेनर फट सकता है । </a:t>
            </a:r>
          </a:p>
        </p:txBody>
      </p:sp>
      <p:pic>
        <p:nvPicPr>
          <p:cNvPr id="8" name="object 4"/>
          <p:cNvPicPr/>
          <p:nvPr/>
        </p:nvPicPr>
        <p:blipFill rotWithShape="1">
          <a:blip r:embed="rId2" cstate="print"/>
          <a:srcRect r="21695"/>
          <a:stretch>
            <a:fillRect/>
          </a:stretch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62200"/>
            <a:ext cx="3352800" cy="21336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Open Sans"/>
              </a:rPr>
              <a:t> </a:t>
            </a:r>
            <a:br>
              <a:rPr lang="en-US" sz="4000" b="1" dirty="0">
                <a:solidFill>
                  <a:srgbClr val="C00000"/>
                </a:solidFill>
                <a:latin typeface="Open Sans"/>
              </a:rPr>
            </a:br>
            <a:r>
              <a:rPr lang="en-US" sz="4800" b="1" dirty="0"/>
              <a:t> </a:t>
            </a:r>
            <a:br>
              <a:rPr lang="en-US" sz="4800" b="1" dirty="0"/>
            </a:br>
            <a:br>
              <a:rPr lang="en-US" sz="4800" b="1" dirty="0"/>
            </a:br>
            <a:br>
              <a:rPr lang="en-US" altLang="en-US" sz="4000" b="1" dirty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  <a:sym typeface="Arial" panose="020B0604020202020204" pitchFamily="34" charset="0"/>
              </a:rPr>
            </a:br>
            <a:br>
              <a:rPr lang="en-US" altLang="en-US" sz="4000" b="1" dirty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  <a:sym typeface="Arial" panose="020B0604020202020204" pitchFamily="34" charset="0"/>
              </a:rPr>
            </a:br>
            <a:r>
              <a:rPr lang="hi-IN" altLang="en-US" sz="4000" b="1" dirty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  <a:sym typeface="Arial" panose="020B0604020202020204" pitchFamily="34" charset="0"/>
              </a:rPr>
              <a:t>नीला अनुभाग </a:t>
            </a:r>
            <a:br>
              <a:rPr lang="en-US" b="1" dirty="0">
                <a:solidFill>
                  <a:srgbClr val="C00000"/>
                </a:solidFill>
                <a:latin typeface="Algerian" panose="04020705040A02060702" pitchFamily="82" charset="0"/>
              </a:rPr>
            </a:br>
            <a:br>
              <a:rPr lang="en-US" b="1" dirty="0">
                <a:solidFill>
                  <a:srgbClr val="C00000"/>
                </a:solidFill>
                <a:latin typeface="Algerian" panose="04020705040A02060702" pitchFamily="82" charset="0"/>
              </a:rPr>
            </a:br>
            <a:br>
              <a:rPr lang="en-US" sz="4000" b="1" dirty="0">
                <a:solidFill>
                  <a:srgbClr val="C00000"/>
                </a:solidFill>
                <a:latin typeface="Algerian" panose="04020705040A02060702" pitchFamily="82" charset="0"/>
              </a:rPr>
            </a:br>
            <a:br>
              <a:rPr lang="en-US" sz="4000" b="1" dirty="0">
                <a:solidFill>
                  <a:srgbClr val="C00000"/>
                </a:solidFill>
                <a:latin typeface="Algerian" panose="04020705040A02060702" pitchFamily="82" charset="0"/>
              </a:rPr>
            </a:br>
            <a:endParaRPr lang="en-US" sz="4000" b="1" dirty="0">
              <a:solidFill>
                <a:srgbClr val="C00000"/>
              </a:solidFill>
              <a:latin typeface="Open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990600"/>
            <a:ext cx="7010400" cy="5486400"/>
          </a:xfrm>
        </p:spPr>
        <p:txBody>
          <a:bodyPr>
            <a:noAutofit/>
          </a:bodyPr>
          <a:lstStyle/>
          <a:p>
            <a:pPr algn="just"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Open Sans"/>
              </a:rPr>
              <a:t> </a:t>
            </a:r>
            <a:r>
              <a:rPr lang="hi-IN" altLang="en-US" sz="2800" dirty="0">
                <a:latin typeface="Open Sans"/>
                <a:cs typeface="Times New Roman" panose="02020603050405020304" pitchFamily="18" charset="0"/>
              </a:rPr>
              <a:t> सामग्री के नाम के वर्णानुक्रम मे खतरनाक समान की अनुक्रमणिका सूची । </a:t>
            </a:r>
          </a:p>
          <a:p>
            <a:pPr algn="just"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hi-IN" altLang="en-US" sz="2800" dirty="0">
                <a:latin typeface="Open Sans"/>
                <a:cs typeface="Times New Roman" panose="02020603050405020304" pitchFamily="18" charset="0"/>
              </a:rPr>
              <a:t>इस प्रकार शामिल सामग्री के नाम से परामर्श किए जाने वाले गाइड की पहचान होती है । </a:t>
            </a:r>
          </a:p>
          <a:p>
            <a:pPr algn="just"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hi-IN" altLang="en-US" sz="2800" dirty="0">
                <a:latin typeface="Open Sans"/>
                <a:cs typeface="Times New Roman" panose="02020603050405020304" pitchFamily="18" charset="0"/>
                <a:sym typeface="Arial" panose="020B0604020202020204" pitchFamily="34" charset="0"/>
              </a:rPr>
              <a:t>हरे रंग मे हाय लाइट किए गए पदार्थों को विशेष रूप से उपचारित किया जाना चाहिए । </a:t>
            </a:r>
            <a:r>
              <a:rPr lang="hi-IN" altLang="en-US" sz="2800" dirty="0">
                <a:latin typeface="Open Sans"/>
                <a:cs typeface="Times New Roman" panose="02020603050405020304" pitchFamily="18" charset="0"/>
                <a:sym typeface="+mn-ea"/>
              </a:rPr>
              <a:t>  </a:t>
            </a:r>
            <a:endParaRPr lang="hi-IN" altLang="en-US" sz="2800" dirty="0">
              <a:latin typeface="Open Sans"/>
              <a:cs typeface="Times New Roman" panose="02020603050405020304" pitchFamily="18" charset="0"/>
            </a:endParaRPr>
          </a:p>
        </p:txBody>
      </p:sp>
      <p:pic>
        <p:nvPicPr>
          <p:cNvPr id="8" name="object 4"/>
          <p:cNvPicPr/>
          <p:nvPr/>
        </p:nvPicPr>
        <p:blipFill rotWithShape="1">
          <a:blip r:embed="rId3" cstate="print"/>
          <a:srcRect r="21695"/>
          <a:stretch>
            <a:fillRect/>
          </a:stretch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800600" y="4495800"/>
          <a:ext cx="6477000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9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33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488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Open Sans"/>
                        </a:rPr>
                        <a:t>ID NO.</a:t>
                      </a:r>
                    </a:p>
                  </a:txBody>
                  <a:tcPr marL="91441" marR="91441" marT="45729" marB="45729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Open Sans"/>
                        </a:rPr>
                        <a:t>GUIDE NO.</a:t>
                      </a:r>
                    </a:p>
                  </a:txBody>
                  <a:tcPr marL="91441" marR="91441" marT="45729" marB="45729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Open Sans"/>
                        </a:rPr>
                        <a:t>NAME OF MATERIAL</a:t>
                      </a:r>
                    </a:p>
                  </a:txBody>
                  <a:tcPr marL="91441" marR="91441" marT="45729" marB="45729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 Sans"/>
                        </a:rPr>
                        <a:t>1830</a:t>
                      </a:r>
                    </a:p>
                  </a:txBody>
                  <a:tcPr marL="91441" marR="91441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 Sans"/>
                        </a:rPr>
                        <a:t>137</a:t>
                      </a:r>
                    </a:p>
                  </a:txBody>
                  <a:tcPr marL="91441" marR="91441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 Sans"/>
                        </a:rPr>
                        <a:t>SULPHURIC ACID</a:t>
                      </a:r>
                    </a:p>
                  </a:txBody>
                  <a:tcPr marL="91441" marR="91441" marT="45729" marB="4572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62200"/>
            <a:ext cx="3352800" cy="21336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Open Sans"/>
              </a:rPr>
              <a:t> </a:t>
            </a:r>
            <a:br>
              <a:rPr lang="en-US" sz="4000" b="1" dirty="0">
                <a:solidFill>
                  <a:srgbClr val="C00000"/>
                </a:solidFill>
                <a:latin typeface="Open Sans"/>
              </a:rPr>
            </a:br>
            <a:r>
              <a:rPr lang="en-US" sz="4800" b="1" dirty="0"/>
              <a:t> </a:t>
            </a:r>
            <a:br>
              <a:rPr lang="en-US" sz="4800" b="1" dirty="0"/>
            </a:br>
            <a:br>
              <a:rPr lang="en-US" sz="4800" b="1" dirty="0"/>
            </a:br>
            <a:br>
              <a:rPr lang="en-US" altLang="en-US" sz="4000" b="1" dirty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  <a:sym typeface="Arial" panose="020B0604020202020204" pitchFamily="34" charset="0"/>
              </a:rPr>
            </a:br>
            <a:br>
              <a:rPr lang="en-US" altLang="en-US" sz="4000" b="1" dirty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  <a:sym typeface="Arial" panose="020B0604020202020204" pitchFamily="34" charset="0"/>
              </a:rPr>
            </a:br>
            <a:r>
              <a:rPr lang="hi-IN" altLang="en-US" sz="4000" b="1" dirty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  <a:sym typeface="Arial" panose="020B0604020202020204" pitchFamily="34" charset="0"/>
              </a:rPr>
              <a:t>नारंगी अनुभाग </a:t>
            </a:r>
            <a:br>
              <a:rPr lang="en-US" b="1" dirty="0">
                <a:solidFill>
                  <a:srgbClr val="C00000"/>
                </a:solidFill>
                <a:latin typeface="Algerian" panose="04020705040A02060702" pitchFamily="82" charset="0"/>
              </a:rPr>
            </a:br>
            <a:br>
              <a:rPr lang="en-US" b="1" dirty="0">
                <a:solidFill>
                  <a:srgbClr val="C00000"/>
                </a:solidFill>
                <a:latin typeface="Algerian" panose="04020705040A02060702" pitchFamily="82" charset="0"/>
              </a:rPr>
            </a:br>
            <a:br>
              <a:rPr lang="en-US" sz="4000" b="1" dirty="0">
                <a:solidFill>
                  <a:srgbClr val="C00000"/>
                </a:solidFill>
                <a:latin typeface="Algerian" panose="04020705040A02060702" pitchFamily="82" charset="0"/>
              </a:rPr>
            </a:br>
            <a:br>
              <a:rPr lang="en-US" sz="4000" b="1" dirty="0">
                <a:solidFill>
                  <a:srgbClr val="C00000"/>
                </a:solidFill>
                <a:latin typeface="Algerian" panose="04020705040A02060702" pitchFamily="82" charset="0"/>
              </a:rPr>
            </a:br>
            <a:endParaRPr lang="en-US" sz="4000" b="1" dirty="0">
              <a:solidFill>
                <a:srgbClr val="C00000"/>
              </a:solidFill>
              <a:latin typeface="Open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219200"/>
            <a:ext cx="7010400" cy="2057400"/>
          </a:xfrm>
        </p:spPr>
        <p:txBody>
          <a:bodyPr>
            <a:noAutofit/>
          </a:bodyPr>
          <a:lstStyle/>
          <a:p>
            <a:pPr algn="just"/>
            <a:r>
              <a:rPr lang="hi-IN" altLang="en-US" sz="2800" dirty="0">
                <a:latin typeface="Open Sans"/>
                <a:cs typeface="Times New Roman" panose="02020603050405020304" pitchFamily="18" charset="0"/>
                <a:sym typeface="Arial" panose="020B0604020202020204" pitchFamily="34" charset="0"/>
              </a:rPr>
              <a:t>सबसे महत्वपूर्ण भाग क्योंकि यह सभी सुरक्षा सिफ़ारिक्षे प्रदान करता है । </a:t>
            </a:r>
          </a:p>
          <a:p>
            <a:pPr algn="just"/>
            <a:r>
              <a:rPr lang="hi-IN" altLang="en-IN" sz="2400" dirty="0">
                <a:latin typeface="Open Sans"/>
              </a:rPr>
              <a:t>इसे दो रूप के प्रारूप मे प्रस्तुत किया जाता है । </a:t>
            </a:r>
          </a:p>
        </p:txBody>
      </p:sp>
      <p:pic>
        <p:nvPicPr>
          <p:cNvPr id="8" name="object 4"/>
          <p:cNvPicPr/>
          <p:nvPr/>
        </p:nvPicPr>
        <p:blipFill rotWithShape="1">
          <a:blip r:embed="rId3" cstate="print"/>
          <a:srcRect r="21695"/>
          <a:stretch>
            <a:fillRect/>
          </a:stretch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648200" y="3204845"/>
          <a:ext cx="7086600" cy="3392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3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3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4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2800" dirty="0">
                          <a:solidFill>
                            <a:schemeClr val="tx1"/>
                          </a:solidFill>
                          <a:latin typeface="Open Sans"/>
                          <a:sym typeface="Arial" panose="020B0604020202020204" pitchFamily="34" charset="0"/>
                        </a:rPr>
                        <a:t>Left hand page   </a:t>
                      </a:r>
                      <a:endParaRPr lang="en-US" altLang="en-US" sz="2800" dirty="0">
                        <a:solidFill>
                          <a:schemeClr val="tx1"/>
                        </a:solidFill>
                        <a:latin typeface="Open Sans"/>
                      </a:endParaRPr>
                    </a:p>
                  </a:txBody>
                  <a:tcPr marL="91448" marR="91448" marT="45706" marB="457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800" dirty="0">
                          <a:solidFill>
                            <a:schemeClr val="tx1"/>
                          </a:solidFill>
                          <a:latin typeface="Open Sans"/>
                          <a:sym typeface="Arial" panose="020B0604020202020204" pitchFamily="34" charset="0"/>
                        </a:rPr>
                        <a:t>Right hand page </a:t>
                      </a:r>
                      <a:endParaRPr lang="en-US" sz="2800" dirty="0">
                        <a:solidFill>
                          <a:schemeClr val="tx1"/>
                        </a:solidFill>
                        <a:latin typeface="Open Sans"/>
                      </a:endParaRPr>
                    </a:p>
                  </a:txBody>
                  <a:tcPr marL="91448" marR="91448" marT="45706" marB="457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79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hi-IN" altLang="en-US" sz="2800" dirty="0">
                          <a:latin typeface="Open Sans"/>
                        </a:rPr>
                        <a:t>सुरक्षा संबंधी जानकारी </a:t>
                      </a:r>
                    </a:p>
                  </a:txBody>
                  <a:tcPr marL="91448" marR="91448" marT="45706" marB="45706"/>
                </a:tc>
                <a:tc>
                  <a:txBody>
                    <a:bodyPr/>
                    <a:lstStyle/>
                    <a:p>
                      <a:r>
                        <a:rPr lang="hi-IN" altLang="en-US" sz="2800" dirty="0">
                          <a:latin typeface="Open Sans"/>
                        </a:rPr>
                        <a:t>आपातकालीन प्रतिक्रिया मार्गदर्शन और गतिविधियां </a:t>
                      </a:r>
                    </a:p>
                  </a:txBody>
                  <a:tcPr marL="91448" marR="91448" marT="45706" marB="4570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62200"/>
            <a:ext cx="3352800" cy="21336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Open Sans"/>
              </a:rPr>
              <a:t> </a:t>
            </a:r>
            <a:br>
              <a:rPr lang="en-US" sz="4000" b="1" dirty="0">
                <a:solidFill>
                  <a:srgbClr val="C00000"/>
                </a:solidFill>
                <a:latin typeface="Open Sans"/>
              </a:rPr>
            </a:br>
            <a:r>
              <a:rPr lang="en-US" sz="4800" b="1" dirty="0"/>
              <a:t> </a:t>
            </a:r>
            <a:br>
              <a:rPr lang="en-US" sz="4800" b="1" dirty="0"/>
            </a:br>
            <a:br>
              <a:rPr lang="en-US" sz="4800" b="1" dirty="0"/>
            </a:br>
            <a:br>
              <a:rPr lang="en-US" altLang="en-US" sz="4000" b="1" dirty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  <a:sym typeface="Arial" panose="020B0604020202020204" pitchFamily="34" charset="0"/>
              </a:rPr>
            </a:br>
            <a:br>
              <a:rPr lang="en-US" altLang="en-US" sz="4000" b="1" dirty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  <a:sym typeface="Arial" panose="020B0604020202020204" pitchFamily="34" charset="0"/>
              </a:rPr>
            </a:br>
            <a:r>
              <a:rPr lang="hi-IN" altLang="en-US" sz="4000" b="1" dirty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  <a:sym typeface="Arial" panose="020B0604020202020204" pitchFamily="34" charset="0"/>
              </a:rPr>
              <a:t>नारंगी अनुभाग गाइड </a:t>
            </a:r>
            <a:br>
              <a:rPr lang="en-US" b="1" dirty="0">
                <a:solidFill>
                  <a:srgbClr val="C00000"/>
                </a:solidFill>
                <a:latin typeface="Algerian" panose="04020705040A02060702" pitchFamily="82" charset="0"/>
              </a:rPr>
            </a:br>
            <a:br>
              <a:rPr lang="en-US" b="1" dirty="0">
                <a:solidFill>
                  <a:srgbClr val="C00000"/>
                </a:solidFill>
                <a:latin typeface="Algerian" panose="04020705040A02060702" pitchFamily="82" charset="0"/>
              </a:rPr>
            </a:br>
            <a:br>
              <a:rPr lang="en-US" sz="4000" b="1" dirty="0">
                <a:solidFill>
                  <a:srgbClr val="C00000"/>
                </a:solidFill>
                <a:latin typeface="Algerian" panose="04020705040A02060702" pitchFamily="82" charset="0"/>
              </a:rPr>
            </a:br>
            <a:br>
              <a:rPr lang="en-US" sz="4000" b="1" dirty="0">
                <a:solidFill>
                  <a:srgbClr val="C00000"/>
                </a:solidFill>
                <a:latin typeface="Algerian" panose="04020705040A02060702" pitchFamily="82" charset="0"/>
              </a:rPr>
            </a:br>
            <a:endParaRPr lang="en-US" sz="4000" b="1" dirty="0">
              <a:solidFill>
                <a:srgbClr val="C00000"/>
              </a:solidFill>
              <a:latin typeface="Open Sans"/>
            </a:endParaRPr>
          </a:p>
        </p:txBody>
      </p:sp>
      <p:pic>
        <p:nvPicPr>
          <p:cNvPr id="8" name="object 4"/>
          <p:cNvPicPr/>
          <p:nvPr/>
        </p:nvPicPr>
        <p:blipFill rotWithShape="1">
          <a:blip r:embed="rId2" cstate="print"/>
          <a:srcRect r="21695"/>
          <a:stretch>
            <a:fillRect/>
          </a:stretch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4495800" y="1295400"/>
          <a:ext cx="7239000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Organization Chart" r:id="rId4" imgW="6296025" imgH="6534150" progId="OrgPlusWOPX.4">
                  <p:embed followColorScheme="full"/>
                </p:oleObj>
              </mc:Choice>
              <mc:Fallback>
                <p:oleObj name="Organization Chart" r:id="rId4" imgW="6296025" imgH="6534150" progId="OrgPlusWOPX.4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295400"/>
                        <a:ext cx="7239000" cy="5029200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FFC000"/>
                          </a:gs>
                          <a:gs pos="74001">
                            <a:srgbClr val="ABC0E4"/>
                          </a:gs>
                          <a:gs pos="83000">
                            <a:srgbClr val="ABC0E4"/>
                          </a:gs>
                          <a:gs pos="100000">
                            <a:srgbClr val="C7D5ED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62200"/>
            <a:ext cx="3962400" cy="21336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Open Sans"/>
              </a:rPr>
              <a:t> </a:t>
            </a:r>
            <a:br>
              <a:rPr lang="en-US" sz="4000" b="1" dirty="0">
                <a:solidFill>
                  <a:srgbClr val="C00000"/>
                </a:solidFill>
                <a:latin typeface="Open Sans"/>
              </a:rPr>
            </a:br>
            <a:r>
              <a:rPr lang="en-US" sz="4800" b="1" dirty="0"/>
              <a:t> </a:t>
            </a:r>
            <a:br>
              <a:rPr lang="en-US" sz="4800" b="1" dirty="0"/>
            </a:br>
            <a:br>
              <a:rPr lang="en-US" sz="4800" b="1" dirty="0"/>
            </a:br>
            <a:br>
              <a:rPr lang="en-US" altLang="en-US" sz="4000" b="1" dirty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  <a:sym typeface="Arial" panose="020B0604020202020204" pitchFamily="34" charset="0"/>
              </a:rPr>
            </a:br>
            <a:r>
              <a:rPr lang="hi-IN" altLang="en-US" sz="4000" b="1" dirty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  <a:sym typeface="Arial" panose="020B0604020202020204" pitchFamily="34" charset="0"/>
              </a:rPr>
              <a:t>हरा टेबल की जानकारी </a:t>
            </a:r>
            <a:br>
              <a:rPr lang="en-US" b="1" dirty="0">
                <a:solidFill>
                  <a:srgbClr val="C00000"/>
                </a:solidFill>
                <a:latin typeface="Algerian" panose="04020705040A02060702" pitchFamily="82" charset="0"/>
              </a:rPr>
            </a:br>
            <a:br>
              <a:rPr lang="en-US" sz="4000" b="1" dirty="0">
                <a:solidFill>
                  <a:srgbClr val="C00000"/>
                </a:solidFill>
                <a:latin typeface="Algerian" panose="04020705040A02060702" pitchFamily="82" charset="0"/>
              </a:rPr>
            </a:br>
            <a:br>
              <a:rPr lang="en-US" sz="4000" b="1" dirty="0">
                <a:solidFill>
                  <a:srgbClr val="C00000"/>
                </a:solidFill>
                <a:latin typeface="Algerian" panose="04020705040A02060702" pitchFamily="82" charset="0"/>
              </a:rPr>
            </a:br>
            <a:endParaRPr lang="en-US" sz="4000" b="1" dirty="0">
              <a:solidFill>
                <a:srgbClr val="C00000"/>
              </a:solidFill>
              <a:latin typeface="Open Sans"/>
            </a:endParaRPr>
          </a:p>
        </p:txBody>
      </p:sp>
      <p:pic>
        <p:nvPicPr>
          <p:cNvPr id="8" name="object 4"/>
          <p:cNvPicPr/>
          <p:nvPr/>
        </p:nvPicPr>
        <p:blipFill rotWithShape="1">
          <a:blip r:embed="rId2" cstate="print"/>
          <a:srcRect r="21695"/>
          <a:stretch>
            <a:fillRect/>
          </a:stretch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95800" y="1066800"/>
            <a:ext cx="7010400" cy="4523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charset="0"/>
              <a:buChar char="Ø"/>
              <a:defRPr/>
            </a:pPr>
            <a:r>
              <a:rPr lang="hi-IN" altLang="en-US" sz="2400" dirty="0">
                <a:latin typeface="Open Sans"/>
                <a:cs typeface="Times New Roman" panose="02020603050405020304" pitchFamily="18" charset="0"/>
                <a:sym typeface="Arial" panose="020B0604020202020204" pitchFamily="34" charset="0"/>
              </a:rPr>
              <a:t>दो अलग अलग प्रकार की अनुशंसित सुरक्षित दूरी ‘प्रारम्भिक अलगाव दूरी’ और सुरक्षात्मक कार्यवाही दूरी’ प्रदान करता है ।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charset="0"/>
              <a:buChar char="Ø"/>
              <a:defRPr/>
            </a:pPr>
            <a:endParaRPr lang="hi-IN" altLang="en-US" sz="2400" dirty="0">
              <a:latin typeface="Open Sans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charset="0"/>
              <a:buChar char="Ø"/>
              <a:defRPr/>
            </a:pPr>
            <a:r>
              <a:rPr lang="hi-IN" altLang="en-US" sz="2400" dirty="0">
                <a:latin typeface="Open Sans"/>
                <a:cs typeface="Times New Roman" panose="02020603050405020304" pitchFamily="18" charset="0"/>
                <a:sym typeface="Arial" panose="020B0604020202020204" pitchFamily="34" charset="0"/>
              </a:rPr>
              <a:t>सभी हाय लाइट की गई सामग्रियों के लिए छोत (लगभग 200 लिटर या उससे कम ) और बड़े रिसाव (200 लिटर से अधिक) दोनों के लिए दूरी प्रदान करता है ।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charset="0"/>
              <a:buChar char="Ø"/>
              <a:defRPr/>
            </a:pPr>
            <a:endParaRPr lang="hi-IN" altLang="en-US" sz="2400" dirty="0">
              <a:latin typeface="Open Sans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charset="0"/>
              <a:buChar char="Ø"/>
              <a:defRPr/>
            </a:pPr>
            <a:r>
              <a:rPr lang="hi-IN" altLang="en-US" sz="2400" dirty="0">
                <a:latin typeface="Open Sans"/>
                <a:cs typeface="Times New Roman" panose="02020603050405020304" pitchFamily="18" charset="0"/>
                <a:sym typeface="Arial" panose="020B0604020202020204" pitchFamily="34" charset="0"/>
              </a:rPr>
              <a:t>इसे दिन और   रात की स्थितियों से  विभाजित किया गया हैं ।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362200"/>
            <a:ext cx="3200400" cy="21336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Open Sans"/>
              </a:rPr>
              <a:t> </a:t>
            </a:r>
            <a:br>
              <a:rPr lang="en-US" sz="4000" b="1" dirty="0">
                <a:solidFill>
                  <a:srgbClr val="C00000"/>
                </a:solidFill>
                <a:latin typeface="Open Sans"/>
              </a:rPr>
            </a:br>
            <a:r>
              <a:rPr lang="en-US" sz="4800" b="1" dirty="0"/>
              <a:t> </a:t>
            </a:r>
            <a:br>
              <a:rPr lang="en-US" sz="4800" b="1" dirty="0"/>
            </a:br>
            <a:br>
              <a:rPr lang="en-US" sz="4800" b="1" dirty="0"/>
            </a:br>
            <a:br>
              <a:rPr lang="en-US" altLang="en-US" sz="4000" b="1" dirty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  <a:sym typeface="Arial" panose="020B0604020202020204" pitchFamily="34" charset="0"/>
              </a:rPr>
            </a:br>
            <a:r>
              <a:rPr lang="hi-IN" altLang="en-US" sz="4000" b="1" dirty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  <a:sym typeface="Arial" panose="020B0604020202020204" pitchFamily="34" charset="0"/>
              </a:rPr>
              <a:t>हरा अनुभाग </a:t>
            </a:r>
            <a:br>
              <a:rPr lang="en-US" b="1" dirty="0">
                <a:solidFill>
                  <a:srgbClr val="C00000"/>
                </a:solidFill>
                <a:latin typeface="Algerian" panose="04020705040A02060702" pitchFamily="82" charset="0"/>
              </a:rPr>
            </a:br>
            <a:br>
              <a:rPr lang="en-US" b="1" dirty="0">
                <a:solidFill>
                  <a:srgbClr val="C00000"/>
                </a:solidFill>
                <a:latin typeface="Algerian" panose="04020705040A02060702" pitchFamily="82" charset="0"/>
              </a:rPr>
            </a:br>
            <a:br>
              <a:rPr lang="en-US" sz="4000" b="1" dirty="0">
                <a:solidFill>
                  <a:srgbClr val="C00000"/>
                </a:solidFill>
                <a:latin typeface="Algerian" panose="04020705040A02060702" pitchFamily="82" charset="0"/>
              </a:rPr>
            </a:br>
            <a:br>
              <a:rPr lang="en-US" sz="4000" b="1" dirty="0">
                <a:solidFill>
                  <a:srgbClr val="C00000"/>
                </a:solidFill>
                <a:latin typeface="Algerian" panose="04020705040A02060702" pitchFamily="82" charset="0"/>
              </a:rPr>
            </a:br>
            <a:endParaRPr lang="en-US" sz="4000" b="1" dirty="0">
              <a:solidFill>
                <a:srgbClr val="C00000"/>
              </a:solidFill>
              <a:latin typeface="Open Sans"/>
            </a:endParaRPr>
          </a:p>
        </p:txBody>
      </p:sp>
      <p:pic>
        <p:nvPicPr>
          <p:cNvPr id="8" name="object 4"/>
          <p:cNvPicPr/>
          <p:nvPr/>
        </p:nvPicPr>
        <p:blipFill rotWithShape="1">
          <a:blip r:embed="rId2" cstate="print"/>
          <a:srcRect r="21695"/>
          <a:stretch>
            <a:fillRect/>
          </a:stretch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95800" y="1066800"/>
            <a:ext cx="7010400" cy="4651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/>
            </a:pPr>
            <a:r>
              <a:rPr lang="en-US" sz="2400" b="1" dirty="0">
                <a:latin typeface="Bookman Old Style" panose="02050604050505020204" pitchFamily="18" charset="0"/>
                <a:ea typeface="Times" panose="02020603050405020304" pitchFamily="18" charset="0"/>
                <a:cs typeface="Times" panose="02020603050405020304" pitchFamily="18" charset="0"/>
              </a:rPr>
              <a:t>Table 1- </a:t>
            </a:r>
            <a:r>
              <a:rPr lang="hi-IN" altLang="en-US" sz="2400" dirty="0">
                <a:latin typeface="Open Sans"/>
                <a:cs typeface="Times New Roman" panose="02020603050405020304" pitchFamily="18" charset="0"/>
                <a:sym typeface="Arial" panose="020B0604020202020204" pitchFamily="34" charset="0"/>
              </a:rPr>
              <a:t>‘प्रारम्भिक अलगाव दूरी’ और सुरक्षात्मक कार्यवाही दूरी’ </a:t>
            </a:r>
          </a:p>
          <a:p>
            <a:pPr algn="just">
              <a:lnSpc>
                <a:spcPct val="20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/>
            </a:pPr>
            <a:r>
              <a:rPr lang="en-US" sz="2400" b="1" dirty="0">
                <a:latin typeface="Bookman Old Style" panose="02050604050505020204" pitchFamily="18" charset="0"/>
                <a:ea typeface="Times" panose="02020603050405020304" pitchFamily="18" charset="0"/>
                <a:cs typeface="Times" panose="02020603050405020304" pitchFamily="18" charset="0"/>
              </a:rPr>
              <a:t>Table 2- </a:t>
            </a:r>
            <a:r>
              <a:rPr lang="hi-IN" altLang="en-US" sz="2400" dirty="0">
                <a:latin typeface="Bookman Old Style" panose="02050604050505020204" pitchFamily="18" charset="0"/>
                <a:ea typeface="Times" panose="02020603050405020304" pitchFamily="18" charset="0"/>
                <a:cs typeface="Times" panose="02020603050405020304" pitchFamily="18" charset="0"/>
              </a:rPr>
              <a:t>पानी के साथ प्रतिक्रिया कर विषाक्त गैस बनाने वाले पदार्थ </a:t>
            </a:r>
          </a:p>
          <a:p>
            <a:pPr algn="just">
              <a:lnSpc>
                <a:spcPct val="20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/>
            </a:pPr>
            <a:r>
              <a:rPr lang="en-US" sz="2400" b="1" dirty="0">
                <a:latin typeface="Bookman Old Style" panose="02050604050505020204" pitchFamily="18" charset="0"/>
                <a:ea typeface="Times" panose="02020603050405020304" pitchFamily="18" charset="0"/>
                <a:cs typeface="Times" panose="02020603050405020304" pitchFamily="18" charset="0"/>
              </a:rPr>
              <a:t>Table3-</a:t>
            </a:r>
            <a:r>
              <a:rPr lang="en-US" sz="2400" dirty="0">
                <a:latin typeface="Bookman Old Style" panose="02050604050505020204" pitchFamily="18" charset="0"/>
                <a:ea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hi-IN" altLang="en-US" sz="2400" dirty="0">
                <a:latin typeface="Open Sans"/>
                <a:cs typeface="Times New Roman" panose="02020603050405020304" pitchFamily="18" charset="0"/>
                <a:sym typeface="Arial" panose="020B0604020202020204" pitchFamily="34" charset="0"/>
              </a:rPr>
              <a:t>‘प्रारम्भिक अलगाव दूरी’ और सुरक्षात्मक कार्यवाही दूरी’  6 कॉमन </a:t>
            </a:r>
            <a:r>
              <a:rPr lang="en-US" sz="2400" dirty="0">
                <a:solidFill>
                  <a:srgbClr val="FF0000"/>
                </a:solidFill>
                <a:latin typeface="Bookman Old Style" panose="02050604050505020204" pitchFamily="18" charset="0"/>
                <a:ea typeface="Times" panose="02020603050405020304" pitchFamily="18" charset="0"/>
                <a:cs typeface="Times" panose="02020603050405020304" pitchFamily="18" charset="0"/>
                <a:sym typeface="+mn-ea"/>
              </a:rPr>
              <a:t>TIH</a:t>
            </a:r>
            <a:r>
              <a:rPr lang="hi-IN" altLang="en-US" sz="2400" dirty="0">
                <a:solidFill>
                  <a:srgbClr val="FF0000"/>
                </a:solidFill>
                <a:latin typeface="Bookman Old Style" panose="02050604050505020204" pitchFamily="18" charset="0"/>
                <a:ea typeface="Times" panose="02020603050405020304" pitchFamily="18" charset="0"/>
                <a:cs typeface="Times" panose="02020603050405020304" pitchFamily="18" charset="0"/>
                <a:sym typeface="+mn-ea"/>
              </a:rPr>
              <a:t> गसेस के </a:t>
            </a:r>
            <a:r>
              <a:rPr lang="hi-IN" altLang="en-US" sz="2400" dirty="0">
                <a:latin typeface="Open Sans"/>
                <a:cs typeface="Times New Roman" panose="02020603050405020304" pitchFamily="18" charset="0"/>
                <a:sym typeface="Arial" panose="020B0604020202020204" pitchFamily="34" charset="0"/>
              </a:rPr>
              <a:t> बड़े स्पिल </a:t>
            </a:r>
            <a:r>
              <a:rPr lang="en-US" sz="2400" dirty="0">
                <a:latin typeface="Bookman Old Style" panose="02050604050505020204" pitchFamily="18" charset="0"/>
                <a:ea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hi-IN" altLang="en-US" sz="2400" dirty="0">
                <a:latin typeface="Bookman Old Style" panose="02050604050505020204" pitchFamily="18" charset="0"/>
                <a:ea typeface="Times" panose="02020603050405020304" pitchFamily="18" charset="0"/>
                <a:cs typeface="Times" panose="02020603050405020304" pitchFamily="18" charset="0"/>
              </a:rPr>
              <a:t>के लिए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81200"/>
            <a:ext cx="5029200" cy="2819400"/>
          </a:xfrm>
        </p:spPr>
        <p:txBody>
          <a:bodyPr>
            <a:noAutofit/>
          </a:bodyPr>
          <a:lstStyle/>
          <a:p>
            <a:r>
              <a:rPr lang="hi-IN" altLang="en-US" sz="4000" b="1" dirty="0">
                <a:solidFill>
                  <a:srgbClr val="C00000"/>
                </a:solidFill>
                <a:latin typeface="Open Sans"/>
              </a:rPr>
              <a:t>हज्मत परिवहन को क्यों विनियमित करे ?</a:t>
            </a:r>
            <a:endParaRPr lang="hi-IN" alt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0" y="1600200"/>
            <a:ext cx="6019800" cy="3429000"/>
          </a:xfrm>
        </p:spPr>
        <p:txBody>
          <a:bodyPr>
            <a:noAutofit/>
          </a:bodyPr>
          <a:lstStyle/>
          <a:p>
            <a:pPr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hi-IN" altLang="en-US" sz="2800" dirty="0">
                <a:latin typeface="Open Sans"/>
              </a:rPr>
              <a:t>खतरनाक सामान का परिवहन , यदि जारी या प्रज्वलित किया जाता है , मानव स्वास्थय या पर्यावरण को नुकसान पंहुचा सकता है </a:t>
            </a:r>
          </a:p>
        </p:txBody>
      </p:sp>
      <p:pic>
        <p:nvPicPr>
          <p:cNvPr id="8" name="object 4"/>
          <p:cNvPicPr/>
          <p:nvPr/>
        </p:nvPicPr>
        <p:blipFill rotWithShape="1">
          <a:blip r:embed="rId2" cstate="print"/>
          <a:srcRect r="21695"/>
          <a:stretch>
            <a:fillRect/>
          </a:stretch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362200"/>
            <a:ext cx="3200400" cy="21336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Open Sans"/>
              </a:rPr>
              <a:t> </a:t>
            </a:r>
            <a:br>
              <a:rPr lang="en-US" sz="4000" b="1" dirty="0">
                <a:solidFill>
                  <a:srgbClr val="C00000"/>
                </a:solidFill>
                <a:latin typeface="Open Sans"/>
              </a:rPr>
            </a:br>
            <a:r>
              <a:rPr lang="en-US" sz="4800" b="1" dirty="0"/>
              <a:t> </a:t>
            </a:r>
            <a:br>
              <a:rPr lang="en-US" sz="4800" b="1" dirty="0"/>
            </a:br>
            <a:br>
              <a:rPr lang="en-US" sz="4800" b="1" dirty="0"/>
            </a:br>
            <a:br>
              <a:rPr lang="en-US" altLang="en-US" sz="4000" b="1" dirty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  <a:sym typeface="Arial" panose="020B0604020202020204" pitchFamily="34" charset="0"/>
              </a:rPr>
            </a:br>
            <a:r>
              <a:rPr lang="hi-IN" altLang="en-US" sz="4000" b="1" dirty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  <a:sym typeface="Arial" panose="020B0604020202020204" pitchFamily="34" charset="0"/>
              </a:rPr>
              <a:t>प्रारम्भिक अलगाव क्षेत्र </a:t>
            </a:r>
            <a:br>
              <a:rPr lang="en-US" b="1" dirty="0">
                <a:solidFill>
                  <a:srgbClr val="C00000"/>
                </a:solidFill>
                <a:latin typeface="Algerian" panose="04020705040A02060702" pitchFamily="82" charset="0"/>
              </a:rPr>
            </a:br>
            <a:br>
              <a:rPr lang="en-US" sz="4000" b="1" dirty="0">
                <a:solidFill>
                  <a:srgbClr val="C00000"/>
                </a:solidFill>
                <a:latin typeface="Algerian" panose="04020705040A02060702" pitchFamily="82" charset="0"/>
              </a:rPr>
            </a:br>
            <a:br>
              <a:rPr lang="en-US" sz="4000" b="1" dirty="0">
                <a:solidFill>
                  <a:srgbClr val="C00000"/>
                </a:solidFill>
                <a:latin typeface="Algerian" panose="04020705040A02060702" pitchFamily="82" charset="0"/>
              </a:rPr>
            </a:br>
            <a:endParaRPr lang="en-US" sz="4000" b="1" dirty="0">
              <a:solidFill>
                <a:srgbClr val="C00000"/>
              </a:solidFill>
              <a:latin typeface="Open Sans"/>
            </a:endParaRPr>
          </a:p>
        </p:txBody>
      </p:sp>
      <p:pic>
        <p:nvPicPr>
          <p:cNvPr id="8" name="object 4"/>
          <p:cNvPicPr/>
          <p:nvPr/>
        </p:nvPicPr>
        <p:blipFill rotWithShape="1">
          <a:blip r:embed="rId2" cstate="print"/>
          <a:srcRect r="21695"/>
          <a:stretch>
            <a:fillRect/>
          </a:stretch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95800" y="1407230"/>
            <a:ext cx="7010400" cy="3969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hi-IN" altLang="en-CA" sz="2800" dirty="0">
                <a:latin typeface="Open Sans"/>
                <a:cs typeface="Times New Roman" panose="02020603050405020304" pitchFamily="18" charset="0"/>
              </a:rPr>
              <a:t>वह दूरी जो रीसाव के बाद पहले 30 मिनट के दौरान प्रभावित होने की संभावना है , और यह दूरी समय के साथ बढ़ सकती है । </a:t>
            </a:r>
            <a:endParaRPr lang="en-CA" altLang="en-US" sz="2800" dirty="0">
              <a:latin typeface="Open Sans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ClrTx/>
              <a:buSzTx/>
              <a:buFont typeface="Wingdings" panose="05000000000000000000" charset="0"/>
              <a:buChar char="Ø"/>
            </a:pPr>
            <a:r>
              <a:rPr lang="hi-IN" altLang="en-CA" sz="2800" dirty="0">
                <a:latin typeface="Open Sans"/>
                <a:cs typeface="Times New Roman" panose="02020603050405020304" pitchFamily="18" charset="0"/>
              </a:rPr>
              <a:t>घटना के आस पास के क्षेत्र को परिभाषित करता है जिसमे व्यक्तियों को सामग्री की खतरनाक और जीवन धमकाने वाली सांद्रता के संपर्क मे आ सकता है ।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/>
          <p:cNvSpPr/>
          <p:nvPr/>
        </p:nvSpPr>
        <p:spPr>
          <a:xfrm>
            <a:off x="4655128" y="-86222"/>
            <a:ext cx="7694588" cy="694422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sp>
        <p:nvSpPr>
          <p:cNvPr id="222" name="Duties of…"/>
          <p:cNvSpPr txBox="1"/>
          <p:nvPr/>
        </p:nvSpPr>
        <p:spPr>
          <a:xfrm>
            <a:off x="106532" y="2626709"/>
            <a:ext cx="4254779" cy="815975"/>
          </a:xfrm>
          <a:prstGeom prst="rect">
            <a:avLst/>
          </a:prstGeom>
          <a:ln w="12700">
            <a:miter lim="400000"/>
          </a:ln>
        </p:spPr>
        <p:txBody>
          <a:bodyPr wrap="square" lIns="39142" tIns="39142" rIns="39142" bIns="39142">
            <a:spAutoFit/>
          </a:bodyPr>
          <a:lstStyle/>
          <a:p>
            <a:pPr lvl="0" algn="ctr">
              <a:lnSpc>
                <a:spcPct val="120000"/>
              </a:lnSpc>
              <a:buClr>
                <a:srgbClr val="C00000"/>
              </a:buClr>
              <a:buSzPts val="3600"/>
            </a:pPr>
            <a:r>
              <a:rPr lang="hi-IN" altLang="en-US" sz="4000" b="1" dirty="0">
                <a:solidFill>
                  <a:srgbClr val="C00000"/>
                </a:solidFill>
                <a:latin typeface="Open Sans"/>
              </a:rPr>
              <a:t>समीक्षा </a:t>
            </a:r>
          </a:p>
        </p:txBody>
      </p:sp>
      <p:sp>
        <p:nvSpPr>
          <p:cNvPr id="223" name="Ensure your safety and the safety of your crew, the patient, and bystanders…"/>
          <p:cNvSpPr txBox="1"/>
          <p:nvPr/>
        </p:nvSpPr>
        <p:spPr>
          <a:xfrm>
            <a:off x="5105400" y="1428115"/>
            <a:ext cx="7086600" cy="4347210"/>
          </a:xfrm>
          <a:prstGeom prst="rect">
            <a:avLst/>
          </a:prstGeom>
          <a:ln w="12700">
            <a:miter lim="400000"/>
          </a:ln>
        </p:spPr>
        <p:txBody>
          <a:bodyPr wrap="square" lIns="39142" tIns="39142" rIns="39142" bIns="39142">
            <a:noAutofit/>
          </a:bodyPr>
          <a:lstStyle/>
          <a:p>
            <a:pPr lvl="0" indent="0">
              <a:buFont typeface="Wingdings" panose="05000000000000000000" charset="0"/>
              <a:buNone/>
            </a:pPr>
            <a:r>
              <a:rPr lang="hi-IN" altLang="en-US" sz="28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हमने जानकारी प्राप्त की -</a:t>
            </a:r>
            <a:endParaRPr lang="hi-IN" altLang="en-US" sz="240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285750" lvl="0" indent="-285750">
              <a:buFont typeface="Wingdings" panose="05000000000000000000" charset="0"/>
              <a:buChar char="ü"/>
            </a:pPr>
            <a:endParaRPr lang="hi-IN" altLang="en-US" sz="240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285750" lvl="0" indent="-285750">
              <a:buFont typeface="Wingdings" panose="05000000000000000000" charset="0"/>
              <a:buChar char="ü"/>
            </a:pPr>
            <a:r>
              <a:rPr lang="hi-IN" altLang="en-US" sz="24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हजमत का परिवहन और दुर्घटना का प्रबंधन</a:t>
            </a:r>
            <a:endParaRPr lang="hi-I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charset="0"/>
              <a:buChar char="ü"/>
            </a:pPr>
            <a:r>
              <a:rPr lang="hi-IN" altLang="en-US" sz="24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खतरनाक सामग्री की मूल परिभाषा</a:t>
            </a:r>
            <a:endParaRPr lang="hi-I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charset="0"/>
              <a:buChar char="ü"/>
            </a:pPr>
            <a:r>
              <a:rPr lang="hi-IN" altLang="en-US" sz="24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परिवहन का तरीका</a:t>
            </a:r>
            <a:endParaRPr lang="hi-I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charset="0"/>
              <a:buChar char="ü"/>
            </a:pPr>
            <a:r>
              <a:rPr lang="hi-IN" altLang="en-US" sz="24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खतरनाक सामग्री के परिवहन के लिए भारत में कानून</a:t>
            </a:r>
            <a:endParaRPr lang="hi-I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charset="0"/>
              <a:buChar char="ü"/>
            </a:pPr>
            <a:r>
              <a:rPr lang="hi-IN" altLang="en-US" sz="24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हजमत अनुपालन</a:t>
            </a:r>
            <a:endParaRPr lang="hi-I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charset="0"/>
              <a:buChar char="ü"/>
            </a:pPr>
            <a:r>
              <a:rPr lang="hi-IN" altLang="en-US" sz="24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खतरा संचार</a:t>
            </a:r>
            <a:endParaRPr lang="hi-I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charset="0"/>
              <a:buChar char="ü"/>
            </a:pPr>
            <a:r>
              <a:rPr lang="hi-IN" altLang="en-US" sz="24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हजमत दुर्घटना का प्रबंधन</a:t>
            </a:r>
            <a:endParaRPr lang="hi-I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charset="0"/>
              <a:buChar char="ü"/>
            </a:pPr>
            <a:r>
              <a:rPr lang="hi-IN" altLang="en-US" sz="24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ईआरजी पर संक्षिप्त जानकारी</a:t>
            </a:r>
            <a:endParaRPr lang="en-US" sz="3200" dirty="0">
              <a:latin typeface="Open Sans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93" y="6406669"/>
            <a:ext cx="641637" cy="2762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273" y="112697"/>
            <a:ext cx="1115571" cy="12142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207359"/>
            <a:ext cx="4548494" cy="650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/>
          <p:cNvSpPr/>
          <p:nvPr/>
        </p:nvSpPr>
        <p:spPr>
          <a:xfrm>
            <a:off x="4548494" y="-14539"/>
            <a:ext cx="7694588" cy="694422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sp>
        <p:nvSpPr>
          <p:cNvPr id="222" name="Duties of…"/>
          <p:cNvSpPr txBox="1"/>
          <p:nvPr/>
        </p:nvSpPr>
        <p:spPr>
          <a:xfrm>
            <a:off x="308114" y="3230213"/>
            <a:ext cx="4083778" cy="692785"/>
          </a:xfrm>
          <a:prstGeom prst="rect">
            <a:avLst/>
          </a:prstGeom>
          <a:ln w="12700">
            <a:miter lim="400000"/>
          </a:ln>
        </p:spPr>
        <p:txBody>
          <a:bodyPr wrap="square" lIns="39142" tIns="39142" rIns="39142" bIns="39142">
            <a:spAutoFit/>
          </a:bodyPr>
          <a:lstStyle/>
          <a:p>
            <a:pPr algn="ctr"/>
            <a:r>
              <a:rPr lang="hi-IN" altLang="en-US" sz="4000" b="1" dirty="0">
                <a:solidFill>
                  <a:srgbClr val="C00000"/>
                </a:solidFill>
                <a:latin typeface="Open Sans"/>
              </a:rPr>
              <a:t>कोई प्रश्न </a:t>
            </a:r>
            <a:r>
              <a:rPr lang="en-US" sz="4000" b="1" dirty="0">
                <a:solidFill>
                  <a:srgbClr val="C00000"/>
                </a:solidFill>
                <a:latin typeface="Open Sans"/>
              </a:rPr>
              <a:t>? </a:t>
            </a:r>
          </a:p>
        </p:txBody>
      </p:sp>
      <p:sp>
        <p:nvSpPr>
          <p:cNvPr id="223" name="Ensure your safety and the safety of your crew, the patient, and bystanders…"/>
          <p:cNvSpPr txBox="1"/>
          <p:nvPr/>
        </p:nvSpPr>
        <p:spPr>
          <a:xfrm>
            <a:off x="5004914" y="1896739"/>
            <a:ext cx="7238167" cy="968716"/>
          </a:xfrm>
          <a:prstGeom prst="rect">
            <a:avLst/>
          </a:prstGeom>
          <a:ln w="12700">
            <a:miter lim="400000"/>
          </a:ln>
        </p:spPr>
        <p:txBody>
          <a:bodyPr wrap="square" lIns="39142" tIns="39142" rIns="39142" bIns="39142">
            <a:spAutoFit/>
          </a:bodyPr>
          <a:lstStyle/>
          <a:p>
            <a:pPr marL="457200" lvl="0" indent="-457200" algn="just">
              <a:lnSpc>
                <a:spcPct val="250000"/>
              </a:lnSpc>
              <a:buClr>
                <a:schemeClr val="dk1"/>
              </a:buClr>
              <a:buSzPts val="3200"/>
              <a:buFont typeface="Noto Sans Symbols"/>
              <a:buChar char="▪"/>
            </a:pPr>
            <a:endParaRPr lang="en-US" sz="2800" dirty="0">
              <a:solidFill>
                <a:schemeClr val="dk1"/>
              </a:solidFill>
              <a:latin typeface="Open Sans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93" y="6406669"/>
            <a:ext cx="641637" cy="2762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4959" y="6378135"/>
            <a:ext cx="1750540" cy="3481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273" y="112697"/>
            <a:ext cx="1115571" cy="12142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207359"/>
            <a:ext cx="4548494" cy="650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1441" y="1765969"/>
            <a:ext cx="3368693" cy="3368693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87928" y="2057400"/>
            <a:ext cx="3740727" cy="3401291"/>
          </a:xfrm>
        </p:spPr>
        <p:txBody>
          <a:bodyPr>
            <a:normAutofit/>
          </a:bodyPr>
          <a:lstStyle/>
          <a:p>
            <a:endParaRPr lang="en-US" sz="5400" dirty="0">
              <a:latin typeface="Open Sans"/>
            </a:endParaRPr>
          </a:p>
          <a:p>
            <a:r>
              <a:rPr lang="hi-IN" sz="4000" b="1" dirty="0">
                <a:solidFill>
                  <a:srgbClr val="C00000"/>
                </a:solidFill>
              </a:rPr>
              <a:t>मूल्यांकन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43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92" y="174626"/>
            <a:ext cx="1252142" cy="90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4357688" y="0"/>
            <a:ext cx="783431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2800" dirty="0">
                <a:solidFill>
                  <a:schemeClr val="tx1"/>
                </a:solidFill>
              </a:rPr>
              <a:t>1</a:t>
            </a:r>
            <a:r>
              <a:rPr lang="en-US" sz="2800" dirty="0">
                <a:solidFill>
                  <a:schemeClr val="tx1"/>
                </a:solidFill>
                <a:latin typeface="Open Sans"/>
              </a:rPr>
              <a:t>. </a:t>
            </a:r>
            <a:r>
              <a:rPr lang="hi-IN" altLang="en-US" sz="2800" dirty="0">
                <a:solidFill>
                  <a:schemeClr val="tx1"/>
                </a:solidFill>
                <a:latin typeface="Open Sans"/>
              </a:rPr>
              <a:t>UN वर्गीकरण के आधार पर क्लास -7 मे कौन सा  पदार्थ आता है </a:t>
            </a:r>
            <a:r>
              <a:rPr lang="en-US" sz="2800" dirty="0">
                <a:solidFill>
                  <a:schemeClr val="tx1"/>
                </a:solidFill>
                <a:latin typeface="Open Sans"/>
              </a:rPr>
              <a:t>?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Ø"/>
              <a:tabLst>
                <a:tab pos="1165225" algn="l"/>
              </a:tabLst>
            </a:pPr>
            <a:r>
              <a:rPr lang="en-US" sz="2800" dirty="0">
                <a:solidFill>
                  <a:srgbClr val="C00000"/>
                </a:solidFill>
                <a:latin typeface="Open Sans"/>
              </a:rPr>
              <a:t>Ans-  </a:t>
            </a:r>
            <a:r>
              <a:rPr lang="en-US" sz="2800" dirty="0">
                <a:solidFill>
                  <a:srgbClr val="FF0000"/>
                </a:solidFill>
                <a:latin typeface="Open Sans"/>
              </a:rPr>
              <a:t>Radioactive materials</a:t>
            </a:r>
          </a:p>
          <a:p>
            <a:pPr algn="just">
              <a:lnSpc>
                <a:spcPct val="200000"/>
              </a:lnSpc>
            </a:pPr>
            <a:r>
              <a:rPr lang="en-IN" sz="2800" dirty="0">
                <a:solidFill>
                  <a:schemeClr val="tx1"/>
                </a:solidFill>
                <a:latin typeface="Open Sans"/>
                <a:cs typeface="Arial" panose="020B0604020202020204" pitchFamily="34" charset="0"/>
              </a:rPr>
              <a:t>2.  MSDS</a:t>
            </a:r>
            <a:r>
              <a:rPr lang="hi-IN" altLang="en-IN" sz="2800" dirty="0">
                <a:solidFill>
                  <a:schemeClr val="tx1"/>
                </a:solidFill>
                <a:latin typeface="Open Sans"/>
                <a:cs typeface="Arial" panose="020B0604020202020204" pitchFamily="34" charset="0"/>
              </a:rPr>
              <a:t> का फूल फार्म क्या है </a:t>
            </a:r>
            <a:r>
              <a:rPr lang="en-IN" sz="2800" dirty="0">
                <a:solidFill>
                  <a:schemeClr val="tx1"/>
                </a:solidFill>
                <a:latin typeface="Open Sans"/>
                <a:cs typeface="Arial" panose="020B0604020202020204" pitchFamily="34" charset="0"/>
              </a:rPr>
              <a:t> ?</a:t>
            </a:r>
            <a:endParaRPr lang="en-US" sz="2800" b="1" u="sng" dirty="0">
              <a:solidFill>
                <a:schemeClr val="tx1"/>
              </a:solidFill>
              <a:latin typeface="Open Sans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en-US" sz="2800" dirty="0">
                <a:solidFill>
                  <a:srgbClr val="FF0000"/>
                </a:solidFill>
                <a:latin typeface="Open Sans"/>
              </a:rPr>
              <a:t>Ans- </a:t>
            </a:r>
            <a:r>
              <a:rPr lang="en-US" altLang="en-US" sz="2800" dirty="0">
                <a:solidFill>
                  <a:srgbClr val="FF0000"/>
                </a:solidFill>
                <a:latin typeface="Open Sans"/>
              </a:rPr>
              <a:t>Material Safety Data Sheet</a:t>
            </a:r>
            <a:endParaRPr lang="en-US" sz="2800" dirty="0">
              <a:solidFill>
                <a:srgbClr val="FF0000"/>
              </a:solidFill>
              <a:latin typeface="Open Sans"/>
            </a:endParaRPr>
          </a:p>
          <a:p>
            <a:pPr algn="ctr"/>
            <a:endParaRPr lang="en-IN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6335" y="0"/>
            <a:ext cx="1115665" cy="1213209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/>
          <p:cNvSpPr/>
          <p:nvPr/>
        </p:nvSpPr>
        <p:spPr>
          <a:xfrm>
            <a:off x="4548494" y="-14539"/>
            <a:ext cx="7694588" cy="694422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sp>
        <p:nvSpPr>
          <p:cNvPr id="222" name="Duties of…"/>
          <p:cNvSpPr txBox="1"/>
          <p:nvPr/>
        </p:nvSpPr>
        <p:spPr>
          <a:xfrm>
            <a:off x="339566" y="3230213"/>
            <a:ext cx="3724569" cy="692785"/>
          </a:xfrm>
          <a:prstGeom prst="rect">
            <a:avLst/>
          </a:prstGeom>
          <a:ln w="12700">
            <a:miter lim="400000"/>
          </a:ln>
        </p:spPr>
        <p:txBody>
          <a:bodyPr lIns="39142" tIns="39142" rIns="39142" bIns="39142">
            <a:spAutoFit/>
          </a:bodyPr>
          <a:lstStyle/>
          <a:p>
            <a:pPr algn="ctr"/>
            <a:r>
              <a:rPr lang="hi-IN" altLang="en-US" sz="4000" b="1" dirty="0">
                <a:solidFill>
                  <a:srgbClr val="C00000"/>
                </a:solidFill>
                <a:latin typeface="Open Sans"/>
              </a:rPr>
              <a:t>धन्यवाद </a:t>
            </a:r>
            <a:r>
              <a:rPr lang="en-US" sz="4000" b="1" dirty="0">
                <a:solidFill>
                  <a:srgbClr val="C00000"/>
                </a:solidFill>
                <a:latin typeface="Open Sans"/>
              </a:rPr>
              <a:t> </a:t>
            </a:r>
            <a:r>
              <a:rPr lang="en-US" sz="4000" dirty="0">
                <a:solidFill>
                  <a:srgbClr val="C00000"/>
                </a:solidFill>
                <a:latin typeface="Open Sans"/>
              </a:rPr>
              <a:t> </a:t>
            </a:r>
          </a:p>
        </p:txBody>
      </p:sp>
      <p:sp>
        <p:nvSpPr>
          <p:cNvPr id="223" name="Ensure your safety and the safety of your crew, the patient, and bystanders…"/>
          <p:cNvSpPr txBox="1"/>
          <p:nvPr/>
        </p:nvSpPr>
        <p:spPr>
          <a:xfrm>
            <a:off x="5004915" y="1311523"/>
            <a:ext cx="6781746" cy="448380"/>
          </a:xfrm>
          <a:prstGeom prst="rect">
            <a:avLst/>
          </a:prstGeom>
          <a:ln w="12700">
            <a:miter lim="400000"/>
          </a:ln>
        </p:spPr>
        <p:txBody>
          <a:bodyPr lIns="39142" tIns="39142" rIns="39142" bIns="39142">
            <a:spAutoFit/>
          </a:bodyPr>
          <a:lstStyle/>
          <a:p>
            <a:pPr marL="457200" lvl="0" indent="-457200" algn="just">
              <a:buClr>
                <a:schemeClr val="dk1"/>
              </a:buClr>
              <a:buSzPts val="3200"/>
              <a:buFont typeface="Noto Sans Symbols"/>
              <a:buChar char="▪"/>
            </a:pPr>
            <a:endParaRPr lang="en-US" sz="2400" dirty="0">
              <a:solidFill>
                <a:schemeClr val="dk1"/>
              </a:solidFill>
              <a:latin typeface="Open Sans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93" y="6406669"/>
            <a:ext cx="641637" cy="2762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4959" y="6378135"/>
            <a:ext cx="1750540" cy="3481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263" y="258222"/>
            <a:ext cx="5782244" cy="62939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207359"/>
            <a:ext cx="4548494" cy="650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09800"/>
            <a:ext cx="5029200" cy="2819400"/>
          </a:xfrm>
        </p:spPr>
        <p:txBody>
          <a:bodyPr>
            <a:noAutofit/>
          </a:bodyPr>
          <a:lstStyle/>
          <a:p>
            <a:r>
              <a:rPr lang="hi-IN" altLang="en-US" sz="4000" b="1" dirty="0">
                <a:solidFill>
                  <a:srgbClr val="C00000"/>
                </a:solidFill>
                <a:latin typeface="Open Sans"/>
              </a:rPr>
              <a:t>परिवहन के तरीके </a:t>
            </a:r>
            <a:endParaRPr lang="hi-IN" alt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2600" y="1905000"/>
            <a:ext cx="6019800" cy="3810000"/>
          </a:xfrm>
        </p:spPr>
        <p:txBody>
          <a:bodyPr>
            <a:noAutofit/>
          </a:bodyPr>
          <a:lstStyle/>
          <a:p>
            <a:pPr marL="609600" indent="-609600">
              <a:lnSpc>
                <a:spcPct val="150000"/>
              </a:lnSpc>
              <a:spcBef>
                <a:spcPts val="580"/>
              </a:spcBef>
              <a:buFontTx/>
              <a:buAutoNum type="arabicPeriod"/>
              <a:defRPr/>
            </a:pPr>
            <a:r>
              <a:rPr lang="hi-IN" altLang="en-US" sz="2800" dirty="0">
                <a:latin typeface="Open Sans"/>
              </a:rPr>
              <a:t>टैप </a:t>
            </a:r>
            <a:r>
              <a:rPr lang="en-US" sz="2800" dirty="0">
                <a:latin typeface="Open Sans"/>
              </a:rPr>
              <a:t> ( pipe line )</a:t>
            </a:r>
          </a:p>
          <a:p>
            <a:pPr marL="609600" indent="-609600">
              <a:lnSpc>
                <a:spcPct val="150000"/>
              </a:lnSpc>
              <a:spcBef>
                <a:spcPts val="580"/>
              </a:spcBef>
              <a:buFontTx/>
              <a:buAutoNum type="arabicPeriod"/>
              <a:defRPr/>
            </a:pPr>
            <a:r>
              <a:rPr lang="hi-IN" altLang="en-US" sz="2800" dirty="0">
                <a:latin typeface="Open Sans"/>
              </a:rPr>
              <a:t>विमान </a:t>
            </a:r>
            <a:r>
              <a:rPr lang="en-US" sz="2800" dirty="0">
                <a:latin typeface="Open Sans"/>
              </a:rPr>
              <a:t> (air ways )</a:t>
            </a:r>
          </a:p>
          <a:p>
            <a:pPr marL="609600" indent="-609600">
              <a:lnSpc>
                <a:spcPct val="150000"/>
              </a:lnSpc>
              <a:spcBef>
                <a:spcPts val="580"/>
              </a:spcBef>
              <a:buFontTx/>
              <a:buAutoNum type="arabicPeriod"/>
              <a:defRPr/>
            </a:pPr>
            <a:r>
              <a:rPr lang="hi-IN" altLang="en-US" sz="2800" dirty="0">
                <a:latin typeface="Open Sans"/>
              </a:rPr>
              <a:t>जहाज </a:t>
            </a:r>
            <a:r>
              <a:rPr lang="en-US" sz="2800" dirty="0">
                <a:latin typeface="Open Sans"/>
              </a:rPr>
              <a:t> (water transport )</a:t>
            </a:r>
          </a:p>
          <a:p>
            <a:pPr marL="609600" indent="-609600">
              <a:lnSpc>
                <a:spcPct val="150000"/>
              </a:lnSpc>
              <a:spcBef>
                <a:spcPts val="580"/>
              </a:spcBef>
              <a:buFontTx/>
              <a:buAutoNum type="arabicPeriod"/>
              <a:defRPr/>
            </a:pPr>
            <a:r>
              <a:rPr lang="hi-IN" altLang="en-US" sz="2800" dirty="0">
                <a:latin typeface="Open Sans"/>
              </a:rPr>
              <a:t>रेलवे </a:t>
            </a:r>
            <a:r>
              <a:rPr lang="en-US" sz="2800" dirty="0">
                <a:latin typeface="Open Sans"/>
              </a:rPr>
              <a:t> (rail transport )</a:t>
            </a:r>
          </a:p>
          <a:p>
            <a:pPr marL="609600" indent="-609600">
              <a:lnSpc>
                <a:spcPct val="150000"/>
              </a:lnSpc>
              <a:spcBef>
                <a:spcPts val="580"/>
              </a:spcBef>
              <a:buFontTx/>
              <a:buAutoNum type="arabicPeriod"/>
              <a:defRPr/>
            </a:pPr>
            <a:r>
              <a:rPr lang="hi-IN" altLang="en-US" sz="2800" dirty="0">
                <a:latin typeface="Open Sans"/>
              </a:rPr>
              <a:t>मोटर वाहन </a:t>
            </a:r>
            <a:r>
              <a:rPr lang="en-US" sz="2800" dirty="0">
                <a:latin typeface="Open Sans"/>
              </a:rPr>
              <a:t> (road transport)</a:t>
            </a:r>
          </a:p>
        </p:txBody>
      </p:sp>
      <p:pic>
        <p:nvPicPr>
          <p:cNvPr id="8" name="object 4"/>
          <p:cNvPicPr/>
          <p:nvPr/>
        </p:nvPicPr>
        <p:blipFill rotWithShape="1">
          <a:blip r:embed="rId2" cstate="print"/>
          <a:srcRect r="21695"/>
          <a:stretch>
            <a:fillRect/>
          </a:stretch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05000"/>
            <a:ext cx="5029200" cy="3124200"/>
          </a:xfrm>
        </p:spPr>
        <p:txBody>
          <a:bodyPr>
            <a:noAutofit/>
          </a:bodyPr>
          <a:lstStyle/>
          <a:p>
            <a:r>
              <a:rPr lang="hi-IN" altLang="en-US" sz="4000" b="1" dirty="0">
                <a:solidFill>
                  <a:srgbClr val="C00000"/>
                </a:solidFill>
                <a:latin typeface="Open Sans"/>
              </a:rPr>
              <a:t>खतरनाक सामुग्री के परिवहन के लिए भारत में कानून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914400"/>
            <a:ext cx="6477000" cy="5562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SzPct val="135000"/>
            </a:pPr>
            <a:r>
              <a:rPr lang="en-US" sz="2800" dirty="0">
                <a:latin typeface="Open Sans"/>
              </a:rPr>
              <a:t> </a:t>
            </a:r>
            <a:r>
              <a:rPr lang="hi-IN" altLang="en-US" sz="2800" dirty="0">
                <a:latin typeface="Open Sans"/>
              </a:rPr>
              <a:t>खतरनाक रसायनों का निर्माण , भण्डारण और आयात </a:t>
            </a:r>
            <a:r>
              <a:rPr lang="en-US" sz="2800" dirty="0">
                <a:latin typeface="Open Sans"/>
              </a:rPr>
              <a:t> -1989 </a:t>
            </a:r>
          </a:p>
          <a:p>
            <a:pPr marL="0" indent="0">
              <a:lnSpc>
                <a:spcPct val="150000"/>
              </a:lnSpc>
              <a:buSzPct val="135000"/>
              <a:buNone/>
            </a:pPr>
            <a:r>
              <a:rPr lang="en-US" sz="2800" dirty="0">
                <a:latin typeface="Open Sans"/>
              </a:rPr>
              <a:t>(</a:t>
            </a:r>
            <a:r>
              <a:rPr lang="hi-IN" altLang="en-US" sz="2800" dirty="0">
                <a:latin typeface="Open Sans"/>
              </a:rPr>
              <a:t>पर्यावरण सरक्षण के अधिनियम के तहत </a:t>
            </a:r>
            <a:r>
              <a:rPr lang="en-US" sz="2800" dirty="0">
                <a:latin typeface="Open Sans"/>
              </a:rPr>
              <a:t>)</a:t>
            </a:r>
          </a:p>
          <a:p>
            <a:pPr>
              <a:lnSpc>
                <a:spcPct val="150000"/>
              </a:lnSpc>
              <a:buSzPct val="135000"/>
              <a:buFont typeface="Wingdings" panose="05000000000000000000" pitchFamily="2" charset="2"/>
              <a:buChar char="§"/>
            </a:pPr>
            <a:r>
              <a:rPr lang="hi-IN" altLang="en-US" sz="2800" dirty="0">
                <a:latin typeface="Open Sans"/>
              </a:rPr>
              <a:t>खतरों के प्रबंधन में मात्रा - आधारित दृष्टिकोण </a:t>
            </a:r>
          </a:p>
          <a:p>
            <a:pPr>
              <a:lnSpc>
                <a:spcPct val="150000"/>
              </a:lnSpc>
              <a:buSzPct val="135000"/>
              <a:buFont typeface="Wingdings" panose="05000000000000000000" pitchFamily="2" charset="2"/>
              <a:buChar char="§"/>
            </a:pPr>
            <a:r>
              <a:rPr lang="hi-IN" altLang="en-US" sz="2800" dirty="0">
                <a:latin typeface="Open Sans"/>
              </a:rPr>
              <a:t>खतरनाक पदार्थों  वाले प्रतिष्ठान के लिए आन -साईट योजनाओ पर नियम </a:t>
            </a:r>
          </a:p>
          <a:p>
            <a:pPr>
              <a:lnSpc>
                <a:spcPct val="150000"/>
              </a:lnSpc>
              <a:buSzPct val="135000"/>
              <a:buFont typeface="Wingdings" panose="05000000000000000000" pitchFamily="2" charset="2"/>
              <a:buChar char="§"/>
            </a:pPr>
            <a:r>
              <a:rPr lang="hi-IN" altLang="en-IN" sz="2800" dirty="0">
                <a:latin typeface="Open Sans"/>
              </a:rPr>
              <a:t>बल्क स्टोरेज के लिए सुरक्षा रिपोर्ट </a:t>
            </a:r>
          </a:p>
        </p:txBody>
      </p:sp>
      <p:pic>
        <p:nvPicPr>
          <p:cNvPr id="8" name="object 4"/>
          <p:cNvPicPr/>
          <p:nvPr/>
        </p:nvPicPr>
        <p:blipFill rotWithShape="1">
          <a:blip r:embed="rId2" cstate="print"/>
          <a:srcRect r="21695"/>
          <a:stretch>
            <a:fillRect/>
          </a:stretch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905000"/>
            <a:ext cx="5029200" cy="3124200"/>
          </a:xfrm>
        </p:spPr>
        <p:txBody>
          <a:bodyPr>
            <a:noAutofit/>
          </a:bodyPr>
          <a:lstStyle/>
          <a:p>
            <a:r>
              <a:rPr lang="hi-IN" altLang="en-US" sz="4000" b="1" dirty="0">
                <a:solidFill>
                  <a:srgbClr val="C00000"/>
                </a:solidFill>
                <a:latin typeface="Open Sans"/>
                <a:sym typeface="+mn-ea"/>
              </a:rPr>
              <a:t>खतरनाक सामुग्री के परिवहन के लिए भारत में कानून </a:t>
            </a:r>
            <a:endParaRPr lang="en-IN" sz="4000" b="1" dirty="0">
              <a:solidFill>
                <a:srgbClr val="C00000"/>
              </a:solidFill>
              <a:latin typeface="Open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5105400" y="1295400"/>
            <a:ext cx="6477000" cy="5257800"/>
          </a:xfrm>
        </p:spPr>
        <p:txBody>
          <a:bodyPr>
            <a:noAutofit/>
          </a:bodyPr>
          <a:lstStyle/>
          <a:p>
            <a:pPr lvl="0" algn="just">
              <a:lnSpc>
                <a:spcPct val="110000"/>
              </a:lnSpc>
              <a:buSzPct val="135000"/>
              <a:buFont typeface="Arial" panose="020B0604020202020204" pitchFamily="34" charset="0"/>
              <a:buChar char="•"/>
            </a:pPr>
            <a:r>
              <a:rPr lang="hi-IN" altLang="en-US" sz="2400" dirty="0">
                <a:latin typeface="Open Sans"/>
              </a:rPr>
              <a:t>सार्वजनिक देयता बीमा अधिनियम और नियम-1991 (कारखानों में बड़ी घटनाओं के संबंध में बाहरी लोगों को मुआवजे का भुगतान)</a:t>
            </a:r>
          </a:p>
          <a:p>
            <a:pPr lvl="0" algn="just">
              <a:lnSpc>
                <a:spcPct val="110000"/>
              </a:lnSpc>
              <a:buSzPct val="135000"/>
              <a:buFont typeface="Arial" panose="020B0604020202020204" pitchFamily="34" charset="0"/>
              <a:buChar char="•"/>
            </a:pPr>
            <a:r>
              <a:rPr lang="hi-IN" altLang="en-US" sz="2400" dirty="0">
                <a:latin typeface="Open Sans"/>
              </a:rPr>
              <a:t>खतरनाक अपशिष्ट (प्रबंधन और संचालन) नियम-1989</a:t>
            </a:r>
          </a:p>
          <a:p>
            <a:pPr lvl="0" algn="just">
              <a:lnSpc>
                <a:spcPct val="110000"/>
              </a:lnSpc>
              <a:buSzPct val="135000"/>
              <a:buFont typeface="Arial" panose="020B0604020202020204" pitchFamily="34" charset="0"/>
              <a:buChar char="•"/>
            </a:pPr>
            <a:r>
              <a:rPr lang="hi-IN" altLang="en-US" sz="2400" dirty="0">
                <a:latin typeface="Open Sans"/>
              </a:rPr>
              <a:t>मोटर वाहन अधिनियम-1988 और उसके तहत नियम (खतरनाक पदार्थों के परिवहन में सुरक्षा)</a:t>
            </a:r>
          </a:p>
          <a:p>
            <a:pPr lvl="0" algn="just">
              <a:lnSpc>
                <a:spcPct val="110000"/>
              </a:lnSpc>
              <a:buSzPct val="135000"/>
              <a:buFont typeface="Arial" panose="020B0604020202020204" pitchFamily="34" charset="0"/>
              <a:buChar char="•"/>
            </a:pPr>
            <a:r>
              <a:rPr lang="hi-IN" altLang="en-US" sz="2400" dirty="0">
                <a:latin typeface="Open Sans"/>
              </a:rPr>
              <a:t>पेट्रोलियम और विस्फोटक अधिनियम-1884 और नियम (बल्क स्टोरेज सहित पेट्रोलियम और पेट्रोकेमिकल को संभालने में सुरक्षा)</a:t>
            </a:r>
          </a:p>
        </p:txBody>
      </p:sp>
      <p:pic>
        <p:nvPicPr>
          <p:cNvPr id="8" name="object 4"/>
          <p:cNvPicPr/>
          <p:nvPr/>
        </p:nvPicPr>
        <p:blipFill rotWithShape="1">
          <a:blip r:embed="rId3" cstate="print"/>
          <a:srcRect r="21695"/>
          <a:stretch>
            <a:fillRect/>
          </a:stretch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905000"/>
            <a:ext cx="5029200" cy="3124200"/>
          </a:xfrm>
        </p:spPr>
        <p:txBody>
          <a:bodyPr>
            <a:noAutofit/>
          </a:bodyPr>
          <a:lstStyle/>
          <a:p>
            <a:r>
              <a:rPr lang="hi-IN" altLang="en-US" sz="4000" b="1" dirty="0">
                <a:solidFill>
                  <a:srgbClr val="C00000"/>
                </a:solidFill>
                <a:latin typeface="Open Sans"/>
              </a:rPr>
              <a:t>केंद्रीय मोटर वाहन नियम -१९८९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1295400"/>
            <a:ext cx="6477000" cy="4572000"/>
          </a:xfrm>
        </p:spPr>
        <p:txBody>
          <a:bodyPr>
            <a:noAutofit/>
          </a:bodyPr>
          <a:lstStyle/>
          <a:p>
            <a:pPr algn="just"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</a:pPr>
            <a:r>
              <a:rPr lang="en-US" sz="2400" dirty="0">
                <a:latin typeface="Open Sans"/>
              </a:rPr>
              <a:t>R-129  : </a:t>
            </a:r>
            <a:r>
              <a:rPr lang="hi-IN" altLang="en-US" sz="2400" dirty="0">
                <a:latin typeface="Open Sans"/>
              </a:rPr>
              <a:t>खतरनाक सामन का परिवहन </a:t>
            </a:r>
          </a:p>
          <a:p>
            <a:pPr algn="just"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</a:pPr>
            <a:r>
              <a:rPr lang="en-US" sz="2400" dirty="0">
                <a:latin typeface="Open Sans"/>
              </a:rPr>
              <a:t>R-130     : </a:t>
            </a:r>
            <a:r>
              <a:rPr lang="hi-IN" altLang="en-US" sz="2400" dirty="0">
                <a:latin typeface="Open Sans"/>
              </a:rPr>
              <a:t>वर्ग लेबल प्रदर्शित करने का तरीका </a:t>
            </a:r>
            <a:r>
              <a:rPr lang="en-US" sz="2400" dirty="0">
                <a:latin typeface="Open Sans"/>
              </a:rPr>
              <a:t>R-131   : </a:t>
            </a:r>
            <a:r>
              <a:rPr lang="hi-IN" altLang="en-US" sz="2400" dirty="0">
                <a:latin typeface="Open Sans"/>
              </a:rPr>
              <a:t>खतरनाक सामान के सुरक्षित परिवहन के लिए कंसय्नर की जिम्मेदारी </a:t>
            </a:r>
          </a:p>
          <a:p>
            <a:pPr algn="just"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</a:pPr>
            <a:r>
              <a:rPr lang="en-US" sz="2400" dirty="0">
                <a:latin typeface="Open Sans"/>
              </a:rPr>
              <a:t>R-132   : </a:t>
            </a:r>
            <a:r>
              <a:rPr lang="hi-IN" altLang="en-US" sz="2400" dirty="0">
                <a:latin typeface="Open Sans"/>
              </a:rPr>
              <a:t>खतरनाक सामान के सुरक्षित परिवहन के लिए ट्रांसपोर्टर और मालिक की जिम्मेदारी</a:t>
            </a:r>
            <a:endParaRPr lang="en-US" sz="2400" dirty="0">
              <a:latin typeface="Open Sans"/>
            </a:endParaRPr>
          </a:p>
          <a:p>
            <a:pPr algn="just"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</a:pPr>
            <a:r>
              <a:rPr lang="en-US" sz="2400" dirty="0">
                <a:latin typeface="Open Sans"/>
              </a:rPr>
              <a:t>R-133    : </a:t>
            </a:r>
            <a:r>
              <a:rPr lang="hi-IN" altLang="en-US" sz="2400" dirty="0">
                <a:latin typeface="Open Sans"/>
                <a:sym typeface="+mn-ea"/>
              </a:rPr>
              <a:t>खतरनाक सामान के सुरक्षित परिवहन के लिए ड्राईवर की जिम्मेदारी </a:t>
            </a:r>
            <a:endParaRPr lang="en-US" sz="2400" dirty="0">
              <a:latin typeface="Open Sans"/>
            </a:endParaRPr>
          </a:p>
        </p:txBody>
      </p:sp>
      <p:pic>
        <p:nvPicPr>
          <p:cNvPr id="8" name="object 4"/>
          <p:cNvPicPr/>
          <p:nvPr/>
        </p:nvPicPr>
        <p:blipFill rotWithShape="1">
          <a:blip r:embed="rId2" cstate="print"/>
          <a:srcRect r="21695"/>
          <a:stretch>
            <a:fillRect/>
          </a:stretch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905000"/>
            <a:ext cx="5029200" cy="3124200"/>
          </a:xfrm>
        </p:spPr>
        <p:txBody>
          <a:bodyPr>
            <a:noAutofit/>
          </a:bodyPr>
          <a:lstStyle/>
          <a:p>
            <a:r>
              <a:rPr lang="hi-IN" altLang="en-US" sz="4000" b="1" dirty="0">
                <a:solidFill>
                  <a:srgbClr val="C00000"/>
                </a:solidFill>
                <a:latin typeface="Open Sans"/>
                <a:sym typeface="+mn-ea"/>
              </a:rPr>
              <a:t>केंद्रीय मोटर वाहन नियम -१९८९ </a:t>
            </a:r>
            <a:endParaRPr lang="en-US" sz="4000" b="1" dirty="0">
              <a:solidFill>
                <a:srgbClr val="C00000"/>
              </a:solidFill>
              <a:latin typeface="Open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371600"/>
            <a:ext cx="6629400" cy="4572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</a:pPr>
            <a:r>
              <a:rPr lang="en-US" sz="2800" dirty="0">
                <a:latin typeface="Open Sans"/>
              </a:rPr>
              <a:t>R-134    	: </a:t>
            </a:r>
            <a:r>
              <a:rPr lang="hi-IN" altLang="en-US" sz="2800" dirty="0">
                <a:latin typeface="Open Sans"/>
              </a:rPr>
              <a:t>आपातकालीन सुचना पैनल 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</a:pPr>
            <a:r>
              <a:rPr lang="en-US" sz="2800" dirty="0">
                <a:latin typeface="Open Sans"/>
              </a:rPr>
              <a:t>R-135	: </a:t>
            </a:r>
            <a:r>
              <a:rPr lang="hi-IN" altLang="en-US" sz="2800" dirty="0">
                <a:latin typeface="Open Sans"/>
              </a:rPr>
              <a:t>ड्रायवर को निर्देशित करना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</a:pPr>
            <a:r>
              <a:rPr lang="hi-IN" altLang="en-US" sz="2800" dirty="0">
                <a:latin typeface="Open Sans"/>
              </a:rPr>
              <a:t> </a:t>
            </a:r>
            <a:r>
              <a:rPr lang="en-US" sz="2800" dirty="0">
                <a:latin typeface="Open Sans"/>
              </a:rPr>
              <a:t>R-136	: </a:t>
            </a:r>
            <a:r>
              <a:rPr lang="hi-IN" altLang="en-US" sz="2800" dirty="0">
                <a:latin typeface="Open Sans"/>
              </a:rPr>
              <a:t>ड्रायवर द्वारा पुलिस स्टेशन को दुर्घटना की रिपोर्ट 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</a:pPr>
            <a:r>
              <a:rPr lang="hi-IN" altLang="en-US" sz="2800" dirty="0">
                <a:latin typeface="Open Sans"/>
              </a:rPr>
              <a:t>\</a:t>
            </a:r>
            <a:r>
              <a:rPr lang="en-US" sz="2800" dirty="0">
                <a:latin typeface="Open Sans"/>
              </a:rPr>
              <a:t>R-137	: </a:t>
            </a:r>
            <a:r>
              <a:rPr lang="hi-IN" altLang="en-US" sz="2800" dirty="0">
                <a:latin typeface="Open Sans"/>
              </a:rPr>
              <a:t>वर्ग लेबल का प्रदर्शन </a:t>
            </a:r>
            <a:endParaRPr lang="hi-IN" altLang="en-US" sz="2800" b="1" dirty="0">
              <a:latin typeface="Open Sans"/>
            </a:endParaRPr>
          </a:p>
        </p:txBody>
      </p:sp>
      <p:pic>
        <p:nvPicPr>
          <p:cNvPr id="8" name="object 4"/>
          <p:cNvPicPr/>
          <p:nvPr/>
        </p:nvPicPr>
        <p:blipFill rotWithShape="1">
          <a:blip r:embed="rId2" cstate="print"/>
          <a:srcRect r="21695"/>
          <a:stretch>
            <a:fillRect/>
          </a:stretch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PP_GENERATETEXT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PP_GENERATETEXT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PP_GENERATETEXT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PP_GENERATETEXT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551*187"/>
  <p:tag name="TABLE_ENDDRAG_RECT" val="348*333*551*18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510*127"/>
  <p:tag name="TABLE_ENDDRAG_RECT" val="378*381*510*12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558*259"/>
  <p:tag name="TABLE_ENDDRAG_RECT" val="366*252*558*25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2020</Words>
  <Application>Microsoft Office PowerPoint</Application>
  <PresentationFormat>Widescreen</PresentationFormat>
  <Paragraphs>247</Paragraphs>
  <Slides>44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9" baseType="lpstr">
      <vt:lpstr>Algerian</vt:lpstr>
      <vt:lpstr>Arial</vt:lpstr>
      <vt:lpstr>Bookman Old Style</vt:lpstr>
      <vt:lpstr>Calibri</vt:lpstr>
      <vt:lpstr>Kruti Dev 092</vt:lpstr>
      <vt:lpstr>Noto Sans Symbols</vt:lpstr>
      <vt:lpstr>Open Sans</vt:lpstr>
      <vt:lpstr>Open Sans SemiBold</vt:lpstr>
      <vt:lpstr>Times New Roman</vt:lpstr>
      <vt:lpstr>Verdana</vt:lpstr>
      <vt:lpstr>Wingdings</vt:lpstr>
      <vt:lpstr>Wingdings 2</vt:lpstr>
      <vt:lpstr>Office Theme</vt:lpstr>
      <vt:lpstr>Bitmap Image</vt:lpstr>
      <vt:lpstr>Organization Chart</vt:lpstr>
      <vt:lpstr>PowerPoint Presentation</vt:lpstr>
      <vt:lpstr>PowerPoint Presentation</vt:lpstr>
      <vt:lpstr>खतरनाक सामुग्री की  मूल परिभाषा </vt:lpstr>
      <vt:lpstr>हज्मत परिवहन को क्यों विनियमित करे ?</vt:lpstr>
      <vt:lpstr>परिवहन के तरीके </vt:lpstr>
      <vt:lpstr>खतरनाक सामुग्री के परिवहन के लिए भारत में कानून </vt:lpstr>
      <vt:lpstr>खतरनाक सामुग्री के परिवहन के लिए भारत में कानून </vt:lpstr>
      <vt:lpstr>केंद्रीय मोटर वाहन नियम -१९८९ </vt:lpstr>
      <vt:lpstr>केंद्रीय मोटर वाहन नियम -१९८९ </vt:lpstr>
      <vt:lpstr>  HAZMAT समझौता   </vt:lpstr>
      <vt:lpstr>  (I) आवश्यक हज्मत प्रशिक्षण  </vt:lpstr>
      <vt:lpstr>  (I) आवश्यक हज्मत प्रशिक्षण    </vt:lpstr>
      <vt:lpstr>  (II) HAZMAT वर्गीकरण प्रणाली  </vt:lpstr>
      <vt:lpstr>  (II) HAZMAT वर्गीकरण प्रणाली  </vt:lpstr>
      <vt:lpstr>  (II) HAZMAT वर्गीकरण प्रणाली </vt:lpstr>
      <vt:lpstr>  (II) HAZMAT वर्गीकरण प्रणाली   </vt:lpstr>
      <vt:lpstr>  (II) HAZMAT वर्गीकरण प्रणाली  </vt:lpstr>
      <vt:lpstr>  (II) HAZMAT वर्गीकरण प्रणाली </vt:lpstr>
      <vt:lpstr> (II) HAZMAT वर्गीकरण प्रणाली </vt:lpstr>
      <vt:lpstr>(II) HAZMAT वर्गीकरण प्रणाली </vt:lpstr>
      <vt:lpstr>  (II) HAZMAT वर्गीकरण प्रणाली  </vt:lpstr>
      <vt:lpstr>  (III) पैक जिंग  </vt:lpstr>
      <vt:lpstr>  (IV) खतरा संचार  </vt:lpstr>
      <vt:lpstr> (IV) खतरा संचार  </vt:lpstr>
      <vt:lpstr>  (IV) खतरा संचार   </vt:lpstr>
      <vt:lpstr> आपातकालीन सूचना पैनल  (EIP)   </vt:lpstr>
      <vt:lpstr>   आपातकालीन सूचना पैनल  (EIP)   </vt:lpstr>
      <vt:lpstr>     आपातकालीन प्रतिक्रिया बुक (ERG)    </vt:lpstr>
      <vt:lpstr>      ERG फॉर्मैट     </vt:lpstr>
      <vt:lpstr>      ERG सेक्शन     </vt:lpstr>
      <vt:lpstr>      प्लाकार्ड टेबल   </vt:lpstr>
      <vt:lpstr>       रेल कार और रोड ट्रलर  आई डी  चार्ट       </vt:lpstr>
      <vt:lpstr>       पीला अनुभाग     </vt:lpstr>
      <vt:lpstr>       लेटर  “P”      </vt:lpstr>
      <vt:lpstr>       नीला अनुभाग     </vt:lpstr>
      <vt:lpstr>       नारंगी अनुभाग     </vt:lpstr>
      <vt:lpstr>       नारंगी अनुभाग गाइड     </vt:lpstr>
      <vt:lpstr>      हरा टेबल की जानकारी    </vt:lpstr>
      <vt:lpstr>      हरा अनुभाग     </vt:lpstr>
      <vt:lpstr>      प्रारम्भिक अलगाव क्षेत्र   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abc</dc:creator>
  <cp:lastModifiedBy>08 TH BN NDRF GHAZIABAD</cp:lastModifiedBy>
  <cp:revision>562</cp:revision>
  <dcterms:created xsi:type="dcterms:W3CDTF">2006-08-15T13:00:00Z</dcterms:created>
  <dcterms:modified xsi:type="dcterms:W3CDTF">2025-12-17T11:12:50Z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7DE4725A1EF244CA938A1BF7333E15CC_12</vt:lpwstr>
  </property>
  <property fmtid="{D5CDD505-2E9C-101B-9397-08002B2CF9AE}" pid="3" name="KSOProductBuildVer">
    <vt:lpwstr>1033-12.2.0.22530</vt:lpwstr>
  </property>
</Properties>
</file>