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handoutMasterIdLst>
    <p:handoutMasterId r:id="rId28"/>
  </p:handoutMasterIdLst>
  <p:sldIdLst>
    <p:sldId id="1339" r:id="rId2"/>
    <p:sldId id="1469" r:id="rId3"/>
    <p:sldId id="1470" r:id="rId4"/>
    <p:sldId id="1851" r:id="rId5"/>
    <p:sldId id="1852" r:id="rId6"/>
    <p:sldId id="1853" r:id="rId7"/>
    <p:sldId id="1854" r:id="rId8"/>
    <p:sldId id="1855" r:id="rId9"/>
    <p:sldId id="1856" r:id="rId10"/>
    <p:sldId id="1857" r:id="rId11"/>
    <p:sldId id="1858" r:id="rId12"/>
    <p:sldId id="1859" r:id="rId13"/>
    <p:sldId id="1860" r:id="rId14"/>
    <p:sldId id="1862" r:id="rId15"/>
    <p:sldId id="1861" r:id="rId16"/>
    <p:sldId id="1863" r:id="rId17"/>
    <p:sldId id="1864" r:id="rId18"/>
    <p:sldId id="1865" r:id="rId19"/>
    <p:sldId id="1866" r:id="rId20"/>
    <p:sldId id="1867" r:id="rId21"/>
    <p:sldId id="1868" r:id="rId22"/>
    <p:sldId id="296" r:id="rId23"/>
    <p:sldId id="298" r:id="rId24"/>
    <p:sldId id="319" r:id="rId25"/>
    <p:sldId id="29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epak" initials="d" lastIdx="1" clrIdx="0">
    <p:extLst>
      <p:ext uri="{19B8F6BF-5375-455C-9EA6-DF929625EA0E}">
        <p15:presenceInfo xmlns:p15="http://schemas.microsoft.com/office/powerpoint/2012/main" userId="deepa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89" d="100"/>
          <a:sy n="89" d="100"/>
        </p:scale>
        <p:origin x="103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CBAF53-740D-4443-89B8-0D2BC23436C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IN"/>
        </a:p>
      </dgm:t>
    </dgm:pt>
    <dgm:pt modelId="{35F028A6-DD32-43F6-80B9-6247471AB7C2}">
      <dgm:prSet phldrT="[Text]" custT="1"/>
      <dgm:spPr/>
      <dgm:t>
        <a:bodyPr/>
        <a:lstStyle/>
        <a:p>
          <a:r>
            <a:rPr lang="hi-IN" sz="2800" dirty="0">
              <a:latin typeface="Open Sans" panose="020B0606030504020204"/>
            </a:rPr>
            <a:t>शारीरिक असुविधा</a:t>
          </a:r>
          <a:endParaRPr lang="en-IN" sz="2800" dirty="0">
            <a:latin typeface="Open Sans" panose="020B0606030504020204"/>
          </a:endParaRPr>
        </a:p>
      </dgm:t>
    </dgm:pt>
    <dgm:pt modelId="{5CEDC00F-2FE8-49E2-BFE4-19C35972B0B4}" type="parTrans" cxnId="{8C4FBE61-284B-40EE-8F98-F2F740EC9D38}">
      <dgm:prSet/>
      <dgm:spPr/>
      <dgm:t>
        <a:bodyPr/>
        <a:lstStyle/>
        <a:p>
          <a:endParaRPr lang="en-IN"/>
        </a:p>
      </dgm:t>
    </dgm:pt>
    <dgm:pt modelId="{ED18B3AC-E444-4943-BAF0-48738A44C042}" type="sibTrans" cxnId="{8C4FBE61-284B-40EE-8F98-F2F740EC9D38}">
      <dgm:prSet/>
      <dgm:spPr/>
      <dgm:t>
        <a:bodyPr/>
        <a:lstStyle/>
        <a:p>
          <a:endParaRPr lang="en-IN"/>
        </a:p>
      </dgm:t>
    </dgm:pt>
    <dgm:pt modelId="{9BA62A12-A46C-4622-AD52-85AF4139EDD7}">
      <dgm:prSet phldrT="[Text]" custT="1"/>
      <dgm:spPr/>
      <dgm:t>
        <a:bodyPr/>
        <a:lstStyle/>
        <a:p>
          <a:r>
            <a:rPr lang="hi-IN" sz="2800" dirty="0">
              <a:latin typeface="Open Sans" panose="020B0606030504020204"/>
            </a:rPr>
            <a:t>सांस लेने में प्रतिरोध और गर्मी का तनाव</a:t>
          </a:r>
          <a:endParaRPr lang="en-IN" sz="2800" dirty="0">
            <a:latin typeface="Open Sans" panose="020B0606030504020204"/>
          </a:endParaRPr>
        </a:p>
      </dgm:t>
    </dgm:pt>
    <dgm:pt modelId="{2E346ACC-435F-477F-861A-739A1576AAE1}" type="parTrans" cxnId="{5DF925F3-9841-4515-AD6E-22ED8F3E6269}">
      <dgm:prSet/>
      <dgm:spPr/>
      <dgm:t>
        <a:bodyPr/>
        <a:lstStyle/>
        <a:p>
          <a:endParaRPr lang="en-IN"/>
        </a:p>
      </dgm:t>
    </dgm:pt>
    <dgm:pt modelId="{605EB3DC-DE68-4A67-A98D-9ADDBA993E98}" type="sibTrans" cxnId="{5DF925F3-9841-4515-AD6E-22ED8F3E6269}">
      <dgm:prSet/>
      <dgm:spPr/>
      <dgm:t>
        <a:bodyPr/>
        <a:lstStyle/>
        <a:p>
          <a:endParaRPr lang="en-IN"/>
        </a:p>
      </dgm:t>
    </dgm:pt>
    <dgm:pt modelId="{37314576-5BC1-4383-98FA-2F86D81BC83A}">
      <dgm:prSet phldrT="[Text]" custT="1"/>
      <dgm:spPr/>
      <dgm:t>
        <a:bodyPr/>
        <a:lstStyle/>
        <a:p>
          <a:r>
            <a:rPr lang="hi-IN" sz="2800" dirty="0">
              <a:latin typeface="Open Sans" panose="020B0606030504020204"/>
            </a:rPr>
            <a:t>कम दृष्टि और कॉम में कठिनाई।</a:t>
          </a:r>
          <a:endParaRPr lang="en-IN" sz="2800" dirty="0">
            <a:latin typeface="Open Sans" panose="020B0606030504020204"/>
          </a:endParaRPr>
        </a:p>
      </dgm:t>
    </dgm:pt>
    <dgm:pt modelId="{BE3F136B-EC5F-4916-95B6-1625FB6E6499}" type="parTrans" cxnId="{221F6603-A3AD-4CC0-9610-911DAC14FEB3}">
      <dgm:prSet/>
      <dgm:spPr/>
      <dgm:t>
        <a:bodyPr/>
        <a:lstStyle/>
        <a:p>
          <a:endParaRPr lang="en-IN"/>
        </a:p>
      </dgm:t>
    </dgm:pt>
    <dgm:pt modelId="{63998489-0969-4CE7-82A9-04744A552FCD}" type="sibTrans" cxnId="{221F6603-A3AD-4CC0-9610-911DAC14FEB3}">
      <dgm:prSet/>
      <dgm:spPr/>
      <dgm:t>
        <a:bodyPr/>
        <a:lstStyle/>
        <a:p>
          <a:endParaRPr lang="en-IN"/>
        </a:p>
      </dgm:t>
    </dgm:pt>
    <dgm:pt modelId="{03EA902C-01D2-45B5-8180-1B94A592770E}">
      <dgm:prSet phldrT="[Text]" custT="1"/>
      <dgm:spPr/>
      <dgm:t>
        <a:bodyPr/>
        <a:lstStyle/>
        <a:p>
          <a:r>
            <a:rPr lang="hi-IN" sz="2800" dirty="0">
              <a:latin typeface="Open Sans" panose="020B0606030504020204"/>
            </a:rPr>
            <a:t>महसूस और स्पर्श का नुकसान</a:t>
          </a:r>
          <a:endParaRPr lang="en-IN" sz="2800" dirty="0">
            <a:latin typeface="Open Sans" panose="020B0606030504020204"/>
          </a:endParaRPr>
        </a:p>
      </dgm:t>
    </dgm:pt>
    <dgm:pt modelId="{79E1D06C-B2E8-46D3-9BD7-A2DCD313BB63}" type="parTrans" cxnId="{9E190284-D733-45D7-BBD2-D7D9100E2B44}">
      <dgm:prSet/>
      <dgm:spPr/>
      <dgm:t>
        <a:bodyPr/>
        <a:lstStyle/>
        <a:p>
          <a:endParaRPr lang="en-IN"/>
        </a:p>
      </dgm:t>
    </dgm:pt>
    <dgm:pt modelId="{CF48A046-8B9F-4E00-AC25-BFCC39A28BC4}" type="sibTrans" cxnId="{9E190284-D733-45D7-BBD2-D7D9100E2B44}">
      <dgm:prSet/>
      <dgm:spPr/>
      <dgm:t>
        <a:bodyPr/>
        <a:lstStyle/>
        <a:p>
          <a:endParaRPr lang="en-IN"/>
        </a:p>
      </dgm:t>
    </dgm:pt>
    <dgm:pt modelId="{1176DEA0-D2C2-4C02-880B-3EEB4FDFD6EC}">
      <dgm:prSet phldrT="[Text]" custT="1"/>
      <dgm:spPr/>
      <dgm:t>
        <a:bodyPr/>
        <a:lstStyle/>
        <a:p>
          <a:r>
            <a:rPr lang="hi-IN" sz="2800" dirty="0">
              <a:latin typeface="Open Sans" panose="020B0606030504020204"/>
            </a:rPr>
            <a:t>दस्ताने के साथ उपकरणों की बोझिल सौंपना</a:t>
          </a:r>
          <a:endParaRPr lang="en-IN" sz="2800" dirty="0">
            <a:latin typeface="Open Sans" panose="020B0606030504020204"/>
          </a:endParaRPr>
        </a:p>
      </dgm:t>
    </dgm:pt>
    <dgm:pt modelId="{947681D6-1E34-4C24-9B1F-5CC3DCFE13D8}" type="parTrans" cxnId="{1D3A9D44-08E7-457D-A77D-F1FD2DB15B3E}">
      <dgm:prSet/>
      <dgm:spPr/>
      <dgm:t>
        <a:bodyPr/>
        <a:lstStyle/>
        <a:p>
          <a:endParaRPr lang="en-IN"/>
        </a:p>
      </dgm:t>
    </dgm:pt>
    <dgm:pt modelId="{86901466-CD31-4343-A3CA-34BEADECCFB0}" type="sibTrans" cxnId="{1D3A9D44-08E7-457D-A77D-F1FD2DB15B3E}">
      <dgm:prSet/>
      <dgm:spPr/>
      <dgm:t>
        <a:bodyPr/>
        <a:lstStyle/>
        <a:p>
          <a:endParaRPr lang="en-IN"/>
        </a:p>
      </dgm:t>
    </dgm:pt>
    <dgm:pt modelId="{CEB48EE1-55C0-441F-9328-5A748803B6B1}" type="pres">
      <dgm:prSet presAssocID="{B4CBAF53-740D-4443-89B8-0D2BC23436CA}" presName="diagram" presStyleCnt="0">
        <dgm:presLayoutVars>
          <dgm:dir/>
          <dgm:resizeHandles val="exact"/>
        </dgm:presLayoutVars>
      </dgm:prSet>
      <dgm:spPr/>
    </dgm:pt>
    <dgm:pt modelId="{24607DA2-F95A-4A49-BA8C-5B45A262D216}" type="pres">
      <dgm:prSet presAssocID="{35F028A6-DD32-43F6-80B9-6247471AB7C2}" presName="node" presStyleLbl="node1" presStyleIdx="0" presStyleCnt="5">
        <dgm:presLayoutVars>
          <dgm:bulletEnabled val="1"/>
        </dgm:presLayoutVars>
      </dgm:prSet>
      <dgm:spPr/>
    </dgm:pt>
    <dgm:pt modelId="{92E3D0C5-56C7-49BA-9866-A82E778E60D5}" type="pres">
      <dgm:prSet presAssocID="{ED18B3AC-E444-4943-BAF0-48738A44C042}" presName="sibTrans" presStyleCnt="0"/>
      <dgm:spPr/>
    </dgm:pt>
    <dgm:pt modelId="{EF877103-BBB5-4EDD-9D36-23EC294ED0DC}" type="pres">
      <dgm:prSet presAssocID="{9BA62A12-A46C-4622-AD52-85AF4139EDD7}" presName="node" presStyleLbl="node1" presStyleIdx="1" presStyleCnt="5">
        <dgm:presLayoutVars>
          <dgm:bulletEnabled val="1"/>
        </dgm:presLayoutVars>
      </dgm:prSet>
      <dgm:spPr/>
    </dgm:pt>
    <dgm:pt modelId="{5A7D640F-606D-41EA-8B75-C278BED1BC65}" type="pres">
      <dgm:prSet presAssocID="{605EB3DC-DE68-4A67-A98D-9ADDBA993E98}" presName="sibTrans" presStyleCnt="0"/>
      <dgm:spPr/>
    </dgm:pt>
    <dgm:pt modelId="{C071BA30-6946-45E2-87EC-400A18FC1996}" type="pres">
      <dgm:prSet presAssocID="{37314576-5BC1-4383-98FA-2F86D81BC83A}" presName="node" presStyleLbl="node1" presStyleIdx="2" presStyleCnt="5">
        <dgm:presLayoutVars>
          <dgm:bulletEnabled val="1"/>
        </dgm:presLayoutVars>
      </dgm:prSet>
      <dgm:spPr/>
    </dgm:pt>
    <dgm:pt modelId="{38E70090-27B5-449A-AB9F-0F33C6E0BF35}" type="pres">
      <dgm:prSet presAssocID="{63998489-0969-4CE7-82A9-04744A552FCD}" presName="sibTrans" presStyleCnt="0"/>
      <dgm:spPr/>
    </dgm:pt>
    <dgm:pt modelId="{3573C735-3B7E-4943-9B42-D9F854AA39B1}" type="pres">
      <dgm:prSet presAssocID="{03EA902C-01D2-45B5-8180-1B94A592770E}" presName="node" presStyleLbl="node1" presStyleIdx="3" presStyleCnt="5">
        <dgm:presLayoutVars>
          <dgm:bulletEnabled val="1"/>
        </dgm:presLayoutVars>
      </dgm:prSet>
      <dgm:spPr/>
    </dgm:pt>
    <dgm:pt modelId="{7A72428E-7567-486D-B502-9EBF92D27533}" type="pres">
      <dgm:prSet presAssocID="{CF48A046-8B9F-4E00-AC25-BFCC39A28BC4}" presName="sibTrans" presStyleCnt="0"/>
      <dgm:spPr/>
    </dgm:pt>
    <dgm:pt modelId="{ADEA387C-4618-4729-A1AD-C1F3422C21A5}" type="pres">
      <dgm:prSet presAssocID="{1176DEA0-D2C2-4C02-880B-3EEB4FDFD6EC}" presName="node" presStyleLbl="node1" presStyleIdx="4" presStyleCnt="5" custScaleX="189089">
        <dgm:presLayoutVars>
          <dgm:bulletEnabled val="1"/>
        </dgm:presLayoutVars>
      </dgm:prSet>
      <dgm:spPr/>
    </dgm:pt>
  </dgm:ptLst>
  <dgm:cxnLst>
    <dgm:cxn modelId="{221F6603-A3AD-4CC0-9610-911DAC14FEB3}" srcId="{B4CBAF53-740D-4443-89B8-0D2BC23436CA}" destId="{37314576-5BC1-4383-98FA-2F86D81BC83A}" srcOrd="2" destOrd="0" parTransId="{BE3F136B-EC5F-4916-95B6-1625FB6E6499}" sibTransId="{63998489-0969-4CE7-82A9-04744A552FCD}"/>
    <dgm:cxn modelId="{8D071835-9F7A-4F68-A110-BF57F4EDBB23}" type="presOf" srcId="{9BA62A12-A46C-4622-AD52-85AF4139EDD7}" destId="{EF877103-BBB5-4EDD-9D36-23EC294ED0DC}" srcOrd="0" destOrd="0" presId="urn:microsoft.com/office/officeart/2005/8/layout/default"/>
    <dgm:cxn modelId="{8C4FBE61-284B-40EE-8F98-F2F740EC9D38}" srcId="{B4CBAF53-740D-4443-89B8-0D2BC23436CA}" destId="{35F028A6-DD32-43F6-80B9-6247471AB7C2}" srcOrd="0" destOrd="0" parTransId="{5CEDC00F-2FE8-49E2-BFE4-19C35972B0B4}" sibTransId="{ED18B3AC-E444-4943-BAF0-48738A44C042}"/>
    <dgm:cxn modelId="{1D3A9D44-08E7-457D-A77D-F1FD2DB15B3E}" srcId="{B4CBAF53-740D-4443-89B8-0D2BC23436CA}" destId="{1176DEA0-D2C2-4C02-880B-3EEB4FDFD6EC}" srcOrd="4" destOrd="0" parTransId="{947681D6-1E34-4C24-9B1F-5CC3DCFE13D8}" sibTransId="{86901466-CD31-4343-A3CA-34BEADECCFB0}"/>
    <dgm:cxn modelId="{50EC234A-13CC-4395-9530-B226E78C00F6}" type="presOf" srcId="{B4CBAF53-740D-4443-89B8-0D2BC23436CA}" destId="{CEB48EE1-55C0-441F-9328-5A748803B6B1}" srcOrd="0" destOrd="0" presId="urn:microsoft.com/office/officeart/2005/8/layout/default"/>
    <dgm:cxn modelId="{98876653-1387-4E16-86AF-624B9EC30C24}" type="presOf" srcId="{37314576-5BC1-4383-98FA-2F86D81BC83A}" destId="{C071BA30-6946-45E2-87EC-400A18FC1996}" srcOrd="0" destOrd="0" presId="urn:microsoft.com/office/officeart/2005/8/layout/default"/>
    <dgm:cxn modelId="{7ED1E158-EA6C-41E8-B79B-A5732DE4285B}" type="presOf" srcId="{35F028A6-DD32-43F6-80B9-6247471AB7C2}" destId="{24607DA2-F95A-4A49-BA8C-5B45A262D216}" srcOrd="0" destOrd="0" presId="urn:microsoft.com/office/officeart/2005/8/layout/default"/>
    <dgm:cxn modelId="{7FFDC47F-7CE5-43E5-9E09-F7B0981B5BE1}" type="presOf" srcId="{03EA902C-01D2-45B5-8180-1B94A592770E}" destId="{3573C735-3B7E-4943-9B42-D9F854AA39B1}" srcOrd="0" destOrd="0" presId="urn:microsoft.com/office/officeart/2005/8/layout/default"/>
    <dgm:cxn modelId="{9E190284-D733-45D7-BBD2-D7D9100E2B44}" srcId="{B4CBAF53-740D-4443-89B8-0D2BC23436CA}" destId="{03EA902C-01D2-45B5-8180-1B94A592770E}" srcOrd="3" destOrd="0" parTransId="{79E1D06C-B2E8-46D3-9BD7-A2DCD313BB63}" sibTransId="{CF48A046-8B9F-4E00-AC25-BFCC39A28BC4}"/>
    <dgm:cxn modelId="{2D2EC1C1-F7E8-4E03-8D64-7698B462F8F6}" type="presOf" srcId="{1176DEA0-D2C2-4C02-880B-3EEB4FDFD6EC}" destId="{ADEA387C-4618-4729-A1AD-C1F3422C21A5}" srcOrd="0" destOrd="0" presId="urn:microsoft.com/office/officeart/2005/8/layout/default"/>
    <dgm:cxn modelId="{5DF925F3-9841-4515-AD6E-22ED8F3E6269}" srcId="{B4CBAF53-740D-4443-89B8-0D2BC23436CA}" destId="{9BA62A12-A46C-4622-AD52-85AF4139EDD7}" srcOrd="1" destOrd="0" parTransId="{2E346ACC-435F-477F-861A-739A1576AAE1}" sibTransId="{605EB3DC-DE68-4A67-A98D-9ADDBA993E98}"/>
    <dgm:cxn modelId="{5F367D39-D958-4A62-A8C0-AD7788C6878B}" type="presParOf" srcId="{CEB48EE1-55C0-441F-9328-5A748803B6B1}" destId="{24607DA2-F95A-4A49-BA8C-5B45A262D216}" srcOrd="0" destOrd="0" presId="urn:microsoft.com/office/officeart/2005/8/layout/default"/>
    <dgm:cxn modelId="{5C2BBABD-6F20-4F93-A86C-631FC0598A2D}" type="presParOf" srcId="{CEB48EE1-55C0-441F-9328-5A748803B6B1}" destId="{92E3D0C5-56C7-49BA-9866-A82E778E60D5}" srcOrd="1" destOrd="0" presId="urn:microsoft.com/office/officeart/2005/8/layout/default"/>
    <dgm:cxn modelId="{73167D15-9BF1-4851-BFCF-B3DD8D569FF3}" type="presParOf" srcId="{CEB48EE1-55C0-441F-9328-5A748803B6B1}" destId="{EF877103-BBB5-4EDD-9D36-23EC294ED0DC}" srcOrd="2" destOrd="0" presId="urn:microsoft.com/office/officeart/2005/8/layout/default"/>
    <dgm:cxn modelId="{1BC61C15-F4A7-4C9C-ABF3-435F328F5EFA}" type="presParOf" srcId="{CEB48EE1-55C0-441F-9328-5A748803B6B1}" destId="{5A7D640F-606D-41EA-8B75-C278BED1BC65}" srcOrd="3" destOrd="0" presId="urn:microsoft.com/office/officeart/2005/8/layout/default"/>
    <dgm:cxn modelId="{908F67DE-F78A-4FDD-B814-FC3A7F727EE5}" type="presParOf" srcId="{CEB48EE1-55C0-441F-9328-5A748803B6B1}" destId="{C071BA30-6946-45E2-87EC-400A18FC1996}" srcOrd="4" destOrd="0" presId="urn:microsoft.com/office/officeart/2005/8/layout/default"/>
    <dgm:cxn modelId="{4D8FB687-F66A-47B1-B63D-9BC4712D6F07}" type="presParOf" srcId="{CEB48EE1-55C0-441F-9328-5A748803B6B1}" destId="{38E70090-27B5-449A-AB9F-0F33C6E0BF35}" srcOrd="5" destOrd="0" presId="urn:microsoft.com/office/officeart/2005/8/layout/default"/>
    <dgm:cxn modelId="{8B35FFB1-0430-4F31-AC2B-2A599205ED52}" type="presParOf" srcId="{CEB48EE1-55C0-441F-9328-5A748803B6B1}" destId="{3573C735-3B7E-4943-9B42-D9F854AA39B1}" srcOrd="6" destOrd="0" presId="urn:microsoft.com/office/officeart/2005/8/layout/default"/>
    <dgm:cxn modelId="{A51C394E-FCD6-4D85-8257-69D3F1BB0C25}" type="presParOf" srcId="{CEB48EE1-55C0-441F-9328-5A748803B6B1}" destId="{7A72428E-7567-486D-B502-9EBF92D27533}" srcOrd="7" destOrd="0" presId="urn:microsoft.com/office/officeart/2005/8/layout/default"/>
    <dgm:cxn modelId="{5A5D0002-039B-4EF3-A66C-835FDDED4EB7}" type="presParOf" srcId="{CEB48EE1-55C0-441F-9328-5A748803B6B1}" destId="{ADEA387C-4618-4729-A1AD-C1F3422C21A5}"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607DA2-F95A-4A49-BA8C-5B45A262D216}">
      <dsp:nvSpPr>
        <dsp:cNvPr id="0" name=""/>
        <dsp:cNvSpPr/>
      </dsp:nvSpPr>
      <dsp:spPr>
        <a:xfrm>
          <a:off x="1149919" y="593"/>
          <a:ext cx="2486015" cy="14916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i-IN" sz="2800" kern="1200" dirty="0">
              <a:latin typeface="Open Sans" panose="020B0606030504020204"/>
            </a:rPr>
            <a:t>शारीरिक असुविधा</a:t>
          </a:r>
          <a:endParaRPr lang="en-IN" sz="2800" kern="1200" dirty="0">
            <a:latin typeface="Open Sans" panose="020B0606030504020204"/>
          </a:endParaRPr>
        </a:p>
      </dsp:txBody>
      <dsp:txXfrm>
        <a:off x="1149919" y="593"/>
        <a:ext cx="2486015" cy="1491609"/>
      </dsp:txXfrm>
    </dsp:sp>
    <dsp:sp modelId="{EF877103-BBB5-4EDD-9D36-23EC294ED0DC}">
      <dsp:nvSpPr>
        <dsp:cNvPr id="0" name=""/>
        <dsp:cNvSpPr/>
      </dsp:nvSpPr>
      <dsp:spPr>
        <a:xfrm>
          <a:off x="3884537" y="593"/>
          <a:ext cx="2486015" cy="14916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i-IN" sz="2800" kern="1200" dirty="0">
              <a:latin typeface="Open Sans" panose="020B0606030504020204"/>
            </a:rPr>
            <a:t>सांस लेने में प्रतिरोध और गर्मी का तनाव</a:t>
          </a:r>
          <a:endParaRPr lang="en-IN" sz="2800" kern="1200" dirty="0">
            <a:latin typeface="Open Sans" panose="020B0606030504020204"/>
          </a:endParaRPr>
        </a:p>
      </dsp:txBody>
      <dsp:txXfrm>
        <a:off x="3884537" y="593"/>
        <a:ext cx="2486015" cy="1491609"/>
      </dsp:txXfrm>
    </dsp:sp>
    <dsp:sp modelId="{C071BA30-6946-45E2-87EC-400A18FC1996}">
      <dsp:nvSpPr>
        <dsp:cNvPr id="0" name=""/>
        <dsp:cNvSpPr/>
      </dsp:nvSpPr>
      <dsp:spPr>
        <a:xfrm>
          <a:off x="1149919" y="1740804"/>
          <a:ext cx="2486015" cy="14916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i-IN" sz="2800" kern="1200" dirty="0">
              <a:latin typeface="Open Sans" panose="020B0606030504020204"/>
            </a:rPr>
            <a:t>कम दृष्टि और कॉम में कठिनाई।</a:t>
          </a:r>
          <a:endParaRPr lang="en-IN" sz="2800" kern="1200" dirty="0">
            <a:latin typeface="Open Sans" panose="020B0606030504020204"/>
          </a:endParaRPr>
        </a:p>
      </dsp:txBody>
      <dsp:txXfrm>
        <a:off x="1149919" y="1740804"/>
        <a:ext cx="2486015" cy="1491609"/>
      </dsp:txXfrm>
    </dsp:sp>
    <dsp:sp modelId="{3573C735-3B7E-4943-9B42-D9F854AA39B1}">
      <dsp:nvSpPr>
        <dsp:cNvPr id="0" name=""/>
        <dsp:cNvSpPr/>
      </dsp:nvSpPr>
      <dsp:spPr>
        <a:xfrm>
          <a:off x="3884537" y="1740804"/>
          <a:ext cx="2486015" cy="14916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i-IN" sz="2800" kern="1200" dirty="0">
              <a:latin typeface="Open Sans" panose="020B0606030504020204"/>
            </a:rPr>
            <a:t>महसूस और स्पर्श का नुकसान</a:t>
          </a:r>
          <a:endParaRPr lang="en-IN" sz="2800" kern="1200" dirty="0">
            <a:latin typeface="Open Sans" panose="020B0606030504020204"/>
          </a:endParaRPr>
        </a:p>
      </dsp:txBody>
      <dsp:txXfrm>
        <a:off x="3884537" y="1740804"/>
        <a:ext cx="2486015" cy="1491609"/>
      </dsp:txXfrm>
    </dsp:sp>
    <dsp:sp modelId="{ADEA387C-4618-4729-A1AD-C1F3422C21A5}">
      <dsp:nvSpPr>
        <dsp:cNvPr id="0" name=""/>
        <dsp:cNvSpPr/>
      </dsp:nvSpPr>
      <dsp:spPr>
        <a:xfrm>
          <a:off x="1409845" y="3481015"/>
          <a:ext cx="4700782" cy="14916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i-IN" sz="2800" kern="1200" dirty="0">
              <a:latin typeface="Open Sans" panose="020B0606030504020204"/>
            </a:rPr>
            <a:t>दस्ताने के साथ उपकरणों की बोझिल सौंपना</a:t>
          </a:r>
          <a:endParaRPr lang="en-IN" sz="2800" kern="1200" dirty="0">
            <a:latin typeface="Open Sans" panose="020B0606030504020204"/>
          </a:endParaRPr>
        </a:p>
      </dsp:txBody>
      <dsp:txXfrm>
        <a:off x="1409845" y="3481015"/>
        <a:ext cx="4700782" cy="149160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741AAD-ECE1-B651-1483-18B3CB3260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IN"/>
              <a:t>NDRF</a:t>
            </a:r>
          </a:p>
        </p:txBody>
      </p:sp>
      <p:sp>
        <p:nvSpPr>
          <p:cNvPr id="3" name="Date Placeholder 2">
            <a:extLst>
              <a:ext uri="{FF2B5EF4-FFF2-40B4-BE49-F238E27FC236}">
                <a16:creationId xmlns:a16="http://schemas.microsoft.com/office/drawing/2014/main" id="{C06D84D1-9771-7978-48EE-AF7CC2688F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A436C5-44C3-4D93-A86C-949B454DA87D}" type="datetime2">
              <a:rPr lang="en-IN" smtClean="0"/>
              <a:t>Wednesday, 17 December 2025</a:t>
            </a:fld>
            <a:endParaRPr lang="en-IN"/>
          </a:p>
        </p:txBody>
      </p:sp>
      <p:sp>
        <p:nvSpPr>
          <p:cNvPr id="4" name="Footer Placeholder 3">
            <a:extLst>
              <a:ext uri="{FF2B5EF4-FFF2-40B4-BE49-F238E27FC236}">
                <a16:creationId xmlns:a16="http://schemas.microsoft.com/office/drawing/2014/main" id="{F0516AD7-8571-57A3-5990-089D27ED7D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F17C0793-FD36-1CC3-0CB0-159DD1D3F95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6AC134-D0EA-4C94-BF97-AD5327E912DD}" type="slidenum">
              <a:rPr lang="en-IN" smtClean="0"/>
              <a:t>‹#›</a:t>
            </a:fld>
            <a:endParaRPr lang="en-IN"/>
          </a:p>
        </p:txBody>
      </p:sp>
    </p:spTree>
    <p:extLst>
      <p:ext uri="{BB962C8B-B14F-4D97-AF65-F5344CB8AC3E}">
        <p14:creationId xmlns:p14="http://schemas.microsoft.com/office/powerpoint/2010/main" val="4231813198"/>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IN"/>
              <a:t>NDRF</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71FA60-AF97-4B71-9FFB-6C6AA1DD05B4}" type="datetime2">
              <a:rPr lang="en-IN" smtClean="0"/>
              <a:t>Wednesday, 17 December 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3C0C1A-B1FC-4D67-87C1-32D6A1B304AD}" type="slidenum">
              <a:rPr lang="en-IN" smtClean="0"/>
              <a:t>‹#›</a:t>
            </a:fld>
            <a:endParaRPr lang="en-IN"/>
          </a:p>
        </p:txBody>
      </p:sp>
    </p:spTree>
    <p:extLst>
      <p:ext uri="{BB962C8B-B14F-4D97-AF65-F5344CB8AC3E}">
        <p14:creationId xmlns:p14="http://schemas.microsoft.com/office/powerpoint/2010/main" val="1041008952"/>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4B3A5A-D3D1-4CC6-A66A-801CBBCF45C3}" type="datetime4">
              <a:rPr lang="en-IN" smtClean="0"/>
              <a:t>17 December 2025</a:t>
            </a:fld>
            <a:endParaRPr lang="en-IN"/>
          </a:p>
        </p:txBody>
      </p:sp>
      <p:sp>
        <p:nvSpPr>
          <p:cNvPr id="5" name="Footer Placeholder 4"/>
          <p:cNvSpPr>
            <a:spLocks noGrp="1"/>
          </p:cNvSpPr>
          <p:nvPr>
            <p:ph type="ftr" sz="quarter" idx="11"/>
          </p:nvPr>
        </p:nvSpPr>
        <p:spPr/>
        <p:txBody>
          <a:bodyPr/>
          <a:lstStyle/>
          <a:p>
            <a:r>
              <a:rPr lang="en-IN"/>
              <a:t>INSP J. Haokip</a:t>
            </a:r>
          </a:p>
        </p:txBody>
      </p:sp>
      <p:sp>
        <p:nvSpPr>
          <p:cNvPr id="6" name="Slide Number Placeholder 5"/>
          <p:cNvSpPr>
            <a:spLocks noGrp="1"/>
          </p:cNvSpPr>
          <p:nvPr>
            <p:ph type="sldNum" sz="quarter" idx="12"/>
          </p:nvPr>
        </p:nvSpPr>
        <p:spPr/>
        <p:txBody>
          <a:bodyPr/>
          <a:lstStyle/>
          <a:p>
            <a:fld id="{5C800852-414A-43B3-A87C-2626A6F56D27}" type="slidenum">
              <a:rPr lang="en-IN" smtClean="0"/>
              <a:t>‹#›</a:t>
            </a:fld>
            <a:endParaRPr lang="en-IN"/>
          </a:p>
        </p:txBody>
      </p:sp>
    </p:spTree>
    <p:extLst>
      <p:ext uri="{BB962C8B-B14F-4D97-AF65-F5344CB8AC3E}">
        <p14:creationId xmlns:p14="http://schemas.microsoft.com/office/powerpoint/2010/main" val="2886932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B88DAA-09BE-4259-A232-E31744474D43}" type="datetime4">
              <a:rPr lang="en-IN" smtClean="0"/>
              <a:t>17 December 2025</a:t>
            </a:fld>
            <a:endParaRPr lang="en-IN"/>
          </a:p>
        </p:txBody>
      </p:sp>
      <p:sp>
        <p:nvSpPr>
          <p:cNvPr id="5" name="Footer Placeholder 4"/>
          <p:cNvSpPr>
            <a:spLocks noGrp="1"/>
          </p:cNvSpPr>
          <p:nvPr>
            <p:ph type="ftr" sz="quarter" idx="11"/>
          </p:nvPr>
        </p:nvSpPr>
        <p:spPr/>
        <p:txBody>
          <a:bodyPr/>
          <a:lstStyle/>
          <a:p>
            <a:r>
              <a:rPr lang="en-IN"/>
              <a:t>INSP J. Haokip</a:t>
            </a:r>
          </a:p>
        </p:txBody>
      </p:sp>
      <p:sp>
        <p:nvSpPr>
          <p:cNvPr id="6" name="Slide Number Placeholder 5"/>
          <p:cNvSpPr>
            <a:spLocks noGrp="1"/>
          </p:cNvSpPr>
          <p:nvPr>
            <p:ph type="sldNum" sz="quarter" idx="12"/>
          </p:nvPr>
        </p:nvSpPr>
        <p:spPr/>
        <p:txBody>
          <a:bodyPr/>
          <a:lstStyle/>
          <a:p>
            <a:fld id="{5C800852-414A-43B3-A87C-2626A6F56D27}" type="slidenum">
              <a:rPr lang="en-IN" smtClean="0"/>
              <a:t>‹#›</a:t>
            </a:fld>
            <a:endParaRPr lang="en-IN"/>
          </a:p>
        </p:txBody>
      </p:sp>
    </p:spTree>
    <p:extLst>
      <p:ext uri="{BB962C8B-B14F-4D97-AF65-F5344CB8AC3E}">
        <p14:creationId xmlns:p14="http://schemas.microsoft.com/office/powerpoint/2010/main" val="1292818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A8BEB6-67D8-4746-A03F-26B3BDEF1282}" type="datetime4">
              <a:rPr lang="en-IN" smtClean="0"/>
              <a:t>17 December 2025</a:t>
            </a:fld>
            <a:endParaRPr lang="en-IN"/>
          </a:p>
        </p:txBody>
      </p:sp>
      <p:sp>
        <p:nvSpPr>
          <p:cNvPr id="5" name="Footer Placeholder 4"/>
          <p:cNvSpPr>
            <a:spLocks noGrp="1"/>
          </p:cNvSpPr>
          <p:nvPr>
            <p:ph type="ftr" sz="quarter" idx="11"/>
          </p:nvPr>
        </p:nvSpPr>
        <p:spPr/>
        <p:txBody>
          <a:bodyPr/>
          <a:lstStyle/>
          <a:p>
            <a:r>
              <a:rPr lang="en-IN"/>
              <a:t>INSP J. Haokip</a:t>
            </a:r>
          </a:p>
        </p:txBody>
      </p:sp>
      <p:sp>
        <p:nvSpPr>
          <p:cNvPr id="6" name="Slide Number Placeholder 5"/>
          <p:cNvSpPr>
            <a:spLocks noGrp="1"/>
          </p:cNvSpPr>
          <p:nvPr>
            <p:ph type="sldNum" sz="quarter" idx="12"/>
          </p:nvPr>
        </p:nvSpPr>
        <p:spPr/>
        <p:txBody>
          <a:bodyPr/>
          <a:lstStyle/>
          <a:p>
            <a:fld id="{5C800852-414A-43B3-A87C-2626A6F56D27}" type="slidenum">
              <a:rPr lang="en-IN" smtClean="0"/>
              <a:t>‹#›</a:t>
            </a:fld>
            <a:endParaRPr lang="en-IN"/>
          </a:p>
        </p:txBody>
      </p:sp>
    </p:spTree>
    <p:extLst>
      <p:ext uri="{BB962C8B-B14F-4D97-AF65-F5344CB8AC3E}">
        <p14:creationId xmlns:p14="http://schemas.microsoft.com/office/powerpoint/2010/main" val="85676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01" type="tx">
  <p:cSld name="Default 01">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200" b="0" i="0" u="none" strike="noStrike" cap="none">
                <a:solidFill>
                  <a:srgbClr val="535353"/>
                </a:solidFill>
                <a:latin typeface="Open Sans SemiBold"/>
                <a:ea typeface="Open Sans SemiBold"/>
                <a:cs typeface="Open Sans SemiBold"/>
                <a:sym typeface="Open Sans SemiBold"/>
              </a:rPr>
              <a:t>PEER | CSSR | INDIA</a:t>
            </a:r>
            <a:endParaRPr/>
          </a:p>
        </p:txBody>
      </p:sp>
      <p:sp>
        <p:nvSpPr>
          <p:cNvPr id="17" name="Google Shape;17;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19" name="Google Shape;19;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i="0" u="none" strike="noStrike" cap="none"/>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410" y="283029"/>
            <a:ext cx="1525361" cy="1039760"/>
          </a:xfrm>
          <a:prstGeom prst="rect">
            <a:avLst/>
          </a:prstGeom>
        </p:spPr>
      </p:pic>
    </p:spTree>
    <p:extLst>
      <p:ext uri="{BB962C8B-B14F-4D97-AF65-F5344CB8AC3E}">
        <p14:creationId xmlns:p14="http://schemas.microsoft.com/office/powerpoint/2010/main" val="938484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1_Picture with Caption">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a:spLocks noGrp="1"/>
          </p:cNvSpPr>
          <p:nvPr>
            <p:ph type="pic" idx="2"/>
          </p:nvPr>
        </p:nvSpPr>
        <p:spPr>
          <a:xfrm>
            <a:off x="5183188" y="987425"/>
            <a:ext cx="6172200" cy="4873625"/>
          </a:xfrm>
          <a:prstGeom prst="rect">
            <a:avLst/>
          </a:prstGeom>
          <a:noFill/>
          <a:ln>
            <a:noFill/>
          </a:ln>
        </p:spPr>
      </p:sp>
      <p:sp>
        <p:nvSpPr>
          <p:cNvPr id="74" name="Google Shape;74;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15969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6FBDEB-85CF-4A88-AE28-6147835D9F2A}" type="datetime4">
              <a:rPr lang="en-IN" smtClean="0"/>
              <a:t>17 December 2025</a:t>
            </a:fld>
            <a:endParaRPr lang="en-IN"/>
          </a:p>
        </p:txBody>
      </p:sp>
      <p:sp>
        <p:nvSpPr>
          <p:cNvPr id="5" name="Footer Placeholder 4"/>
          <p:cNvSpPr>
            <a:spLocks noGrp="1"/>
          </p:cNvSpPr>
          <p:nvPr>
            <p:ph type="ftr" sz="quarter" idx="11"/>
          </p:nvPr>
        </p:nvSpPr>
        <p:spPr/>
        <p:txBody>
          <a:bodyPr/>
          <a:lstStyle/>
          <a:p>
            <a:r>
              <a:rPr lang="en-IN"/>
              <a:t>INSP J. Haokip</a:t>
            </a:r>
          </a:p>
        </p:txBody>
      </p:sp>
      <p:sp>
        <p:nvSpPr>
          <p:cNvPr id="6" name="Slide Number Placeholder 5"/>
          <p:cNvSpPr>
            <a:spLocks noGrp="1"/>
          </p:cNvSpPr>
          <p:nvPr>
            <p:ph type="sldNum" sz="quarter" idx="12"/>
          </p:nvPr>
        </p:nvSpPr>
        <p:spPr/>
        <p:txBody>
          <a:bodyPr/>
          <a:lstStyle/>
          <a:p>
            <a:fld id="{5C800852-414A-43B3-A87C-2626A6F56D27}" type="slidenum">
              <a:rPr lang="en-IN" smtClean="0"/>
              <a:t>‹#›</a:t>
            </a:fld>
            <a:endParaRPr lang="en-IN"/>
          </a:p>
        </p:txBody>
      </p:sp>
    </p:spTree>
    <p:extLst>
      <p:ext uri="{BB962C8B-B14F-4D97-AF65-F5344CB8AC3E}">
        <p14:creationId xmlns:p14="http://schemas.microsoft.com/office/powerpoint/2010/main" val="2307529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F996CB-C1E7-40EC-A558-43E5E05F261E}" type="datetime4">
              <a:rPr lang="en-IN" smtClean="0"/>
              <a:t>17 December 2025</a:t>
            </a:fld>
            <a:endParaRPr lang="en-IN"/>
          </a:p>
        </p:txBody>
      </p:sp>
      <p:sp>
        <p:nvSpPr>
          <p:cNvPr id="5" name="Footer Placeholder 4"/>
          <p:cNvSpPr>
            <a:spLocks noGrp="1"/>
          </p:cNvSpPr>
          <p:nvPr>
            <p:ph type="ftr" sz="quarter" idx="11"/>
          </p:nvPr>
        </p:nvSpPr>
        <p:spPr/>
        <p:txBody>
          <a:bodyPr/>
          <a:lstStyle/>
          <a:p>
            <a:r>
              <a:rPr lang="en-IN"/>
              <a:t>INSP J. Haokip</a:t>
            </a:r>
          </a:p>
        </p:txBody>
      </p:sp>
      <p:sp>
        <p:nvSpPr>
          <p:cNvPr id="6" name="Slide Number Placeholder 5"/>
          <p:cNvSpPr>
            <a:spLocks noGrp="1"/>
          </p:cNvSpPr>
          <p:nvPr>
            <p:ph type="sldNum" sz="quarter" idx="12"/>
          </p:nvPr>
        </p:nvSpPr>
        <p:spPr/>
        <p:txBody>
          <a:bodyPr/>
          <a:lstStyle/>
          <a:p>
            <a:fld id="{5C800852-414A-43B3-A87C-2626A6F56D27}" type="slidenum">
              <a:rPr lang="en-IN" smtClean="0"/>
              <a:t>‹#›</a:t>
            </a:fld>
            <a:endParaRPr lang="en-IN"/>
          </a:p>
        </p:txBody>
      </p:sp>
    </p:spTree>
    <p:extLst>
      <p:ext uri="{BB962C8B-B14F-4D97-AF65-F5344CB8AC3E}">
        <p14:creationId xmlns:p14="http://schemas.microsoft.com/office/powerpoint/2010/main" val="969396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820B7A-7FF2-4F72-B086-BFF1048CB2B3}" type="datetime4">
              <a:rPr lang="en-IN" smtClean="0"/>
              <a:t>17 December 2025</a:t>
            </a:fld>
            <a:endParaRPr lang="en-IN"/>
          </a:p>
        </p:txBody>
      </p:sp>
      <p:sp>
        <p:nvSpPr>
          <p:cNvPr id="6" name="Footer Placeholder 5"/>
          <p:cNvSpPr>
            <a:spLocks noGrp="1"/>
          </p:cNvSpPr>
          <p:nvPr>
            <p:ph type="ftr" sz="quarter" idx="11"/>
          </p:nvPr>
        </p:nvSpPr>
        <p:spPr/>
        <p:txBody>
          <a:bodyPr/>
          <a:lstStyle/>
          <a:p>
            <a:r>
              <a:rPr lang="en-IN"/>
              <a:t>INSP J. Haokip</a:t>
            </a:r>
          </a:p>
        </p:txBody>
      </p:sp>
      <p:sp>
        <p:nvSpPr>
          <p:cNvPr id="7" name="Slide Number Placeholder 6"/>
          <p:cNvSpPr>
            <a:spLocks noGrp="1"/>
          </p:cNvSpPr>
          <p:nvPr>
            <p:ph type="sldNum" sz="quarter" idx="12"/>
          </p:nvPr>
        </p:nvSpPr>
        <p:spPr/>
        <p:txBody>
          <a:bodyPr/>
          <a:lstStyle/>
          <a:p>
            <a:fld id="{5C800852-414A-43B3-A87C-2626A6F56D27}" type="slidenum">
              <a:rPr lang="en-IN" smtClean="0"/>
              <a:t>‹#›</a:t>
            </a:fld>
            <a:endParaRPr lang="en-IN"/>
          </a:p>
        </p:txBody>
      </p:sp>
    </p:spTree>
    <p:extLst>
      <p:ext uri="{BB962C8B-B14F-4D97-AF65-F5344CB8AC3E}">
        <p14:creationId xmlns:p14="http://schemas.microsoft.com/office/powerpoint/2010/main" val="1050859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FF405E-E3DD-4464-BBD0-F0BE7C40462F}" type="datetime4">
              <a:rPr lang="en-IN" smtClean="0"/>
              <a:t>17 December 2025</a:t>
            </a:fld>
            <a:endParaRPr lang="en-IN"/>
          </a:p>
        </p:txBody>
      </p:sp>
      <p:sp>
        <p:nvSpPr>
          <p:cNvPr id="8" name="Footer Placeholder 7"/>
          <p:cNvSpPr>
            <a:spLocks noGrp="1"/>
          </p:cNvSpPr>
          <p:nvPr>
            <p:ph type="ftr" sz="quarter" idx="11"/>
          </p:nvPr>
        </p:nvSpPr>
        <p:spPr/>
        <p:txBody>
          <a:bodyPr/>
          <a:lstStyle/>
          <a:p>
            <a:r>
              <a:rPr lang="en-IN"/>
              <a:t>INSP J. Haokip</a:t>
            </a:r>
          </a:p>
        </p:txBody>
      </p:sp>
      <p:sp>
        <p:nvSpPr>
          <p:cNvPr id="9" name="Slide Number Placeholder 8"/>
          <p:cNvSpPr>
            <a:spLocks noGrp="1"/>
          </p:cNvSpPr>
          <p:nvPr>
            <p:ph type="sldNum" sz="quarter" idx="12"/>
          </p:nvPr>
        </p:nvSpPr>
        <p:spPr/>
        <p:txBody>
          <a:bodyPr/>
          <a:lstStyle/>
          <a:p>
            <a:fld id="{5C800852-414A-43B3-A87C-2626A6F56D27}" type="slidenum">
              <a:rPr lang="en-IN" smtClean="0"/>
              <a:t>‹#›</a:t>
            </a:fld>
            <a:endParaRPr lang="en-IN"/>
          </a:p>
        </p:txBody>
      </p:sp>
    </p:spTree>
    <p:extLst>
      <p:ext uri="{BB962C8B-B14F-4D97-AF65-F5344CB8AC3E}">
        <p14:creationId xmlns:p14="http://schemas.microsoft.com/office/powerpoint/2010/main" val="1394547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05D323-8249-4917-ADE6-41337CA82530}" type="datetime4">
              <a:rPr lang="en-IN" smtClean="0"/>
              <a:t>17 December 2025</a:t>
            </a:fld>
            <a:endParaRPr lang="en-IN"/>
          </a:p>
        </p:txBody>
      </p:sp>
      <p:sp>
        <p:nvSpPr>
          <p:cNvPr id="4" name="Footer Placeholder 3"/>
          <p:cNvSpPr>
            <a:spLocks noGrp="1"/>
          </p:cNvSpPr>
          <p:nvPr>
            <p:ph type="ftr" sz="quarter" idx="11"/>
          </p:nvPr>
        </p:nvSpPr>
        <p:spPr/>
        <p:txBody>
          <a:bodyPr/>
          <a:lstStyle/>
          <a:p>
            <a:r>
              <a:rPr lang="en-IN"/>
              <a:t>INSP J. Haokip</a:t>
            </a:r>
          </a:p>
        </p:txBody>
      </p:sp>
      <p:sp>
        <p:nvSpPr>
          <p:cNvPr id="5" name="Slide Number Placeholder 4"/>
          <p:cNvSpPr>
            <a:spLocks noGrp="1"/>
          </p:cNvSpPr>
          <p:nvPr>
            <p:ph type="sldNum" sz="quarter" idx="12"/>
          </p:nvPr>
        </p:nvSpPr>
        <p:spPr/>
        <p:txBody>
          <a:bodyPr/>
          <a:lstStyle/>
          <a:p>
            <a:fld id="{5C800852-414A-43B3-A87C-2626A6F56D27}" type="slidenum">
              <a:rPr lang="en-IN" smtClean="0"/>
              <a:t>‹#›</a:t>
            </a:fld>
            <a:endParaRPr lang="en-IN"/>
          </a:p>
        </p:txBody>
      </p:sp>
    </p:spTree>
    <p:extLst>
      <p:ext uri="{BB962C8B-B14F-4D97-AF65-F5344CB8AC3E}">
        <p14:creationId xmlns:p14="http://schemas.microsoft.com/office/powerpoint/2010/main" val="1630982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2D9FDB-7CD0-4219-AE00-CE6BE856CE48}" type="datetime4">
              <a:rPr lang="en-IN" smtClean="0"/>
              <a:t>17 December 2025</a:t>
            </a:fld>
            <a:endParaRPr lang="en-IN"/>
          </a:p>
        </p:txBody>
      </p:sp>
      <p:sp>
        <p:nvSpPr>
          <p:cNvPr id="3" name="Footer Placeholder 2"/>
          <p:cNvSpPr>
            <a:spLocks noGrp="1"/>
          </p:cNvSpPr>
          <p:nvPr>
            <p:ph type="ftr" sz="quarter" idx="11"/>
          </p:nvPr>
        </p:nvSpPr>
        <p:spPr/>
        <p:txBody>
          <a:bodyPr/>
          <a:lstStyle/>
          <a:p>
            <a:r>
              <a:rPr lang="en-IN"/>
              <a:t>INSP J. Haokip</a:t>
            </a:r>
          </a:p>
        </p:txBody>
      </p:sp>
      <p:sp>
        <p:nvSpPr>
          <p:cNvPr id="4" name="Slide Number Placeholder 3"/>
          <p:cNvSpPr>
            <a:spLocks noGrp="1"/>
          </p:cNvSpPr>
          <p:nvPr>
            <p:ph type="sldNum" sz="quarter" idx="12"/>
          </p:nvPr>
        </p:nvSpPr>
        <p:spPr/>
        <p:txBody>
          <a:bodyPr/>
          <a:lstStyle/>
          <a:p>
            <a:fld id="{5C800852-414A-43B3-A87C-2626A6F56D27}" type="slidenum">
              <a:rPr lang="en-IN" smtClean="0"/>
              <a:t>‹#›</a:t>
            </a:fld>
            <a:endParaRPr lang="en-IN"/>
          </a:p>
        </p:txBody>
      </p:sp>
    </p:spTree>
    <p:extLst>
      <p:ext uri="{BB962C8B-B14F-4D97-AF65-F5344CB8AC3E}">
        <p14:creationId xmlns:p14="http://schemas.microsoft.com/office/powerpoint/2010/main" val="387922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FD14F6-6FD4-4706-8819-5DBF1F217780}" type="datetime4">
              <a:rPr lang="en-IN" smtClean="0"/>
              <a:t>17 December 2025</a:t>
            </a:fld>
            <a:endParaRPr lang="en-IN"/>
          </a:p>
        </p:txBody>
      </p:sp>
      <p:sp>
        <p:nvSpPr>
          <p:cNvPr id="6" name="Footer Placeholder 5"/>
          <p:cNvSpPr>
            <a:spLocks noGrp="1"/>
          </p:cNvSpPr>
          <p:nvPr>
            <p:ph type="ftr" sz="quarter" idx="11"/>
          </p:nvPr>
        </p:nvSpPr>
        <p:spPr/>
        <p:txBody>
          <a:bodyPr/>
          <a:lstStyle/>
          <a:p>
            <a:r>
              <a:rPr lang="en-IN"/>
              <a:t>INSP J. Haokip</a:t>
            </a:r>
          </a:p>
        </p:txBody>
      </p:sp>
      <p:sp>
        <p:nvSpPr>
          <p:cNvPr id="7" name="Slide Number Placeholder 6"/>
          <p:cNvSpPr>
            <a:spLocks noGrp="1"/>
          </p:cNvSpPr>
          <p:nvPr>
            <p:ph type="sldNum" sz="quarter" idx="12"/>
          </p:nvPr>
        </p:nvSpPr>
        <p:spPr/>
        <p:txBody>
          <a:bodyPr/>
          <a:lstStyle/>
          <a:p>
            <a:fld id="{5C800852-414A-43B3-A87C-2626A6F56D27}" type="slidenum">
              <a:rPr lang="en-IN" smtClean="0"/>
              <a:t>‹#›</a:t>
            </a:fld>
            <a:endParaRPr lang="en-IN"/>
          </a:p>
        </p:txBody>
      </p:sp>
    </p:spTree>
    <p:extLst>
      <p:ext uri="{BB962C8B-B14F-4D97-AF65-F5344CB8AC3E}">
        <p14:creationId xmlns:p14="http://schemas.microsoft.com/office/powerpoint/2010/main" val="2942843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88895D-625A-477D-AC1E-39667EA0D768}" type="datetime4">
              <a:rPr lang="en-IN" smtClean="0"/>
              <a:t>17 December 2025</a:t>
            </a:fld>
            <a:endParaRPr lang="en-IN"/>
          </a:p>
        </p:txBody>
      </p:sp>
      <p:sp>
        <p:nvSpPr>
          <p:cNvPr id="6" name="Footer Placeholder 5"/>
          <p:cNvSpPr>
            <a:spLocks noGrp="1"/>
          </p:cNvSpPr>
          <p:nvPr>
            <p:ph type="ftr" sz="quarter" idx="11"/>
          </p:nvPr>
        </p:nvSpPr>
        <p:spPr/>
        <p:txBody>
          <a:bodyPr/>
          <a:lstStyle/>
          <a:p>
            <a:r>
              <a:rPr lang="en-IN"/>
              <a:t>INSP J. Haokip</a:t>
            </a:r>
          </a:p>
        </p:txBody>
      </p:sp>
      <p:sp>
        <p:nvSpPr>
          <p:cNvPr id="7" name="Slide Number Placeholder 6"/>
          <p:cNvSpPr>
            <a:spLocks noGrp="1"/>
          </p:cNvSpPr>
          <p:nvPr>
            <p:ph type="sldNum" sz="quarter" idx="12"/>
          </p:nvPr>
        </p:nvSpPr>
        <p:spPr/>
        <p:txBody>
          <a:bodyPr/>
          <a:lstStyle/>
          <a:p>
            <a:fld id="{5C800852-414A-43B3-A87C-2626A6F56D27}" type="slidenum">
              <a:rPr lang="en-IN" smtClean="0"/>
              <a:t>‹#›</a:t>
            </a:fld>
            <a:endParaRPr lang="en-IN"/>
          </a:p>
        </p:txBody>
      </p:sp>
    </p:spTree>
    <p:extLst>
      <p:ext uri="{BB962C8B-B14F-4D97-AF65-F5344CB8AC3E}">
        <p14:creationId xmlns:p14="http://schemas.microsoft.com/office/powerpoint/2010/main" val="2757285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3DFEC0-A98C-4D7A-BF23-11C97F9B5B9A}" type="datetime4">
              <a:rPr lang="en-IN" smtClean="0"/>
              <a:t>17 December 2025</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a:t>INSP J. Haokip</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800852-414A-43B3-A87C-2626A6F56D27}" type="slidenum">
              <a:rPr lang="en-IN" smtClean="0"/>
              <a:t>‹#›</a:t>
            </a:fld>
            <a:endParaRPr lang="en-IN"/>
          </a:p>
        </p:txBody>
      </p:sp>
    </p:spTree>
    <p:extLst>
      <p:ext uri="{BB962C8B-B14F-4D97-AF65-F5344CB8AC3E}">
        <p14:creationId xmlns:p14="http://schemas.microsoft.com/office/powerpoint/2010/main" val="30329763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BE428EE-D0E5-4213-B542-8857899B2C6D}"/>
              </a:ext>
            </a:extLst>
          </p:cNvPr>
          <p:cNvPicPr>
            <a:picLocks noChangeAspect="1"/>
          </p:cNvPicPr>
          <p:nvPr/>
        </p:nvPicPr>
        <p:blipFill>
          <a:blip r:embed="rId2"/>
          <a:stretch>
            <a:fillRect/>
          </a:stretch>
        </p:blipFill>
        <p:spPr>
          <a:xfrm>
            <a:off x="0" y="0"/>
            <a:ext cx="12192000" cy="6858000"/>
          </a:xfrm>
          <a:prstGeom prst="rect">
            <a:avLst/>
          </a:prstGeom>
        </p:spPr>
      </p:pic>
      <p:pic>
        <p:nvPicPr>
          <p:cNvPr id="5126" name="Picture 5">
            <a:extLst>
              <a:ext uri="{FF2B5EF4-FFF2-40B4-BE49-F238E27FC236}">
                <a16:creationId xmlns:a16="http://schemas.microsoft.com/office/drawing/2014/main" id="{B2EF86AD-E08D-4FAB-AFC4-55065237A7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879600"/>
            <a:ext cx="951722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object 4">
            <a:extLst>
              <a:ext uri="{FF2B5EF4-FFF2-40B4-BE49-F238E27FC236}">
                <a16:creationId xmlns:a16="http://schemas.microsoft.com/office/drawing/2014/main" id="{EB4F269D-964F-421D-80DC-7C9996FA95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7">
            <a:extLst>
              <a:ext uri="{FF2B5EF4-FFF2-40B4-BE49-F238E27FC236}">
                <a16:creationId xmlns:a16="http://schemas.microsoft.com/office/drawing/2014/main" id="{F1526DB0-0FFF-45B8-B78C-64A763D216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2" descr="Federal Emergency Management Agency (FEMA) Chemical, Biological,  Radiological, and Nuclear (CBRN) Office: Chemical Portfolio Ove">
            <a:extLst>
              <a:ext uri="{FF2B5EF4-FFF2-40B4-BE49-F238E27FC236}">
                <a16:creationId xmlns:a16="http://schemas.microsoft.com/office/drawing/2014/main" id="{19C4483A-FC07-4075-8CC3-BFC1F7D7CB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9418" y="0"/>
            <a:ext cx="1847849" cy="184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9">
            <a:extLst>
              <a:ext uri="{FF2B5EF4-FFF2-40B4-BE49-F238E27FC236}">
                <a16:creationId xmlns:a16="http://schemas.microsoft.com/office/drawing/2014/main" id="{D6760140-9D6C-4E66-8152-88AD7A49AD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600700"/>
            <a:ext cx="12192000"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Rectangle 1">
            <a:extLst>
              <a:ext uri="{FF2B5EF4-FFF2-40B4-BE49-F238E27FC236}">
                <a16:creationId xmlns:a16="http://schemas.microsoft.com/office/drawing/2014/main" id="{50C2DF8B-A530-4A3D-A02D-A0DB9F335AEB}"/>
              </a:ext>
            </a:extLst>
          </p:cNvPr>
          <p:cNvSpPr>
            <a:spLocks noChangeArrowheads="1"/>
          </p:cNvSpPr>
          <p:nvPr/>
        </p:nvSpPr>
        <p:spPr bwMode="auto">
          <a:xfrm>
            <a:off x="29369" y="1921934"/>
            <a:ext cx="92639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hi-IN" altLang="en-US" sz="4000" b="1" dirty="0">
                <a:solidFill>
                  <a:schemeClr val="bg1"/>
                </a:solidFill>
                <a:latin typeface="Open Sans" panose="020B0606030504020204"/>
                <a:cs typeface="Times New Roman" panose="02020603050405020304" pitchFamily="18" charset="0"/>
              </a:rPr>
              <a:t>व्यक्तिगत सुरक्षा उपकरण (पीपीई)</a:t>
            </a:r>
            <a:endParaRPr lang="en-IN" altLang="en-US" sz="4000" b="1" dirty="0">
              <a:solidFill>
                <a:schemeClr val="bg1"/>
              </a:solidFill>
              <a:latin typeface="Open Sans" panose="020B0606030504020204"/>
            </a:endParaRPr>
          </a:p>
        </p:txBody>
      </p:sp>
      <p:sp>
        <p:nvSpPr>
          <p:cNvPr id="5" name="TextBox 4">
            <a:extLst>
              <a:ext uri="{FF2B5EF4-FFF2-40B4-BE49-F238E27FC236}">
                <a16:creationId xmlns:a16="http://schemas.microsoft.com/office/drawing/2014/main" id="{72EAD1D0-5C45-711D-D9EE-4752F5680EE0}"/>
              </a:ext>
            </a:extLst>
          </p:cNvPr>
          <p:cNvSpPr txBox="1"/>
          <p:nvPr/>
        </p:nvSpPr>
        <p:spPr>
          <a:xfrm>
            <a:off x="6554096" y="5995345"/>
            <a:ext cx="6094206" cy="675441"/>
          </a:xfrm>
          <a:prstGeom prst="rect">
            <a:avLst/>
          </a:prstGeom>
          <a:noFill/>
        </p:spPr>
        <p:txBody>
          <a:bodyPr wrap="square">
            <a:spAutoFit/>
          </a:bodyPr>
          <a:lstStyle/>
          <a:p>
            <a:pPr>
              <a:lnSpc>
                <a:spcPct val="107000"/>
              </a:lnSpc>
              <a:spcAft>
                <a:spcPts val="800"/>
              </a:spcAft>
              <a:buNone/>
            </a:pPr>
            <a:r>
              <a:rPr lang="hi-IN" sz="3600" b="1" dirty="0">
                <a:effectLst/>
                <a:latin typeface="Kruti Dev 092" pitchFamily="2" charset="0"/>
                <a:ea typeface="Calibri" panose="020F0502020204030204" pitchFamily="34" charset="0"/>
                <a:cs typeface="Mangal" panose="02040503050203030202" pitchFamily="18" charset="0"/>
              </a:rPr>
              <a:t>उप निरीक्षक/</a:t>
            </a:r>
            <a:r>
              <a:rPr lang="hi-IN" sz="3600" b="1" dirty="0" err="1">
                <a:effectLst/>
                <a:latin typeface="Kruti Dev 092" pitchFamily="2" charset="0"/>
                <a:ea typeface="Calibri" panose="020F0502020204030204" pitchFamily="34" charset="0"/>
                <a:cs typeface="Mangal" panose="02040503050203030202" pitchFamily="18" charset="0"/>
              </a:rPr>
              <a:t>जीडी</a:t>
            </a:r>
            <a:r>
              <a:rPr lang="hi-IN" sz="3600" b="1" dirty="0">
                <a:effectLst/>
                <a:latin typeface="Kruti Dev 092" pitchFamily="2" charset="0"/>
                <a:ea typeface="Calibri" panose="020F0502020204030204" pitchFamily="34" charset="0"/>
                <a:cs typeface="Mangal" panose="02040503050203030202" pitchFamily="18" charset="0"/>
              </a:rPr>
              <a:t> मोहन सिंह</a:t>
            </a:r>
            <a:endParaRPr lang="en-IN" sz="4400" b="1" dirty="0">
              <a:effectLst/>
              <a:latin typeface="Calibri" panose="020F0502020204030204" pitchFamily="34" charset="0"/>
              <a:ea typeface="Calibri" panose="020F0502020204030204" pitchFamily="34" charset="0"/>
              <a:cs typeface="Mangal" panose="02040503050203030202"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522513" y="2425960"/>
            <a:ext cx="3415004" cy="1903444"/>
          </a:xfrm>
        </p:spPr>
        <p:txBody>
          <a:bodyPr>
            <a:normAutofit/>
          </a:bodyPr>
          <a:lstStyle/>
          <a:p>
            <a:pPr algn="ctr"/>
            <a:r>
              <a:rPr lang="hi-IN" altLang="en-US" sz="4000" b="1" dirty="0">
                <a:solidFill>
                  <a:srgbClr val="C00000"/>
                </a:solidFill>
                <a:latin typeface="Open Sans" panose="020B0606030504020204"/>
                <a:cs typeface="Times New Roman" panose="02020603050405020304" pitchFamily="18" charset="0"/>
              </a:rPr>
              <a:t>अपारगम्‍य</a:t>
            </a:r>
            <a:br>
              <a:rPr lang="hi-IN" altLang="en-US" sz="4000" b="1" dirty="0">
                <a:solidFill>
                  <a:srgbClr val="C00000"/>
                </a:solidFill>
                <a:latin typeface="Open Sans" panose="020B0606030504020204"/>
                <a:cs typeface="Times New Roman" panose="02020603050405020304" pitchFamily="18" charset="0"/>
              </a:rPr>
            </a:br>
            <a:r>
              <a:rPr lang="hi-IN" altLang="en-US" sz="4000" b="1" dirty="0">
                <a:solidFill>
                  <a:srgbClr val="C00000"/>
                </a:solidFill>
                <a:latin typeface="Open Sans" panose="020B0606030504020204"/>
                <a:cs typeface="Times New Roman" panose="02020603050405020304" pitchFamily="18" charset="0"/>
              </a:rPr>
              <a:t>सुरक्षात्मक कपड़े</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4170784" y="937733"/>
            <a:ext cx="7427167" cy="5416409"/>
          </a:xfrm>
        </p:spPr>
        <p:txBody>
          <a:bodyPr>
            <a:noAutofit/>
          </a:bodyPr>
          <a:lstStyle/>
          <a:p>
            <a:pPr>
              <a:lnSpc>
                <a:spcPct val="150000"/>
              </a:lnSpc>
              <a:buFont typeface="Wingdings" panose="05000000000000000000" pitchFamily="2" charset="2"/>
              <a:buChar char="§"/>
              <a:defRPr/>
            </a:pPr>
            <a:r>
              <a:rPr lang="en-US" sz="2400" dirty="0">
                <a:latin typeface="Open Sans" panose="020B0606030504020204"/>
                <a:cs typeface="Times New Roman" panose="02020603050405020304" pitchFamily="18" charset="0"/>
              </a:rPr>
              <a:t> </a:t>
            </a:r>
            <a:r>
              <a:rPr lang="hi-IN" sz="2400" dirty="0">
                <a:latin typeface="Open Sans" panose="020B0606030504020204"/>
                <a:cs typeface="Times New Roman" panose="02020603050405020304" pitchFamily="18" charset="0"/>
              </a:rPr>
              <a:t>यह एक ऐसा कपड़ा है जो हवा, रासायनिक दोनों के लिए अभेद्य है
     वाष्प और गैसें। 	
 इसे डीएमएसआरडीई, कानपुर द्वारा विकसित किया गया है।
 यह नायलॉन कपड़े से बना है जो बाहर नियोप्रीन के साथ लेपित है और दूसरी तरफ ब्यूटाइल रबर के साथ लेपित है।
 यह 02 से 03 घंटे तक सल्फर सरसों से सुरक्षा देता है।
 इसका उपयोग परिशोधन उद्देश्य के लिए किया जाता है।</a:t>
            </a:r>
            <a:endParaRPr lang="en-IN" sz="2400" dirty="0">
              <a:latin typeface="Open Sans" panose="020B0606030504020204"/>
              <a:cs typeface="Times New Roman" panose="02020603050405020304" pitchFamily="18" charset="0"/>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7655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1007706" y="2733868"/>
            <a:ext cx="2258008" cy="1007707"/>
          </a:xfrm>
        </p:spPr>
        <p:txBody>
          <a:bodyPr>
            <a:normAutofit/>
          </a:bodyPr>
          <a:lstStyle/>
          <a:p>
            <a:pPr algn="ctr"/>
            <a:r>
              <a:rPr lang="hi-IN" altLang="en-US" sz="4000" b="1" dirty="0">
                <a:solidFill>
                  <a:srgbClr val="C00000"/>
                </a:solidFill>
                <a:latin typeface="Open Sans" panose="020B0606030504020204"/>
                <a:cs typeface="Times New Roman" panose="02020603050405020304" pitchFamily="18" charset="0"/>
              </a:rPr>
              <a:t>दस्ताने</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4170784" y="1096359"/>
            <a:ext cx="7427167" cy="5108504"/>
          </a:xfrm>
        </p:spPr>
        <p:txBody>
          <a:bodyPr>
            <a:noAutofit/>
          </a:bodyPr>
          <a:lstStyle/>
          <a:p>
            <a:pPr>
              <a:lnSpc>
                <a:spcPct val="150000"/>
              </a:lnSpc>
              <a:buFont typeface="Wingdings" panose="05000000000000000000" pitchFamily="2" charset="2"/>
              <a:buChar char="Ø"/>
              <a:defRPr/>
            </a:pPr>
            <a:r>
              <a:rPr lang="en-US" b="1" dirty="0">
                <a:latin typeface="Open Sans" panose="020B0606030504020204"/>
                <a:cs typeface="Times New Roman" panose="02020603050405020304" pitchFamily="18" charset="0"/>
              </a:rPr>
              <a:t> </a:t>
            </a:r>
            <a:r>
              <a:rPr lang="hi-IN" dirty="0">
                <a:latin typeface="Open Sans" panose="020B0606030504020204"/>
                <a:cs typeface="Times New Roman" panose="02020603050405020304" pitchFamily="18" charset="0"/>
              </a:rPr>
              <a:t>आइटम को डीएमएसआरडीई द्वारा विकसित किया गया है, 
     कानपुर
 नमी को अवशोषित करने के लिए भीतरी दस्ताने कपास से बने होते हैं।
 बाहरी दस्ताने ब्यूटाइल रबर से बने होते हैं।
 20 घंटे से अधिक समय तक सल्फर-सरसों से सुरक्षा।</a:t>
            </a:r>
            <a:endParaRPr lang="en-US" dirty="0">
              <a:latin typeface="Open Sans" panose="020B0606030504020204"/>
              <a:cs typeface="Times New Roman" panose="02020603050405020304" pitchFamily="18" charset="0"/>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1100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1007705" y="2733868"/>
            <a:ext cx="2473431" cy="1007707"/>
          </a:xfrm>
        </p:spPr>
        <p:txBody>
          <a:bodyPr>
            <a:noAutofit/>
          </a:bodyPr>
          <a:lstStyle/>
          <a:p>
            <a:pPr algn="ctr"/>
            <a:r>
              <a:rPr lang="hi-IN" sz="4000" dirty="0">
                <a:solidFill>
                  <a:srgbClr val="FF0000"/>
                </a:solidFill>
                <a:latin typeface="Open Sans" panose="020B0606030504020204"/>
                <a:cs typeface="Times New Roman" panose="02020603050405020304" pitchFamily="18" charset="0"/>
              </a:rPr>
              <a:t>ओवर बूट्स</a:t>
            </a:r>
            <a:endParaRPr lang="en-IN" altLang="en-US" sz="4000" b="1" dirty="0">
              <a:solidFill>
                <a:srgbClr val="FF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4170784" y="1273642"/>
            <a:ext cx="7427167" cy="4138114"/>
          </a:xfrm>
        </p:spPr>
        <p:txBody>
          <a:bodyPr>
            <a:noAutofit/>
          </a:bodyPr>
          <a:lstStyle/>
          <a:p>
            <a:pPr>
              <a:lnSpc>
                <a:spcPct val="150000"/>
              </a:lnSpc>
              <a:defRPr/>
            </a:pPr>
            <a:r>
              <a:rPr lang="en-US" b="1" dirty="0">
                <a:latin typeface="Open Sans" panose="020B0606030504020204"/>
                <a:cs typeface="Times New Roman" panose="02020603050405020304" pitchFamily="18" charset="0"/>
              </a:rPr>
              <a:t> </a:t>
            </a:r>
            <a:r>
              <a:rPr lang="hi-IN" dirty="0">
                <a:latin typeface="Open Sans" panose="020B0606030504020204"/>
                <a:cs typeface="Times New Roman" panose="02020603050405020304" pitchFamily="18" charset="0"/>
              </a:rPr>
              <a:t>ओवर बूट्स </a:t>
            </a:r>
            <a:r>
              <a:rPr lang="en-US" dirty="0">
                <a:latin typeface="Open Sans" panose="020B0606030504020204"/>
                <a:cs typeface="Times New Roman" panose="02020603050405020304" pitchFamily="18" charset="0"/>
              </a:rPr>
              <a:t>DMSRDE </a:t>
            </a:r>
            <a:r>
              <a:rPr lang="hi-IN" dirty="0">
                <a:latin typeface="Open Sans" panose="020B0606030504020204"/>
                <a:cs typeface="Times New Roman" panose="02020603050405020304" pitchFamily="18" charset="0"/>
              </a:rPr>
              <a:t>द्वारा बनाए गए हैं, 
      कानपुर।
   ब्यूटाइल रबर से बने जूते के ऊपर।
   सल्फर से सुरक्षा प्रदान करें 
      24 घंटे से अधिक समय तक सरसों।</a:t>
            </a:r>
            <a:endParaRPr lang="en-US" dirty="0">
              <a:latin typeface="Open Sans" panose="020B0606030504020204"/>
              <a:cs typeface="Times New Roman" panose="02020603050405020304" pitchFamily="18" charset="0"/>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1241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1026368" y="2444617"/>
            <a:ext cx="2258008" cy="1791479"/>
          </a:xfrm>
        </p:spPr>
        <p:txBody>
          <a:bodyPr>
            <a:normAutofit/>
          </a:bodyPr>
          <a:lstStyle/>
          <a:p>
            <a:pPr algn="ctr"/>
            <a:r>
              <a:rPr lang="hi-IN" altLang="en-US" sz="4000" b="1" dirty="0">
                <a:solidFill>
                  <a:srgbClr val="C00000"/>
                </a:solidFill>
                <a:latin typeface="Open Sans" panose="020B0606030504020204"/>
                <a:cs typeface="Times New Roman" panose="02020603050405020304" pitchFamily="18" charset="0"/>
              </a:rPr>
              <a:t>पीपीई पहनने के चरण</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4096140" y="1133680"/>
            <a:ext cx="7501812" cy="5248459"/>
          </a:xfrm>
        </p:spPr>
        <p:txBody>
          <a:bodyPr>
            <a:noAutofit/>
          </a:bodyPr>
          <a:lstStyle/>
          <a:p>
            <a:pPr marL="0" indent="0">
              <a:lnSpc>
                <a:spcPct val="100000"/>
              </a:lnSpc>
              <a:buNone/>
              <a:defRPr/>
            </a:pPr>
            <a:r>
              <a:rPr lang="en-US" sz="2400" b="1" dirty="0">
                <a:latin typeface="Open Sans" panose="020B0606030504020204"/>
                <a:cs typeface="Times New Roman" panose="02020603050405020304" pitchFamily="18" charset="0"/>
              </a:rPr>
              <a:t> </a:t>
            </a:r>
            <a:r>
              <a:rPr lang="hi-IN" sz="2400" b="1" dirty="0">
                <a:latin typeface="Open Sans" panose="020B0606030504020204"/>
                <a:cs typeface="Times New Roman" panose="02020603050405020304" pitchFamily="18" charset="0"/>
              </a:rPr>
              <a:t>मिशन उन्मुख संरक्षित मुद्रा (एमओपीपी) :-
  एमओपीपी (0) - हाथ में पीपीई के साथ सामान्य पोशाक 
  एमओपीपी (1) - स्मोक के साथ पतलून (जैकेट) कुल समय 4 मिनट 30 सेकंड। 
  एमओपीपी (2) - बूट और इनर ग्लव्स कुल समय- 2 मिनट 30 सेकंड
  एमओपीपी (3) - फेस मास्क और बाहरी दस्ताने 1 मिनट 30 सेकंड , आंख बंद करके सांस लेना बंद कर दें और गैस गैस का संचार करें।
  एमओपीपी(4) - कनस्तर 9 सेकंड।
  कुल समय- 8 मिनट 39 सेकंड</a:t>
            </a:r>
            <a:endParaRPr lang="en-US" sz="2600" dirty="0">
              <a:latin typeface="Open Sans" panose="020B0606030504020204"/>
              <a:cs typeface="Times New Roman" panose="02020603050405020304" pitchFamily="18" charset="0"/>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7530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485192" y="2444617"/>
            <a:ext cx="4376060" cy="1791479"/>
          </a:xfrm>
        </p:spPr>
        <p:txBody>
          <a:bodyPr>
            <a:normAutofit/>
          </a:bodyPr>
          <a:lstStyle/>
          <a:p>
            <a:pPr algn="ctr"/>
            <a:r>
              <a:rPr lang="hi-IN" altLang="en-US" sz="4000" b="1" dirty="0">
                <a:solidFill>
                  <a:srgbClr val="C00000"/>
                </a:solidFill>
                <a:latin typeface="Open Sans" panose="020B0606030504020204"/>
                <a:cs typeface="Times New Roman" panose="02020603050405020304" pitchFamily="18" charset="0"/>
              </a:rPr>
              <a:t>सुरक्षा के स्तर का निर्धारण</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4954554" y="1226990"/>
            <a:ext cx="6643397" cy="5052511"/>
          </a:xfrm>
        </p:spPr>
        <p:txBody>
          <a:bodyPr>
            <a:noAutofit/>
          </a:bodyPr>
          <a:lstStyle/>
          <a:p>
            <a:pPr algn="just">
              <a:lnSpc>
                <a:spcPct val="100000"/>
              </a:lnSpc>
              <a:buFontTx/>
              <a:buNone/>
              <a:defRPr/>
            </a:pPr>
            <a:r>
              <a:rPr lang="hi-IN" sz="2400" dirty="0">
                <a:latin typeface="Open Sans" panose="020B0606030504020204"/>
                <a:cs typeface="Times New Roman" panose="02020603050405020304" pitchFamily="18" charset="0"/>
              </a:rPr>
              <a:t>रासायनिक सुरक्षात्मक कपड़ों और श्वसन सुरक्षा का संयोजन सुरक्षा के स्तर को निर्धारित करता है।
स्तर "ए"। (एससीबीए + अभेद्य सूट)
	श्वसन और त्वचा की सुरक्षा का उच्चतम स्तर।
स्तर "बी"। (एससीबीए + पारगम्य सूट)
	श्वसन और निचले स्तर की त्वचा की सुरक्षा का उच्चतम स्तर।</a:t>
            </a:r>
            <a:endParaRPr lang="en-US" sz="2400" dirty="0">
              <a:latin typeface="Open Sans" panose="020B0606030504020204"/>
              <a:cs typeface="Times New Roman" panose="02020603050405020304" pitchFamily="18" charset="0"/>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99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485192" y="2444617"/>
            <a:ext cx="4376060" cy="1791479"/>
          </a:xfrm>
        </p:spPr>
        <p:txBody>
          <a:bodyPr>
            <a:normAutofit/>
          </a:bodyPr>
          <a:lstStyle/>
          <a:p>
            <a:pPr algn="ctr"/>
            <a:r>
              <a:rPr lang="hi-IN" altLang="en-US" sz="4000" b="1" dirty="0">
                <a:solidFill>
                  <a:srgbClr val="C00000"/>
                </a:solidFill>
                <a:latin typeface="Open Sans" panose="020B0606030504020204"/>
                <a:cs typeface="Times New Roman" panose="02020603050405020304" pitchFamily="18" charset="0"/>
              </a:rPr>
              <a:t>सुरक्षा के स्तर का निर्धारण</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4954554" y="1432261"/>
            <a:ext cx="6643397" cy="4436696"/>
          </a:xfrm>
        </p:spPr>
        <p:txBody>
          <a:bodyPr>
            <a:noAutofit/>
          </a:bodyPr>
          <a:lstStyle/>
          <a:p>
            <a:pPr algn="just">
              <a:lnSpc>
                <a:spcPct val="150000"/>
              </a:lnSpc>
              <a:defRPr/>
            </a:pPr>
            <a:r>
              <a:rPr lang="hi-IN" dirty="0">
                <a:latin typeface="Open Sans" panose="020B0606030504020204"/>
                <a:cs typeface="Times New Roman" panose="02020603050405020304" pitchFamily="18" charset="0"/>
              </a:rPr>
              <a:t>स्तर "सी"। (श्वासयंत्र/कनस्तर + सभी रासायनिक सूट (पीवीसी) पर
	श्वसन और त्वचा की सुरक्षा का निम्नतम स्तर।
स्तर "डी"। (पॉकेट मास्क + पीवीसी एप्रन)
	कोई श्वसन सुरक्षा नहीं।</a:t>
            </a:r>
            <a:endParaRPr lang="en-US" dirty="0">
              <a:latin typeface="Open Sans" panose="020B0606030504020204"/>
              <a:cs typeface="Times New Roman" panose="02020603050405020304" pitchFamily="18" charset="0"/>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2993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485192" y="2444617"/>
            <a:ext cx="3657600" cy="1791479"/>
          </a:xfrm>
        </p:spPr>
        <p:txBody>
          <a:bodyPr>
            <a:normAutofit/>
          </a:bodyPr>
          <a:lstStyle/>
          <a:p>
            <a:pPr algn="ctr"/>
            <a:r>
              <a:rPr lang="hi-IN" altLang="en-US" sz="4000" b="1" dirty="0">
                <a:solidFill>
                  <a:srgbClr val="C00000"/>
                </a:solidFill>
                <a:latin typeface="Open Sans" panose="020B0606030504020204"/>
                <a:cs typeface="Times New Roman" panose="02020603050405020304" pitchFamily="18" charset="0"/>
              </a:rPr>
              <a:t>स्तर "ए" सुरक्षा</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4292083" y="1152337"/>
            <a:ext cx="7231224" cy="4959208"/>
          </a:xfrm>
        </p:spPr>
        <p:txBody>
          <a:bodyPr>
            <a:noAutofit/>
          </a:bodyPr>
          <a:lstStyle/>
          <a:p>
            <a:pPr algn="just">
              <a:lnSpc>
                <a:spcPct val="100000"/>
              </a:lnSpc>
              <a:defRPr/>
            </a:pPr>
            <a:r>
              <a:rPr lang="hi-IN" sz="2600" dirty="0">
                <a:latin typeface="Open Sans" panose="020B0606030504020204"/>
                <a:cs typeface="Times New Roman" panose="02020603050405020304" pitchFamily="18" charset="0"/>
              </a:rPr>
              <a:t>सुरक्षा तब पहनी जानी चाहिए जब श्वसन, त्वचा, आंख और श्लेष्म झिल्ली सुरक्षा के उच्चतम स्तर की आवश्यकता हो।
सकारात्मक दबाव, एससीबीए या सकारात्मक दबाव आपूर्ति की गई हवा 
   श्वास यंत्र। 
पूरी तरह से रासायनिक सुरक्षात्मक सूट को एनकैप्सुलेट करना।
दस्ताने आंतरिक रासायनिक प्रतिरोधी।
दस्ताने बाहरी रासायनिक प्रतिरोधी।
जूते रासायनिक प्रतिरोधी, स्टील पैर की अंगुली और टांग।</a:t>
            </a:r>
            <a:endParaRPr lang="en-US" sz="2600" dirty="0">
              <a:latin typeface="Open Sans" panose="020B0606030504020204"/>
              <a:cs typeface="Times New Roman" panose="02020603050405020304" pitchFamily="18" charset="0"/>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7530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485192" y="2444617"/>
            <a:ext cx="3657600" cy="1791479"/>
          </a:xfrm>
        </p:spPr>
        <p:txBody>
          <a:bodyPr>
            <a:normAutofit/>
          </a:bodyPr>
          <a:lstStyle/>
          <a:p>
            <a:pPr algn="ctr"/>
            <a:r>
              <a:rPr lang="hi-IN" altLang="en-US" sz="4000" b="1" dirty="0">
                <a:solidFill>
                  <a:srgbClr val="C00000"/>
                </a:solidFill>
                <a:latin typeface="Open Sans" panose="020B0606030504020204"/>
                <a:cs typeface="Times New Roman" panose="02020603050405020304" pitchFamily="18" charset="0"/>
              </a:rPr>
              <a:t>स्तर "बी" सुरक्षा</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4292082" y="1432261"/>
            <a:ext cx="7305869" cy="4436696"/>
          </a:xfrm>
        </p:spPr>
        <p:txBody>
          <a:bodyPr>
            <a:noAutofit/>
          </a:bodyPr>
          <a:lstStyle/>
          <a:p>
            <a:pPr algn="just">
              <a:defRPr/>
            </a:pPr>
            <a:r>
              <a:rPr lang="hi-IN" sz="2600" dirty="0">
                <a:latin typeface="Open Sans" panose="020B0606030504020204"/>
                <a:cs typeface="Times New Roman" panose="02020603050405020304" pitchFamily="18" charset="0"/>
              </a:rPr>
              <a:t>सुरक्षा के इस स्तर का चयन तब किया जाना चाहिए जब उच्चतम स्तर की श्वसन सुरक्षा की आवश्यकता होती है, लेकिन त्वचा और आंखों की सुरक्षा के कम स्तर की आवश्यकता होती है।
  सकारात्मक दबाव, एससीबीए या सकारात्मक दबाव 
     वायु श्वासयंत्र की आपूर्ति की। 
  रासायनिक प्रतिरोधी कपड़े।
  दस्ताने आंतरिक रासायनिक प्रतिरोधी।
  दस्ताने बाहरी रासायनिक प्रतिरोधी।
  जूते रासायनिक प्रतिरोधी, स्टील पैर की अंगुली और टांग।</a:t>
            </a:r>
            <a:endParaRPr lang="en-US" sz="2600" dirty="0">
              <a:latin typeface="Open Sans" panose="020B0606030504020204"/>
              <a:cs typeface="Times New Roman" panose="02020603050405020304" pitchFamily="18" charset="0"/>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3000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485192" y="2444617"/>
            <a:ext cx="3657600" cy="1791479"/>
          </a:xfrm>
        </p:spPr>
        <p:txBody>
          <a:bodyPr>
            <a:normAutofit/>
          </a:bodyPr>
          <a:lstStyle/>
          <a:p>
            <a:pPr algn="ctr"/>
            <a:r>
              <a:rPr lang="hi-IN" altLang="en-US" sz="4000" b="1" dirty="0">
                <a:solidFill>
                  <a:srgbClr val="C00000"/>
                </a:solidFill>
                <a:latin typeface="Open Sans" panose="020B0606030504020204"/>
                <a:cs typeface="Times New Roman" panose="02020603050405020304" pitchFamily="18" charset="0"/>
              </a:rPr>
              <a:t>स्तर "सी" सुरक्षा</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4292082" y="1133678"/>
            <a:ext cx="7305869" cy="5323105"/>
          </a:xfrm>
        </p:spPr>
        <p:txBody>
          <a:bodyPr>
            <a:noAutofit/>
          </a:bodyPr>
          <a:lstStyle/>
          <a:p>
            <a:pPr algn="just">
              <a:lnSpc>
                <a:spcPct val="100000"/>
              </a:lnSpc>
              <a:defRPr/>
            </a:pPr>
            <a:r>
              <a:rPr lang="hi-IN" sz="2400" dirty="0">
                <a:solidFill>
                  <a:srgbClr val="002060"/>
                </a:solidFill>
                <a:latin typeface="Open Sans" panose="020B0606030504020204"/>
                <a:cs typeface="Times New Roman" panose="02020603050405020304" pitchFamily="18" charset="0"/>
              </a:rPr>
              <a:t>सुरक्षा के इस स्तर का चयन तब किया जाना चाहिए जब वायुजनित पदार्थ का प्रकार ज्ञात हो, एकाग्रता मापी जाती है, वायु-शुद्ध श्वासयंत्र का उपयोग करने के मानदंड पूरे होते हैं और त्वचा और आंखों के संपर्क की संभावना नहीं होती है।
  पूर्ण चेहरा या आधा मुखौटा, वायु शोधक श्वासयंत्र।
   रासायनिक प्रतिरोधी कपड़े (डिस्पोजेबल
      रासायनिक प्रतिरोधी कवरऑल)
   दस्ताने आंतरिक रासायनिक प्रतिरोधी।
   दस्ताने बाहरी रासायनिक प्रतिरोधी।
    जूते रासायनिक प्रतिरोधी, स्टील पैर की अंगुली और टांग, रासायनिक प्रतिरोधी</a:t>
            </a:r>
            <a:endParaRPr lang="en-US" sz="2400" dirty="0">
              <a:latin typeface="Open Sans" panose="020B0606030504020204"/>
              <a:cs typeface="Times New Roman" panose="02020603050405020304" pitchFamily="18" charset="0"/>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8424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485192" y="2444617"/>
            <a:ext cx="3657600" cy="1791479"/>
          </a:xfrm>
        </p:spPr>
        <p:txBody>
          <a:bodyPr>
            <a:normAutofit/>
          </a:bodyPr>
          <a:lstStyle/>
          <a:p>
            <a:pPr algn="ctr"/>
            <a:r>
              <a:rPr lang="hi-IN" altLang="en-US" sz="4000" b="1" dirty="0">
                <a:solidFill>
                  <a:srgbClr val="C00000"/>
                </a:solidFill>
                <a:latin typeface="Open Sans" panose="020B0606030504020204"/>
                <a:cs typeface="Times New Roman" panose="02020603050405020304" pitchFamily="18" charset="0"/>
              </a:rPr>
              <a:t>स्तर "डी" सुरक्षा</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4292082" y="1133678"/>
            <a:ext cx="7305869" cy="5015195"/>
          </a:xfrm>
        </p:spPr>
        <p:txBody>
          <a:bodyPr>
            <a:noAutofit/>
          </a:bodyPr>
          <a:lstStyle/>
          <a:p>
            <a:pPr algn="just">
              <a:lnSpc>
                <a:spcPct val="150000"/>
              </a:lnSpc>
              <a:defRPr/>
            </a:pPr>
            <a:r>
              <a:rPr lang="hi-IN" dirty="0">
                <a:latin typeface="Open Sans" panose="020B0606030504020204"/>
                <a:cs typeface="Times New Roman" panose="02020603050405020304" pitchFamily="18" charset="0"/>
              </a:rPr>
              <a:t>सुरक्षा का यह स्तर मुख्य रूप से एक समान कार्य है और इसका उपयोग केवल उपद्रव संदूषण के लिए किया जाता है। इसके लिए कवरऑल और सुरक्षा जूते की आवश्यकता होती है।
  अन्य पीपीई स्थिति पर आधारित हैं।
  इसे किसी भी साइट पर पहना जाना चाहिए जहां
      श्वसन या त्वचा के खतरे मौजूद हैं।</a:t>
            </a:r>
            <a:endParaRPr lang="en-US" dirty="0">
              <a:latin typeface="Open Sans" panose="020B0606030504020204"/>
              <a:cs typeface="Times New Roman" panose="02020603050405020304" pitchFamily="18" charset="0"/>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1896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FAB27C0-53E7-412F-A2E0-EBAC4A6AC639}"/>
              </a:ext>
            </a:extLst>
          </p:cNvPr>
          <p:cNvSpPr>
            <a:spLocks noGrp="1"/>
          </p:cNvSpPr>
          <p:nvPr>
            <p:ph type="dt" sz="quarter" idx="10"/>
          </p:nvPr>
        </p:nvSpPr>
        <p:spPr/>
        <p:txBody>
          <a:bodyPr/>
          <a:lstStyle/>
          <a:p>
            <a:pPr>
              <a:defRPr/>
            </a:pPr>
            <a:fld id="{405CC373-F437-4989-9B17-3993FE30875D}" type="datetime1">
              <a:rPr lang="en-US" smtClean="0">
                <a:solidFill>
                  <a:prstClr val="black">
                    <a:tint val="75000"/>
                  </a:prstClr>
                </a:solidFill>
              </a:rPr>
              <a:pPr>
                <a:defRPr/>
              </a:pPr>
              <a:t>12/17/2025</a:t>
            </a:fld>
            <a:endParaRPr lang="en-US" dirty="0">
              <a:solidFill>
                <a:prstClr val="black">
                  <a:tint val="75000"/>
                </a:prstClr>
              </a:solidFill>
            </a:endParaRPr>
          </a:p>
        </p:txBody>
      </p:sp>
      <p:sp>
        <p:nvSpPr>
          <p:cNvPr id="6147" name="Slide Number Placeholder 4">
            <a:extLst>
              <a:ext uri="{FF2B5EF4-FFF2-40B4-BE49-F238E27FC236}">
                <a16:creationId xmlns:a16="http://schemas.microsoft.com/office/drawing/2014/main" id="{66733083-2A88-40C3-837D-2AB9AEF48E3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267">
                <a:solidFill>
                  <a:schemeClr val="tx1"/>
                </a:solidFill>
                <a:latin typeface="Calibri" panose="020F0502020204030204" pitchFamily="34" charset="0"/>
              </a:defRPr>
            </a:lvl1pPr>
            <a:lvl2pPr marL="990575" indent="-380990">
              <a:spcBef>
                <a:spcPct val="20000"/>
              </a:spcBef>
              <a:buFont typeface="Arial" panose="020B0604020202020204" pitchFamily="34" charset="0"/>
              <a:buChar char="–"/>
              <a:defRPr sz="3733">
                <a:solidFill>
                  <a:schemeClr val="tx1"/>
                </a:solidFill>
                <a:latin typeface="Calibri" panose="020F0502020204030204" pitchFamily="34" charset="0"/>
              </a:defRPr>
            </a:lvl2pPr>
            <a:lvl3pPr marL="1523962" indent="-304792">
              <a:spcBef>
                <a:spcPct val="20000"/>
              </a:spcBef>
              <a:buFont typeface="Arial" panose="020B0604020202020204" pitchFamily="34" charset="0"/>
              <a:buChar char="•"/>
              <a:defRPr sz="3200">
                <a:solidFill>
                  <a:schemeClr val="tx1"/>
                </a:solidFill>
                <a:latin typeface="Calibri" panose="020F0502020204030204" pitchFamily="34" charset="0"/>
              </a:defRPr>
            </a:lvl3pPr>
            <a:lvl4pPr marL="2133547" indent="-304792">
              <a:spcBef>
                <a:spcPct val="20000"/>
              </a:spcBef>
              <a:buFont typeface="Arial" panose="020B0604020202020204" pitchFamily="34" charset="0"/>
              <a:buChar char="–"/>
              <a:defRPr sz="2667">
                <a:solidFill>
                  <a:schemeClr val="tx1"/>
                </a:solidFill>
                <a:latin typeface="Calibri" panose="020F0502020204030204" pitchFamily="34" charset="0"/>
              </a:defRPr>
            </a:lvl4pPr>
            <a:lvl5pPr marL="2743131" indent="-304792">
              <a:spcBef>
                <a:spcPct val="20000"/>
              </a:spcBef>
              <a:buFont typeface="Arial" panose="020B0604020202020204" pitchFamily="34" charset="0"/>
              <a:buChar char="»"/>
              <a:defRPr sz="2667">
                <a:solidFill>
                  <a:schemeClr val="tx1"/>
                </a:solidFill>
                <a:latin typeface="Calibri" panose="020F0502020204030204" pitchFamily="34" charset="0"/>
              </a:defRPr>
            </a:lvl5pPr>
            <a:lvl6pPr marL="3352716" indent="-304792" eaLnBrk="0" fontAlgn="base" hangingPunct="0">
              <a:spcBef>
                <a:spcPct val="20000"/>
              </a:spcBef>
              <a:spcAft>
                <a:spcPct val="0"/>
              </a:spcAft>
              <a:buFont typeface="Arial" panose="020B0604020202020204" pitchFamily="34" charset="0"/>
              <a:buChar char="»"/>
              <a:defRPr sz="2667">
                <a:solidFill>
                  <a:schemeClr val="tx1"/>
                </a:solidFill>
                <a:latin typeface="Calibri" panose="020F0502020204030204" pitchFamily="34" charset="0"/>
              </a:defRPr>
            </a:lvl6pPr>
            <a:lvl7pPr marL="3962301" indent="-304792" eaLnBrk="0" fontAlgn="base" hangingPunct="0">
              <a:spcBef>
                <a:spcPct val="20000"/>
              </a:spcBef>
              <a:spcAft>
                <a:spcPct val="0"/>
              </a:spcAft>
              <a:buFont typeface="Arial" panose="020B0604020202020204" pitchFamily="34" charset="0"/>
              <a:buChar char="»"/>
              <a:defRPr sz="2667">
                <a:solidFill>
                  <a:schemeClr val="tx1"/>
                </a:solidFill>
                <a:latin typeface="Calibri" panose="020F0502020204030204" pitchFamily="34" charset="0"/>
              </a:defRPr>
            </a:lvl7pPr>
            <a:lvl8pPr marL="4571886" indent="-304792" eaLnBrk="0" fontAlgn="base" hangingPunct="0">
              <a:spcBef>
                <a:spcPct val="20000"/>
              </a:spcBef>
              <a:spcAft>
                <a:spcPct val="0"/>
              </a:spcAft>
              <a:buFont typeface="Arial" panose="020B0604020202020204" pitchFamily="34" charset="0"/>
              <a:buChar char="»"/>
              <a:defRPr sz="2667">
                <a:solidFill>
                  <a:schemeClr val="tx1"/>
                </a:solidFill>
                <a:latin typeface="Calibri" panose="020F0502020204030204" pitchFamily="34" charset="0"/>
              </a:defRPr>
            </a:lvl8pPr>
            <a:lvl9pPr marL="5181470" indent="-304792" eaLnBrk="0" fontAlgn="base" hangingPunct="0">
              <a:spcBef>
                <a:spcPct val="20000"/>
              </a:spcBef>
              <a:spcAft>
                <a:spcPct val="0"/>
              </a:spcAft>
              <a:buFont typeface="Arial" panose="020B0604020202020204" pitchFamily="34" charset="0"/>
              <a:buChar char="»"/>
              <a:defRPr sz="2667">
                <a:solidFill>
                  <a:schemeClr val="tx1"/>
                </a:solidFill>
                <a:latin typeface="Calibri" panose="020F0502020204030204" pitchFamily="34" charset="0"/>
              </a:defRPr>
            </a:lvl9pPr>
          </a:lstStyle>
          <a:p>
            <a:pPr>
              <a:spcBef>
                <a:spcPct val="0"/>
              </a:spcBef>
              <a:buFontTx/>
              <a:buNone/>
            </a:pPr>
            <a:fld id="{0A5D9AE6-B4C6-49DC-805F-05FD33F059A9}" type="slidenum">
              <a:rPr lang="en-US" altLang="en-US" sz="1600">
                <a:solidFill>
                  <a:srgbClr val="898989"/>
                </a:solidFill>
              </a:rPr>
              <a:pPr>
                <a:spcBef>
                  <a:spcPct val="0"/>
                </a:spcBef>
                <a:buFontTx/>
                <a:buNone/>
              </a:pPr>
              <a:t>2</a:t>
            </a:fld>
            <a:endParaRPr lang="en-US" altLang="en-US" sz="1600">
              <a:solidFill>
                <a:srgbClr val="898989"/>
              </a:solidFill>
            </a:endParaRPr>
          </a:p>
        </p:txBody>
      </p:sp>
      <p:pic>
        <p:nvPicPr>
          <p:cNvPr id="6148" name="object 4">
            <a:extLst>
              <a:ext uri="{FF2B5EF4-FFF2-40B4-BE49-F238E27FC236}">
                <a16:creationId xmlns:a16="http://schemas.microsoft.com/office/drawing/2014/main" id="{16966DA3-3D9B-4883-8886-99B24565E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
            <a:extLst>
              <a:ext uri="{FF2B5EF4-FFF2-40B4-BE49-F238E27FC236}">
                <a16:creationId xmlns:a16="http://schemas.microsoft.com/office/drawing/2014/main" id="{F2FF3065-9367-4BB4-BD1E-53446CFDD8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itle 1">
            <a:extLst>
              <a:ext uri="{FF2B5EF4-FFF2-40B4-BE49-F238E27FC236}">
                <a16:creationId xmlns:a16="http://schemas.microsoft.com/office/drawing/2014/main" id="{D36E4758-E223-4507-BA07-2ED32472F77A}"/>
              </a:ext>
            </a:extLst>
          </p:cNvPr>
          <p:cNvSpPr txBox="1">
            <a:spLocks noChangeArrowheads="1"/>
          </p:cNvSpPr>
          <p:nvPr/>
        </p:nvSpPr>
        <p:spPr bwMode="auto">
          <a:xfrm>
            <a:off x="938759" y="1447800"/>
            <a:ext cx="3124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hi-IN" altLang="en-US" sz="4000" b="1" dirty="0">
                <a:solidFill>
                  <a:srgbClr val="C00000"/>
                </a:solidFill>
                <a:latin typeface="Open Sans" panose="020B0606030504020204"/>
                <a:cs typeface="Sans Serif Collection" panose="020B0502040504020204" pitchFamily="34" charset="0"/>
              </a:rPr>
              <a:t>उद्देश्यों</a:t>
            </a:r>
            <a:endParaRPr lang="en-US" altLang="en-US" sz="4000" b="1" dirty="0">
              <a:solidFill>
                <a:srgbClr val="C00000"/>
              </a:solidFill>
              <a:latin typeface="Open Sans" panose="020B0606030504020204"/>
              <a:cs typeface="Sans Serif Collection" panose="020B0502040504020204" pitchFamily="34" charset="0"/>
            </a:endParaRPr>
          </a:p>
        </p:txBody>
      </p:sp>
      <p:sp>
        <p:nvSpPr>
          <p:cNvPr id="6151" name="Rectangle 8">
            <a:extLst>
              <a:ext uri="{FF2B5EF4-FFF2-40B4-BE49-F238E27FC236}">
                <a16:creationId xmlns:a16="http://schemas.microsoft.com/office/drawing/2014/main" id="{F7792A75-070B-4B60-9527-A4B8B21A70D5}"/>
              </a:ext>
            </a:extLst>
          </p:cNvPr>
          <p:cNvSpPr>
            <a:spLocks noChangeArrowheads="1"/>
          </p:cNvSpPr>
          <p:nvPr/>
        </p:nvSpPr>
        <p:spPr bwMode="auto">
          <a:xfrm>
            <a:off x="685800" y="2362200"/>
            <a:ext cx="3784600" cy="19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5588" indent="-2555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50000"/>
              </a:lnSpc>
              <a:buFont typeface="Wingdings" panose="05000000000000000000" pitchFamily="2" charset="2"/>
              <a:buChar char="§"/>
            </a:pPr>
            <a:r>
              <a:rPr lang="hi-IN" altLang="en-US" sz="2800" dirty="0">
                <a:solidFill>
                  <a:srgbClr val="000000"/>
                </a:solidFill>
                <a:latin typeface="Open Sans" panose="020B0606030504020204"/>
              </a:rPr>
              <a:t>इस पाठ के पूरा होने पर आप निम्न में सक्षम होंगे:</a:t>
            </a:r>
            <a:endParaRPr lang="en-US" altLang="en-US" sz="2800" b="1" u="sng" dirty="0">
              <a:solidFill>
                <a:srgbClr val="000000"/>
              </a:solidFill>
              <a:latin typeface="Open Sans" panose="020B0606030504020204"/>
            </a:endParaRPr>
          </a:p>
        </p:txBody>
      </p:sp>
      <p:sp>
        <p:nvSpPr>
          <p:cNvPr id="6152" name="Rectangle 9">
            <a:extLst>
              <a:ext uri="{FF2B5EF4-FFF2-40B4-BE49-F238E27FC236}">
                <a16:creationId xmlns:a16="http://schemas.microsoft.com/office/drawing/2014/main" id="{89434B7D-5D4B-4653-AB06-049799FF596A}"/>
              </a:ext>
            </a:extLst>
          </p:cNvPr>
          <p:cNvSpPr>
            <a:spLocks noChangeArrowheads="1"/>
          </p:cNvSpPr>
          <p:nvPr/>
        </p:nvSpPr>
        <p:spPr bwMode="auto">
          <a:xfrm>
            <a:off x="5177367" y="1013918"/>
            <a:ext cx="6633633" cy="5219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50000"/>
              </a:lnSpc>
            </a:pPr>
            <a:r>
              <a:rPr lang="hi-IN" sz="2600" dirty="0">
                <a:latin typeface="Open Sans" panose="020B0606030504020204"/>
                <a:cs typeface="Times New Roman" panose="02020603050405020304" pitchFamily="18" charset="0"/>
              </a:rPr>
              <a:t>परिचय 
पीपीई की परिभाषा और हिस्से
पीपीई पहनने के चरण
सीबीआरएन आपात स्थितियों में सुरक्षा का निर्धारण स्तर 
विभिन्न आपात स्थितियों के आधार पर पीपीई का चयन।
पीपीई की सीमा।</a:t>
            </a:r>
            <a:endParaRPr lang="en-US" altLang="zh-CN" sz="2600" dirty="0">
              <a:solidFill>
                <a:srgbClr val="000000"/>
              </a:solidFill>
              <a:latin typeface="Open Sans" panose="020B0606030504020204"/>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485192" y="2174025"/>
            <a:ext cx="3657600" cy="2230020"/>
          </a:xfrm>
        </p:spPr>
        <p:txBody>
          <a:bodyPr>
            <a:noAutofit/>
          </a:bodyPr>
          <a:lstStyle/>
          <a:p>
            <a:pPr algn="ctr"/>
            <a:r>
              <a:rPr lang="hi-IN" altLang="en-US" sz="4000" b="1" dirty="0">
                <a:solidFill>
                  <a:srgbClr val="C00000"/>
                </a:solidFill>
                <a:latin typeface="Open Sans" panose="020B0606030504020204"/>
                <a:cs typeface="Times New Roman" panose="02020603050405020304" pitchFamily="18" charset="0"/>
              </a:rPr>
              <a:t>संग्रह</a:t>
            </a:r>
            <a:br>
              <a:rPr lang="hi-IN" altLang="en-US" sz="4000" b="1" dirty="0">
                <a:solidFill>
                  <a:srgbClr val="C00000"/>
                </a:solidFill>
                <a:latin typeface="Open Sans" panose="020B0606030504020204"/>
                <a:cs typeface="Times New Roman" panose="02020603050405020304" pitchFamily="18" charset="0"/>
              </a:rPr>
            </a:br>
            <a:r>
              <a:rPr lang="hi-IN" altLang="en-US" sz="4000" b="1" dirty="0">
                <a:solidFill>
                  <a:srgbClr val="C00000"/>
                </a:solidFill>
                <a:latin typeface="Open Sans" panose="020B0606030504020204"/>
                <a:cs typeface="Times New Roman" panose="02020603050405020304" pitchFamily="18" charset="0"/>
              </a:rPr>
              <a:t> रासायनिक आपात स्थिति में पीपीई की</a:t>
            </a:r>
            <a:endParaRPr lang="en-IN" altLang="en-US" sz="4000" b="1" dirty="0">
              <a:solidFill>
                <a:srgbClr val="C00000"/>
              </a:solidFill>
              <a:latin typeface="Open Sans" panose="020B0606030504020204"/>
              <a:cs typeface="Times New Roman" panose="02020603050405020304" pitchFamily="18" charset="0"/>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6">
            <a:extLst>
              <a:ext uri="{FF2B5EF4-FFF2-40B4-BE49-F238E27FC236}">
                <a16:creationId xmlns:a16="http://schemas.microsoft.com/office/drawing/2014/main" id="{FD0AC05A-DE09-4D71-BCC1-CCA1B9230692}"/>
              </a:ext>
            </a:extLst>
          </p:cNvPr>
          <p:cNvPicPr>
            <a:picLocks noGrp="1" noChangeAspect="1"/>
          </p:cNvPicPr>
          <p:nvPr>
            <p:ph idx="1"/>
          </p:nvPr>
        </p:nvPicPr>
        <p:blipFill>
          <a:blip r:embed="rId4"/>
          <a:stretch>
            <a:fillRect/>
          </a:stretch>
        </p:blipFill>
        <p:spPr>
          <a:xfrm>
            <a:off x="4245429" y="1252702"/>
            <a:ext cx="7436497" cy="4961485"/>
          </a:xfrm>
        </p:spPr>
      </p:pic>
    </p:spTree>
    <p:extLst>
      <p:ext uri="{BB962C8B-B14F-4D97-AF65-F5344CB8AC3E}">
        <p14:creationId xmlns:p14="http://schemas.microsoft.com/office/powerpoint/2010/main" val="39791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485192" y="2174025"/>
            <a:ext cx="3125755" cy="2230020"/>
          </a:xfrm>
        </p:spPr>
        <p:txBody>
          <a:bodyPr>
            <a:noAutofit/>
          </a:bodyPr>
          <a:lstStyle/>
          <a:p>
            <a:pPr algn="ctr"/>
            <a:r>
              <a:rPr lang="hi-IN" altLang="en-US" sz="4000" b="1" dirty="0">
                <a:solidFill>
                  <a:srgbClr val="C00000"/>
                </a:solidFill>
                <a:latin typeface="Open Sans" panose="020B0606030504020204"/>
                <a:cs typeface="Times New Roman" panose="02020603050405020304" pitchFamily="18" charset="0"/>
              </a:rPr>
              <a:t>सीमाएँ</a:t>
            </a:r>
            <a:br>
              <a:rPr lang="hi-IN" altLang="en-US" sz="4000" b="1" dirty="0">
                <a:solidFill>
                  <a:srgbClr val="C00000"/>
                </a:solidFill>
                <a:latin typeface="Open Sans" panose="020B0606030504020204"/>
                <a:cs typeface="Times New Roman" panose="02020603050405020304" pitchFamily="18" charset="0"/>
              </a:rPr>
            </a:br>
            <a:r>
              <a:rPr lang="hi-IN" altLang="en-US" sz="4000" b="1" dirty="0">
                <a:solidFill>
                  <a:srgbClr val="C00000"/>
                </a:solidFill>
                <a:latin typeface="Open Sans" panose="020B0606030504020204"/>
                <a:cs typeface="Times New Roman" panose="02020603050405020304" pitchFamily="18" charset="0"/>
              </a:rPr>
              <a:t> का</a:t>
            </a:r>
            <a:br>
              <a:rPr lang="hi-IN" altLang="en-US" sz="4000" b="1" dirty="0">
                <a:solidFill>
                  <a:srgbClr val="C00000"/>
                </a:solidFill>
                <a:latin typeface="Open Sans" panose="020B0606030504020204"/>
                <a:cs typeface="Times New Roman" panose="02020603050405020304" pitchFamily="18" charset="0"/>
              </a:rPr>
            </a:br>
            <a:r>
              <a:rPr lang="hi-IN" altLang="en-US" sz="4000" b="1" dirty="0">
                <a:solidFill>
                  <a:srgbClr val="C00000"/>
                </a:solidFill>
                <a:latin typeface="Open Sans" panose="020B0606030504020204"/>
                <a:cs typeface="Times New Roman" panose="02020603050405020304" pitchFamily="18" charset="0"/>
              </a:rPr>
              <a:t> पीपीई</a:t>
            </a:r>
            <a:endParaRPr lang="en-IN" altLang="en-US" sz="4000" b="1" dirty="0">
              <a:solidFill>
                <a:srgbClr val="C00000"/>
              </a:solidFill>
              <a:latin typeface="Open Sans" panose="020B0606030504020204"/>
              <a:cs typeface="Times New Roman" panose="02020603050405020304" pitchFamily="18" charset="0"/>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Content Placeholder 5">
            <a:extLst>
              <a:ext uri="{FF2B5EF4-FFF2-40B4-BE49-F238E27FC236}">
                <a16:creationId xmlns:a16="http://schemas.microsoft.com/office/drawing/2014/main" id="{84D20958-55E1-4383-9724-7A0FBAA04348}"/>
              </a:ext>
            </a:extLst>
          </p:cNvPr>
          <p:cNvGraphicFramePr>
            <a:graphicFrameLocks noGrp="1"/>
          </p:cNvGraphicFramePr>
          <p:nvPr>
            <p:ph idx="1"/>
            <p:extLst>
              <p:ext uri="{D42A27DB-BD31-4B8C-83A1-F6EECF244321}">
                <p14:modId xmlns:p14="http://schemas.microsoft.com/office/powerpoint/2010/main" val="479314532"/>
              </p:ext>
            </p:extLst>
          </p:nvPr>
        </p:nvGraphicFramePr>
        <p:xfrm>
          <a:off x="3722915" y="1184986"/>
          <a:ext cx="7520473" cy="49732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16038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655128" y="-86222"/>
            <a:ext cx="7694588" cy="694422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106532" y="2626709"/>
            <a:ext cx="4254779" cy="7864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lvl="0" algn="ctr">
              <a:lnSpc>
                <a:spcPct val="120000"/>
              </a:lnSpc>
              <a:buClr>
                <a:srgbClr val="C00000"/>
              </a:buClr>
              <a:buSzPts val="3600"/>
            </a:pPr>
            <a:r>
              <a:rPr lang="hi-IN" altLang="en-US" sz="4000" b="1" dirty="0">
                <a:solidFill>
                  <a:srgbClr val="C00000"/>
                </a:solidFill>
                <a:latin typeface="Open sans"/>
              </a:rPr>
              <a:t>समीक्षा</a:t>
            </a:r>
            <a:r>
              <a:rPr lang="en-US" altLang="en-US" sz="4000" b="1" dirty="0">
                <a:solidFill>
                  <a:srgbClr val="FFFF00"/>
                </a:solidFill>
                <a:latin typeface="Tw Cen MT" panose="020B0602020104020603" pitchFamily="34" charset="0"/>
              </a:rPr>
              <a:t> </a:t>
            </a:r>
            <a:endParaRPr lang="en-US" sz="4000" dirty="0">
              <a:latin typeface="Open Sans"/>
            </a:endParaRPr>
          </a:p>
        </p:txBody>
      </p:sp>
      <p:sp>
        <p:nvSpPr>
          <p:cNvPr id="223" name="Ensure your safety and the safety of your crew, the patient, and bystanders…"/>
          <p:cNvSpPr txBox="1"/>
          <p:nvPr/>
        </p:nvSpPr>
        <p:spPr>
          <a:xfrm>
            <a:off x="4724701" y="914400"/>
            <a:ext cx="7010099" cy="51694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marL="457200" indent="-457200">
              <a:lnSpc>
                <a:spcPct val="150000"/>
              </a:lnSpc>
              <a:buFont typeface="Wingdings" panose="05000000000000000000" pitchFamily="2" charset="2"/>
              <a:buChar char="ü"/>
            </a:pPr>
            <a:r>
              <a:rPr lang="hi-IN" sz="2800" dirty="0">
                <a:latin typeface="Open Sans" panose="020B0606030504020204"/>
                <a:cs typeface="Times New Roman" panose="02020603050405020304" pitchFamily="18" charset="0"/>
              </a:rPr>
              <a:t>परिचय 
पीपीई की परिभाषा और हिस्से
पीपीई पहनने के चरण
सीबीआरएन आपात स्थितियों में सुरक्षा का निर्धारण स्तर 
विभिन्न आपात स्थितियों के आधार पर पीपीई का चयन।
पीपीई की सीमा।</a:t>
            </a:r>
            <a:endParaRPr lang="en-US" altLang="zh-CN" sz="2800" dirty="0">
              <a:solidFill>
                <a:srgbClr val="000000"/>
              </a:solidFill>
              <a:latin typeface="Open Sans" panose="020B0606030504020204"/>
              <a:cs typeface="Times New Roman" panose="02020603050405020304" pitchFamily="18" charset="0"/>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pic>
        <p:nvPicPr>
          <p:cNvPr id="5" name="Picture 4">
            <a:extLst>
              <a:ext uri="{FF2B5EF4-FFF2-40B4-BE49-F238E27FC236}">
                <a16:creationId xmlns:a16="http://schemas.microsoft.com/office/drawing/2014/main" id="{1584A8C5-6AF3-C33A-056B-62EE3B62D9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8273" y="112697"/>
            <a:ext cx="1115571" cy="1214299"/>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145495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14539"/>
            <a:ext cx="7694588" cy="694422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228600" y="3230213"/>
            <a:ext cx="4087091" cy="694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algn="ctr"/>
            <a:r>
              <a:rPr lang="hi-IN" sz="4000" b="1" dirty="0">
                <a:solidFill>
                  <a:srgbClr val="C00000"/>
                </a:solidFill>
                <a:latin typeface="Open sans"/>
              </a:rPr>
              <a:t>कोई भी प्रश्न</a:t>
            </a:r>
            <a:r>
              <a:rPr lang="en-US" sz="4000" b="1" dirty="0">
                <a:solidFill>
                  <a:srgbClr val="C00000"/>
                </a:solidFill>
                <a:latin typeface="Open sans"/>
              </a:rPr>
              <a:t>? </a:t>
            </a:r>
          </a:p>
        </p:txBody>
      </p:sp>
      <p:sp>
        <p:nvSpPr>
          <p:cNvPr id="223" name="Ensure your safety and the safety of your crew, the patient, and bystanders…"/>
          <p:cNvSpPr txBox="1"/>
          <p:nvPr/>
        </p:nvSpPr>
        <p:spPr>
          <a:xfrm>
            <a:off x="5004914" y="1896739"/>
            <a:ext cx="7238167" cy="9687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marL="457200" lvl="0" indent="-457200" algn="just">
              <a:lnSpc>
                <a:spcPct val="250000"/>
              </a:lnSpc>
              <a:buClr>
                <a:schemeClr val="dk1"/>
              </a:buClr>
              <a:buSzPts val="3200"/>
              <a:buFont typeface="Noto Sans Symbols"/>
              <a:buChar char="▪"/>
            </a:pPr>
            <a:endParaRPr lang="en-US" sz="2800" dirty="0">
              <a:solidFill>
                <a:schemeClr val="dk1"/>
              </a:solidFill>
              <a:latin typeface="Open Sans"/>
              <a:cs typeface="Times New Roman" pitchFamily="18" charset="0"/>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pic>
        <p:nvPicPr>
          <p:cNvPr id="5" name="Picture 4">
            <a:extLst>
              <a:ext uri="{FF2B5EF4-FFF2-40B4-BE49-F238E27FC236}">
                <a16:creationId xmlns:a16="http://schemas.microsoft.com/office/drawing/2014/main" id="{1584A8C5-6AF3-C33A-056B-62EE3B62D9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8273" y="112697"/>
            <a:ext cx="1115571" cy="1214299"/>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Picture 2"/>
          <p:cNvPicPr>
            <a:picLocks noChangeAspect="1"/>
          </p:cNvPicPr>
          <p:nvPr/>
        </p:nvPicPr>
        <p:blipFill>
          <a:blip r:embed="rId5"/>
          <a:stretch>
            <a:fillRect/>
          </a:stretch>
        </p:blipFill>
        <p:spPr>
          <a:xfrm>
            <a:off x="6711441" y="1765969"/>
            <a:ext cx="3368693" cy="3368693"/>
          </a:xfrm>
          <a:prstGeom prst="rect">
            <a:avLst/>
          </a:prstGeom>
        </p:spPr>
      </p:pic>
    </p:spTree>
    <p:extLst>
      <p:ext uri="{BB962C8B-B14F-4D97-AF65-F5344CB8AC3E}">
        <p14:creationId xmlns:p14="http://schemas.microsoft.com/office/powerpoint/2010/main" val="3594863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87928" y="2057400"/>
            <a:ext cx="3740727" cy="3401291"/>
          </a:xfrm>
        </p:spPr>
        <p:txBody>
          <a:bodyPr>
            <a:normAutofit/>
          </a:bodyPr>
          <a:lstStyle/>
          <a:p>
            <a:endParaRPr lang="en-US" sz="5400" dirty="0">
              <a:latin typeface="Open sans"/>
            </a:endParaRPr>
          </a:p>
          <a:p>
            <a:r>
              <a:rPr lang="hi-IN" sz="4000" b="1" dirty="0">
                <a:solidFill>
                  <a:srgbClr val="C00000"/>
                </a:solidFill>
                <a:latin typeface="Open sans"/>
              </a:rPr>
              <a:t>मूल्यांकन</a:t>
            </a:r>
            <a:endParaRPr lang="en-IN" sz="4000" b="1" dirty="0">
              <a:solidFill>
                <a:srgbClr val="C00000"/>
              </a:solidFill>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692" y="174626"/>
            <a:ext cx="1252142" cy="904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4357688" y="0"/>
            <a:ext cx="783431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buNone/>
            </a:pPr>
            <a:endParaRPr lang="en-US" sz="2800" dirty="0">
              <a:solidFill>
                <a:schemeClr val="tx1"/>
              </a:solidFill>
            </a:endParaRPr>
          </a:p>
          <a:p>
            <a:pPr marL="0" lvl="0" indent="0">
              <a:buNone/>
            </a:pPr>
            <a:endParaRPr lang="en-US" sz="2800" dirty="0">
              <a:solidFill>
                <a:schemeClr val="tx1"/>
              </a:solidFill>
            </a:endParaRPr>
          </a:p>
          <a:p>
            <a:pPr marL="0" lvl="0" indent="0">
              <a:lnSpc>
                <a:spcPct val="150000"/>
              </a:lnSpc>
              <a:buNone/>
            </a:pPr>
            <a:endParaRPr lang="en-US" sz="2400" dirty="0">
              <a:solidFill>
                <a:schemeClr val="tx1"/>
              </a:solidFill>
              <a:latin typeface="Open sans" panose="020B0606030504020204"/>
            </a:endParaRPr>
          </a:p>
          <a:p>
            <a:pPr>
              <a:lnSpc>
                <a:spcPct val="200000"/>
              </a:lnSpc>
            </a:pPr>
            <a:endParaRPr lang="en-GB" altLang="en-US" sz="2800" dirty="0">
              <a:solidFill>
                <a:schemeClr val="tx1"/>
              </a:solidFill>
              <a:latin typeface="Open sans" panose="020B0606030504020204"/>
              <a:cs typeface="Times New Roman" panose="02020603050405020304" pitchFamily="18" charset="0"/>
            </a:endParaRPr>
          </a:p>
          <a:p>
            <a:pPr>
              <a:lnSpc>
                <a:spcPct val="200000"/>
              </a:lnSpc>
            </a:pPr>
            <a:endParaRPr lang="en-US" sz="2800" dirty="0">
              <a:solidFill>
                <a:srgbClr val="FF0000"/>
              </a:solidFill>
              <a:latin typeface="Open sans" panose="020B0606030504020204"/>
            </a:endParaRPr>
          </a:p>
          <a:p>
            <a:pPr marL="0" indent="0">
              <a:buNone/>
            </a:pPr>
            <a:r>
              <a:rPr lang="en-US" sz="2800" dirty="0">
                <a:solidFill>
                  <a:srgbClr val="FF0000"/>
                </a:solidFill>
                <a:latin typeface="Open sans" panose="020B0606030504020204"/>
              </a:rPr>
              <a:t> </a:t>
            </a:r>
          </a:p>
          <a:p>
            <a:pPr marL="0" indent="0">
              <a:buNone/>
            </a:pPr>
            <a:r>
              <a:rPr lang="en-US" sz="2800" dirty="0">
                <a:solidFill>
                  <a:srgbClr val="FF0000"/>
                </a:solidFill>
                <a:latin typeface="Open sans" panose="020B0606030504020204"/>
              </a:rPr>
              <a:t>  </a:t>
            </a:r>
          </a:p>
          <a:p>
            <a:pPr algn="ctr"/>
            <a:endParaRPr lang="en-IN" dirty="0"/>
          </a:p>
        </p:txBody>
      </p:sp>
      <p:pic>
        <p:nvPicPr>
          <p:cNvPr id="11" name="Picture 10"/>
          <p:cNvPicPr>
            <a:picLocks noChangeAspect="1"/>
          </p:cNvPicPr>
          <p:nvPr/>
        </p:nvPicPr>
        <p:blipFill>
          <a:blip r:embed="rId3"/>
          <a:stretch>
            <a:fillRect/>
          </a:stretch>
        </p:blipFill>
        <p:spPr>
          <a:xfrm>
            <a:off x="11076335" y="0"/>
            <a:ext cx="1115665" cy="1213209"/>
          </a:xfrm>
          <a:prstGeom prst="rect">
            <a:avLst/>
          </a:prstGeom>
        </p:spPr>
      </p:pic>
      <p:sp>
        <p:nvSpPr>
          <p:cNvPr id="2" name="Rectangle 1">
            <a:extLst>
              <a:ext uri="{FF2B5EF4-FFF2-40B4-BE49-F238E27FC236}">
                <a16:creationId xmlns:a16="http://schemas.microsoft.com/office/drawing/2014/main" id="{44A7AC0C-034C-47BC-BD4E-BB4A44FF91B2}"/>
              </a:ext>
            </a:extLst>
          </p:cNvPr>
          <p:cNvSpPr/>
          <p:nvPr/>
        </p:nvSpPr>
        <p:spPr>
          <a:xfrm>
            <a:off x="4495800" y="1278553"/>
            <a:ext cx="7010400" cy="4267066"/>
          </a:xfrm>
          <a:prstGeom prst="rect">
            <a:avLst/>
          </a:prstGeom>
        </p:spPr>
        <p:txBody>
          <a:bodyPr wrap="square">
            <a:spAutoFit/>
          </a:bodyPr>
          <a:lstStyle/>
          <a:p>
            <a:pPr>
              <a:lnSpc>
                <a:spcPct val="200000"/>
              </a:lnSpc>
            </a:pPr>
            <a:r>
              <a:rPr lang="en-GB" altLang="en-US" sz="2800" dirty="0">
                <a:latin typeface="Open Sans" panose="020B0606030504020204"/>
                <a:cs typeface="Times New Roman" panose="02020603050405020304" pitchFamily="18" charset="0"/>
              </a:rPr>
              <a:t>1</a:t>
            </a:r>
            <a:r>
              <a:rPr lang="hi-IN" altLang="en-US" sz="2800" dirty="0">
                <a:latin typeface="Open Sans" panose="020B0606030504020204"/>
                <a:cs typeface="Times New Roman" panose="02020603050405020304" pitchFamily="18" charset="0"/>
              </a:rPr>
              <a:t>. अज्ञात रासायनिक आपातकाल के लिए आपका पीपीई स्तर क्या होगा?
उत्तर- स्तर "ए" 
2. एमओपीपी का फुल फॉर्म क्या है?
उत्तर- मिशन उन्मुख संरक्षित मुद्रा</a:t>
            </a:r>
            <a:endParaRPr lang="en-US" sz="2800" dirty="0">
              <a:solidFill>
                <a:srgbClr val="FF0000"/>
              </a:solidFill>
              <a:latin typeface="Open Sans" panose="020B0606030504020204"/>
            </a:endParaRPr>
          </a:p>
        </p:txBody>
      </p:sp>
    </p:spTree>
    <p:extLst>
      <p:ext uri="{BB962C8B-B14F-4D97-AF65-F5344CB8AC3E}">
        <p14:creationId xmlns:p14="http://schemas.microsoft.com/office/powerpoint/2010/main" val="3304197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14539"/>
            <a:ext cx="7694588" cy="694422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339566" y="3230213"/>
            <a:ext cx="3724569" cy="694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142" tIns="39142" rIns="39142" bIns="39142">
            <a:spAutoFit/>
          </a:bodyPr>
          <a:lstStyle/>
          <a:p>
            <a:pPr algn="ctr"/>
            <a:r>
              <a:rPr lang="hi-IN" sz="4000" b="1" dirty="0">
                <a:solidFill>
                  <a:srgbClr val="C00000"/>
                </a:solidFill>
                <a:latin typeface="Open sans"/>
              </a:rPr>
              <a:t>धन्यवाद</a:t>
            </a:r>
            <a:endParaRPr lang="en-US" sz="4000" dirty="0">
              <a:solidFill>
                <a:srgbClr val="C00000"/>
              </a:solidFill>
              <a:latin typeface="Open sans"/>
            </a:endParaRPr>
          </a:p>
        </p:txBody>
      </p:sp>
      <p:sp>
        <p:nvSpPr>
          <p:cNvPr id="223" name="Ensure your safety and the safety of your crew, the patient, and bystanders…"/>
          <p:cNvSpPr txBox="1"/>
          <p:nvPr/>
        </p:nvSpPr>
        <p:spPr>
          <a:xfrm>
            <a:off x="5004915" y="1311523"/>
            <a:ext cx="6781746" cy="4483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142" tIns="39142" rIns="39142" bIns="39142">
            <a:spAutoFit/>
          </a:bodyPr>
          <a:lstStyle/>
          <a:p>
            <a:pPr marL="457200" lvl="0" indent="-457200" algn="just">
              <a:buClr>
                <a:schemeClr val="dk1"/>
              </a:buClr>
              <a:buSzPts val="3200"/>
              <a:buFont typeface="Noto Sans Symbols"/>
              <a:buChar char="▪"/>
            </a:pPr>
            <a:endParaRPr lang="en-US" sz="2400" dirty="0">
              <a:solidFill>
                <a:schemeClr val="dk1"/>
              </a:solidFill>
              <a:latin typeface="Open Sans"/>
              <a:cs typeface="Times New Roman" pitchFamily="18" charset="0"/>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pic>
        <p:nvPicPr>
          <p:cNvPr id="5" name="Picture 4">
            <a:extLst>
              <a:ext uri="{FF2B5EF4-FFF2-40B4-BE49-F238E27FC236}">
                <a16:creationId xmlns:a16="http://schemas.microsoft.com/office/drawing/2014/main" id="{1584A8C5-6AF3-C33A-056B-62EE3B62D9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7999" y="112697"/>
            <a:ext cx="6075845" cy="6613557"/>
          </a:xfrm>
          <a:prstGeom prst="rect">
            <a:avLst/>
          </a:prstGeom>
        </p:spPr>
      </p:pic>
      <p:sp>
        <p:nvSpPr>
          <p:cNvPr id="9" name="Rectangle 8"/>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188008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205274" y="2722986"/>
            <a:ext cx="3732245" cy="1168400"/>
          </a:xfrm>
        </p:spPr>
        <p:txBody>
          <a:bodyPr>
            <a:normAutofit/>
          </a:bodyPr>
          <a:lstStyle/>
          <a:p>
            <a:r>
              <a:rPr lang="hi-IN" altLang="en-US" sz="4000" b="1" dirty="0">
                <a:solidFill>
                  <a:srgbClr val="C00000"/>
                </a:solidFill>
                <a:latin typeface="Open Sans" panose="020B0606030504020204"/>
                <a:cs typeface="Times New Roman" panose="02020603050405020304" pitchFamily="18" charset="0"/>
              </a:rPr>
              <a:t>परिचय</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4226767" y="1049690"/>
            <a:ext cx="7260771" cy="5155160"/>
          </a:xfrm>
        </p:spPr>
        <p:txBody>
          <a:bodyPr>
            <a:noAutofit/>
          </a:bodyPr>
          <a:lstStyle/>
          <a:p>
            <a:pPr algn="just">
              <a:lnSpc>
                <a:spcPct val="150000"/>
              </a:lnSpc>
            </a:pPr>
            <a:r>
              <a:rPr lang="hi-IN" sz="2400" dirty="0">
                <a:latin typeface="Open Sans" panose="020B0606030504020204"/>
                <a:cs typeface="Times New Roman" panose="02020603050405020304" pitchFamily="18" charset="0"/>
              </a:rPr>
              <a:t>एक उत्तरदाता के रूप में, पहला और सबसे महत्वपूर्ण कर्तव्य किसी भी आपात स्थिति में आत्म-सुरक्षा सावधानी को ध्यान में रखते हुए जीवन को बचाना/सुरक्षित करना है। इसलिए खुद को और पीड़ित को किसी भी खतरे (सीबीआरएन) से बचाने और बचाने के लिए एकमात्र एहतियाती कदम व्यक्तिगत सुरक्षा उपकरण है।
 यह एक विशेष कपड़े या उपकरण है जो संभावित खतरे और उपयोगकर्ता के बीच अवरोध पैदा कर सकता है।</a:t>
            </a:r>
            <a:endParaRPr lang="en-IN" sz="2400" dirty="0">
              <a:latin typeface="Open Sans" panose="020B0606030504020204"/>
              <a:cs typeface="Times New Roman" panose="02020603050405020304" pitchFamily="18" charset="0"/>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531845" y="2144485"/>
            <a:ext cx="3097766" cy="2576803"/>
          </a:xfrm>
        </p:spPr>
        <p:txBody>
          <a:bodyPr>
            <a:normAutofit/>
          </a:bodyPr>
          <a:lstStyle/>
          <a:p>
            <a:pPr algn="ctr"/>
            <a:r>
              <a:rPr lang="hi-IN" altLang="en-US" sz="4000" b="1" dirty="0">
                <a:solidFill>
                  <a:srgbClr val="C00000"/>
                </a:solidFill>
                <a:latin typeface="Open Sans" panose="020B0606030504020204"/>
                <a:cs typeface="Times New Roman" panose="02020603050405020304" pitchFamily="18" charset="0"/>
              </a:rPr>
              <a:t>परिभाषा और इसके कुछ हिस्से</a:t>
            </a:r>
            <a:br>
              <a:rPr lang="hi-IN" altLang="en-US" sz="4000" b="1" dirty="0">
                <a:solidFill>
                  <a:srgbClr val="C00000"/>
                </a:solidFill>
                <a:latin typeface="Open Sans" panose="020B0606030504020204"/>
                <a:cs typeface="Times New Roman" panose="02020603050405020304" pitchFamily="18" charset="0"/>
              </a:rPr>
            </a:br>
            <a:r>
              <a:rPr lang="hi-IN" altLang="en-US" sz="4000" b="1" dirty="0">
                <a:solidFill>
                  <a:srgbClr val="C00000"/>
                </a:solidFill>
                <a:latin typeface="Open Sans" panose="020B0606030504020204"/>
                <a:cs typeface="Times New Roman" panose="02020603050405020304" pitchFamily="18" charset="0"/>
              </a:rPr>
              <a:t> पीपीई</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3900197" y="947049"/>
            <a:ext cx="7587342" cy="5528392"/>
          </a:xfrm>
        </p:spPr>
        <p:txBody>
          <a:bodyPr>
            <a:noAutofit/>
          </a:bodyPr>
          <a:lstStyle/>
          <a:p>
            <a:pPr marL="0" indent="0" algn="just">
              <a:lnSpc>
                <a:spcPct val="150000"/>
              </a:lnSpc>
              <a:buNone/>
            </a:pPr>
            <a:r>
              <a:rPr lang="hi-IN" sz="2400" dirty="0">
                <a:latin typeface="Open Sans" panose="020B0606030504020204"/>
                <a:cs typeface="Times New Roman" panose="02020603050405020304" pitchFamily="18" charset="0"/>
              </a:rPr>
              <a:t>सुरक्षात्मक उपकरण जो किसी व्यक्ति द्वारा शारीरिक सुरक्षा प्राप्त करने के लिए श्वसन और शरीर की सुरक्षा के लिए उपयोग किया जाता है, उसे पीपीई कहा जाता है
गैस मास्‍क
पैंट
हुड के साथ जैकेट
जूते/गमबूट के ऊपर
दस्ताने</a:t>
            </a:r>
            <a:endParaRPr lang="en-US" sz="2400" dirty="0">
              <a:latin typeface="Open Sans" panose="020B0606030504020204"/>
              <a:cs typeface="Times New Roman" panose="02020603050405020304" pitchFamily="18" charset="0"/>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Object 6">
            <a:extLst>
              <a:ext uri="{FF2B5EF4-FFF2-40B4-BE49-F238E27FC236}">
                <a16:creationId xmlns:a16="http://schemas.microsoft.com/office/drawing/2014/main" id="{BAF92410-53FF-46BB-A185-7C7886047898}"/>
              </a:ext>
            </a:extLst>
          </p:cNvPr>
          <p:cNvPicPr>
            <a:picLocks noChangeArrowheads="1"/>
          </p:cNvPicPr>
          <p:nvPr/>
        </p:nvPicPr>
        <p:blipFill>
          <a:blip r:embed="rId4">
            <a:extLst>
              <a:ext uri="{28A0092B-C50C-407E-A947-70E740481C1C}">
                <a14:useLocalDpi xmlns:a14="http://schemas.microsoft.com/office/drawing/2010/main" val="0"/>
              </a:ext>
            </a:extLst>
          </a:blip>
          <a:srcRect l="-2345" t="-2890" r="-6635" b="-302"/>
          <a:stretch>
            <a:fillRect/>
          </a:stretch>
        </p:blipFill>
        <p:spPr bwMode="auto">
          <a:xfrm>
            <a:off x="7423230" y="2821580"/>
            <a:ext cx="3961674"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016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737118" y="3086878"/>
            <a:ext cx="3004458" cy="1317172"/>
          </a:xfrm>
        </p:spPr>
        <p:txBody>
          <a:bodyPr>
            <a:normAutofit/>
          </a:bodyPr>
          <a:lstStyle/>
          <a:p>
            <a:pPr algn="ctr"/>
            <a:r>
              <a:rPr lang="hi-IN" altLang="en-US" sz="4000" b="1" dirty="0">
                <a:solidFill>
                  <a:srgbClr val="C00000"/>
                </a:solidFill>
                <a:latin typeface="Open Sans" panose="020B0606030504020204"/>
                <a:cs typeface="Times New Roman" panose="02020603050405020304" pitchFamily="18" charset="0"/>
              </a:rPr>
              <a:t>एनबीसी स्पिरेटर</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4385388" y="1077699"/>
            <a:ext cx="6988628" cy="5528392"/>
          </a:xfrm>
        </p:spPr>
        <p:txBody>
          <a:bodyPr>
            <a:noAutofit/>
          </a:bodyPr>
          <a:lstStyle/>
          <a:p>
            <a:pPr marL="0" indent="0" algn="just">
              <a:lnSpc>
                <a:spcPct val="150000"/>
              </a:lnSpc>
              <a:buFont typeface="Wingdings" panose="05000000000000000000" pitchFamily="2" charset="2"/>
              <a:buChar char="§"/>
              <a:defRPr/>
            </a:pPr>
            <a:r>
              <a:rPr lang="en-US" sz="2400" dirty="0">
                <a:latin typeface="Open Sans" panose="020B0606030504020204"/>
                <a:cs typeface="Times New Roman" panose="02020603050405020304" pitchFamily="18" charset="0"/>
              </a:rPr>
              <a:t>  </a:t>
            </a:r>
            <a:r>
              <a:rPr lang="hi-IN" sz="2400" dirty="0">
                <a:latin typeface="Open Sans" panose="020B0606030504020204"/>
                <a:cs typeface="Times New Roman" panose="02020603050405020304" pitchFamily="18" charset="0"/>
              </a:rPr>
              <a:t>एनबीसी रेस्पिरेटर को डेबेल बैंगलोर द्वारा विकसित किया गया है।
  यह ब्रोमो ब्यूटाइल रबर से बना एक ट्विन आई गैस मास्क है।
  यह सल्फर सरसों से 24 घंटे से अधिक समय तक सुरक्षा प्रदान करता है।
  इसमें शरीर से तरल पदार्थ के नुकसान को दूर करने के लिए पोषक तत्व या पानी लेने के लिए पानी पीने की सुविधा शामिल है।</a:t>
            </a:r>
            <a:endParaRPr lang="en-US" sz="2400" dirty="0">
              <a:latin typeface="Open Sans" panose="020B0606030504020204"/>
              <a:cs typeface="Times New Roman" panose="02020603050405020304" pitchFamily="18" charset="0"/>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7552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737118" y="3086878"/>
            <a:ext cx="3004458" cy="1317172"/>
          </a:xfrm>
        </p:spPr>
        <p:txBody>
          <a:bodyPr>
            <a:normAutofit/>
          </a:bodyPr>
          <a:lstStyle/>
          <a:p>
            <a:pPr algn="ctr"/>
            <a:r>
              <a:rPr lang="hi-IN" altLang="en-US" sz="4000" b="1" dirty="0">
                <a:solidFill>
                  <a:srgbClr val="C00000"/>
                </a:solidFill>
                <a:latin typeface="Open Sans" panose="020B0606030504020204"/>
                <a:cs typeface="Times New Roman" panose="02020603050405020304" pitchFamily="18" charset="0"/>
              </a:rPr>
              <a:t>एनबीसी कैनिस्टर</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4385388" y="1171009"/>
            <a:ext cx="6988628" cy="5015191"/>
          </a:xfrm>
        </p:spPr>
        <p:txBody>
          <a:bodyPr>
            <a:noAutofit/>
          </a:bodyPr>
          <a:lstStyle/>
          <a:p>
            <a:pPr algn="just">
              <a:lnSpc>
                <a:spcPct val="150000"/>
              </a:lnSpc>
              <a:buFont typeface="Wingdings" panose="05000000000000000000" pitchFamily="2" charset="2"/>
              <a:buChar char="§"/>
              <a:defRPr/>
            </a:pPr>
            <a:r>
              <a:rPr lang="hi-IN" sz="2400" dirty="0">
                <a:latin typeface="Open Sans" panose="020B0606030504020204"/>
                <a:cs typeface="Times New Roman" panose="02020603050405020304" pitchFamily="18" charset="0"/>
              </a:rPr>
              <a:t>एनबीसी कनस्तर, नीलकंठ को डीआरडीई, ग्वालियर द्वारा एल्युमिनियम बॉडी में विकसित किया गया है।
   इसमें परमाणु धूल, एरोसोल, कणों और बैक्टीरिया को हटाने के लिए </a:t>
            </a:r>
            <a:r>
              <a:rPr lang="en-US" sz="2400" dirty="0">
                <a:latin typeface="Open Sans" panose="020B0606030504020204"/>
                <a:cs typeface="Times New Roman" panose="02020603050405020304" pitchFamily="18" charset="0"/>
              </a:rPr>
              <a:t>HEPA </a:t>
            </a:r>
            <a:r>
              <a:rPr lang="hi-IN" sz="2400" dirty="0">
                <a:latin typeface="Open Sans" panose="020B0606030504020204"/>
                <a:cs typeface="Times New Roman" panose="02020603050405020304" pitchFamily="18" charset="0"/>
              </a:rPr>
              <a:t>फिल्टर शामिल है।
   रासायनिक वाष्प और गैसों को हटाने के लिए गर्भवती कार्बन।
   यह 02 घंटे की संदूषक सांद्रता के लिए लगातार गैसों से सुरक्षा प्रदान करता है।</a:t>
            </a:r>
            <a:endParaRPr lang="en-US" sz="2400" dirty="0">
              <a:latin typeface="Open Sans" panose="020B0606030504020204"/>
              <a:cs typeface="Times New Roman" panose="02020603050405020304" pitchFamily="18" charset="0"/>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6547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737118" y="2778966"/>
            <a:ext cx="3004458" cy="1494453"/>
          </a:xfrm>
        </p:spPr>
        <p:txBody>
          <a:bodyPr>
            <a:normAutofit/>
          </a:bodyPr>
          <a:lstStyle/>
          <a:p>
            <a:pPr algn="ctr"/>
            <a:r>
              <a:rPr lang="hi-IN" altLang="en-US" sz="4000" b="1" dirty="0">
                <a:solidFill>
                  <a:srgbClr val="C00000"/>
                </a:solidFill>
                <a:latin typeface="Open Sans" panose="020B0606030504020204"/>
                <a:cs typeface="Times New Roman" panose="02020603050405020304" pitchFamily="18" charset="0"/>
              </a:rPr>
              <a:t>कनस्तर का विवरण</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4385388" y="1366955"/>
            <a:ext cx="6988628" cy="4725938"/>
          </a:xfrm>
        </p:spPr>
        <p:txBody>
          <a:bodyPr>
            <a:noAutofit/>
          </a:bodyPr>
          <a:lstStyle/>
          <a:p>
            <a:pPr>
              <a:lnSpc>
                <a:spcPct val="150000"/>
              </a:lnSpc>
              <a:buFont typeface="Wingdings" panose="05000000000000000000" pitchFamily="2" charset="2"/>
              <a:buChar char="Ø"/>
              <a:defRPr/>
            </a:pPr>
            <a:r>
              <a:rPr lang="hi-IN" sz="2400" dirty="0">
                <a:solidFill>
                  <a:srgbClr val="002060"/>
                </a:solidFill>
                <a:latin typeface="Open Sans" panose="020B0606030504020204"/>
                <a:cs typeface="Times New Roman" panose="02020603050405020304" pitchFamily="18" charset="0"/>
              </a:rPr>
              <a:t>वायु निस्पंदन क्षमता: 95 लीटर/मिनट
  कण हटाने की दक्षता:
       99.97 % से कम नहीं
       0.3 सूक्ष्म आकार कण।
  सुरक्षात्मक क्षमता: 120 मिनट (02 घंटे)
  सेल्फ लाइफ और स्टोरेज कंडीशन: नम मुक्त स्थान पर 05 साल का लाइफ स्टोर</a:t>
            </a:r>
            <a:endParaRPr lang="en-US" sz="2400" dirty="0">
              <a:latin typeface="Open Sans" panose="020B0606030504020204"/>
              <a:cs typeface="Times New Roman" panose="02020603050405020304" pitchFamily="18" charset="0"/>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4121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737118" y="2051178"/>
            <a:ext cx="3004458" cy="2660781"/>
          </a:xfrm>
        </p:spPr>
        <p:txBody>
          <a:bodyPr>
            <a:normAutofit fontScale="90000"/>
          </a:bodyPr>
          <a:lstStyle/>
          <a:p>
            <a:pPr algn="ctr"/>
            <a:r>
              <a:rPr lang="hi-IN" altLang="en-US" sz="4000" b="1" dirty="0">
                <a:solidFill>
                  <a:srgbClr val="C00000"/>
                </a:solidFill>
                <a:latin typeface="Open Sans" panose="020B0606030504020204"/>
                <a:cs typeface="Times New Roman" panose="02020603050405020304" pitchFamily="18" charset="0"/>
              </a:rPr>
              <a:t>कनस्तर को कब बदलने की आवश्यकता होती है?</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4385388" y="1031047"/>
            <a:ext cx="6988628" cy="5351091"/>
          </a:xfrm>
        </p:spPr>
        <p:txBody>
          <a:bodyPr>
            <a:noAutofit/>
          </a:bodyPr>
          <a:lstStyle/>
          <a:p>
            <a:pPr marL="269875" lvl="1" indent="-269875" algn="just">
              <a:lnSpc>
                <a:spcPct val="150000"/>
              </a:lnSpc>
              <a:buFont typeface="Wingdings" panose="05000000000000000000" pitchFamily="2" charset="2"/>
              <a:buChar char="§"/>
              <a:defRPr/>
            </a:pPr>
            <a:r>
              <a:rPr lang="hi-IN" sz="2600" dirty="0">
                <a:latin typeface="Open Sans" panose="020B0606030504020204"/>
                <a:cs typeface="Times New Roman" panose="02020603050405020304" pitchFamily="18" charset="0"/>
              </a:rPr>
              <a:t>एजेंट के प्रभाव की अचानक भावना 
जब सांस लेने की प्रतिरोधक क्षमता अत्यधिक हो जाती है 
जब कनस्तर पानी में उभरा होता है
जब कनस्तर क्षतिग्रस्त हो
7 साल के सेल्फ लाइफ की समाप्ति 
जब नेता द्वारा आदेश दिया जाता है 
दो घंटे की रासायनिक आपात स्थिति के बाद</a:t>
            </a:r>
            <a:endParaRPr lang="en-US" sz="2600" dirty="0">
              <a:latin typeface="Open Sans" panose="020B0606030504020204"/>
              <a:cs typeface="Times New Roman" panose="02020603050405020304" pitchFamily="18" charset="0"/>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4471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737118" y="2808515"/>
            <a:ext cx="3200400" cy="1287626"/>
          </a:xfrm>
        </p:spPr>
        <p:txBody>
          <a:bodyPr>
            <a:normAutofit/>
          </a:bodyPr>
          <a:lstStyle/>
          <a:p>
            <a:pPr algn="ctr"/>
            <a:r>
              <a:rPr lang="hi-IN" altLang="en-US" sz="4000" b="1" dirty="0">
                <a:solidFill>
                  <a:srgbClr val="C00000"/>
                </a:solidFill>
                <a:latin typeface="Open Sans" panose="020B0606030504020204"/>
                <a:cs typeface="Times New Roman" panose="02020603050405020304" pitchFamily="18" charset="0"/>
              </a:rPr>
              <a:t>सुरक्षात्मक कपड़े</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4170784" y="1124350"/>
            <a:ext cx="7427167" cy="4697949"/>
          </a:xfrm>
        </p:spPr>
        <p:txBody>
          <a:bodyPr>
            <a:noAutofit/>
          </a:bodyPr>
          <a:lstStyle/>
          <a:p>
            <a:pPr>
              <a:lnSpc>
                <a:spcPct val="150000"/>
              </a:lnSpc>
              <a:buFont typeface="Wingdings" panose="05000000000000000000" pitchFamily="2" charset="2"/>
              <a:buChar char="Ø"/>
              <a:defRPr/>
            </a:pPr>
            <a:r>
              <a:rPr lang="hi-IN" sz="2400" dirty="0">
                <a:latin typeface="Open Sans" panose="020B0606030504020204"/>
                <a:cs typeface="Times New Roman" panose="02020603050405020304" pitchFamily="18" charset="0"/>
              </a:rPr>
              <a:t>यह डीएमएसआरडीई, कानपुर द्वारा बनाया गया है और इसमें तीन परतें हैं।
ऊपरी परत: तेल, पानी, अग्निरोधी, नायलॉन कपड़े।
मध्य परत: कार्बन लेपित, गैर-बुना कपड़े।
तीसरी परत: साधारण सूती कपड़े की परत।
 कपड़े सल्फर सरसों के खिलाफ 06 से 08 घंटे की सुरक्षा प्रदान करते हैं</a:t>
            </a:r>
            <a:endParaRPr lang="en-US" sz="2400" dirty="0">
              <a:latin typeface="Open Sans" panose="020B0606030504020204"/>
              <a:cs typeface="Times New Roman" panose="02020603050405020304" pitchFamily="18" charset="0"/>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3717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1211</TotalTime>
  <Words>1421</Words>
  <Application>Microsoft Office PowerPoint</Application>
  <PresentationFormat>Widescreen</PresentationFormat>
  <Paragraphs>63</Paragraphs>
  <Slides>25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Arial</vt:lpstr>
      <vt:lpstr>Calibri</vt:lpstr>
      <vt:lpstr>Calibri Light</vt:lpstr>
      <vt:lpstr>Kruti Dev 092</vt:lpstr>
      <vt:lpstr>Noto Sans Symbols</vt:lpstr>
      <vt:lpstr>Open sans</vt:lpstr>
      <vt:lpstr>Open sans</vt:lpstr>
      <vt:lpstr>Open Sans SemiBold</vt:lpstr>
      <vt:lpstr>Times New Roman</vt:lpstr>
      <vt:lpstr>Tw Cen MT</vt:lpstr>
      <vt:lpstr>Wingdings</vt:lpstr>
      <vt:lpstr>Office Theme</vt:lpstr>
      <vt:lpstr>PowerPoint Presentation</vt:lpstr>
      <vt:lpstr>PowerPoint Presentation</vt:lpstr>
      <vt:lpstr>परिचय</vt:lpstr>
      <vt:lpstr>परिभाषा और इसके कुछ हिस्से  पीपीई</vt:lpstr>
      <vt:lpstr>एनबीसी स्पिरेटर</vt:lpstr>
      <vt:lpstr>एनबीसी कैनिस्टर</vt:lpstr>
      <vt:lpstr>कनस्तर का विवरण</vt:lpstr>
      <vt:lpstr>कनस्तर को कब बदलने की आवश्यकता होती है?</vt:lpstr>
      <vt:lpstr>सुरक्षात्मक कपड़े</vt:lpstr>
      <vt:lpstr>अपारगम्‍य सुरक्षात्मक कपड़े</vt:lpstr>
      <vt:lpstr>दस्ताने</vt:lpstr>
      <vt:lpstr>ओवर बूट्स</vt:lpstr>
      <vt:lpstr>पीपीई पहनने के चरण</vt:lpstr>
      <vt:lpstr>सुरक्षा के स्तर का निर्धारण</vt:lpstr>
      <vt:lpstr>सुरक्षा के स्तर का निर्धारण</vt:lpstr>
      <vt:lpstr>स्तर "ए" सुरक्षा</vt:lpstr>
      <vt:lpstr>स्तर "बी" सुरक्षा</vt:lpstr>
      <vt:lpstr>स्तर "सी" सुरक्षा</vt:lpstr>
      <vt:lpstr>स्तर "डी" सुरक्षा</vt:lpstr>
      <vt:lpstr>संग्रह  रासायनिक आपात स्थिति में पीपीई की</vt:lpstr>
      <vt:lpstr>सीमाएँ  का  पीपीई</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Indtegrated Emergency Response Platforms</dc:title>
  <dc:creator>deepak</dc:creator>
  <cp:lastModifiedBy>08 TH BN NDRF GHAZIABAD</cp:lastModifiedBy>
  <cp:revision>107</cp:revision>
  <dcterms:created xsi:type="dcterms:W3CDTF">2023-06-25T12:43:15Z</dcterms:created>
  <dcterms:modified xsi:type="dcterms:W3CDTF">2025-12-17T11:26:24Z</dcterms:modified>
</cp:coreProperties>
</file>