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SemiBold" panose="020B07060308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pic>
        <p:nvPicPr>
          <p:cNvPr id="90" name="Google Shape;90;p12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1"/>
            <a:ext cx="9232181" cy="231483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301195" y="2515734"/>
            <a:ext cx="8732446" cy="155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रात्रिकालीन अग्निशमन में विचारणीय बातें</a:t>
            </a:r>
            <a:endParaRPr sz="4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2" descr="A close-up of 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520"/>
            <a:ext cx="2084831" cy="12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918" y="-13520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 flipH="1">
            <a:off x="7181194" y="6250432"/>
            <a:ext cx="4943644" cy="556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BY:-INSP/GD-PINTU NANDI,10</a:t>
            </a:r>
            <a:r>
              <a:rPr lang="hi-I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NDRF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रणनीतिक और सामरिक अनुकूलन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38200" y="1560786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899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hi-IN" sz="2400" b="1"/>
              <a:t>रात्रि हमले के अवसर (Night Attack Opportunities):</a:t>
            </a:r>
            <a:endParaRPr sz="24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hi-IN" sz="2000"/>
              <a:t>कम तापमान, बढ़ी हुई आर्द्रता और कम हवा की गति सीधे हमले और आग निवारण के लिए अनुकूल परिस्थितियाँ बनाती हैं।</a:t>
            </a:r>
            <a:endParaRPr/>
          </a:p>
          <a:p>
            <a:pPr marL="457200" lvl="0" indent="-342899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hi-IN" sz="2400" b="1"/>
              <a:t>प्रारंभिक हमले पर ध्यान (Initial Attack Focus):</a:t>
            </a:r>
            <a:endParaRPr sz="24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hi-IN" sz="2000"/>
              <a:t>आग को तब पकड़ना जब वह छोटी और नियंत्रण योग्य हो, प्रभावी रात्रि अग्निशमन के लिए अत्यंत महत्वपूर्ण है।</a:t>
            </a:r>
            <a:endParaRPr/>
          </a:p>
          <a:p>
            <a:pPr marL="457200" lvl="0" indent="-342899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hi-IN" sz="2400" b="1"/>
              <a:t>विशेष उपकरण और लॉजिस्टिक्स (Specialized Equipment and Logistics):</a:t>
            </a:r>
            <a:endParaRPr sz="24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hi-IN" sz="2000"/>
              <a:t>रात्रि संचालन के लिए विशेष उपकरणों की आवश्यकता होती है, जैसे नाइट विज़न तकनीक, और हवाई अग्निशमन संचालन के लिए फ़्लाइट फॉलोइंग और बेस लोकेशन जैसी सहायक संरचनाओं का अनुकूलन।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sz="2400"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रणनीतिक और सामरिक अनुकूलन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838200" y="1560786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400" b="1"/>
              <a:t>व्यापक जोखिम मूल्यांकन (Comprehensive Risk Assessment):</a:t>
            </a:r>
            <a:endParaRPr sz="2400"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000"/>
              <a:t>रात्रि संचालन से पहले और दौरान व्यापक टोही और जोखिम मूल्यांकन सुरक्षा के लिए अत्यंत आवश्यक हैं।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400" b="1"/>
              <a:t>वास्तविक परिस्थितियों में प्रशिक्षण (Training in Realistic Conditions):</a:t>
            </a:r>
            <a:endParaRPr sz="2400"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000"/>
              <a:t>कम रोशनी वाले वातावरण में प्रशिक्षण अभ्यास आवश्यक हैं ताकि रात्रि संचालन के लिए आवश्यक कौशल और अनुभव विकसित किया जा सके।</a:t>
            </a:r>
            <a:endParaRPr/>
          </a:p>
          <a:p>
            <a:pPr marL="457200" lvl="0" indent="-2286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पाठ-समीक्षा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कम दृश्यता और स्थिति की जानकारी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शारीरिक और मानसिक प्रभाव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संचार और समन्वय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रणनीतिक और सामरिक अनुकूलन</a:t>
            </a:r>
            <a:endParaRPr/>
          </a:p>
          <a:p>
            <a:pPr marL="914400" lvl="1" indent="-2286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32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2201587" y="429086"/>
            <a:ext cx="74735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hi-IN" sz="7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कोई शक या सवाल</a:t>
            </a:r>
            <a:endParaRPr sz="7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588" y="1986686"/>
            <a:ext cx="7473520" cy="4571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मूल्यांकन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1430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hi-IN" b="1"/>
              <a:t>प्र:-1 रात्रिकालीन अग्निशमन के दौरान रणनीतिक और सामरिक अनुकूलन क्या हैं?</a:t>
            </a:r>
            <a:endParaRPr/>
          </a:p>
          <a:p>
            <a:pPr marL="11430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rPr lang="hi-IN" b="1"/>
              <a:t>उत्तर:- </a:t>
            </a:r>
            <a:r>
              <a:rPr lang="hi-IN"/>
              <a:t>रात्रि अग्निशमन के दौरान आवश्यक </a:t>
            </a:r>
            <a:r>
              <a:rPr lang="hi-IN" b="1"/>
              <a:t>5 प्रकार के रणनीतिक और सामरिक अनुकूलन</a:t>
            </a:r>
            <a:r>
              <a:rPr lang="hi-IN"/>
              <a:t> हैं, जो इस प्रकार हैं:</a:t>
            </a:r>
            <a:endParaRPr/>
          </a:p>
          <a:p>
            <a:pPr marL="1028700" lvl="1" indent="-4572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8235"/>
              <a:buFont typeface="Arial"/>
              <a:buAutoNum type="arabicPeriod"/>
            </a:pPr>
            <a:r>
              <a:rPr lang="hi-IN"/>
              <a:t>रात्रि हमले के अवसर (Night Attack Opportunities)</a:t>
            </a:r>
            <a:endParaRPr/>
          </a:p>
          <a:p>
            <a:pPr marL="1028700" lvl="1" indent="-4572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8235"/>
              <a:buFont typeface="Arial"/>
              <a:buAutoNum type="arabicPeriod"/>
            </a:pPr>
            <a:r>
              <a:rPr lang="hi-IN"/>
              <a:t>प्रारंभिक हमले पर ध्यान (Initial Attack Focus)</a:t>
            </a:r>
            <a:endParaRPr/>
          </a:p>
          <a:p>
            <a:pPr marL="1028700" lvl="1" indent="-4572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8235"/>
              <a:buFont typeface="Arial"/>
              <a:buAutoNum type="arabicPeriod"/>
            </a:pPr>
            <a:r>
              <a:rPr lang="hi-IN"/>
              <a:t>विशेष उपकरण और लॉजिस्टिक्स (Specialized Equipment and Logistics)</a:t>
            </a:r>
            <a:endParaRPr/>
          </a:p>
          <a:p>
            <a:pPr marL="1028700" lvl="1" indent="-4572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8235"/>
              <a:buFont typeface="Arial"/>
              <a:buAutoNum type="arabicPeriod"/>
            </a:pPr>
            <a:r>
              <a:rPr lang="hi-IN"/>
              <a:t>व्यापक जोखिम मूल्यांकन (Comprehensive Risk Assessment)</a:t>
            </a:r>
            <a:endParaRPr/>
          </a:p>
          <a:p>
            <a:pPr marL="1028700" lvl="1" indent="-4572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8235"/>
              <a:buFont typeface="Arial"/>
              <a:buAutoNum type="arabicPeriod"/>
            </a:pPr>
            <a:r>
              <a:rPr lang="hi-IN"/>
              <a:t>वास्तविक परिस्थितियों में प्रशिक्षण (Training in Realistic Conditions)</a:t>
            </a:r>
            <a:endParaRPr/>
          </a:p>
          <a:p>
            <a:pPr marL="10287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8235"/>
              <a:buFont typeface="Arial"/>
              <a:buNone/>
            </a:pP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3071775" y="2242121"/>
            <a:ext cx="6048452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i-IN" sz="13800" b="1" i="0" u="none" strike="noStrike" cap="none">
                <a:solidFill>
                  <a:srgbClr val="FF7300"/>
                </a:solidFill>
                <a:latin typeface="Arial"/>
                <a:ea typeface="Arial"/>
                <a:cs typeface="Arial"/>
                <a:sym typeface="Arial"/>
              </a:rPr>
              <a:t>धन्यवाद</a:t>
            </a:r>
            <a:endParaRPr sz="13800" b="1" i="0" u="none" strike="noStrike" cap="none">
              <a:solidFill>
                <a:srgbClr val="FF7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उद्देश्य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hi-IN" b="1"/>
              <a:t>इस पाठ के समापन पर सभी परिचित हो जायेंगे :-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60810"/>
              <a:buChar char="•"/>
            </a:pPr>
            <a:r>
              <a:rPr lang="hi-IN" sz="3200"/>
              <a:t>कम दृश्यता और स्थिति की जानकारी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60810"/>
              <a:buChar char="•"/>
            </a:pPr>
            <a:r>
              <a:rPr lang="hi-IN" sz="3200"/>
              <a:t>शारीरिक और मानसिक प्रभाव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60810"/>
              <a:buChar char="•"/>
            </a:pPr>
            <a:r>
              <a:rPr lang="hi-IN" sz="3200"/>
              <a:t>संचार और समन्वय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60810"/>
              <a:buChar char="•"/>
            </a:pPr>
            <a:r>
              <a:rPr lang="hi-IN" sz="3200"/>
              <a:t>रणनीतिक और सामरिक अनुकूलन</a:t>
            </a:r>
            <a:endParaRPr/>
          </a:p>
          <a:p>
            <a:pPr marL="914400" lvl="1" indent="-2286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60810"/>
              <a:buNone/>
            </a:pPr>
            <a:endParaRPr sz="32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 b="1"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rgbClr val="FF0000"/>
                </a:solidFill>
              </a:rPr>
              <a:t>कम दृश्यता और परिस्थितिजन्य जागरूकता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9330"/>
              <a:buChar char="•"/>
            </a:pPr>
            <a:r>
              <a:rPr lang="hi-IN" sz="2600" b="1"/>
              <a:t>अंधकार (Darkness):</a:t>
            </a:r>
            <a:endParaRPr sz="26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9330"/>
              <a:buChar char="•"/>
            </a:pPr>
            <a:r>
              <a:rPr lang="hi-IN" sz="2600"/>
              <a:t>प्राकृतिक प्रकाश सीमित या अनुपस्थित होने के कारण कृत्रिम प्रकाश और विशेष दृष्टि उपकरणों पर निर्भर रहना पड़ता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9330"/>
              <a:buChar char="•"/>
            </a:pPr>
            <a:r>
              <a:rPr lang="hi-IN" sz="2600" b="1"/>
              <a:t>धुआँ और अन्य बाधाएँ (Smoke and Other Obscurants):</a:t>
            </a:r>
            <a:endParaRPr sz="26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9330"/>
              <a:buChar char="•"/>
            </a:pPr>
            <a:r>
              <a:rPr lang="hi-IN" sz="2600"/>
              <a:t>धुआँ, कोहरा और वर्षा दृश्यता को और कम कर देते हैं, जिससे नेविगेशन, खतरे की पहचान और टीम समन्वय प्रभावित होता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9330"/>
              <a:buChar char="•"/>
            </a:pPr>
            <a:r>
              <a:rPr lang="hi-IN" sz="2600" b="1"/>
              <a:t>चुनौतियाँ (Challenges):</a:t>
            </a:r>
            <a:endParaRPr sz="26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9330"/>
              <a:buChar char="•"/>
            </a:pPr>
            <a:r>
              <a:rPr lang="hi-IN" sz="2600"/>
              <a:t>फिसलन, ठोकर, गिरने या संरचनात्मक कमजोरी और घायल व्यक्तियों की पहचान में कठिनाई।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9330"/>
              <a:buChar char="•"/>
            </a:pPr>
            <a:r>
              <a:rPr lang="hi-IN" sz="2600"/>
              <a:t>इस वजह से दुर्घटना, भ्रम और चोट का जोखिम बढ़ जाता है।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5570"/>
              <a:buNone/>
            </a:pPr>
            <a:endParaRPr sz="2200"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समाधान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7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एडवांस्ड हेलमेट लाइट्स (Advanced Helmet Lights):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हाथ-मुक्त रोशनी प्रदान करती हैं, दृश्यता बढ़ाती हैं और अग्निशामकों को कार्यों पर ध्यान केंद्रित करने में मदद करती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थर्मल इमेजिंग कैमरे (Thermal Imaging Cameras - TICs):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धुएँ के माध्यम से देखने, गर्म स्थानों की पहचान करने और अंधेरी जगहों में नेविगेशन में मदद करते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राइट एंगल लाइट्स (Right Angle Lights):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खोज और घने धुएँ में मार्ग बनाने के लिए शक्तिशाली और केंद्रित किरण प्रदान करती हैं।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समाधान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सीन लाइटिंग (Scene Lighting):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पोर्टेबल लाइट्स (घटना स्थल या आसपास के क्षेत्र को रोशन करना) आसपास के क्षेत्र को प्रकाशित करती हैं, खतरों को उजागर करती हैं और समग्र जागरूकता बढ़ाती हैं।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नाइट विज़न गॉगल्स (Night Vision Goggles - NVGs):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कम रोशनी वाली स्थितियों में दृश्यता बढ़ाते हैं, जैसे हवाई अग्निशमन या खोज एवं बचाव कार्यों में महत्वपूर्ण।</a:t>
            </a:r>
            <a:endParaRPr/>
          </a:p>
          <a:p>
            <a:pPr marL="457200" lvl="0" indent="-2286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शारीरिक और मनोवैज्ञानिक प्रभाव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थकान (Fatigue):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बाधित नींद के पैटर्न और लंबे कार्य घंटे थकान, संज्ञानात्मक क्षमता में कमी और निर्णय लेने की क्षमता पर असर डाल सकते हैं।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तनाव (Stress):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अग्निशमन की अस्थिरता और खतरे की प्रकृति रात्रि में और बढ़ जाती है, जिससे मानसिक तनाव के स्तर में वृद्धि होती है, विशेषकर बचाव कार्यों के दौरान।</a:t>
            </a:r>
            <a:endParaRPr/>
          </a:p>
          <a:p>
            <a:pPr marL="457200" lvl="0" indent="-2286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790904" y="1444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समाधान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712076" y="1415721"/>
            <a:ext cx="10515600" cy="489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200" b="1"/>
              <a:t>संरचित विश्राम और पुनर्प्राप्ति (Structured Rest and Recovery):</a:t>
            </a:r>
            <a:endParaRPr sz="22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200"/>
              <a:t>नाइट शिफ्ट में कार्यरत अग्निशामकों के लिए पर्याप्त विश्राम और पुनर्प्राप्ति को प्राथमिकता देने वाली नीतियाँ लागू करना।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200" b="1"/>
              <a:t>तनाव प्रबंधन प्रशिक्षण (Stress Management Training):</a:t>
            </a:r>
            <a:endParaRPr sz="22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200"/>
              <a:t>अग्निशामकों को नौकरी की भावनात्मक और मानसिक चुनौतियों से निपटने में मदद करने के लिए प्रशिक्षण और संसाधन प्रदान करना।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200" b="1"/>
              <a:t>टीम कल्याण कार्यक्रम (Crew Well-being Programs):</a:t>
            </a:r>
            <a:endParaRPr sz="22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200"/>
              <a:t>अग्निशमन दल के मानसिक और शारीरिक स्वास्थ्य को प्राथमिकता देने वाला सहायक और सकारात्मक वातावरण तैयार करना।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संचार और समन्वय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दृश्य संचार की चुनौतियाँ (Visual Communication Challenges):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कम दृश्यता के कारण दृश्य संकेतों और हाथ के इशारों का उपयोग कठिन हो जाता है।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रेडियो संचार पर निर्भरता (Radio Communication Reliance):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स्पष्ट और संक्षिप्त रेडियो संचार पर अधिक निर्भरता बढ़ जाती है।</a:t>
            </a:r>
            <a:endParaRPr/>
          </a:p>
          <a:p>
            <a:pPr marL="457200" lvl="0" indent="-2286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समाधान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838200" y="1513490"/>
            <a:ext cx="10515600" cy="506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447"/>
              <a:buChar char="•"/>
            </a:pPr>
            <a:r>
              <a:rPr lang="hi-IN" sz="2600" b="1"/>
              <a:t>स्पष्ट रेडियो प्रोटोकॉल (Clear Radio Protocols):</a:t>
            </a:r>
            <a:endParaRPr sz="26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96255"/>
              <a:buChar char="•"/>
            </a:pPr>
            <a:r>
              <a:rPr lang="hi-IN" sz="2200"/>
              <a:t>गलतफहमियों को कम करने के लिए स्पष्ट और संक्षिप्त संचार प्रोटोकॉल स्थापित करना।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447"/>
              <a:buChar char="•"/>
            </a:pPr>
            <a:r>
              <a:rPr lang="hi-IN" sz="2600" b="1"/>
              <a:t>प्रशिक्षण और अभ्यास (Training and Practice):</a:t>
            </a:r>
            <a:endParaRPr sz="26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96255"/>
              <a:buChar char="•"/>
            </a:pPr>
            <a:r>
              <a:rPr lang="hi-IN" sz="2200"/>
              <a:t>कम रोशनी वाली परिस्थितियों में नियमित ड्रिल और सिमुलेशन से संचार और समन्वय कौशल में सुधार।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447"/>
              <a:buChar char="•"/>
            </a:pPr>
            <a:r>
              <a:rPr lang="hi-IN" sz="2600" b="1"/>
              <a:t>थर्मल इमेजिंग और ड्रोन (Thermal Imaging and Drones):</a:t>
            </a:r>
            <a:endParaRPr sz="26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96255"/>
              <a:buChar char="•"/>
            </a:pPr>
            <a:r>
              <a:rPr lang="hi-IN" sz="2200"/>
              <a:t>ऊपरी दृष्टि और वास्तविक समय की जानकारी प्रदान करके सामरिक निर्णय और टीम समन्वय को बेहतर बनाना।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447"/>
              <a:buChar char="•"/>
            </a:pPr>
            <a:r>
              <a:rPr lang="hi-IN" sz="2600" b="1"/>
              <a:t>दृश्य सहायक उपकरण (Visual Aids):</a:t>
            </a:r>
            <a:endParaRPr sz="2600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96255"/>
              <a:buChar char="•"/>
            </a:pPr>
            <a:r>
              <a:rPr lang="hi-IN" sz="2200"/>
              <a:t>सीन लाइटिंग, रिफ्लेक्टिव गियर और रंगीन लाइट्स का उपयोग करके दृश्य संचार में सुधार और कर्मियों की स्थिति पर नज़र रखना।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sz="2400"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Widescreen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Open Sans SemiBold</vt:lpstr>
      <vt:lpstr>Open Sans</vt:lpstr>
      <vt:lpstr>Calibri</vt:lpstr>
      <vt:lpstr>Arial</vt:lpstr>
      <vt:lpstr>Office Theme</vt:lpstr>
      <vt:lpstr>PowerPoint Presentation</vt:lpstr>
      <vt:lpstr>उद्देश्य</vt:lpstr>
      <vt:lpstr>कम दृश्यता और परिस्थितिजन्य जागरूकता</vt:lpstr>
      <vt:lpstr>समाधान</vt:lpstr>
      <vt:lpstr>समाधान</vt:lpstr>
      <vt:lpstr>शारीरिक और मनोवैज्ञानिक प्रभाव</vt:lpstr>
      <vt:lpstr>समाधान</vt:lpstr>
      <vt:lpstr>संचार और समन्वय</vt:lpstr>
      <vt:lpstr>समाधान</vt:lpstr>
      <vt:lpstr>रणनीतिक और सामरिक अनुकूलन</vt:lpstr>
      <vt:lpstr>रणनीतिक और सामरिक अनुकूलन</vt:lpstr>
      <vt:lpstr>पाठ-समीक्षा</vt:lpstr>
      <vt:lpstr>PowerPoint Presentation</vt:lpstr>
      <vt:lpstr>मूल्यांकन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NDRF</dc:creator>
  <cp:lastModifiedBy>NDRF NDRF</cp:lastModifiedBy>
  <cp:revision>1</cp:revision>
  <dcterms:modified xsi:type="dcterms:W3CDTF">2026-01-05T05:14:27Z</dcterms:modified>
</cp:coreProperties>
</file>