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607" r:id="rId2"/>
    <p:sldId id="604" r:id="rId3"/>
    <p:sldId id="605" r:id="rId4"/>
    <p:sldId id="603" r:id="rId5"/>
    <p:sldId id="383" r:id="rId6"/>
    <p:sldId id="376" r:id="rId7"/>
    <p:sldId id="377" r:id="rId8"/>
    <p:sldId id="384" r:id="rId9"/>
    <p:sldId id="385" r:id="rId10"/>
    <p:sldId id="386" r:id="rId11"/>
    <p:sldId id="389" r:id="rId12"/>
    <p:sldId id="606" r:id="rId13"/>
    <p:sldId id="357" r:id="rId14"/>
    <p:sldId id="368" r:id="rId15"/>
    <p:sldId id="369" r:id="rId16"/>
    <p:sldId id="370" r:id="rId17"/>
    <p:sldId id="393" r:id="rId18"/>
    <p:sldId id="372" r:id="rId19"/>
    <p:sldId id="373" r:id="rId20"/>
    <p:sldId id="374" r:id="rId21"/>
    <p:sldId id="391" r:id="rId22"/>
    <p:sldId id="291" r:id="rId23"/>
    <p:sldId id="290" r:id="rId24"/>
    <p:sldId id="29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-70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AF9D5-2258-4932-8FDF-0CAA767ED907}" type="datetimeFigureOut">
              <a:rPr lang="en-IN" smtClean="0"/>
              <a:pPr/>
              <a:t>17-12-2025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60260-BA36-4B3B-A8B1-4E8057926F3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52560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069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15950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100062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4415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263582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1350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25861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37500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0968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9700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19873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604" y="6331411"/>
            <a:ext cx="453698" cy="368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7" name="Picture 6" descr="NDRF LOGO | NDRF - National Disaster Response Force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4485" cy="876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5497" y="5944"/>
            <a:ext cx="882650" cy="877570"/>
          </a:xfrm>
          <a:prstGeom prst="rect">
            <a:avLst/>
          </a:prstGeom>
          <a:noFill/>
        </p:spPr>
      </p:pic>
      <p:sp>
        <p:nvSpPr>
          <p:cNvPr id="9" name="PEER | CSSR | INDIA"/>
          <p:cNvSpPr txBox="1"/>
          <p:nvPr userDrawn="1"/>
        </p:nvSpPr>
        <p:spPr>
          <a:xfrm>
            <a:off x="216130" y="6286056"/>
            <a:ext cx="2177935" cy="342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2400" spc="120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r>
              <a:rPr lang="en-US" sz="1200" dirty="0"/>
              <a:t>ROPE RESCUE</a:t>
            </a:r>
            <a:r>
              <a:rPr sz="1200" dirty="0"/>
              <a:t> | INDIA</a:t>
            </a:r>
          </a:p>
        </p:txBody>
      </p:sp>
      <p:sp>
        <p:nvSpPr>
          <p:cNvPr id="10" name="Rectangle"/>
          <p:cNvSpPr/>
          <p:nvPr userDrawn="1"/>
        </p:nvSpPr>
        <p:spPr>
          <a:xfrm>
            <a:off x="327494" y="6587004"/>
            <a:ext cx="1889016" cy="104100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</p:spPr>
        <p:txBody>
          <a:bodyPr lIns="78283" tIns="78283" rIns="78283" bIns="78283"/>
          <a:lstStyle/>
          <a:p>
            <a:endParaRPr/>
          </a:p>
        </p:txBody>
      </p:sp>
      <p:sp>
        <p:nvSpPr>
          <p:cNvPr id="11" name="PPT 2 -"/>
          <p:cNvSpPr txBox="1"/>
          <p:nvPr userDrawn="1"/>
        </p:nvSpPr>
        <p:spPr>
          <a:xfrm>
            <a:off x="10233145" y="6348343"/>
            <a:ext cx="511205" cy="342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8283" tIns="78283" rIns="78283" bIns="78283">
            <a:spAutoFit/>
          </a:bodyPr>
          <a:lstStyle/>
          <a:p>
            <a:pPr algn="ctr" defTabSz="2438400">
              <a:spcBef>
                <a:spcPts val="600"/>
              </a:spcBef>
              <a:defRPr sz="3000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sz="1200" b="0" dirty="0"/>
              <a:t>PPT</a:t>
            </a:r>
            <a:r>
              <a:rPr sz="1200" b="0" spc="-59" dirty="0"/>
              <a:t> </a:t>
            </a:r>
            <a:r>
              <a:rPr sz="1200" b="0" dirty="0"/>
              <a:t>-</a:t>
            </a:r>
          </a:p>
        </p:txBody>
      </p:sp>
      <p:sp>
        <p:nvSpPr>
          <p:cNvPr id="12" name="Rectangle"/>
          <p:cNvSpPr/>
          <p:nvPr userDrawn="1"/>
        </p:nvSpPr>
        <p:spPr>
          <a:xfrm>
            <a:off x="10333608" y="6628210"/>
            <a:ext cx="730231" cy="71847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</p:spPr>
        <p:txBody>
          <a:bodyPr lIns="78283" tIns="78283" rIns="78283" bIns="78283"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059101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724"/>
            <a:ext cx="8802977" cy="6857276"/>
          </a:xfrm>
          <a:custGeom>
            <a:avLst/>
            <a:gdLst/>
            <a:ahLst/>
            <a:cxnLst/>
            <a:rect l="l" t="t" r="r" b="b"/>
            <a:pathLst>
              <a:path w="13204465" h="10285914">
                <a:moveTo>
                  <a:pt x="0" y="0"/>
                </a:moveTo>
                <a:lnTo>
                  <a:pt x="13204465" y="0"/>
                </a:lnTo>
                <a:lnTo>
                  <a:pt x="13204465" y="10285914"/>
                </a:lnTo>
                <a:lnTo>
                  <a:pt x="0" y="102859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6825" t="-8664" b="-8664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7127045" y="724"/>
            <a:ext cx="5064955" cy="6857276"/>
            <a:chOff x="0" y="0"/>
            <a:chExt cx="2000970" cy="270904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000970" cy="2709047"/>
            </a:xfrm>
            <a:custGeom>
              <a:avLst/>
              <a:gdLst/>
              <a:ahLst/>
              <a:cxnLst/>
              <a:rect l="l" t="t" r="r" b="b"/>
              <a:pathLst>
                <a:path w="2000970" h="2709047">
                  <a:moveTo>
                    <a:pt x="0" y="0"/>
                  </a:moveTo>
                  <a:lnTo>
                    <a:pt x="2000970" y="0"/>
                  </a:lnTo>
                  <a:lnTo>
                    <a:pt x="2000970" y="2709047"/>
                  </a:lnTo>
                  <a:lnTo>
                    <a:pt x="0" y="2709047"/>
                  </a:lnTo>
                  <a:close/>
                </a:path>
              </a:pathLst>
            </a:custGeom>
            <a:solidFill>
              <a:srgbClr val="F9AF77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2000970" cy="27566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1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091729" y="2195985"/>
            <a:ext cx="7375148" cy="1357884"/>
            <a:chOff x="0" y="0"/>
            <a:chExt cx="2276280" cy="4191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276280" cy="419100"/>
            </a:xfrm>
            <a:custGeom>
              <a:avLst/>
              <a:gdLst/>
              <a:ahLst/>
              <a:cxnLst/>
              <a:rect l="l" t="t" r="r" b="b"/>
              <a:pathLst>
                <a:path w="2276280" h="419100">
                  <a:moveTo>
                    <a:pt x="13668" y="0"/>
                  </a:moveTo>
                  <a:lnTo>
                    <a:pt x="2262612" y="0"/>
                  </a:lnTo>
                  <a:cubicBezTo>
                    <a:pt x="2266237" y="0"/>
                    <a:pt x="2269714" y="1440"/>
                    <a:pt x="2272277" y="4003"/>
                  </a:cubicBezTo>
                  <a:cubicBezTo>
                    <a:pt x="2274840" y="6567"/>
                    <a:pt x="2276280" y="10043"/>
                    <a:pt x="2276280" y="13668"/>
                  </a:cubicBezTo>
                  <a:lnTo>
                    <a:pt x="2276280" y="405432"/>
                  </a:lnTo>
                  <a:cubicBezTo>
                    <a:pt x="2276280" y="409057"/>
                    <a:pt x="2274840" y="412533"/>
                    <a:pt x="2272277" y="415097"/>
                  </a:cubicBezTo>
                  <a:cubicBezTo>
                    <a:pt x="2269714" y="417660"/>
                    <a:pt x="2266237" y="419100"/>
                    <a:pt x="2262612" y="419100"/>
                  </a:cubicBezTo>
                  <a:lnTo>
                    <a:pt x="13668" y="419100"/>
                  </a:lnTo>
                  <a:cubicBezTo>
                    <a:pt x="10043" y="419100"/>
                    <a:pt x="6567" y="417660"/>
                    <a:pt x="4003" y="415097"/>
                  </a:cubicBezTo>
                  <a:cubicBezTo>
                    <a:pt x="1440" y="412533"/>
                    <a:pt x="0" y="409057"/>
                    <a:pt x="0" y="405432"/>
                  </a:cubicBezTo>
                  <a:lnTo>
                    <a:pt x="0" y="13668"/>
                  </a:lnTo>
                  <a:cubicBezTo>
                    <a:pt x="0" y="10043"/>
                    <a:pt x="1440" y="6567"/>
                    <a:pt x="4003" y="4003"/>
                  </a:cubicBezTo>
                  <a:cubicBezTo>
                    <a:pt x="6567" y="1440"/>
                    <a:pt x="10043" y="0"/>
                    <a:pt x="13668" y="0"/>
                  </a:cubicBezTo>
                  <a:close/>
                </a:path>
              </a:pathLst>
            </a:custGeom>
            <a:solidFill>
              <a:srgbClr val="B1E3FF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2276280" cy="4667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19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3825473" y="2194969"/>
            <a:ext cx="7907662" cy="12182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06"/>
              </a:lnSpc>
            </a:pPr>
            <a:r>
              <a:rPr lang="en-US" sz="7900" b="1" dirty="0">
                <a:solidFill>
                  <a:srgbClr val="FF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ROPE</a:t>
            </a:r>
            <a:r>
              <a:rPr lang="en-US" sz="7900" b="1" dirty="0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</a:t>
            </a:r>
            <a:r>
              <a:rPr lang="en-US" sz="7900" b="1" dirty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RESCUE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973819" y="5512320"/>
            <a:ext cx="3686652" cy="961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68"/>
              </a:lnSpc>
            </a:pPr>
            <a:r>
              <a:rPr lang="en-US" sz="2100" b="1" dirty="0" smtClean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Sh. </a:t>
            </a:r>
            <a:r>
              <a:rPr lang="en-US" sz="2100" b="1" dirty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Deepak Kumar </a:t>
            </a:r>
            <a:r>
              <a:rPr lang="en-US" sz="2100" b="1" dirty="0" err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Jaiswal</a:t>
            </a:r>
            <a:endParaRPr lang="en-US" sz="2100" b="1" dirty="0">
              <a:solidFill>
                <a:srgbClr val="000000"/>
              </a:solidFill>
              <a:latin typeface="Arial MT Pro Bold"/>
              <a:ea typeface="Arial MT Pro Bold"/>
              <a:cs typeface="Arial MT Pro Bold"/>
              <a:sym typeface="Arial MT Pro Bold"/>
            </a:endParaRPr>
          </a:p>
          <a:p>
            <a:pPr algn="ctr">
              <a:lnSpc>
                <a:spcPts val="2468"/>
              </a:lnSpc>
            </a:pPr>
            <a:r>
              <a:rPr lang="en-US" sz="2100" b="1" dirty="0" err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Asstt</a:t>
            </a:r>
            <a:r>
              <a:rPr lang="en-US" sz="2100" b="1" dirty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. Commandant </a:t>
            </a:r>
          </a:p>
          <a:p>
            <a:pPr algn="ctr">
              <a:lnSpc>
                <a:spcPts val="2468"/>
              </a:lnSpc>
            </a:pPr>
            <a:r>
              <a:rPr lang="en-US" sz="2100" b="1" dirty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12 NDRF, </a:t>
            </a:r>
            <a:r>
              <a:rPr lang="en-US" sz="2100" b="1" dirty="0" err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Itanagar</a:t>
            </a:r>
            <a:endParaRPr lang="en-US" sz="2100" b="1" dirty="0">
              <a:solidFill>
                <a:srgbClr val="000000"/>
              </a:solidFill>
              <a:latin typeface="Arial MT Pro Bold"/>
              <a:ea typeface="Arial MT Pro Bold"/>
              <a:cs typeface="Arial MT Pro Bold"/>
              <a:sym typeface="Arial MT Pro Bold"/>
            </a:endParaRPr>
          </a:p>
        </p:txBody>
      </p:sp>
      <p:pic>
        <p:nvPicPr>
          <p:cNvPr id="11" name="Picture 10" descr="new logo PN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599583" y="325925"/>
            <a:ext cx="1377334" cy="17216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2212" y="2151529"/>
            <a:ext cx="6908800" cy="4259820"/>
          </a:xfrm>
        </p:spPr>
        <p:txBody>
          <a:bodyPr>
            <a:normAutofit/>
          </a:bodyPr>
          <a:lstStyle/>
          <a:p>
            <a:pPr marL="110064" indent="0" algn="just">
              <a:buNone/>
            </a:pPr>
            <a:r>
              <a:rPr lang="hi-IN" b="1" dirty="0"/>
              <a:t>हाईलाइन या टायरोलियन ट्रैवर्स
उपयोग: </a:t>
            </a:r>
            <a:r>
              <a:rPr lang="hi-IN" dirty="0"/>
              <a:t>हॉरिजॉन्टल रोप प्रणाली का उपयोग बचाव दल या उपकरणों को खड्डों या अंतराल में ले जाने के लिए किया जाता है।</a:t>
            </a:r>
            <a:r>
              <a:rPr lang="hi-IN" b="1" dirty="0"/>
              <a:t>
कम्पोनेंट्स: </a:t>
            </a:r>
            <a:r>
              <a:rPr lang="hi-IN" dirty="0"/>
              <a:t>एंकर, तनावग्रस्त रोप, पुली, बैकअप लाइनें</a:t>
            </a:r>
            <a:r>
              <a:rPr lang="hi-IN" b="1" dirty="0"/>
              <a:t>
अनुप्रयोग: </a:t>
            </a:r>
            <a:r>
              <a:rPr lang="hi-IN" dirty="0"/>
              <a:t>नदी क्रॉसिंग, घाटियां, उच्च कोणीय </a:t>
            </a:r>
            <a:r>
              <a:rPr lang="hi-IN"/>
              <a:t>क्लिफ फेसेज़ को पार करने हेतु</a:t>
            </a:r>
            <a:endParaRPr lang="en-IN" dirty="0"/>
          </a:p>
        </p:txBody>
      </p:sp>
      <p:pic>
        <p:nvPicPr>
          <p:cNvPr id="6146" name="Picture 2" descr="C:\Users\Dell\Desktop\highli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88" y="2429433"/>
            <a:ext cx="3788802" cy="31735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6AB53D0-0F13-4F37-7E2B-30E454D89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10</a:t>
            </a:fld>
            <a:endParaRPr lang="en-IN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2E4ABAB5-0B0A-E9D0-14D3-6FB4D8635BE2}"/>
              </a:ext>
            </a:extLst>
          </p:cNvPr>
          <p:cNvSpPr txBox="1">
            <a:spLocks/>
          </p:cNvSpPr>
          <p:nvPr/>
        </p:nvSpPr>
        <p:spPr>
          <a:xfrm>
            <a:off x="3406589" y="400243"/>
            <a:ext cx="5629834" cy="1325563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i-IN" sz="4000" b="1" dirty="0">
                <a:solidFill>
                  <a:schemeClr val="bg1"/>
                </a:solidFill>
              </a:rPr>
              <a:t>सर्च एंड रेसक्यू मेथड</a:t>
            </a:r>
            <a:endParaRPr lang="en-IN" sz="4000" b="1" dirty="0">
              <a:solidFill>
                <a:schemeClr val="bg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877501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3263" y="2824164"/>
            <a:ext cx="5765800" cy="4800600"/>
          </a:xfrm>
        </p:spPr>
        <p:txBody>
          <a:bodyPr>
            <a:normAutofit/>
          </a:bodyPr>
          <a:lstStyle/>
          <a:p>
            <a:pPr marL="110064" indent="0" algn="just">
              <a:buNone/>
            </a:pPr>
            <a:r>
              <a:rPr lang="hi-IN" b="1" dirty="0"/>
              <a:t>विक्टिम पैकेजिंग और परिवहन
उपकरण: </a:t>
            </a:r>
            <a:r>
              <a:rPr lang="hi-IN" dirty="0"/>
              <a:t>स्टोक्स लिटर, स्केड स्ट्रेचर</a:t>
            </a:r>
            <a:r>
              <a:rPr lang="hi-IN" b="1" dirty="0"/>
              <a:t>
रोप इंटीग्रेसन: </a:t>
            </a:r>
            <a:r>
              <a:rPr lang="hi-IN" dirty="0"/>
              <a:t>विक्टिम को सुरक्षित किया जाता है और सुरक्षा बैकअप के साथ लोअरिंग या हॉलिंग सिस्टम से जोड़ा जाता है</a:t>
            </a:r>
            <a:endParaRPr lang="en-IN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78B423C-C463-1F39-A28D-5195119B7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11</a:t>
            </a:fld>
            <a:endParaRPr lang="en-IN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98DB67B-F461-A7C3-93EE-E80392E45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020" y="1175872"/>
            <a:ext cx="4968875" cy="1325563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</a:rPr>
              <a:t>सर्च एंड रेसक्यू मेथड</a:t>
            </a:r>
            <a:endParaRPr lang="en-IN" sz="4000" b="1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794581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="" xmlns:a16="http://schemas.microsoft.com/office/drawing/2014/main" id="{7F1CD721-B279-5545-1F65-4BD711B2C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88B50FE-81B1-A7B5-26F0-67FA99FC7420}"/>
              </a:ext>
            </a:extLst>
          </p:cNvPr>
          <p:cNvSpPr txBox="1"/>
          <p:nvPr/>
        </p:nvSpPr>
        <p:spPr>
          <a:xfrm>
            <a:off x="974003" y="1931416"/>
            <a:ext cx="10243993" cy="2531464"/>
          </a:xfrm>
          <a:prstGeom prst="rect">
            <a:avLst/>
          </a:prstGeom>
          <a:solidFill>
            <a:srgbClr val="FF0000"/>
          </a:solidFill>
        </p:spPr>
        <p:txBody>
          <a:bodyPr wrap="square" lIns="68580" tIns="34291" rIns="68580" bIns="34291">
            <a:sp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
 पहाड़ और हाई अल्टिट्यूड वाले क्षेत्र में</a:t>
            </a:r>
          </a:p>
          <a:p>
            <a:pPr algn="ctr"/>
            <a:r>
              <a:rPr lang="hi-IN" sz="4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तत्काल बचाव</a:t>
            </a:r>
          </a:p>
          <a:p>
            <a:pPr algn="ctr"/>
            <a:endParaRPr lang="en-US" sz="40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28FC2C88-C09C-33BD-6D19-613B2E29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12</a:t>
            </a:fld>
            <a:endParaRPr lang="en-IN"/>
          </a:p>
        </p:txBody>
      </p:sp>
      <p:grpSp>
        <p:nvGrpSpPr>
          <p:cNvPr id="4" name="Group 3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5" name="Picture 4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992893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759" y="1099392"/>
            <a:ext cx="10357888" cy="1195574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b="1" dirty="0">
                <a:solidFill>
                  <a:schemeClr val="bg1"/>
                </a:solidFill>
              </a:rPr>
              <a:t>हाई अल्टिट्यूड वाले क्षेत्र में बचाव चुनौतियाँ</a:t>
            </a:r>
            <a:endParaRPr lang="en-IN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9082" y="2774576"/>
            <a:ext cx="7483019" cy="4648200"/>
          </a:xfrm>
        </p:spPr>
        <p:txBody>
          <a:bodyPr>
            <a:normAutofit/>
          </a:bodyPr>
          <a:lstStyle/>
          <a:p>
            <a:pPr algn="just"/>
            <a:r>
              <a:rPr lang="hi-IN" b="1" dirty="0"/>
              <a:t>पर्यावरणीय कारक: - </a:t>
            </a:r>
            <a:r>
              <a:rPr lang="hi-IN" dirty="0"/>
              <a:t>निम्न ऑक्सीजन स्तर, शून्य</a:t>
            </a:r>
            <a:r>
              <a:rPr lang="en-US" dirty="0"/>
              <a:t> </a:t>
            </a:r>
            <a:r>
              <a:rPr lang="hi-IN" dirty="0"/>
              <a:t>एवं नीचे का तापमान, गंभीर मौसम की स्थिति।</a:t>
            </a:r>
            <a:r>
              <a:rPr lang="hi-IN" b="1" dirty="0"/>
              <a:t>
टेरेन की कठिनाइयाँ: - </a:t>
            </a:r>
            <a:r>
              <a:rPr lang="hi-IN" dirty="0"/>
              <a:t>खड़ी ढलान, लूज चट्टानें और बर्फ, सीमित पहुंच।</a:t>
            </a:r>
            <a:r>
              <a:rPr lang="hi-IN" b="1" dirty="0"/>
              <a:t>
परिचालन बाधाएं: - </a:t>
            </a:r>
            <a:r>
              <a:rPr lang="hi-IN" dirty="0"/>
              <a:t>संचार बाधाएं, संसाधन की कमी, समय-संवेदनशील स्थितियां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7723B01-44C2-8F10-E23F-B27C7BD34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13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2252121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095" y="1117139"/>
            <a:ext cx="11456894" cy="1169334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3600" b="1" dirty="0">
                <a:solidFill>
                  <a:schemeClr val="bg1"/>
                </a:solidFill>
              </a:rPr>
              <a:t>हाई अल्टिट्यूड वाले क्षेत्र में बचाव के लिए आवश्यक उपकरण</a:t>
            </a:r>
            <a:endParaRPr lang="en-IN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4924" y="2583516"/>
            <a:ext cx="8247529" cy="4343400"/>
          </a:xfrm>
        </p:spPr>
        <p:txBody>
          <a:bodyPr>
            <a:normAutofit/>
          </a:bodyPr>
          <a:lstStyle/>
          <a:p>
            <a:pPr marL="110064" indent="0" algn="just">
              <a:buNone/>
            </a:pPr>
            <a:r>
              <a:rPr lang="hi-IN" b="1" dirty="0"/>
              <a:t>व्यक्तिगत सुरक्षा गियर:
</a:t>
            </a:r>
            <a:r>
              <a:rPr lang="hi-IN" dirty="0"/>
              <a:t>क्लाइम्बिंग हेलमेट और हार्नेस
इंसुलेटेड क्लोदिंग और दस्ताने
अवलांच एयरबैग और बीकन</a:t>
            </a:r>
            <a:r>
              <a:rPr lang="hi-IN" b="1" dirty="0"/>
              <a:t>
बचाव उपकरण:
</a:t>
            </a:r>
            <a:r>
              <a:rPr lang="hi-IN" dirty="0"/>
              <a:t>रोप, केराबिनर और पुली
फावड़े और अवलांच राड, अवलांच कार्ड 
स्ट्रेचर और लिटर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0F3B8B2-896E-CCC9-203A-6573FCFCA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14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769885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909" y="1155708"/>
            <a:ext cx="6213856" cy="4445000"/>
          </a:xfrm>
        </p:spPr>
        <p:txBody>
          <a:bodyPr>
            <a:normAutofit/>
          </a:bodyPr>
          <a:lstStyle/>
          <a:p>
            <a:pPr marL="110064" indent="0">
              <a:buNone/>
            </a:pPr>
            <a:r>
              <a:rPr lang="hi-IN" b="1" dirty="0"/>
              <a:t>संचार उपकरण:
</a:t>
            </a:r>
            <a:r>
              <a:rPr lang="hi-IN" dirty="0"/>
              <a:t>सैटेलाइट फोन और रेडियो
जीपीएस यूनिट और मेपिंग टूल</a:t>
            </a:r>
            <a:r>
              <a:rPr lang="hi-IN" b="1" dirty="0"/>
              <a:t>
चिकित्सा आपूर्ति:
</a:t>
            </a:r>
            <a:r>
              <a:rPr lang="hi-IN" dirty="0"/>
              <a:t>पोर्टेबल ऑक्सीजन सिलेंडर</a:t>
            </a:r>
            <a:r>
              <a:rPr lang="hi-IN" b="1" dirty="0"/>
              <a:t>
</a:t>
            </a:r>
            <a:r>
              <a:rPr lang="hi-IN" dirty="0"/>
              <a:t>हाई अल्टिट्यूड स्पेसिफिक दवाओं के साथ प्राथमिक चिकित्सा किट</a:t>
            </a:r>
            <a:endParaRPr lang="en-IN" dirty="0"/>
          </a:p>
        </p:txBody>
      </p:sp>
      <p:pic>
        <p:nvPicPr>
          <p:cNvPr id="9218" name="Picture 2" descr="C:\Users\Dell\Desktop\satellite pho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243" y="4687844"/>
            <a:ext cx="2662518" cy="18257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Users\Dell\Desktop\first aid ki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283" y="4769224"/>
            <a:ext cx="2895600" cy="16637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916DFE5-60E7-4BB6-9FCE-D8BDE8022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15</a:t>
            </a:fld>
            <a:endParaRPr lang="en-IN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DC2FB581-5C8D-0208-0E7C-20AD8618C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235" y="1652587"/>
            <a:ext cx="4195483" cy="3552826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</a:rPr>
              <a:t>हाई अल्टिट्यूड वाले क्षेत्र में बचाव के लिए आवश्यक उपकरण</a:t>
            </a:r>
            <a:endParaRPr lang="en-IN" sz="4000" b="1" dirty="0">
              <a:solidFill>
                <a:schemeClr val="bg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2811908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244" y="1248616"/>
            <a:ext cx="7745506" cy="1205659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</a:rPr>
              <a:t>हेलीकाप्टर और हवाई बचाव तकनीक</a:t>
            </a:r>
            <a:endParaRPr lang="en-IN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738" y="2956299"/>
            <a:ext cx="5892800" cy="2565400"/>
          </a:xfrm>
        </p:spPr>
        <p:txBody>
          <a:bodyPr>
            <a:noAutofit/>
          </a:bodyPr>
          <a:lstStyle/>
          <a:p>
            <a:pPr marL="110064" indent="0">
              <a:buNone/>
            </a:pPr>
            <a:r>
              <a:rPr lang="hi-IN" b="1" dirty="0"/>
              <a:t>हेलीकाप्टर ऑपरेशन
     </a:t>
            </a:r>
            <a:r>
              <a:rPr lang="hi-IN" b="1" dirty="0">
                <a:solidFill>
                  <a:srgbClr val="C00000"/>
                </a:solidFill>
              </a:rPr>
              <a:t> </a:t>
            </a:r>
            <a:r>
              <a:rPr lang="hi-IN" dirty="0"/>
              <a:t>हाई अल्टिट्यूड उड़ान तकनीक
      होवरिंग और विंचिंग प्रोसीजर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2EA309E-80DE-74EC-2B2F-E24AA9A6E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16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115431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5554" y="3036000"/>
            <a:ext cx="6127376" cy="4800600"/>
          </a:xfrm>
        </p:spPr>
        <p:txBody>
          <a:bodyPr>
            <a:normAutofit/>
          </a:bodyPr>
          <a:lstStyle/>
          <a:p>
            <a:pPr marL="110064" indent="0">
              <a:buNone/>
            </a:pPr>
            <a:r>
              <a:rPr lang="hi-IN" b="1" dirty="0"/>
              <a:t>ड्रोन का उपयोग
</a:t>
            </a:r>
            <a:r>
              <a:rPr lang="hi-IN" dirty="0"/>
              <a:t>हवाई निगरानी और विक्टिम लोकेशन हेतु
रात के ओपरेशन के लिए थर्मल इमेजिंग हेतु 
दूरदराज के क्षेत्रों में आपूर्ति हेतु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7E68CDC-A3FE-4391-41C6-27EECF9A8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17</a:t>
            </a:fld>
            <a:endParaRPr lang="en-IN"/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FF36466B-9659-A837-D4D6-8C3B1CEB1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1632" y="1268600"/>
            <a:ext cx="7917897" cy="1133941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</a:rPr>
              <a:t>हेलीकाप्टर और हवाई बचाव तकनीक</a:t>
            </a:r>
            <a:endParaRPr lang="en-IN" sz="4000" b="1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3803615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086" y="1108588"/>
            <a:ext cx="9298114" cy="1132588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</a:rPr>
              <a:t>हाई अल्टिट्यूड में खोज और बचाव के तरीके</a:t>
            </a:r>
            <a:endParaRPr lang="en-IN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660" y="3107111"/>
            <a:ext cx="8888327" cy="4241800"/>
          </a:xfrm>
        </p:spPr>
        <p:txBody>
          <a:bodyPr>
            <a:normAutofit/>
          </a:bodyPr>
          <a:lstStyle/>
          <a:p>
            <a:pPr marL="110064" indent="0">
              <a:buNone/>
            </a:pPr>
            <a:r>
              <a:rPr lang="hi-IN" b="1" dirty="0"/>
              <a:t>अवलांच रेस्क्यू:
     </a:t>
            </a:r>
            <a:r>
              <a:rPr lang="hi-IN" dirty="0"/>
              <a:t>प्रारंभिक मूल्यांकन और सुरक्षा जांच
     बीकन खोज के बाद जांच और फावड़ा
     दबने की गहराई के आधार पर पीड़ितों को प्राथमिकता देना।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6FE99CA-0ABB-9F4C-074F-60265E493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18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060689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1143" y="3034553"/>
            <a:ext cx="7116857" cy="4800600"/>
          </a:xfrm>
        </p:spPr>
        <p:txBody>
          <a:bodyPr>
            <a:normAutofit/>
          </a:bodyPr>
          <a:lstStyle/>
          <a:p>
            <a:pPr marL="110064" indent="0">
              <a:buNone/>
            </a:pPr>
            <a:r>
              <a:rPr lang="hi-IN" b="1" dirty="0"/>
              <a:t>रोप और तकनीकी बचाव:
     </a:t>
            </a:r>
            <a:r>
              <a:rPr lang="hi-IN" dirty="0"/>
              <a:t>एंकर पॉइंट्स की स्थापना
     रैपलिंग और असेंडिंग तकनीक
     मैकेनिकल एडवांटेज सिस्टम का उपयोग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1CFDE3F-0D59-F462-63BF-3EAAB7225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19</a:t>
            </a:fld>
            <a:endParaRPr lang="en-IN"/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50B9A475-FFEC-1CA1-4C88-5E4F9155D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336" y="1331353"/>
            <a:ext cx="8133050" cy="1178765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</a:rPr>
              <a:t>हेलीकाप्टर और हवाई बचाव तकनीक</a:t>
            </a:r>
            <a:endParaRPr lang="en-IN" sz="4000" b="1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374842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949E984-7B31-E4A9-BE54-183EBE6F3D74}"/>
              </a:ext>
            </a:extLst>
          </p:cNvPr>
          <p:cNvSpPr txBox="1"/>
          <p:nvPr/>
        </p:nvSpPr>
        <p:spPr>
          <a:xfrm>
            <a:off x="101600" y="2140385"/>
            <a:ext cx="11887200" cy="1288616"/>
          </a:xfrm>
          <a:prstGeom prst="parallelogram">
            <a:avLst/>
          </a:prstGeom>
          <a:solidFill>
            <a:srgbClr val="FF0000"/>
          </a:solidFill>
        </p:spPr>
        <p:txBody>
          <a:bodyPr wrap="square" lIns="68580" tIns="34291" rIns="68580" bIns="34291" anchor="ctr">
            <a:spAutoFit/>
          </a:bodyPr>
          <a:lstStyle/>
          <a:p>
            <a:pPr algn="ctr"/>
            <a:r>
              <a:rPr lang="hi-IN" sz="3200" b="1" dirty="0">
                <a:solidFill>
                  <a:schemeClr val="bg1"/>
                </a:solidFill>
              </a:rPr>
              <a:t>सर्च एंड रेस्क्यू मेथड एंड इमिडियट रेस्क्यू इन माउंटेन एंड हाई अल्टिट्यूड एरिया |</a:t>
            </a:r>
            <a:endParaRPr lang="en-IN" sz="3200" b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11A355D9-E344-9049-1755-F501A835C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2</a:t>
            </a:fld>
            <a:endParaRPr lang="en-IN"/>
          </a:p>
        </p:txBody>
      </p:sp>
      <p:grpSp>
        <p:nvGrpSpPr>
          <p:cNvPr id="4" name="Group 3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5" name="Picture 4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3608" y="2702859"/>
            <a:ext cx="6096000" cy="4800600"/>
          </a:xfrm>
        </p:spPr>
        <p:txBody>
          <a:bodyPr>
            <a:normAutofit/>
          </a:bodyPr>
          <a:lstStyle/>
          <a:p>
            <a:pPr marL="110064" indent="0">
              <a:buNone/>
            </a:pPr>
            <a:r>
              <a:rPr lang="hi-IN" b="1" dirty="0"/>
              <a:t>चिकित्सा निकासी:
   </a:t>
            </a:r>
            <a:r>
              <a:rPr lang="hi-IN" dirty="0"/>
              <a:t>हताहतों का स्टेबलाइजेसन
   स्ट्रेचर का उपयोग करके सुरक्षित परिवहन
   चिकित्सा सुविधाओं के साथ समन्वय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3FB5887-B136-F804-701D-1C67986FA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20</a:t>
            </a:fld>
            <a:endParaRPr lang="en-IN"/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82D3D434-90BE-BCCD-9C99-E781B4D63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612" y="1125071"/>
            <a:ext cx="8561294" cy="1035424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</a:rPr>
              <a:t>हेलीकाप्टर और हवाई बचाव तकनीक</a:t>
            </a:r>
            <a:endParaRPr lang="en-IN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13123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416" y="2286000"/>
            <a:ext cx="3063314" cy="11430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  <a:cs typeface="Arial" panose="020B0604020202020204" pitchFamily="34" charset="0"/>
              </a:rPr>
              <a:t>रिव्यू</a:t>
            </a:r>
            <a:endParaRPr lang="en-US" sz="40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8307" y="1340224"/>
            <a:ext cx="8522924" cy="4521200"/>
          </a:xfrm>
        </p:spPr>
        <p:txBody>
          <a:bodyPr>
            <a:normAutofit/>
          </a:bodyPr>
          <a:lstStyle/>
          <a:p>
            <a:pPr marL="110064" indent="0">
              <a:buNone/>
            </a:pPr>
            <a:r>
              <a:rPr lang="hi-IN" b="1" dirty="0"/>
              <a:t>इस इकाई के पूरा होने के बाद अब आप निम्न में सक्षम हैं: -</a:t>
            </a:r>
          </a:p>
          <a:p>
            <a:pPr marL="110064" indent="0">
              <a:buNone/>
            </a:pPr>
            <a:r>
              <a:rPr lang="hi-IN" dirty="0"/>
              <a:t>         खोज और बचाव विधि।
	हाई अल्टिट्यूड में चुनौतियां।</a:t>
            </a:r>
          </a:p>
          <a:p>
            <a:pPr marL="110064" indent="0">
              <a:buNone/>
            </a:pPr>
            <a:r>
              <a:rPr lang="hi-IN" dirty="0"/>
              <a:t>	हाई अल्टिट्यूड वाले बचाव के लिए आवश्यक उपकरण।
	हेलीकाप्टर और हवाई बचाव तकनीक।
	हाई अल्टिट्यूड क्षेत्र में खोज और बचाव के तरीके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3A7C249-FD4C-1680-0360-218F27AB5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21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580697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416" y="2183561"/>
            <a:ext cx="3448902" cy="11430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  <a:cs typeface="Arial" panose="020B0604020202020204" pitchFamily="34" charset="0"/>
              </a:rPr>
              <a:t>मूल्यांकन</a:t>
            </a:r>
            <a:endParaRPr lang="en-US" sz="40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3850" y="1104899"/>
            <a:ext cx="7777734" cy="5226511"/>
          </a:xfrm>
        </p:spPr>
        <p:txBody>
          <a:bodyPr>
            <a:normAutofit/>
          </a:bodyPr>
          <a:lstStyle/>
          <a:p>
            <a:pPr marL="110064" indent="0">
              <a:buNone/>
            </a:pPr>
            <a:r>
              <a:rPr lang="hi-IN" b="1" dirty="0"/>
              <a:t>हवाई बचाव कार्यों में, लैंडिंग संभव न होने पर किस तकनीक का उपयोग किया जाता है? 
</a:t>
            </a:r>
            <a:r>
              <a:rPr lang="hi-IN" dirty="0"/>
              <a:t>उत्तर :- होवरिंग</a:t>
            </a:r>
          </a:p>
          <a:p>
            <a:pPr marL="110064" indent="0">
              <a:buNone/>
            </a:pPr>
            <a:r>
              <a:rPr lang="hi-IN" b="1" dirty="0"/>
              <a:t>
प्रश्न:- किस प्रकार के रोप में उच्च खिचाव की विशेषता है, जिस का आमतौर पर पर्वतारोहण में उपयोग किया जाता है?
 </a:t>
            </a:r>
            <a:r>
              <a:rPr lang="hi-IN" dirty="0"/>
              <a:t>उत्तर :- डायनामिक रोप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2C72689-E865-982D-AD22-20AFA2FFC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22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4366" y="2196914"/>
            <a:ext cx="3588034" cy="20574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800" b="1" dirty="0">
                <a:solidFill>
                  <a:schemeClr val="bg1"/>
                </a:solidFill>
                <a:cs typeface="Arial" panose="020B0604020202020204" pitchFamily="34" charset="0"/>
              </a:rPr>
              <a:t>कोई सवाल ?</a:t>
            </a:r>
            <a:endParaRPr lang="en-US" sz="48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7B5B3280-7F71-8CDE-23F3-A3D17929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23</a:t>
            </a:fld>
            <a:endParaRPr lang="en-IN"/>
          </a:p>
        </p:txBody>
      </p:sp>
      <p:grpSp>
        <p:nvGrpSpPr>
          <p:cNvPr id="4" name="Group 3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5" name="Picture 4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4D5680C5-A2AD-C3AF-0F32-29D005C4E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24</a:t>
            </a:fld>
            <a:endParaRPr lang="en-IN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6A4EB25-2EEF-1793-F4AC-F46263211EBF}"/>
              </a:ext>
            </a:extLst>
          </p:cNvPr>
          <p:cNvSpPr/>
          <p:nvPr/>
        </p:nvSpPr>
        <p:spPr>
          <a:xfrm>
            <a:off x="4392706" y="2967335"/>
            <a:ext cx="2938568" cy="923330"/>
          </a:xfrm>
          <a:prstGeom prst="rect">
            <a:avLst/>
          </a:prstGeom>
          <a:solidFill>
            <a:srgbClr val="FF00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i-IN" sz="5400" b="1" dirty="0">
                <a:ln w="0"/>
                <a:solidFill>
                  <a:schemeClr val="bg1"/>
                </a:solidFill>
              </a:rPr>
              <a:t>धन्यवाद</a:t>
            </a:r>
            <a:endParaRPr lang="en-US" sz="5400" b="1" cap="none" spc="0" dirty="0">
              <a:ln w="0"/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0" y="2286000"/>
            <a:ext cx="2985248" cy="11430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  <a:cs typeface="Arial" panose="020B0604020202020204" pitchFamily="34" charset="0"/>
              </a:rPr>
              <a:t>उद्देश्य</a:t>
            </a:r>
            <a:endParaRPr lang="en-US" sz="4267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1694" y="1447800"/>
            <a:ext cx="7769889" cy="4521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hi-IN" b="1" u="sng" dirty="0"/>
              <a:t>इस सत्र को पूरा करने पर, आप निम्न में सक्षम</a:t>
            </a:r>
            <a:r>
              <a:rPr lang="en-US" b="1" u="sng" dirty="0"/>
              <a:t> </a:t>
            </a:r>
            <a:r>
              <a:rPr lang="hi-IN" b="1" u="sng" dirty="0"/>
              <a:t>होंगे</a:t>
            </a:r>
            <a:r>
              <a:rPr lang="hi-IN" dirty="0"/>
              <a:t>
</a:t>
            </a:r>
            <a:r>
              <a:rPr lang="en-US" dirty="0"/>
              <a:t>   </a:t>
            </a:r>
            <a:r>
              <a:rPr lang="hi-IN" dirty="0"/>
              <a:t>खोज और बचाव विधि।
</a:t>
            </a:r>
            <a:r>
              <a:rPr lang="en-US" dirty="0"/>
              <a:t>   </a:t>
            </a:r>
            <a:r>
              <a:rPr lang="hi-IN" dirty="0"/>
              <a:t>हाई अल्टिट्यूड में चुनौतियाँ
</a:t>
            </a:r>
            <a:r>
              <a:rPr lang="en-US" dirty="0"/>
              <a:t>   </a:t>
            </a:r>
            <a:r>
              <a:rPr lang="hi-IN" dirty="0"/>
              <a:t>हाई अल्टिट्यूड रेस्क्यू के लिए आवश्यक उपकरण
</a:t>
            </a:r>
            <a:r>
              <a:rPr lang="en-US" dirty="0"/>
              <a:t>   </a:t>
            </a:r>
            <a:r>
              <a:rPr lang="hi-IN" dirty="0"/>
              <a:t>हेलीकाप्टर और हवाई बचाव तकनीक
</a:t>
            </a:r>
            <a:r>
              <a:rPr lang="en-US" dirty="0"/>
              <a:t>   </a:t>
            </a:r>
            <a:r>
              <a:rPr lang="hi-IN" dirty="0"/>
              <a:t>हाई अल्टिट्यूड वाले क्षेत्र में खोज और बचाव के तरीके।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3656D12-3A3A-D3F2-F9E4-E782DF2D6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3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B2127027-C402-ACD2-0447-4A30547AC765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23828" y="2689412"/>
            <a:ext cx="3623419" cy="1362635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i-IN" altLang="en-US" sz="4000" b="1" dirty="0">
                <a:solidFill>
                  <a:schemeClr val="bg1"/>
                </a:solidFill>
                <a:latin typeface="Arial Unicode MS"/>
              </a:rPr>
              <a:t>माउंटेन एंड स्नो रेस्क्यू</a:t>
            </a:r>
            <a:endParaRPr lang="en-IN" altLang="en-US" sz="4000" b="1" dirty="0">
              <a:solidFill>
                <a:schemeClr val="bg1"/>
              </a:solidFill>
              <a:latin typeface="Arial Unicode M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094" y="1315244"/>
            <a:ext cx="7778571" cy="489654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hi-IN" b="1" dirty="0"/>
              <a:t>माउंटेन रेस्क्यू  की चुनौतियाँ:
</a:t>
            </a:r>
            <a:r>
              <a:rPr lang="en-US" b="1" dirty="0"/>
              <a:t>  </a:t>
            </a:r>
            <a:r>
              <a:rPr lang="hi-IN" dirty="0"/>
              <a:t>अधिक ऊंचाई के कारण ऑक्सीजन की कमी (हाइपोक्सिया), जिससे सिरदर्द, उल्टी, थकान और भ्रम हो सकता है।
</a:t>
            </a:r>
            <a:r>
              <a:rPr lang="en-US" dirty="0"/>
              <a:t>  </a:t>
            </a:r>
            <a:r>
              <a:rPr lang="hi-IN" dirty="0"/>
              <a:t>ठंड के कारण हाइपोथर्मिया और फ्रोसटबाइट का खतरा, जिससे शरीर के अंग जम सकते हैं और इसके परिणामस्वरूप स्थायी क्षति हो सकती है।</a:t>
            </a:r>
            <a:endParaRPr lang="en-IN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231EEDD5-D98A-1A6F-E439-2FCD3DA11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4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121712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" y="2233706"/>
            <a:ext cx="4968875" cy="1325563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</a:rPr>
              <a:t>सर्च एंड रेसक्यू मेथड</a:t>
            </a:r>
            <a:endParaRPr lang="en-IN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0541" y="1280413"/>
            <a:ext cx="6452534" cy="4557712"/>
          </a:xfrm>
        </p:spPr>
        <p:txBody>
          <a:bodyPr>
            <a:normAutofit/>
          </a:bodyPr>
          <a:lstStyle/>
          <a:p>
            <a:pPr marL="110064" indent="0" algn="just">
              <a:buNone/>
            </a:pPr>
            <a:r>
              <a:rPr lang="hi-IN" sz="2400" b="1" dirty="0"/>
              <a:t>एंकरिंग सिस्टम: - </a:t>
            </a:r>
            <a:r>
              <a:rPr lang="hi-IN" sz="2400" dirty="0"/>
              <a:t>
एक स्थिर बिंदु पर रोप सिस्टम को सुरक्षित करना ।</a:t>
            </a:r>
            <a:r>
              <a:rPr lang="hi-IN" sz="2400" b="1" dirty="0"/>
              <a:t>
</a:t>
            </a:r>
            <a:endParaRPr lang="en-US" sz="2400" b="1" dirty="0"/>
          </a:p>
          <a:p>
            <a:pPr marL="110064" indent="0" algn="just">
              <a:buNone/>
            </a:pPr>
            <a:r>
              <a:rPr lang="hi-IN" sz="2400" b="1" u="sng" dirty="0"/>
              <a:t>प्रकार:</a:t>
            </a:r>
            <a:r>
              <a:rPr lang="hi-IN" sz="2400" b="1" dirty="0"/>
              <a:t>
</a:t>
            </a:r>
            <a:r>
              <a:rPr lang="en-US" sz="2400" b="1" dirty="0"/>
              <a:t>    </a:t>
            </a:r>
            <a:r>
              <a:rPr lang="hi-IN" sz="2400" b="1" dirty="0"/>
              <a:t>नैचुरल एंकर</a:t>
            </a:r>
            <a:r>
              <a:rPr lang="hi-IN" sz="2400" dirty="0"/>
              <a:t> </a:t>
            </a:r>
            <a:r>
              <a:rPr lang="en-US" sz="2400" dirty="0"/>
              <a:t> </a:t>
            </a:r>
            <a:r>
              <a:rPr lang="hi-IN" sz="2400" dirty="0"/>
              <a:t>(पेड़, बोल्डर)
</a:t>
            </a:r>
            <a:r>
              <a:rPr lang="en-US" sz="2400" dirty="0"/>
              <a:t>    </a:t>
            </a:r>
            <a:r>
              <a:rPr lang="hi-IN" sz="2400" b="1" dirty="0"/>
              <a:t>आर्टीफिसीयल एंकर </a:t>
            </a:r>
            <a:r>
              <a:rPr lang="hi-IN" sz="2400" dirty="0"/>
              <a:t>(पिटन, बोल्ट, एंकर प्लेट्स)
</a:t>
            </a:r>
            <a:r>
              <a:rPr lang="en-US" sz="2400" dirty="0"/>
              <a:t>     </a:t>
            </a:r>
            <a:r>
              <a:rPr lang="hi-IN" sz="2400" dirty="0"/>
              <a:t>मल्टी पाइंट ईक्विलाइज्ड एंकर फोर रिडंडेन्सी</a:t>
            </a:r>
            <a:endParaRPr lang="en-IN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1AAAB3D-98C2-0632-155A-A1D187087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5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862427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5506" y="1530811"/>
            <a:ext cx="8024719" cy="4800600"/>
          </a:xfrm>
        </p:spPr>
        <p:txBody>
          <a:bodyPr>
            <a:normAutofit/>
          </a:bodyPr>
          <a:lstStyle/>
          <a:p>
            <a:pPr marL="110064" indent="0" algn="just">
              <a:buNone/>
            </a:pPr>
            <a:r>
              <a:rPr lang="hi-IN" b="1" dirty="0"/>
              <a:t>बिले सिस्टम: - </a:t>
            </a:r>
            <a:r>
              <a:rPr lang="hi-IN" dirty="0"/>
              <a:t> असेन्ट ओर डीसैंट के समय रोप को नियंत्रित करने के लिए</a:t>
            </a:r>
            <a:r>
              <a:rPr lang="en-US" dirty="0"/>
              <a:t> </a:t>
            </a:r>
            <a:r>
              <a:rPr lang="hi-IN" dirty="0"/>
              <a:t>एवम फॉल को रोकना।</a:t>
            </a:r>
            <a:r>
              <a:rPr lang="hi-IN" b="1" dirty="0"/>
              <a:t>
सामान्य बिले उपकरण: </a:t>
            </a:r>
          </a:p>
          <a:p>
            <a:pPr marL="110064" indent="0" algn="just">
              <a:buNone/>
            </a:pPr>
            <a:r>
              <a:rPr lang="hi-IN" dirty="0"/>
              <a:t>     फिगर आफ एट, बिले प्लेट, बिले टूब गिरीगिरी, </a:t>
            </a:r>
            <a:r>
              <a:rPr lang="hi-IN" b="1" dirty="0"/>
              <a:t>
प्रकार</a:t>
            </a:r>
            <a:r>
              <a:rPr lang="hi-IN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marL="110064" indent="0" algn="just">
              <a:buNone/>
            </a:pPr>
            <a:r>
              <a:rPr lang="hi-IN" dirty="0"/>
              <a:t>     स्टेटिक बिले, </a:t>
            </a:r>
          </a:p>
          <a:p>
            <a:pPr marL="110064" indent="0" algn="just">
              <a:buNone/>
            </a:pPr>
            <a:r>
              <a:rPr lang="hi-IN" dirty="0"/>
              <a:t>     डायनामिक बिले (रस्सी खिंचाव को झटके को  अवशोषित करने की अनुमति देता है)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104E425-7BAE-FA16-7399-501E06B1E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6</a:t>
            </a:fld>
            <a:endParaRPr lang="en-IN"/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CB9A9561-4260-79AD-11E8-6FFD69F71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76" y="2296459"/>
            <a:ext cx="3327212" cy="1325563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</a:rPr>
              <a:t>बिले </a:t>
            </a:r>
            <a:endParaRPr lang="en-IN" sz="4000" b="1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351900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1319" y="1333500"/>
            <a:ext cx="5807456" cy="4800600"/>
          </a:xfrm>
        </p:spPr>
        <p:txBody>
          <a:bodyPr>
            <a:normAutofit/>
          </a:bodyPr>
          <a:lstStyle/>
          <a:p>
            <a:pPr marL="110064" indent="0" algn="just">
              <a:buNone/>
            </a:pPr>
            <a:r>
              <a:rPr lang="hi-IN" b="1" dirty="0"/>
              <a:t>रैपलिंग 
</a:t>
            </a:r>
            <a:r>
              <a:rPr lang="hi-IN" dirty="0"/>
              <a:t>उपयोग: रोप का उपयोग करके एक खड़ी चट्टान से नियंत्रित डिसेन्ट।</a:t>
            </a:r>
            <a:r>
              <a:rPr lang="hi-IN" b="1" dirty="0"/>
              <a:t>
</a:t>
            </a:r>
          </a:p>
          <a:p>
            <a:pPr marL="110064" indent="0" algn="just">
              <a:buNone/>
            </a:pPr>
            <a:r>
              <a:rPr lang="hi-IN" b="1" dirty="0"/>
              <a:t>तकनीक:
   </a:t>
            </a:r>
            <a:r>
              <a:rPr lang="hi-IN" dirty="0"/>
              <a:t>सिंगल रोप रैपेल
   डबल रोप रैपेल
   सुरक्षा के लिए फायरमैन बिले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05721F2-6CC5-1F55-F102-9EF10FC1F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7</a:t>
            </a:fld>
            <a:endParaRPr lang="en-IN"/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EF479EA7-36F9-963A-86F8-330A31C7D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225" y="2408237"/>
            <a:ext cx="4968875" cy="1325563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</a:rPr>
              <a:t>खोज और बचाव विधि</a:t>
            </a:r>
            <a:endParaRPr lang="en-IN" sz="4000" b="1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3578620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5577" y="2802312"/>
            <a:ext cx="8060288" cy="4800600"/>
          </a:xfrm>
        </p:spPr>
        <p:txBody>
          <a:bodyPr>
            <a:normAutofit/>
          </a:bodyPr>
          <a:lstStyle/>
          <a:p>
            <a:pPr marL="110064" indent="0" algn="just">
              <a:buNone/>
            </a:pPr>
            <a:r>
              <a:rPr lang="hi-IN" b="1" dirty="0"/>
              <a:t>हॉल सिस्टम
उद्देश्य: </a:t>
            </a:r>
            <a:r>
              <a:rPr lang="hi-IN" dirty="0"/>
              <a:t>बचाव दल या पीड़ितों को उठाना या नीचे उतारना।</a:t>
            </a:r>
            <a:r>
              <a:rPr lang="hi-IN" b="1" dirty="0"/>
              <a:t>
मैकेनिकल एडवांटेज सिस्टम:
</a:t>
            </a:r>
            <a:r>
              <a:rPr lang="hi-IN" dirty="0"/>
              <a:t>1:1 (सिंपल) एवम</a:t>
            </a:r>
          </a:p>
          <a:p>
            <a:pPr marL="110064" indent="0" algn="just">
              <a:buNone/>
            </a:pPr>
            <a:r>
              <a:rPr lang="hi-IN" dirty="0"/>
              <a:t>2:1, 3:1, या 5:1 (भारी भार के लिए कॉम्प्लेक्स)
दक्षता बढ़ाने के लिए पुली और प्रुसिक नॉट्स का उपयोग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95A83EF-19EA-28C9-0AF2-25A531D1A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8</a:t>
            </a:fld>
            <a:endParaRPr lang="en-IN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AB9ACC49-8F22-5938-6451-DF2524BC12A1}"/>
              </a:ext>
            </a:extLst>
          </p:cNvPr>
          <p:cNvSpPr txBox="1">
            <a:spLocks/>
          </p:cNvSpPr>
          <p:nvPr/>
        </p:nvSpPr>
        <p:spPr>
          <a:xfrm>
            <a:off x="808698" y="1260383"/>
            <a:ext cx="4968875" cy="1325563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i-IN" sz="4000" b="1" dirty="0">
                <a:solidFill>
                  <a:schemeClr val="bg1"/>
                </a:solidFill>
              </a:rPr>
              <a:t>सर्च एंड रेसक्यू मेथड</a:t>
            </a:r>
            <a:endParaRPr lang="en-IN" sz="4000" b="1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2371622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8006" y="3248099"/>
            <a:ext cx="6985000" cy="4800600"/>
          </a:xfrm>
        </p:spPr>
        <p:txBody>
          <a:bodyPr>
            <a:normAutofit/>
          </a:bodyPr>
          <a:lstStyle/>
          <a:p>
            <a:pPr marL="110064" indent="0" algn="just">
              <a:buNone/>
            </a:pPr>
            <a:r>
              <a:rPr lang="hi-IN" b="1" dirty="0"/>
              <a:t>रोप असेंडिंग
उपयोग: </a:t>
            </a:r>
            <a:r>
              <a:rPr lang="hi-IN" dirty="0"/>
              <a:t>एक निश्चित रोप पर चढ़ना।</a:t>
            </a:r>
            <a:r>
              <a:rPr lang="hi-IN" b="1" dirty="0"/>
              <a:t>
उपकरण: </a:t>
            </a:r>
            <a:r>
              <a:rPr lang="hi-IN" dirty="0"/>
              <a:t>असेंडर (जुमार), प्रुसिक नाट</a:t>
            </a:r>
            <a:r>
              <a:rPr lang="hi-IN" b="1" dirty="0"/>
              <a:t>
तकनीक: </a:t>
            </a:r>
            <a:r>
              <a:rPr lang="hi-IN" dirty="0"/>
              <a:t>चढ़ाई के लिए पैर के छोरों के साथ अलटरनेटिंग मूवमेंट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57BE503-55DE-43C4-AA31-B81F533EC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9</a:t>
            </a:fld>
            <a:endParaRPr lang="en-IN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DEB6816A-DA01-35A7-119A-2A694A4E2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572" y="1588247"/>
            <a:ext cx="4730750" cy="1325563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chemeClr val="bg1"/>
                </a:solidFill>
              </a:rPr>
              <a:t>सर्च एंड रेसक्यू मेथड</a:t>
            </a:r>
            <a:endParaRPr lang="en-IN" sz="4000" b="1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487517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">
      <a:majorFont>
        <a:latin typeface="Open Sans"/>
        <a:ea typeface=""/>
        <a:cs typeface="Open Sans"/>
      </a:majorFont>
      <a:minorFont>
        <a:latin typeface="Open Sans"/>
        <a:ea typeface=""/>
        <a:cs typeface="Open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278</Words>
  <Application>Microsoft Office PowerPoint</Application>
  <PresentationFormat>Custom</PresentationFormat>
  <Paragraphs>79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Slide 2</vt:lpstr>
      <vt:lpstr>उद्देश्य</vt:lpstr>
      <vt:lpstr>माउंटेन एंड स्नो रेस्क्यू</vt:lpstr>
      <vt:lpstr>सर्च एंड रेसक्यू मेथड</vt:lpstr>
      <vt:lpstr>बिले </vt:lpstr>
      <vt:lpstr>खोज और बचाव विधि</vt:lpstr>
      <vt:lpstr>Slide 8</vt:lpstr>
      <vt:lpstr>सर्च एंड रेसक्यू मेथड</vt:lpstr>
      <vt:lpstr>Slide 10</vt:lpstr>
      <vt:lpstr>सर्च एंड रेसक्यू मेथड</vt:lpstr>
      <vt:lpstr>Slide 12</vt:lpstr>
      <vt:lpstr>हाई अल्टिट्यूड वाले क्षेत्र में बचाव चुनौतियाँ</vt:lpstr>
      <vt:lpstr>हाई अल्टिट्यूड वाले क्षेत्र में बचाव के लिए आवश्यक उपकरण</vt:lpstr>
      <vt:lpstr>हाई अल्टिट्यूड वाले क्षेत्र में बचाव के लिए आवश्यक उपकरण</vt:lpstr>
      <vt:lpstr>हेलीकाप्टर और हवाई बचाव तकनीक</vt:lpstr>
      <vt:lpstr>हेलीकाप्टर और हवाई बचाव तकनीक</vt:lpstr>
      <vt:lpstr>हाई अल्टिट्यूड में खोज और बचाव के तरीके</vt:lpstr>
      <vt:lpstr>हेलीकाप्टर और हवाई बचाव तकनीक</vt:lpstr>
      <vt:lpstr>हेलीकाप्टर और हवाई बचाव तकनीक</vt:lpstr>
      <vt:lpstr>रिव्यू</vt:lpstr>
      <vt:lpstr>मूल्यांकन</vt:lpstr>
      <vt:lpstr>कोई सवाल ?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CREATIVITY</cp:lastModifiedBy>
  <cp:revision>51</cp:revision>
  <dcterms:created xsi:type="dcterms:W3CDTF">2025-08-21T09:31:06Z</dcterms:created>
  <dcterms:modified xsi:type="dcterms:W3CDTF">2025-12-17T06:23:09Z</dcterms:modified>
</cp:coreProperties>
</file>