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6251" r:id="rId4"/>
    <p:sldId id="6253" r:id="rId5"/>
    <p:sldId id="258" r:id="rId6"/>
    <p:sldId id="390" r:id="rId7"/>
    <p:sldId id="6252" r:id="rId8"/>
    <p:sldId id="6236" r:id="rId9"/>
    <p:sldId id="6254" r:id="rId10"/>
    <p:sldId id="6255" r:id="rId11"/>
    <p:sldId id="6257" r:id="rId12"/>
    <p:sldId id="6256" r:id="rId13"/>
    <p:sldId id="6258" r:id="rId14"/>
    <p:sldId id="6259" r:id="rId15"/>
    <p:sldId id="6261" r:id="rId16"/>
    <p:sldId id="6262" r:id="rId17"/>
    <p:sldId id="6263" r:id="rId18"/>
    <p:sldId id="6264" r:id="rId19"/>
    <p:sldId id="6265" r:id="rId20"/>
    <p:sldId id="6266" r:id="rId21"/>
    <p:sldId id="6268" r:id="rId22"/>
    <p:sldId id="6269" r:id="rId23"/>
    <p:sldId id="6270" r:id="rId24"/>
    <p:sldId id="6271" r:id="rId25"/>
    <p:sldId id="6272" r:id="rId26"/>
    <p:sldId id="274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64"/>
    <a:srgbClr val="FFD012"/>
    <a:srgbClr val="E46C0A"/>
    <a:srgbClr val="FFD217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84615" autoAdjust="0"/>
  </p:normalViewPr>
  <p:slideViewPr>
    <p:cSldViewPr snapToGrid="0">
      <p:cViewPr varScale="1">
        <p:scale>
          <a:sx n="35" d="100"/>
          <a:sy n="35" d="100"/>
        </p:scale>
        <p:origin x="1166" y="43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A058A4-4076-8EB2-B5C4-9B85F734CD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6DAC7-6A29-CDA0-3CF1-EC8B55C655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4D0E7-88C1-43F7-8910-B913A2C77933}" type="datetimeFigureOut">
              <a:rPr lang="en-IN" smtClean="0"/>
              <a:t>17-01-2026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42550-1A2F-8FAF-6F50-5BE5464FA4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DB983-8000-66AA-2385-63C02DB76F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96B-D4F0-4702-8527-4F49B3D230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523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0C956-3CD2-F51C-2320-6E076579F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DD6F0-9BC6-79A7-6422-CD3C7176F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0C27A-28DE-93D4-6FE7-6AC30247F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146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24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4F4C8-050C-75DA-B445-4FD778CBF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FE1EF-CB1A-CE1B-F0B4-CB8501143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8EA96D-0315-FAC0-6C7B-E742841CD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84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2E66F12-F3D9-B554-8F66-298E7A36A067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882769" y="2812493"/>
            <a:ext cx="6632456" cy="2388157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1500"/>
              </a:spcBef>
              <a:defRPr sz="6400" b="1" i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IN" dirty="0"/>
              <a:t>BODY LEVEL ONE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0EA50BDC-4B45-276D-BB3C-C92BBFC00FE2}"/>
              </a:ext>
            </a:extLst>
          </p:cNvPr>
          <p:cNvSpPr/>
          <p:nvPr userDrawn="1"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3856AD4-DC3A-50D9-066C-B95EA87732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674134" y="3999823"/>
            <a:ext cx="15533096" cy="6528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1500"/>
              </a:spcBef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58CC0-359B-DD49-A32B-4901FE259D64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7230" y="92160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012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75505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 dirty="0">
              <a:solidFill>
                <a:srgbClr val="E46C0A"/>
              </a:solidFill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6969E7FD-2EE6-2881-142F-C75BDAB4DF2C}"/>
              </a:ext>
            </a:extLst>
          </p:cNvPr>
          <p:cNvSpPr/>
          <p:nvPr userDrawn="1"/>
        </p:nvSpPr>
        <p:spPr>
          <a:xfrm flipV="1">
            <a:off x="7559040" y="4886325"/>
            <a:ext cx="15645252" cy="41523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5088FB8F-5BCA-1985-B65F-37A8D6F590BC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882769" y="2812493"/>
            <a:ext cx="6375281" cy="2388157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1500"/>
              </a:spcBef>
              <a:defRPr sz="6400" b="1" i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IN" dirty="0"/>
              <a:t>BODY LEVEL ONE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973F9109-9635-47BE-305E-F61FF67A21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040" y="5106111"/>
            <a:ext cx="15645252" cy="6528726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1500"/>
              </a:spcBef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5054442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75505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 dirty="0">
              <a:solidFill>
                <a:srgbClr val="E46C0A"/>
              </a:solidFill>
            </a:endParaRP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77131D-1E6F-D8FA-6B03-687EE6C31B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040" y="4963236"/>
            <a:ext cx="15645252" cy="6528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1500"/>
              </a:spcBef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99C15F8C-AC5A-BBB9-9D32-63F0E23B20E9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882769" y="2812493"/>
            <a:ext cx="6632456" cy="2388157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1500"/>
              </a:spcBef>
              <a:defRPr sz="6400" b="1" i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IN" dirty="0"/>
              <a:t>BODY LEVEL ONE</a:t>
            </a:r>
          </a:p>
        </p:txBody>
      </p:sp>
    </p:spTree>
    <p:extLst>
      <p:ext uri="{BB962C8B-B14F-4D97-AF65-F5344CB8AC3E}">
        <p14:creationId xmlns:p14="http://schemas.microsoft.com/office/powerpoint/2010/main" val="22512793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573815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CBRN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5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F0AADA-859D-78CF-9D35-252F008CC64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70" y="110856"/>
            <a:ext cx="3181050" cy="2219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532392-C092-E8C8-A7B3-5E60F6BFED10}"/>
              </a:ext>
            </a:extLst>
          </p:cNvPr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7230" y="92160"/>
            <a:ext cx="2160000" cy="23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2" r:id="rId5"/>
    <p:sldLayoutId id="2147483653" r:id="rId6"/>
    <p:sldLayoutId id="2147483654" r:id="rId7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124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25399" y="-508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3943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LESSON 05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000" dirty="0"/>
              <a:t>RADIATION DETECTING EQUIPMENT AND THEIR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000" dirty="0"/>
              <a:t>PRINCIPLES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56720" y="-58503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5 - 1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8" y="631924"/>
            <a:ext cx="16234425" cy="119647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Arial Black" panose="020B0A04020102020204" pitchFamily="34" charset="0"/>
              </a:rPr>
              <a:t>CBRN Module: Radiological-Nuclear</a:t>
            </a:r>
            <a:endParaRPr kumimoji="0" lang="en-IN" sz="60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CBRN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8306" y="7580533"/>
            <a:ext cx="4826721" cy="4554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10" y="80376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2A9AEF-AB38-7144-38E6-1F20536B3EA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86270" y="61680"/>
            <a:ext cx="2160000" cy="2376000"/>
          </a:xfrm>
          <a:prstGeom prst="rect">
            <a:avLst/>
          </a:prstGeom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BAC7C93E-B389-8149-9B86-6D363047EC5E}"/>
              </a:ext>
            </a:extLst>
          </p:cNvPr>
          <p:cNvSpPr txBox="1"/>
          <p:nvPr/>
        </p:nvSpPr>
        <p:spPr>
          <a:xfrm>
            <a:off x="2920402" y="10066975"/>
            <a:ext cx="12930016" cy="817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"/>
              </a:rPr>
              <a:t>Presented By:- Kamal Mehra,2IC</a:t>
            </a:r>
            <a:endParaRPr lang="en-US" sz="4800" dirty="0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C04A9-E68F-C72A-5580-90A3DDD0C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B83C1F-6368-97C5-9279-E1B416284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SOLID STATE (</a:t>
            </a:r>
            <a:r>
              <a:rPr lang="en-IN" sz="4800" dirty="0"/>
              <a:t>SEMICONDUCTOR)</a:t>
            </a:r>
            <a:r>
              <a:rPr lang="en-IN" dirty="0"/>
              <a:t> DETECTORS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30A656E-CA43-52AF-1486-DA61FF5A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662040" y="1677264"/>
            <a:ext cx="15479313" cy="110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878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A8520-AA1A-FB03-D90C-8FF616AC0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752D08-504A-1420-89C7-2DB13561D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769" y="2812493"/>
            <a:ext cx="6326923" cy="2388157"/>
          </a:xfrm>
        </p:spPr>
        <p:txBody>
          <a:bodyPr/>
          <a:lstStyle/>
          <a:p>
            <a:r>
              <a:rPr lang="en-IN" sz="7200" dirty="0"/>
              <a:t>TELETECTOR (TELERAD)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12D5E-A529-C2E1-1BBD-9A7FA059796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143000" indent="-1143000" algn="just">
              <a:buFont typeface="+mj-lt"/>
              <a:buAutoNum type="arabicParenR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      : Beta/ Gama / X-Ray detection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ADVANTAGE : 4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Mtr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long Telescopic Probe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 ON   :  GMT (D1&amp;D2)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	: (X-Ray &amp; Gamma Ray) 0 to1000 R/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 	:  0 to 900 CPS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       : (1.5 V) 5 Pencil Cells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	:   Gas Filled Detector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ACCURACY  : (+/-) 15%</a:t>
            </a:r>
          </a:p>
        </p:txBody>
      </p:sp>
    </p:spTree>
    <p:extLst>
      <p:ext uri="{BB962C8B-B14F-4D97-AF65-F5344CB8AC3E}">
        <p14:creationId xmlns:p14="http://schemas.microsoft.com/office/powerpoint/2010/main" val="12016057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1292D-6C69-1B2E-CF09-4833E3EE2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E8B1D5C-9D8D-7B31-796A-19C5122CA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TELETECTOR (TELERAD)</a:t>
            </a:r>
          </a:p>
        </p:txBody>
      </p:sp>
      <p:pic>
        <p:nvPicPr>
          <p:cNvPr id="2" name="Content Placeholder 9" descr="DSCN6739">
            <a:extLst>
              <a:ext uri="{FF2B5EF4-FFF2-40B4-BE49-F238E27FC236}">
                <a16:creationId xmlns:a16="http://schemas.microsoft.com/office/drawing/2014/main" id="{5B919E90-6B49-BD90-2BCA-5DD999EBEC16}"/>
              </a:ext>
            </a:extLst>
          </p:cNvPr>
          <p:cNvPicPr>
            <a:picLocks/>
          </p:cNvPicPr>
          <p:nvPr/>
        </p:nvPicPr>
        <p:blipFill>
          <a:blip r:embed="rId2"/>
          <a:srcRect l="11304" r="15317" b="3194"/>
          <a:stretch>
            <a:fillRect/>
          </a:stretch>
        </p:blipFill>
        <p:spPr>
          <a:xfrm>
            <a:off x="18358337" y="2812493"/>
            <a:ext cx="5142893" cy="9254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</p:spPr>
      </p:pic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3A697588-E23E-F324-1BC1-61D2E5EE14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80934"/>
              </p:ext>
            </p:extLst>
          </p:nvPr>
        </p:nvGraphicFramePr>
        <p:xfrm>
          <a:off x="6354417" y="4208886"/>
          <a:ext cx="11675166" cy="5735425"/>
        </p:xfrm>
        <a:graphic>
          <a:graphicData uri="http://schemas.openxmlformats.org/drawingml/2006/table">
            <a:tbl>
              <a:tblPr/>
              <a:tblGrid>
                <a:gridCol w="995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5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4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RADIATION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DETECTOR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0-1000R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 &amp;Gamma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0-50R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 &amp;Gamma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0-2.5R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 &amp;Gamma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0-50mR/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900CPS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X, Gamma &amp; Beta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0-2.5mR/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45cps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GREEN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X, Gamma &amp; Beta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D58080-77BA-5FDB-CC77-A3ECBDAC19A1}"/>
              </a:ext>
            </a:extLst>
          </p:cNvPr>
          <p:cNvSpPr txBox="1"/>
          <p:nvPr/>
        </p:nvSpPr>
        <p:spPr>
          <a:xfrm>
            <a:off x="882769" y="4877485"/>
            <a:ext cx="514289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4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71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6CC6F-12D5-C20A-3975-837E30051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2E685A-8A98-83AB-9595-D55CDB052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TELETECTOR (TELERAD)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CCFB0D-18C8-533F-8850-467BB3F46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59" y="2812493"/>
            <a:ext cx="7598779" cy="10121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642709-C9A9-AA96-6107-5312F1BC9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460" y="2812493"/>
            <a:ext cx="9684277" cy="8406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6C576-B4D1-E451-B8E8-22672A238530}"/>
              </a:ext>
            </a:extLst>
          </p:cNvPr>
          <p:cNvSpPr txBox="1"/>
          <p:nvPr/>
        </p:nvSpPr>
        <p:spPr>
          <a:xfrm>
            <a:off x="882769" y="4877485"/>
            <a:ext cx="514289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4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725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66A6C-CE91-DEC7-F2A6-92475FEF7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7F8EDB-DD44-FDDB-C0D4-6D34194FF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769" y="2812493"/>
            <a:ext cx="6326923" cy="2388157"/>
          </a:xfrm>
        </p:spPr>
        <p:txBody>
          <a:bodyPr/>
          <a:lstStyle/>
          <a:p>
            <a:r>
              <a:rPr lang="en-IN" sz="7200" dirty="0"/>
              <a:t>ALSCIN MONITOR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71C0-C24E-2DD6-7C6C-70C2038FF6A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559040" y="5106110"/>
            <a:ext cx="15645252" cy="8609889"/>
          </a:xfrm>
        </p:spPr>
        <p:txBody>
          <a:bodyPr/>
          <a:lstStyle/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     	 : Detects Alpha particle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ADVANTAGE 	 : Portable &amp; Accurate Device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  	 : In PPS (Particles per Second)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  	 :  Scintillator detector(PMT)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 DISTANCE     	 :  4 – 5 Cm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DISPLAY       	 : 4 digit LCD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MODES          : Auto &amp; Manual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WORKING TIME  : 1 Min (in Auto Mode) &amp; Continuous (in Manual Mode)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 	: (1.5V) DC-R14 size 05 cells</a:t>
            </a:r>
          </a:p>
        </p:txBody>
      </p:sp>
    </p:spTree>
    <p:extLst>
      <p:ext uri="{BB962C8B-B14F-4D97-AF65-F5344CB8AC3E}">
        <p14:creationId xmlns:p14="http://schemas.microsoft.com/office/powerpoint/2010/main" val="22755922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14983-652C-AA7C-A63D-9BDF33C8D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7AF50A-F47C-849E-7C24-DF30E7BB5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ALSCIN MONITOR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B0DE35-F1CC-314A-8D24-6248483635AF}"/>
              </a:ext>
            </a:extLst>
          </p:cNvPr>
          <p:cNvSpPr txBox="1"/>
          <p:nvPr/>
        </p:nvSpPr>
        <p:spPr>
          <a:xfrm>
            <a:off x="882769" y="4877485"/>
            <a:ext cx="514289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4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4800" dirty="0">
              <a:solidFill>
                <a:srgbClr val="FF0000"/>
              </a:solidFill>
            </a:endParaRPr>
          </a:p>
        </p:txBody>
      </p:sp>
      <p:pic>
        <p:nvPicPr>
          <p:cNvPr id="3" name="Content Placeholder 6" descr="DSCN6751">
            <a:extLst>
              <a:ext uri="{FF2B5EF4-FFF2-40B4-BE49-F238E27FC236}">
                <a16:creationId xmlns:a16="http://schemas.microsoft.com/office/drawing/2014/main" id="{A2CB47A3-C7F3-69F1-A06E-3E170FE74848}"/>
              </a:ext>
            </a:extLst>
          </p:cNvPr>
          <p:cNvPicPr>
            <a:picLocks/>
          </p:cNvPicPr>
          <p:nvPr/>
        </p:nvPicPr>
        <p:blipFill>
          <a:blip r:embed="rId2"/>
          <a:srcRect l="14763" r="12665"/>
          <a:stretch>
            <a:fillRect/>
          </a:stretch>
        </p:blipFill>
        <p:spPr>
          <a:xfrm>
            <a:off x="5779477" y="2960862"/>
            <a:ext cx="9609391" cy="7994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6" name="Picture 4" descr="DSCN6754">
            <a:extLst>
              <a:ext uri="{FF2B5EF4-FFF2-40B4-BE49-F238E27FC236}">
                <a16:creationId xmlns:a16="http://schemas.microsoft.com/office/drawing/2014/main" id="{B91CE679-DB2E-763C-45BC-7787908BC32F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9630" y="2960861"/>
            <a:ext cx="8001601" cy="799485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1941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25D58-801B-D578-D561-8DB3ACD5F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C43A2F-DD41-041B-6E3A-AD43FF699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ALSCIN MONITOR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05DA5-359C-2DE8-89B4-DFA0FD47FADB}"/>
              </a:ext>
            </a:extLst>
          </p:cNvPr>
          <p:cNvSpPr txBox="1"/>
          <p:nvPr/>
        </p:nvSpPr>
        <p:spPr>
          <a:xfrm>
            <a:off x="882769" y="4877485"/>
            <a:ext cx="514289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4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D92C0CEB-BA7D-CB45-2BDD-E12B9AB6F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3" y="2812493"/>
            <a:ext cx="14055968" cy="106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8307333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D76-F860-B112-6A3D-A5CB3370F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A02D7C-0E2D-7140-45D1-ABCF01A246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769" y="2812493"/>
            <a:ext cx="6326923" cy="2388157"/>
          </a:xfrm>
        </p:spPr>
        <p:txBody>
          <a:bodyPr/>
          <a:lstStyle/>
          <a:p>
            <a:r>
              <a:rPr lang="sv-SE" sz="7200" dirty="0"/>
              <a:t>RADIATION SURVEY METER</a:t>
            </a:r>
          </a:p>
          <a:p>
            <a:r>
              <a:rPr lang="sv-SE" sz="7200" dirty="0"/>
              <a:t>(MINIRAD INTERNAL)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9C1A0-0A3E-DC38-5368-6A7F3C295B9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559040" y="5106110"/>
            <a:ext cx="15645252" cy="8609889"/>
          </a:xfrm>
        </p:spPr>
        <p:txBody>
          <a:bodyPr/>
          <a:lstStyle/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      : Beta/ Gama / X-Ray detection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ADVANTAGE : Light, Portable, gives Fast &amp; Accurate measurement.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       : 4 LED Display to indicate</a:t>
            </a:r>
          </a:p>
          <a:p>
            <a:pPr algn="just"/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* Range</a:t>
            </a:r>
          </a:p>
          <a:p>
            <a:pPr algn="just"/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* Incident RADIATION </a:t>
            </a:r>
          </a:p>
          <a:p>
            <a:pPr algn="just"/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* Low Battery</a:t>
            </a:r>
          </a:p>
          <a:p>
            <a:pPr marL="1143000" indent="-1143000" algn="just">
              <a:buFont typeface="+mj-lt"/>
              <a:buAutoNum type="arabicParenR" startAt="4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    : (Gas Filled Detector) GM Tube  </a:t>
            </a:r>
          </a:p>
          <a:p>
            <a:pPr marL="1143000" indent="-1143000" algn="just">
              <a:buFont typeface="+mj-lt"/>
              <a:buAutoNum type="arabicParenR" startAt="4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RANGE :  0 – 50 </a:t>
            </a:r>
            <a:r>
              <a:rPr lang="en-US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0 – 54000cpm</a:t>
            </a:r>
          </a:p>
          <a:p>
            <a:pPr marL="1143000" indent="-1143000" algn="just">
              <a:buFont typeface="+mj-lt"/>
              <a:buAutoNum type="arabicParenR" startAt="4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   : 05 Pencil Cells (1.5V) </a:t>
            </a:r>
          </a:p>
        </p:txBody>
      </p:sp>
    </p:spTree>
    <p:extLst>
      <p:ext uri="{BB962C8B-B14F-4D97-AF65-F5344CB8AC3E}">
        <p14:creationId xmlns:p14="http://schemas.microsoft.com/office/powerpoint/2010/main" val="84456840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84CC5-1FD9-1365-6047-083AFC44D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B6363E-A1FC-C056-2B3F-C0AE39A87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6600" dirty="0"/>
              <a:t>RADIATION SURVEY METER</a:t>
            </a:r>
          </a:p>
          <a:p>
            <a:r>
              <a:rPr lang="sv-SE" sz="6600" dirty="0"/>
              <a:t>(MINIRAD INTERNAL)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73A207-04C9-629F-8003-279C79B3F10F}"/>
              </a:ext>
            </a:extLst>
          </p:cNvPr>
          <p:cNvSpPr txBox="1"/>
          <p:nvPr/>
        </p:nvSpPr>
        <p:spPr>
          <a:xfrm>
            <a:off x="812429" y="7147380"/>
            <a:ext cx="514289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4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5" descr="DSCN6741">
            <a:extLst>
              <a:ext uri="{FF2B5EF4-FFF2-40B4-BE49-F238E27FC236}">
                <a16:creationId xmlns:a16="http://schemas.microsoft.com/office/drawing/2014/main" id="{0168C024-4386-5E73-AD47-45C69554A160}"/>
              </a:ext>
            </a:extLst>
          </p:cNvPr>
          <p:cNvPicPr>
            <a:picLocks/>
          </p:cNvPicPr>
          <p:nvPr/>
        </p:nvPicPr>
        <p:blipFill>
          <a:blip r:embed="rId2"/>
          <a:srcRect l="14457" t="9531" r="22581" b="5086"/>
          <a:stretch>
            <a:fillRect/>
          </a:stretch>
        </p:blipFill>
        <p:spPr>
          <a:xfrm>
            <a:off x="8651631" y="1582615"/>
            <a:ext cx="9108831" cy="1188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sq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16368483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F151-B6BC-A073-FBAA-A5EBEA68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4D06E8-095A-EE95-B858-B6F6848A3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769" y="2812493"/>
            <a:ext cx="6326923" cy="2388157"/>
          </a:xfrm>
        </p:spPr>
        <p:txBody>
          <a:bodyPr/>
          <a:lstStyle/>
          <a:p>
            <a:r>
              <a:rPr lang="sv-SE" sz="7200" dirty="0"/>
              <a:t>RADIATION SURVEY METER</a:t>
            </a:r>
          </a:p>
          <a:p>
            <a:r>
              <a:rPr lang="sv-SE" sz="7200" dirty="0"/>
              <a:t>(MINIRAD EXTERNAL)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FE472-FB4D-EC6E-740E-CA8036A56F3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559040" y="5106110"/>
            <a:ext cx="15645252" cy="8609889"/>
          </a:xfrm>
        </p:spPr>
        <p:txBody>
          <a:bodyPr/>
          <a:lstStyle/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      : Beta/ Gama / X-Ray detection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ADVANTAGE : Light, Portable, gives Fast &amp; Accurate measurement.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       : 4 LED Display to indicate</a:t>
            </a:r>
          </a:p>
          <a:p>
            <a:pPr algn="just"/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* Range</a:t>
            </a:r>
          </a:p>
          <a:p>
            <a:pPr algn="just"/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* Incident RADIATION </a:t>
            </a:r>
          </a:p>
          <a:p>
            <a:pPr algn="just"/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* Low Battery</a:t>
            </a:r>
          </a:p>
          <a:p>
            <a:pPr marL="1143000" indent="-1143000" algn="just">
              <a:buFont typeface="+mj-lt"/>
              <a:buAutoNum type="arabicParenR" startAt="4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    : (Gas Filled Detector) GM Tube  </a:t>
            </a:r>
          </a:p>
          <a:p>
            <a:pPr marL="1143000" indent="-1143000" algn="just">
              <a:buFont typeface="+mj-lt"/>
              <a:buAutoNum type="arabicParenR" startAt="4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RANGE :  0 – 50 </a:t>
            </a:r>
            <a:r>
              <a:rPr lang="en-US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0 – 54000cpm</a:t>
            </a:r>
          </a:p>
          <a:p>
            <a:pPr marL="1143000" indent="-1143000" algn="just">
              <a:buFont typeface="+mj-lt"/>
              <a:buAutoNum type="arabicParenR" startAt="4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   : 05 Pencil Cells (1.5V) </a:t>
            </a:r>
          </a:p>
        </p:txBody>
      </p:sp>
    </p:spTree>
    <p:extLst>
      <p:ext uri="{BB962C8B-B14F-4D97-AF65-F5344CB8AC3E}">
        <p14:creationId xmlns:p14="http://schemas.microsoft.com/office/powerpoint/2010/main" val="16501164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451002" y="4793811"/>
            <a:ext cx="11469939" cy="7319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a general overview about radiological detectors and requirement for radiation detectors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characteristics of radiation detectors.</a:t>
            </a: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Acquaint with various operating principles of radiation detectors.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76909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44663" y="10430883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30033-48F0-A41D-3B18-AAF87372E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E56E96C-4B2A-94AE-6D8B-03D883E36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6600" dirty="0"/>
              <a:t>RADIATION SURVEY METER</a:t>
            </a:r>
          </a:p>
          <a:p>
            <a:r>
              <a:rPr lang="sv-SE" sz="6600" dirty="0"/>
              <a:t>(MINIRAD EXTERNAL)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89FC3-2B88-837E-453E-9221DDB283F8}"/>
              </a:ext>
            </a:extLst>
          </p:cNvPr>
          <p:cNvSpPr txBox="1"/>
          <p:nvPr/>
        </p:nvSpPr>
        <p:spPr>
          <a:xfrm>
            <a:off x="812429" y="7147380"/>
            <a:ext cx="514289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4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C1B7091-DFC4-6691-645B-B776E9AA786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" b="876"/>
          <a:stretch/>
        </p:blipFill>
        <p:spPr>
          <a:xfrm>
            <a:off x="8651631" y="1582615"/>
            <a:ext cx="9108831" cy="1188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sq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1758611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EAA19-38FE-EB73-9189-0ECF627F6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1152E9-2A8F-4F21-B3D5-921DEDD5F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769" y="2812493"/>
            <a:ext cx="6326923" cy="2388157"/>
          </a:xfrm>
        </p:spPr>
        <p:txBody>
          <a:bodyPr/>
          <a:lstStyle/>
          <a:p>
            <a:r>
              <a:rPr lang="sv-SE" sz="7200" dirty="0"/>
              <a:t>MICRO “R” SURVEY METER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A2D11-8C26-EB45-A0F0-E98D03F14D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559040" y="5106110"/>
            <a:ext cx="15645252" cy="8609889"/>
          </a:xfrm>
        </p:spPr>
        <p:txBody>
          <a:bodyPr/>
          <a:lstStyle/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PRINCIPLE:-  Scintillation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ADVANTAGE: Hand held, portable , light weight and 			analog dose rate meter.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DETECTOR     : Gamma &amp; x-ray (PMT)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           :  0 to 2,00,000 </a:t>
            </a:r>
            <a:r>
              <a:rPr lang="en-US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μR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/h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ACCURACY    : (+/-) 20 %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        :  (1.5 V) 6 pencil battery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use always checkup the battery and its high voltage</a:t>
            </a:r>
          </a:p>
        </p:txBody>
      </p:sp>
    </p:spTree>
    <p:extLst>
      <p:ext uri="{BB962C8B-B14F-4D97-AF65-F5344CB8AC3E}">
        <p14:creationId xmlns:p14="http://schemas.microsoft.com/office/powerpoint/2010/main" val="278667834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49071-295D-AEFD-A00F-EC919E3F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ED62200-26A8-0965-424F-370ED26A1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6600" dirty="0"/>
              <a:t>MICRO “R” SURVEY METER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55C921-041B-82A1-EFA1-3BCE10D3724A}"/>
              </a:ext>
            </a:extLst>
          </p:cNvPr>
          <p:cNvSpPr txBox="1"/>
          <p:nvPr/>
        </p:nvSpPr>
        <p:spPr>
          <a:xfrm>
            <a:off x="812429" y="7147380"/>
            <a:ext cx="514289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4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4800" dirty="0">
              <a:solidFill>
                <a:srgbClr val="FF0000"/>
              </a:solidFill>
            </a:endParaRPr>
          </a:p>
        </p:txBody>
      </p:sp>
      <p:pic>
        <p:nvPicPr>
          <p:cNvPr id="3" name="Content Placeholder 3" descr="DSCN6749">
            <a:extLst>
              <a:ext uri="{FF2B5EF4-FFF2-40B4-BE49-F238E27FC236}">
                <a16:creationId xmlns:a16="http://schemas.microsoft.com/office/drawing/2014/main" id="{DF2D9A62-C99C-74A7-4DCA-F344629932DB}"/>
              </a:ext>
            </a:extLst>
          </p:cNvPr>
          <p:cNvPicPr>
            <a:picLocks/>
          </p:cNvPicPr>
          <p:nvPr/>
        </p:nvPicPr>
        <p:blipFill>
          <a:blip r:embed="rId2"/>
          <a:srcRect l="18799" t="2602" r="27177"/>
          <a:stretch>
            <a:fillRect/>
          </a:stretch>
        </p:blipFill>
        <p:spPr>
          <a:xfrm>
            <a:off x="7749688" y="2701464"/>
            <a:ext cx="5142894" cy="10553826"/>
          </a:xfrm>
          <a:prstGeom prst="rect">
            <a:avLst/>
          </a:prstGeom>
          <a:ln w="38100" cap="sq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Content Placeholder 3" descr="DSCN6749">
            <a:extLst>
              <a:ext uri="{FF2B5EF4-FFF2-40B4-BE49-F238E27FC236}">
                <a16:creationId xmlns:a16="http://schemas.microsoft.com/office/drawing/2014/main" id="{A5264F59-8D3A-851C-E029-714AF47A39E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3156" t="4106" r="34131" b="67640"/>
          <a:stretch>
            <a:fillRect/>
          </a:stretch>
        </p:blipFill>
        <p:spPr>
          <a:xfrm>
            <a:off x="12520247" y="2812493"/>
            <a:ext cx="11051324" cy="8202043"/>
          </a:xfrm>
          <a:prstGeom prst="rect">
            <a:avLst/>
          </a:prstGeom>
          <a:ln w="38100" cap="sq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85804516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AA0BB-F2D0-482F-4296-969C8B6DC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4E1385-D9AF-A40C-E831-83108B167C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769" y="2812493"/>
            <a:ext cx="6326923" cy="2388157"/>
          </a:xfrm>
        </p:spPr>
        <p:txBody>
          <a:bodyPr/>
          <a:lstStyle/>
          <a:p>
            <a:r>
              <a:rPr lang="sv-SE" sz="5400" dirty="0"/>
              <a:t>CONTAMINATION</a:t>
            </a:r>
            <a:r>
              <a:rPr lang="sv-SE" sz="7200" dirty="0"/>
              <a:t> MONITOR (BETA &amp; GAMMA)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CD71A-C3F1-2245-66D0-10DF43F8935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559040" y="5106110"/>
            <a:ext cx="15645252" cy="8609889"/>
          </a:xfrm>
        </p:spPr>
        <p:txBody>
          <a:bodyPr/>
          <a:lstStyle/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      : Beta/ Gama / X-Ray detection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ADVANTAGE :  Portable, gives Fast &amp; Accurate measurement.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    : (Gas Filled Detector) GM Tube 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 :  0.01 </a:t>
            </a:r>
            <a:r>
              <a:rPr lang="en-US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200 </a:t>
            </a:r>
            <a:r>
              <a:rPr lang="en-US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0 – 99999cpm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   	: 04 Pencil Cells (1.5V) 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ACCURACY       : (+/-) 15%  CS-137 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DISPLAY     	: Digital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TIME :  appx 5sec</a:t>
            </a:r>
          </a:p>
          <a:p>
            <a:pPr marL="1143000" indent="-1143000" algn="just">
              <a:buFont typeface="+mj-lt"/>
              <a:buAutoNum type="arabicParenR"/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1585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E5D0E-535A-6A88-E398-E7D2F63E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9A7022-D003-1F3D-F26C-F13C65D54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4800" dirty="0"/>
              <a:t>CONTAMINATION</a:t>
            </a:r>
            <a:r>
              <a:rPr lang="sv-SE" sz="6600" dirty="0"/>
              <a:t> MONITOR (BETA &amp; GAMMA)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D97E8-BC1F-DE4A-F820-D665D64E0066}"/>
              </a:ext>
            </a:extLst>
          </p:cNvPr>
          <p:cNvSpPr txBox="1"/>
          <p:nvPr/>
        </p:nvSpPr>
        <p:spPr>
          <a:xfrm>
            <a:off x="812429" y="7147380"/>
            <a:ext cx="514289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8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4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D4D6EC-7ED1-C36B-BA0C-8EF3AC6AFE7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04" y="2812492"/>
            <a:ext cx="6632456" cy="9918769"/>
          </a:xfrm>
          <a:prstGeom prst="rect">
            <a:avLst/>
          </a:prstGeom>
          <a:ln w="38100" cap="sq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7D284-05FA-E130-C307-BFA723DAF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74783" r="34026" b="5314"/>
          <a:stretch/>
        </p:blipFill>
        <p:spPr>
          <a:xfrm>
            <a:off x="14783836" y="2812492"/>
            <a:ext cx="9080782" cy="478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1508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1636C-9FBA-836C-32AA-86709A572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85E1B0-F66E-8BD9-4C24-35F3960B9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769" y="2812493"/>
            <a:ext cx="6326923" cy="2388157"/>
          </a:xfrm>
        </p:spPr>
        <p:txBody>
          <a:bodyPr/>
          <a:lstStyle/>
          <a:p>
            <a:r>
              <a:rPr lang="sv-SE" sz="7200" dirty="0"/>
              <a:t>HAZMAT VEHICLE MOUNTED CBRN SENSORS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0875D-F153-71E9-01BF-6E86F4A645A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559040" y="5106110"/>
            <a:ext cx="15645252" cy="8609889"/>
          </a:xfrm>
        </p:spPr>
        <p:txBody>
          <a:bodyPr/>
          <a:lstStyle/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Chemical detector (IMS based)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 detector with sample collector (LIF based)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Gamma detector with external probe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 Chromatogram Mass Spectrometer (Analysis)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IN" sz="4400" dirty="0"/>
              <a:t>CO₂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N" sz="4400" dirty="0"/>
              <a:t>O₂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level monitor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Chemical detector (IMS based)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Raman Spectrometer (Analysis)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Weather Station (VM)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 System (VM)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Thermal Imager</a:t>
            </a:r>
          </a:p>
        </p:txBody>
      </p:sp>
    </p:spTree>
    <p:extLst>
      <p:ext uri="{BB962C8B-B14F-4D97-AF65-F5344CB8AC3E}">
        <p14:creationId xmlns:p14="http://schemas.microsoft.com/office/powerpoint/2010/main" val="336538240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r="12702"/>
          <a:stretch/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9571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27110" y="3684847"/>
            <a:ext cx="11691690" cy="81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9CB2FE-5502-B465-7497-E14DA37F074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559040" y="4934661"/>
            <a:ext cx="15645252" cy="5897461"/>
          </a:xfrm>
        </p:spPr>
        <p:txBody>
          <a:bodyPr/>
          <a:lstStyle/>
          <a:p>
            <a:pPr algn="just"/>
            <a:r>
              <a:rPr lang="en-US" sz="6000" dirty="0">
                <a:solidFill>
                  <a:schemeClr val="tx1"/>
                </a:solidFill>
              </a:rPr>
              <a:t>A radiation detector is a device that identifies and quantifies ionizing radiation, such as alpha particles, beta particles, gamma rays, and X-rays, by taking advantage of their interactions with matter, typically by causing ionization.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51787-8A0A-9911-459B-248A7C2B9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sz="7200" dirty="0"/>
              <a:t>RADIATION DETECTORS </a:t>
            </a:r>
          </a:p>
        </p:txBody>
      </p:sp>
    </p:spTree>
    <p:extLst>
      <p:ext uri="{BB962C8B-B14F-4D97-AF65-F5344CB8AC3E}">
        <p14:creationId xmlns:p14="http://schemas.microsoft.com/office/powerpoint/2010/main" val="9714372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05BC9-5FA7-9818-3C59-3F70F4E84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ECFB0D1-5CDD-531B-A910-2D1EF55C7791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3EBD67B-8BC6-E26D-1879-1CB1139E123B}"/>
              </a:ext>
            </a:extLst>
          </p:cNvPr>
          <p:cNvSpPr txBox="1"/>
          <p:nvPr/>
        </p:nvSpPr>
        <p:spPr>
          <a:xfrm>
            <a:off x="8564880" y="3888736"/>
            <a:ext cx="15076257" cy="664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Radiological Hazards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Public Safety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 Responders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Guiding response efforts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8DC98D1-1327-B1BF-179E-7F4DEF264B32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5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688D5BE-3B45-471E-DD63-826D17A7F8E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F62D533-A4E0-5782-F775-963C3D92E7A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809763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0EB1909-714F-6B92-0B63-CF524ECC11E4}"/>
              </a:ext>
            </a:extLst>
          </p:cNvPr>
          <p:cNvSpPr txBox="1"/>
          <p:nvPr/>
        </p:nvSpPr>
        <p:spPr>
          <a:xfrm>
            <a:off x="742863" y="2812493"/>
            <a:ext cx="7113118" cy="56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What are REQUIREMENT FOR RADIATION DETECTORS?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50626B-06CB-8D03-1F7C-3C561150C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70" y="110856"/>
            <a:ext cx="3181050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A1EA28-9AC4-3F99-66CE-9F2DA56B661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7230" y="92160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760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933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Energy Resolution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Counting efficiency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Inherent Dead Time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Sensitivity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Specificity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Accuracy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Durability &amp; Portability</a:t>
            </a:r>
          </a:p>
        </p:txBody>
      </p:sp>
      <p:sp>
        <p:nvSpPr>
          <p:cNvPr id="114" name="PPT 2 -"/>
          <p:cNvSpPr txBox="1"/>
          <p:nvPr/>
        </p:nvSpPr>
        <p:spPr>
          <a:xfrm>
            <a:off x="21596677" y="12813338"/>
            <a:ext cx="1307448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5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9763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dirty="0"/>
              <a:t>CHARACTERISTICS</a:t>
            </a:r>
            <a:r>
              <a:rPr lang="en-US" dirty="0"/>
              <a:t> OF RADIATION DETECTORS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05371F-E7F6-AC21-B2EA-7372D8E6D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70" y="110856"/>
            <a:ext cx="3181050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5387AD-7A00-9902-4757-B698B45F3BE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7230" y="92160"/>
            <a:ext cx="2160000" cy="237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2F108-BE1F-728D-0852-D69F4BC03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5F058F-9879-9A8A-845C-B8CD703FF9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769" y="2812493"/>
            <a:ext cx="6326923" cy="2388157"/>
          </a:xfrm>
        </p:spPr>
        <p:txBody>
          <a:bodyPr/>
          <a:lstStyle/>
          <a:p>
            <a:r>
              <a:rPr lang="en-IN" dirty="0"/>
              <a:t>GENERAL </a:t>
            </a:r>
            <a:r>
              <a:rPr lang="en-IN" sz="5400" dirty="0"/>
              <a:t>CONFIGURATION </a:t>
            </a:r>
            <a:r>
              <a:rPr lang="en-IN" dirty="0"/>
              <a:t>OF RADIATION DETECTORS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67F2D-9A6B-7312-C235-737CCBCD793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143000" indent="-1143000" algn="just">
              <a:buFont typeface="+mj-lt"/>
              <a:buAutoNum type="arabicParenR"/>
            </a:pPr>
            <a:r>
              <a:rPr lang="en-US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Detector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Processing electronics</a:t>
            </a:r>
          </a:p>
          <a:p>
            <a:pPr marL="1143000" indent="-1143000" algn="just">
              <a:buFont typeface="+mj-lt"/>
              <a:buAutoNum type="arabicParenR"/>
            </a:pPr>
            <a:r>
              <a:rPr lang="en-US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27054412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60FE6-C2AE-7C52-78DE-5AB292906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6C70AAC-4073-30E9-91D2-D85D4C011AF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0A3F7DE-BA4E-C53F-4085-15D3301F72DA}"/>
              </a:ext>
            </a:extLst>
          </p:cNvPr>
          <p:cNvSpPr txBox="1"/>
          <p:nvPr/>
        </p:nvSpPr>
        <p:spPr>
          <a:xfrm>
            <a:off x="8564880" y="3888736"/>
            <a:ext cx="15076257" cy="394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GAS-FILLED DETECTORS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SCINTILLATION DETECTORS</a:t>
            </a:r>
          </a:p>
          <a:p>
            <a:pPr marL="1143000" indent="-1143000" algn="just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SEMICONDUCTOR DETECTOR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D8E6415-6744-1B28-9920-1B25B01387C5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1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6C5B823-A908-4377-6A51-073A517BB37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3D36FAD-07C6-6535-726C-CEDF10E8716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809763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D2DFEBB9-E040-AF78-596F-FD1320BA3E37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TYPE OF DETECTOR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1A44A4-5B1D-9B6A-C8A1-4E9330C52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70" y="110856"/>
            <a:ext cx="3181050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35D138-98D3-31A1-10E8-8C7B2CF248E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7230" y="92160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41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C9586-769C-9C52-CE76-AEDB0F8B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1D41B6-7839-DD96-EBA5-4CD8F4917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GAS-FILLED DETECTORS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7B40EBB-62AB-DA93-49C5-7BC6AFCD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6249132" y="3129016"/>
            <a:ext cx="16294345" cy="100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677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5843A-DAAA-5748-937F-3D453A701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9DA79C-0DB5-56E3-7DAA-18B07C788D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SCINTILLATION DETECTORS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63C061-9AB5-088C-D577-9073F455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662040" y="1230924"/>
            <a:ext cx="15479313" cy="119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959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813</Words>
  <Application>Microsoft Office PowerPoint</Application>
  <PresentationFormat>Custom</PresentationFormat>
  <Paragraphs>175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Open sans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Aatish Panwar</cp:lastModifiedBy>
  <cp:revision>77</cp:revision>
  <dcterms:modified xsi:type="dcterms:W3CDTF">2026-01-17T16:46:02Z</dcterms:modified>
</cp:coreProperties>
</file>