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5" r:id="rId4"/>
    <p:sldId id="6187" r:id="rId5"/>
    <p:sldId id="6277" r:id="rId6"/>
    <p:sldId id="6183" r:id="rId7"/>
    <p:sldId id="6226" r:id="rId8"/>
    <p:sldId id="6278" r:id="rId9"/>
    <p:sldId id="6279" r:id="rId10"/>
    <p:sldId id="6280" r:id="rId11"/>
    <p:sldId id="6282" r:id="rId12"/>
    <p:sldId id="6283" r:id="rId13"/>
    <p:sldId id="6284" r:id="rId14"/>
    <p:sldId id="6285" r:id="rId15"/>
    <p:sldId id="6286" r:id="rId16"/>
    <p:sldId id="6287" r:id="rId17"/>
    <p:sldId id="6288" r:id="rId18"/>
    <p:sldId id="6289" r:id="rId19"/>
    <p:sldId id="6246" r:id="rId20"/>
    <p:sldId id="274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F79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87805" autoAdjust="0"/>
  </p:normalViewPr>
  <p:slideViewPr>
    <p:cSldViewPr snapToGrid="0">
      <p:cViewPr varScale="1">
        <p:scale>
          <a:sx n="49" d="100"/>
          <a:sy n="49" d="100"/>
        </p:scale>
        <p:origin x="978" y="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0132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F36F0-B77C-AA9D-92E4-96664A523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891DD-7C48-6592-9B82-DEAB6EF7BB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A01DA2-C5AF-213A-3751-65083B191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74175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ACCEE-CB4B-1AC4-920E-00B3F5FF7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FF6FE2-F2B9-F486-AB6D-2E772CB2F7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9F3A05-6CF6-906E-E03E-037C2D33F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314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BE516-1475-E3D0-5388-A2E0AA82E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760414-56D3-2956-9F1C-F5307BF67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5076BE-303C-0039-8A62-F9F9D893B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0877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787CF-C30F-BFC3-58DF-4C94EA311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DE3B08-C1EA-810D-E27A-5E0CA0CC48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AB4556-D0BC-BD23-D7EE-7DA168B62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47896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F0AB7-4DDF-9450-D3D1-A12DEE5C4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4E22B2-E16C-A219-BB88-754F075C3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F042A7-3774-9ACE-A066-5EC88DA93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2108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7416C-6F67-2A97-C4C1-418864445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A670E1-45E2-D6EA-38EA-61520C8CA5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339266-189F-B999-E7B2-6917DB724F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02406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70814-7AF5-7184-FCD7-D78024609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288675-1EA2-C440-687D-CABEB5F00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BD41DE-567A-1E2F-FCE1-D325C5113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29378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C7011-D6ED-90D3-1867-4F26A5B6E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483FAE-4317-E310-B1A5-1291DAA4F3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3CAB2E-69F1-CA11-C266-797F76B70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8549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976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5EA4A-3612-C3BA-84B3-8364FFC67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5509E7-ED76-02BC-5486-752F6A7F6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96209F-B2A7-498E-AC04-247D3C3F9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320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64F91-4671-DF5B-BE5E-5DBB5E6A9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047AA2-4DD7-3AE8-8CF0-B956E18DBD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3CB728-1FB0-25FF-50AB-66622B28BB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7670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4603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D4DF0-CE68-6335-987B-32D863AAB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9A2CA4-3AA4-0CAC-D105-8704BAF96E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7C3350-9B97-55DC-996C-1C9933637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During infectious outbreaks, explain adapted rites (e.g., brief family viewing with PPE) rather than refusal.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9327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1DEA5-2C6E-E9ED-4B29-545F920A8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0578BF-CA34-7506-0271-AAE5805019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9FA22D-3941-D8D5-3BEB-42FEDEC75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During infectious outbreaks, explain adapted rites (e.g., brief family viewing with PPE) rather than refusal.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14198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07A03-4706-8728-1B29-7A9287FC1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1BCC10-847B-B417-7172-F91A107FDA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420FC3-23DE-305E-EE0A-9916A9F1C7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1544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8AEB8-4526-C240-A171-AE1757072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60D031-26B3-7304-632F-CAA057C287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6DBF98-C7C7-2B99-FF9F-141C2783F9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6695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2D0CD-5BBB-6573-40FB-6081DE0C8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E7A3AE-177E-2EA4-7662-7682C705C9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DBE99C-87EC-AA1B-BFB2-8722C02FF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565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>
                <a:solidFill>
                  <a:srgbClr val="E46C0A"/>
                </a:solidFill>
              </a:rPr>
              <a:pPr/>
              <a:t>‹#›</a:t>
            </a:fld>
            <a:endParaRPr lang="en-IN">
              <a:solidFill>
                <a:srgbClr val="E46C0A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E46C0A"/>
                </a:solidFill>
              </a:rPr>
              <a:t>NDRF | DBM-CM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546984" y="12813338"/>
            <a:ext cx="140683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6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5AFFBE-1A2B-E1F8-A28F-73DC8AC026E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454" y="63030"/>
            <a:ext cx="3181050" cy="2219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5EC3A5-9A61-1D5F-19D1-F4378BF8E6EB}"/>
              </a:ext>
            </a:extLst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r="720"/>
          <a:stretch/>
        </p:blipFill>
        <p:spPr>
          <a:xfrm flipH="1">
            <a:off x="25400" y="0"/>
            <a:ext cx="24333201" cy="13716000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25399" y="-113830"/>
            <a:ext cx="24434800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1012733" y="13538588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8"/>
            <a:ext cx="13772463" cy="492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841430" y="4234080"/>
            <a:ext cx="10382141" cy="3205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6600" dirty="0"/>
              <a:t>पाठ 06</a:t>
            </a:r>
          </a:p>
          <a:p>
            <a:pPr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6600" dirty="0"/>
              <a:t>मनोवैज्ञानिक मुद्दे, कानूनी पहलू और शारीरिक रिकवरी</a:t>
            </a:r>
            <a:endParaRPr lang="en-US" sz="6600" dirty="0"/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grpSp>
        <p:nvGrpSpPr>
          <p:cNvPr id="93" name="Group"/>
          <p:cNvGrpSpPr/>
          <p:nvPr/>
        </p:nvGrpSpPr>
        <p:grpSpPr>
          <a:xfrm>
            <a:off x="21491667" y="12800826"/>
            <a:ext cx="1879600" cy="902664"/>
            <a:chOff x="0" y="0"/>
            <a:chExt cx="1879600" cy="902662"/>
          </a:xfrm>
        </p:grpSpPr>
        <p:sp>
          <p:nvSpPr>
            <p:cNvPr id="91" name="PPT 2 - 1"/>
            <p:cNvSpPr txBox="1"/>
            <p:nvPr/>
          </p:nvSpPr>
          <p:spPr>
            <a:xfrm>
              <a:off x="76885" y="0"/>
              <a:ext cx="1725832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PPT</a:t>
              </a:r>
              <a:r>
                <a:rPr lang="en-US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6 - 1</a:t>
              </a:r>
              <a:endParaRPr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2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F7903B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454" y="63030"/>
            <a:ext cx="3181050" cy="221951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28071" y="107329"/>
            <a:ext cx="16234425" cy="129862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algn="ctr"/>
            <a:r>
              <a:rPr lang="hi-IN" sz="6600" dirty="0">
                <a:solidFill>
                  <a:srgbClr val="C00000"/>
                </a:solidFill>
                <a:latin typeface="Arial Black" panose="020B0A04020102020204" pitchFamily="34" charset="0"/>
              </a:rPr>
              <a:t>मृत शरीर प्रबंधन और कैराकास प्रबंधन</a:t>
            </a:r>
            <a:endParaRPr kumimoji="0" lang="en-IN" sz="66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3EC7D4A0-11F1-2F27-2523-56E1BA3CB2CB}"/>
              </a:ext>
            </a:extLst>
          </p:cNvPr>
          <p:cNvSpPr txBox="1"/>
          <p:nvPr/>
        </p:nvSpPr>
        <p:spPr>
          <a:xfrm>
            <a:off x="602390" y="12960656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NDRF | DBM-CM | INDIA</a:t>
            </a:r>
          </a:p>
        </p:txBody>
      </p:sp>
      <p:sp>
        <p:nvSpPr>
          <p:cNvPr id="7" name="AutoShape 2" descr="32.4 The Disaster Management Cycle - Population Health for Nurses | OpenStax">
            <a:extLst>
              <a:ext uri="{FF2B5EF4-FFF2-40B4-BE49-F238E27FC236}">
                <a16:creationId xmlns:a16="http://schemas.microsoft.com/office/drawing/2014/main" id="{4D1BA03F-4B3F-23DC-01F7-7A1F6312F2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D8E960-3AA9-22EC-7685-3C46A378FF6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83943" y="8078547"/>
            <a:ext cx="5486400" cy="34551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2A9AEF-AB38-7144-38E6-1F20536B3EA5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5EC712-4450-43FC-B492-DEDE81C3F3DA}"/>
              </a:ext>
            </a:extLst>
          </p:cNvPr>
          <p:cNvSpPr txBox="1"/>
          <p:nvPr/>
        </p:nvSpPr>
        <p:spPr>
          <a:xfrm>
            <a:off x="2046051" y="9806104"/>
            <a:ext cx="8463064" cy="12660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78283" tIns="78283" rIns="78283" bIns="78283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Vetted by –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Sh</a:t>
            </a:r>
            <a:r>
              <a:rPr lang="en-US" b="1" dirty="0" err="1">
                <a:solidFill>
                  <a:schemeClr val="bg1"/>
                </a:solidFill>
              </a:rPr>
              <a:t>.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Pushpendra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Kumar, DC  </a:t>
            </a:r>
          </a:p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</a:rPr>
              <a:t>                    2 BN NDRF 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92E68-8B00-0F6B-4084-CA17978D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FB4D772-E34B-775E-E452-4127EEF0979E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5557998A-6716-1828-AE32-E7325DDF622D}"/>
              </a:ext>
            </a:extLst>
          </p:cNvPr>
          <p:cNvSpPr txBox="1"/>
          <p:nvPr/>
        </p:nvSpPr>
        <p:spPr>
          <a:xfrm>
            <a:off x="8564880" y="3888736"/>
            <a:ext cx="15382807" cy="7001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पुलिस/मैजिस्ट्रेट के पास प्राथमिक कानूनी प्राधिकरण है (</a:t>
            </a:r>
            <a:r>
              <a:rPr lang="en-US" sz="6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CRPC</a:t>
            </a: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प्रावधान)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NDRF </a:t>
            </a: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बचाव/सहायता के रूप में कार्य करता है और पुलिस के साथ समन्वय करता है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आदेशों और कमांड की श्रृंखला को दस्तावेजित करें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9ACA5196-E7A2-B93C-377A-DA9EBE4F86E7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6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C4B269E6-55FA-7A0F-FCAC-FEA1491EA84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E2FBBC9-CCDF-700A-CCBC-592F6149A2C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78CA9EF9-559F-1E1A-4423-313BFA89B581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कानूनी प्राधिकरण और घटनास्थल की भूमिकाएँ</a:t>
            </a:r>
            <a:endParaRPr lang="en-US" sz="8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6E83C9-C31E-51A2-B4BC-5088079B35C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6857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608B3-5928-08FD-2B77-96AFF357A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58A8CCC-B81E-0CDD-4300-BCD7CCF8F93B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8A168919-D578-F183-BA1A-44ECD7A7BBF6}"/>
              </a:ext>
            </a:extLst>
          </p:cNvPr>
          <p:cNvSpPr txBox="1"/>
          <p:nvPr/>
        </p:nvSpPr>
        <p:spPr>
          <a:xfrm>
            <a:off x="8564880" y="3888736"/>
            <a:ext cx="15382807" cy="7103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पहचान और जांच के लिए रिकॉर्ड बनाए रखें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अज्ञात शवों के लिए प्रोटोकॉल का पालन करें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कानून द्वारा आवश्यक शव परीक्षण सुनिश्चित करें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पुलिस, चिकित्सा और कानूनी विभागों के साथ समन्वय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8153BD01-E51B-E144-2E0A-412377C7960C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6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E9C71591-19EE-43A2-ACE9-7308CA31C28B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32DFF01F-BF54-BAE6-D3CF-10DE4E3EECE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4F0F7959-C1FC-B349-FEE1-21B0C889FA52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डीबीएम के कानूनी पहलू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7AD03-F466-3279-2BCF-04AD5C13F85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6104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0244F-6324-4779-7938-1BC68D91B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528907D3-DA4C-3052-F176-F491C344FDB8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A6D1DB8-EC55-7DD9-E0F7-86E2198528DE}"/>
              </a:ext>
            </a:extLst>
          </p:cNvPr>
          <p:cNvSpPr txBox="1"/>
          <p:nvPr/>
        </p:nvSpPr>
        <p:spPr>
          <a:xfrm>
            <a:off x="8564880" y="3888736"/>
            <a:ext cx="15382807" cy="6846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अनुभाग 34 (ग) अध्याय </a:t>
            </a: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IV: </a:t>
            </a: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डी.डी.एम.ए. बिना दावेदार के शवों के </a:t>
            </a: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Disposal </a:t>
            </a: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के लिए प्रबंध कर सकता है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धारा 53: आपदा पीड़ितों की संपत्तियों की चोरी या राहत सामग्री के दुरुपयोग के लिए दंडनीय अपराध है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C49E0D3A-8FE5-19D6-D529-8BDFF7387D19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6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ED969B58-61CC-436D-6E92-53A8154AC05E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F7B873A-7DFF-D596-B89E-3FE2C6D9589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5F084C0C-0EA3-4C65-787F-2D18EFB52E7C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डीबीएम के कानूनी पहलू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50D474-F8EF-A5F1-7360-BD82E5F6BBB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CFA5B4-04F9-98DF-83CD-B997DA15D588}"/>
              </a:ext>
            </a:extLst>
          </p:cNvPr>
          <p:cNvSpPr txBox="1">
            <a:spLocks/>
          </p:cNvSpPr>
          <p:nvPr/>
        </p:nvSpPr>
        <p:spPr>
          <a:xfrm>
            <a:off x="742863" y="5186579"/>
            <a:ext cx="901065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/>
            <a:r>
              <a:rPr lang="en-IN" sz="4800" b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DM ACT-2005</a:t>
            </a:r>
            <a:endParaRPr lang="en-IN" sz="4800" b="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0435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2C5D6-F708-C750-D3C1-2179FD502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B358982-A102-061C-BEA7-BC55C28F1CB5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270BD6D-596A-0128-A7FA-74B2470754F0}"/>
              </a:ext>
            </a:extLst>
          </p:cNvPr>
          <p:cNvSpPr txBox="1"/>
          <p:nvPr/>
        </p:nvSpPr>
        <p:spPr>
          <a:xfrm>
            <a:off x="8564880" y="3888736"/>
            <a:ext cx="15382807" cy="2249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buFont typeface="+mj-lt"/>
              <a:buAutoNum type="arabicParenR" startAt="3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धारा 54: अफवाहों के कारण हुई परेशानियों और चिंता को कम करना/ दंडात्मक प्रावधान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8ADABDFC-73A8-BDC3-E0AF-CCA2D824E080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6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9C9ACA4B-D781-8466-0C76-4D9FC2D489A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00F655D-D466-EDFB-06D8-EDA931F1DD2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B3CC5A3B-279D-3AF5-8213-D32A1E7F47B9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डीबीएम के कानूनी पहलू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E02142-2CBC-224C-CA6E-F2052913B98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29A60-771B-8A6D-5427-B1905E0857B2}"/>
              </a:ext>
            </a:extLst>
          </p:cNvPr>
          <p:cNvSpPr txBox="1">
            <a:spLocks/>
          </p:cNvSpPr>
          <p:nvPr/>
        </p:nvSpPr>
        <p:spPr>
          <a:xfrm>
            <a:off x="742863" y="5186579"/>
            <a:ext cx="901065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/>
            <a:r>
              <a:rPr lang="en-IN" sz="4800" b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DM ACT-2005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B681EE-D02C-CDEF-EF7E-749275542CE4}"/>
              </a:ext>
            </a:extLst>
          </p:cNvPr>
          <p:cNvSpPr txBox="1">
            <a:spLocks/>
          </p:cNvSpPr>
          <p:nvPr/>
        </p:nvSpPr>
        <p:spPr>
          <a:xfrm>
            <a:off x="742863" y="6104887"/>
            <a:ext cx="901065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/>
            <a:r>
              <a:rPr lang="en-IN" sz="4800" b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</a:t>
            </a:r>
            <a:r>
              <a:rPr lang="en-IN" sz="4800" b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68727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BB697-88A2-79ED-E501-33ED1DCC2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F5450546-8799-326C-049E-BA4CC1A25F92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3E644788-8992-ED80-5EC8-E44253C18060}"/>
              </a:ext>
            </a:extLst>
          </p:cNvPr>
          <p:cNvSpPr txBox="1"/>
          <p:nvPr/>
        </p:nvSpPr>
        <p:spPr>
          <a:xfrm>
            <a:off x="8564880" y="3888736"/>
            <a:ext cx="15382807" cy="6846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कानूनी जांच या अन्वेषण आवश्यक है ताकि सभी अचानक, संदिग्ध या असामान्य मौतों के कारण का पता लगाया जा सके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आपदा की स्थितियों में, प्रत्येक और हर मामले में शव परीक्षण करने की कानूनी आवश्यकताओं को छोडा जा सकता है।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A0EB70F7-4324-5316-D088-E06502678AD7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6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0D80990F-CC38-D98E-58CF-5B81DA61678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1C7F507-0F90-C3EA-B157-3667432A424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0B7B515F-701D-F6E8-ACAB-70A1F52EBC79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डीबीएम के कानूनी पहलू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2C73CA-4D33-D734-5919-FDE9C5BD6B2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2169F7-CD07-AAC0-A5CC-673B4DE907CC}"/>
              </a:ext>
            </a:extLst>
          </p:cNvPr>
          <p:cNvSpPr txBox="1">
            <a:spLocks/>
          </p:cNvSpPr>
          <p:nvPr/>
        </p:nvSpPr>
        <p:spPr>
          <a:xfrm>
            <a:off x="742863" y="5186578"/>
            <a:ext cx="7113118" cy="167142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/>
            <a:r>
              <a:rPr lang="hi-IN" sz="4000" b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सीआरपीसी धारा 174 और 176/बीएनएसएस धारा 173 और 174</a:t>
            </a:r>
            <a:endParaRPr lang="en-IN" sz="4000" b="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51049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7FA71-13D6-962D-A85E-7CED8C2F0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F66DDDB-5B7A-3A5D-75EC-2DB191049267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785823C-7F89-76DE-16AE-C1154B824F56}"/>
              </a:ext>
            </a:extLst>
          </p:cNvPr>
          <p:cNvSpPr txBox="1"/>
          <p:nvPr/>
        </p:nvSpPr>
        <p:spPr>
          <a:xfrm>
            <a:off x="8564880" y="3888736"/>
            <a:ext cx="15382807" cy="4612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पैराग्राफ 5.2.9 केन्द्रीय शवगृह सुविधाएं बनाने की आवश्यकता पर जोर देता है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मानव शवों और पशु अवशेषों का वैज्ञानिक एवं त्वरित निस्तारण</a:t>
            </a:r>
            <a:endParaRPr lang="en-US" sz="66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4E290EAF-6B24-82A2-388F-A6AAEFEDF2F8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6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A427F475-69EE-73A0-837C-565CD22033E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CA66D31F-1CFC-B0B2-7B39-6D876CFC8FB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C1590209-E251-EA67-8AC7-E3B1022C45BC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डीबीएम के कानूनी पहलू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6E6B26-D3FE-4303-9509-A051A52EC74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EBBCB0-DF2C-9B45-8518-8398A7C1C051}"/>
              </a:ext>
            </a:extLst>
          </p:cNvPr>
          <p:cNvSpPr txBox="1">
            <a:spLocks/>
          </p:cNvSpPr>
          <p:nvPr/>
        </p:nvSpPr>
        <p:spPr>
          <a:xfrm>
            <a:off x="742863" y="5186578"/>
            <a:ext cx="7113118" cy="199799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/>
            <a:r>
              <a:rPr lang="en-US" sz="4400" b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Policy on Disaster Management (2009) </a:t>
            </a:r>
            <a:endParaRPr lang="en-IN" sz="4400" b="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28522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8885D-D493-45C8-6348-C83D70665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031E5841-A3D4-A389-C73E-3B5EA8492474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17B4D1E2-787F-EFED-A316-DE69778144CF}"/>
              </a:ext>
            </a:extLst>
          </p:cNvPr>
          <p:cNvSpPr txBox="1"/>
          <p:nvPr/>
        </p:nvSpPr>
        <p:spPr>
          <a:xfrm>
            <a:off x="8564880" y="3888736"/>
            <a:ext cx="15382807" cy="624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आईआरएस के अनुसार, एक नोडल अधिकारी अर्थात् मृत शरीर प्रबंधन समूह-प्रमुख, जो संचालन अनुभाग की प्रतिक्रिया शाखा में होगा, मृत शरीरों के उचित प्रबंधन का समन्वय करेगा।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पुनर्प्राप्ति, पुनः अधिग्रहण, पहचान, भंडारण, संरक्षण और अंतिम निपटान के लिए जिम्मेदार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FDCC5A48-AA7C-476B-0E17-BDA8DF1380C2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6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EB5563F1-91D3-4347-F4A9-1FF65F172F43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468BFC64-BE91-5AB7-ED83-788C79F717C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34976ABD-8B66-09FD-C8AB-56FD7474FDF5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डीबीएम के कानूनी पहलू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0A04A-45BE-33C6-E70E-F421B13768E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FF0CC4-1EE8-4892-064E-77039EF3112F}"/>
              </a:ext>
            </a:extLst>
          </p:cNvPr>
          <p:cNvSpPr txBox="1">
            <a:spLocks/>
          </p:cNvSpPr>
          <p:nvPr/>
        </p:nvSpPr>
        <p:spPr>
          <a:xfrm>
            <a:off x="742863" y="5186578"/>
            <a:ext cx="7385704" cy="278176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/>
            <a:r>
              <a:rPr lang="hi-IN" sz="5400" b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आदेश, नियंत्रण और समन्वय</a:t>
            </a:r>
            <a:endParaRPr lang="en-IN" sz="5400" b="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47837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12282-4003-0B50-B0B1-0CCBED99E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921EA65-AF1F-1773-E634-73A75098BF7A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18B020F0-1013-11C8-3877-EA2E44168156}"/>
              </a:ext>
            </a:extLst>
          </p:cNvPr>
          <p:cNvSpPr txBox="1"/>
          <p:nvPr/>
        </p:nvSpPr>
        <p:spPr>
          <a:xfrm>
            <a:off x="8564880" y="3888736"/>
            <a:ext cx="15382807" cy="535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मृतक की गरिमा को अनुच्छेद 21 के नियमों के तहत संरक्षित किया जाता है।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भेदभावपूर्ण प्रथाओं से बचें; अनधिकृत शवों के लिए समान व्यवहार करें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परिवारों और अदालतों के साथ पारदर्शिता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2F31578E-4C7F-6814-425F-61451DFEEC65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6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2A6CAE4C-D511-65BF-EBBC-0137DD9E40C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F79EE860-3C0D-1179-C22D-4B74D1742B3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5310CF5D-2669-E2F7-D45D-F957B98740E1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नैतिक और मानवाधिकार विचार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CF79BA-1563-A667-943A-C8B4DDC52B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5883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8CF3D-BCC7-3DDE-3E9E-A9F638FFA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11055BDF-6E99-A52D-1503-20C2CA9F40AA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41CBE59-1132-48C9-3B00-0B27F11288EB}"/>
              </a:ext>
            </a:extLst>
          </p:cNvPr>
          <p:cNvSpPr txBox="1"/>
          <p:nvPr/>
        </p:nvSpPr>
        <p:spPr>
          <a:xfrm>
            <a:off x="8564880" y="3888736"/>
            <a:ext cx="15382807" cy="6373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पूर्व-तैनाती: पीएफए किट, पीपीई, शव टैग, कैमरे, संपत्ति टैग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साइट पर: सुरक्षा घेरा स्थापित करें, परिवार से संपर्क करें, दस्तावेजीकरण करें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ऑपरेशन के बाद: कार्रवाई के बाद, मानसिक स्वास्थ्य परीक्षण, रिकॉर्ड सौंपना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67FA79B1-39B0-8917-1CED-D6E08A1B081B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6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14CB255-1B4D-0B20-A74F-EA90632245E1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FAE4B530-CC4C-0DFF-F4AD-8981863AA13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4F042C35-5F5E-7DFF-E845-C8CE430981B0}"/>
              </a:ext>
            </a:extLst>
          </p:cNvPr>
          <p:cNvSpPr txBox="1"/>
          <p:nvPr/>
        </p:nvSpPr>
        <p:spPr>
          <a:xfrm>
            <a:off x="742863" y="2812493"/>
            <a:ext cx="7113118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NDRF </a:t>
            </a:r>
            <a:r>
              <a:rPr lang="hi-IN" dirty="0"/>
              <a:t>बचावकर्ताओं के लिए व्यावहारिक चेकलिस्ट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B9204B-57DB-A71C-BC2F-F0E07D908C6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8781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CC602-7DB6-B322-6FEC-4BA0A4682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05C48F7-26CC-F55B-5C75-527DE86AA26E}"/>
              </a:ext>
            </a:extLst>
          </p:cNvPr>
          <p:cNvSpPr txBox="1"/>
          <p:nvPr/>
        </p:nvSpPr>
        <p:spPr>
          <a:xfrm>
            <a:off x="8784771" y="5351787"/>
            <a:ext cx="15382807" cy="7817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lvl="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NDMA: </a:t>
            </a:r>
            <a:r>
              <a:rPr lang="hi-IN" sz="5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आपदाओं के बाद मृतकों का प्रबंधन (2010)।</a:t>
            </a:r>
            <a:endParaRPr kumimoji="0" lang="en-US" sz="5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Semibold"/>
            </a:endParaRPr>
          </a:p>
          <a:p>
            <a:pPr marL="857250" lvl="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NDMA: </a:t>
            </a:r>
            <a:r>
              <a:rPr lang="hi-IN" sz="5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मानसिक स्वास्थ्य और मनोसोशल समर्थन पर राष्ट्रीय दिशा-निर्देश (2023 का संशोधन)।</a:t>
            </a:r>
            <a:endParaRPr kumimoji="0" lang="en-US" sz="5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Semibold"/>
            </a:endParaRPr>
          </a:p>
          <a:p>
            <a:pPr marL="857250" lvl="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MoHFW</a:t>
            </a:r>
            <a:r>
              <a:rPr kumimoji="0" lang="en-US" sz="5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: </a:t>
            </a:r>
            <a:r>
              <a:rPr lang="hi-IN" sz="5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मृत शरीर प्रबंधन पर दिशानिर्देश (कोविड-19, 2020)।</a:t>
            </a:r>
            <a:endParaRPr kumimoji="0" lang="en-US" sz="5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Semibold"/>
            </a:endParaRPr>
          </a:p>
          <a:p>
            <a:pPr marL="857250" lvl="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NDRF: </a:t>
            </a:r>
            <a:r>
              <a:rPr lang="hi-IN" sz="5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एसओपी और सीएसएसआर एसओपी (एनडीआरएफ वेबसाइट)।</a:t>
            </a:r>
            <a:endParaRPr lang="en-US" sz="5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57250" lvl="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CrPC</a:t>
            </a:r>
            <a:r>
              <a:rPr kumimoji="0" lang="en-US" sz="5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 Section 174</a:t>
            </a:r>
            <a:r>
              <a:rPr lang="hi-IN" sz="5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सुप्रीम कोर्ट: आश्रय अधिकार अभियान बनाम भारत संघ (2002)।</a:t>
            </a:r>
            <a:endParaRPr kumimoji="0" lang="en-US" sz="5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Semibold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A091524A-DAB2-457A-A163-B2DFC40D010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marL="0" marR="0" lvl="0" indent="0" algn="l" defTabSz="16625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A50F9418-411D-7294-3D83-4B4E054C6DF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ctr" defTabSz="166254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AFB464E6-BE12-ADC0-6D8D-BD77D9351BBD}"/>
              </a:ext>
            </a:extLst>
          </p:cNvPr>
          <p:cNvSpPr txBox="1"/>
          <p:nvPr/>
        </p:nvSpPr>
        <p:spPr>
          <a:xfrm>
            <a:off x="742862" y="2812493"/>
            <a:ext cx="6996881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hi-IN" dirty="0"/>
              <a:t>मुख्य संदर्भ</a:t>
            </a:r>
            <a:endParaRPr kumimoji="0" lang="en-US" sz="7200" b="1" i="0" u="none" strike="noStrike" kern="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9FA71A-CE28-DCE5-A414-9530B0DA2F0C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21698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hi-IN" sz="4800" dirty="0"/>
              <a:t>इस पाठ को पूरा करने पर, आप सक्षम होंगे:</a:t>
            </a:r>
            <a:endParaRPr lang="en-US" sz="4800" dirty="0"/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List two steps to treat a closed wound.…">
            <a:extLst>
              <a:ext uri="{FF2B5EF4-FFF2-40B4-BE49-F238E27FC236}">
                <a16:creationId xmlns:a16="http://schemas.microsoft.com/office/drawing/2014/main" id="{EBC88503-D9C9-8469-8868-CB6A6E8838C2}"/>
              </a:ext>
            </a:extLst>
          </p:cNvPr>
          <p:cNvSpPr txBox="1"/>
          <p:nvPr/>
        </p:nvSpPr>
        <p:spPr>
          <a:xfrm>
            <a:off x="11451002" y="4793811"/>
            <a:ext cx="11469939" cy="658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पशु प्राथमिक उपचार और इसकी महत्ता से परिचित होना।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hi-IN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पशु आपात स्थितियों की 03 श्रेणियों के बारे में जानें।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hi-IN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प्राथमिक उपचार के दौरान उत्तरदाताओं की सुरक्षा और पशु की रोकथाम के बारे में जानें।</a:t>
            </a:r>
            <a:endParaRPr dirty="0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8B29F151-C2FD-2760-8D02-12B45828F2B8}"/>
              </a:ext>
            </a:extLst>
          </p:cNvPr>
          <p:cNvGrpSpPr/>
          <p:nvPr/>
        </p:nvGrpSpPr>
        <p:grpSpPr>
          <a:xfrm>
            <a:off x="9844663" y="479381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A2CF8A5D-63AF-0550-745A-87A9FACA797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C9CBD52F-5810-657C-5DB9-93367EE39DAA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08DADF9C-5398-2401-4FC4-D7AE40380090}"/>
              </a:ext>
            </a:extLst>
          </p:cNvPr>
          <p:cNvGrpSpPr/>
          <p:nvPr/>
        </p:nvGrpSpPr>
        <p:grpSpPr>
          <a:xfrm>
            <a:off x="9844662" y="7323226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8FBE3C0A-15F5-0E5E-B830-BF6C48A0D87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35D8AC1A-4264-2AA1-BAA4-1BDF77B0C62F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0D759317-3EBB-A115-0ADE-46E1553D198C}"/>
              </a:ext>
            </a:extLst>
          </p:cNvPr>
          <p:cNvGrpSpPr/>
          <p:nvPr/>
        </p:nvGrpSpPr>
        <p:grpSpPr>
          <a:xfrm>
            <a:off x="9844662" y="9976509"/>
            <a:ext cx="1219201" cy="1681958"/>
            <a:chOff x="0" y="1413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F9DC0021-9CFD-8817-3C96-3E2D63C5312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6EBD057F-C604-9D19-CD55-A353B8988AE9}"/>
                </a:ext>
              </a:extLst>
            </p:cNvPr>
            <p:cNvSpPr txBox="1"/>
            <p:nvPr/>
          </p:nvSpPr>
          <p:spPr>
            <a:xfrm>
              <a:off x="287204" y="1413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2" name="IMG-36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4" r="15034"/>
          <a:stretch/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0" y="12813338"/>
            <a:ext cx="860669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6B61E-3BFB-8B6A-B54D-9BFC4C887C61}"/>
              </a:ext>
            </a:extLst>
          </p:cNvPr>
          <p:cNvSpPr/>
          <p:nvPr/>
        </p:nvSpPr>
        <p:spPr>
          <a:xfrm>
            <a:off x="14237731" y="1915775"/>
            <a:ext cx="4301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50F79-7DDC-3572-24A0-923746DF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01400" y="3617460"/>
            <a:ext cx="11920921" cy="827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hi-IN" sz="4800" dirty="0"/>
              <a:t>इस पाठ को पूरा करने पर, आप सक्षम होंगे:</a:t>
            </a:r>
            <a:endParaRPr lang="en-US" sz="4800" dirty="0"/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11" name="List the steps for pre-hospital treatment of abdominal and genital injuries.…">
            <a:extLst>
              <a:ext uri="{FF2B5EF4-FFF2-40B4-BE49-F238E27FC236}">
                <a16:creationId xmlns:a16="http://schemas.microsoft.com/office/drawing/2014/main" id="{BEF55332-CC02-5DD3-398F-EB9D59495A1F}"/>
              </a:ext>
            </a:extLst>
          </p:cNvPr>
          <p:cNvSpPr txBox="1"/>
          <p:nvPr/>
        </p:nvSpPr>
        <p:spPr>
          <a:xfrm>
            <a:off x="11656862" y="4893571"/>
            <a:ext cx="11672690" cy="658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चोटिल जानवर की परीक्षा की प्रक्रिया के बारे में </a:t>
            </a:r>
            <a:r>
              <a:rPr lang="hi-IN" dirty="0">
                <a:solidFill>
                  <a:srgbClr val="FF0000"/>
                </a:solidFill>
              </a:rPr>
              <a:t>जानेंगे।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hi-IN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विभिन्न आपात स्थितियों के दौरान प्राथमिक चिकित्सा प्रक्रिया के बारे में </a:t>
            </a:r>
            <a:r>
              <a:rPr lang="hi-IN" dirty="0">
                <a:solidFill>
                  <a:srgbClr val="FF0000"/>
                </a:solidFill>
              </a:rPr>
              <a:t>जानेंगे</a:t>
            </a:r>
            <a:r>
              <a:rPr lang="hi-IN" dirty="0"/>
              <a:t>।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hi-IN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नागिन के काटने और जहर के मामले में निपटने की प्रक्रिया से परिचित </a:t>
            </a:r>
            <a:r>
              <a:rPr lang="hi-IN" dirty="0">
                <a:solidFill>
                  <a:srgbClr val="FF0000"/>
                </a:solidFill>
              </a:rPr>
              <a:t>होंगे</a:t>
            </a:r>
            <a:r>
              <a:rPr lang="hi-IN" dirty="0"/>
              <a:t>।</a:t>
            </a:r>
            <a:endParaRPr lang="en-US" dirty="0"/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9E26B23D-EC0D-D259-AA03-DBA601374870}"/>
              </a:ext>
            </a:extLst>
          </p:cNvPr>
          <p:cNvGrpSpPr/>
          <p:nvPr/>
        </p:nvGrpSpPr>
        <p:grpSpPr>
          <a:xfrm>
            <a:off x="9844663" y="7385703"/>
            <a:ext cx="1219201" cy="1681958"/>
            <a:chOff x="0" y="1286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086D5DC9-3E03-A6E4-D284-B105E33ADEBD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5">
              <a:extLst>
                <a:ext uri="{FF2B5EF4-FFF2-40B4-BE49-F238E27FC236}">
                  <a16:creationId xmlns:a16="http://schemas.microsoft.com/office/drawing/2014/main" id="{4A2604BD-E1FB-C4CE-2AE1-B6BB6C11DCCA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50C4015E-D5DA-D2A7-2FE8-CA0535FA3608}"/>
              </a:ext>
            </a:extLst>
          </p:cNvPr>
          <p:cNvGrpSpPr/>
          <p:nvPr/>
        </p:nvGrpSpPr>
        <p:grpSpPr>
          <a:xfrm>
            <a:off x="9844663" y="4931051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BF50029C-F771-45F8-94B5-4E7555B5F7F2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F8220238-A431-8733-1830-5F2927E9F2D4}"/>
                </a:ext>
              </a:extLst>
            </p:cNvPr>
            <p:cNvSpPr txBox="1"/>
            <p:nvPr/>
          </p:nvSpPr>
          <p:spPr>
            <a:xfrm>
              <a:off x="2491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" name="Group">
            <a:extLst>
              <a:ext uri="{FF2B5EF4-FFF2-40B4-BE49-F238E27FC236}">
                <a16:creationId xmlns:a16="http://schemas.microsoft.com/office/drawing/2014/main" id="{FF597B6C-B59A-499C-CF18-E6F7F02B4A32}"/>
              </a:ext>
            </a:extLst>
          </p:cNvPr>
          <p:cNvGrpSpPr/>
          <p:nvPr/>
        </p:nvGrpSpPr>
        <p:grpSpPr>
          <a:xfrm>
            <a:off x="9908162" y="9840355"/>
            <a:ext cx="1219201" cy="1681958"/>
            <a:chOff x="0" y="128675"/>
            <a:chExt cx="1219200" cy="1681957"/>
          </a:xfrm>
        </p:grpSpPr>
        <p:sp>
          <p:nvSpPr>
            <p:cNvPr id="3" name="Circle">
              <a:extLst>
                <a:ext uri="{FF2B5EF4-FFF2-40B4-BE49-F238E27FC236}">
                  <a16:creationId xmlns:a16="http://schemas.microsoft.com/office/drawing/2014/main" id="{85B0F7F8-4645-8AB8-907A-B404F6E7C401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5" name="5">
              <a:extLst>
                <a:ext uri="{FF2B5EF4-FFF2-40B4-BE49-F238E27FC236}">
                  <a16:creationId xmlns:a16="http://schemas.microsoft.com/office/drawing/2014/main" id="{8AC68587-7787-82E9-A318-CADACDCD54FE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lang="en-US" dirty="0"/>
                <a:t>6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11EB4-C3ED-7273-0E01-4A3D45448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F77172B-EA70-6A03-127C-5284E651BF74}"/>
              </a:ext>
            </a:extLst>
          </p:cNvPr>
          <p:cNvSpPr txBox="1"/>
          <p:nvPr/>
        </p:nvSpPr>
        <p:spPr>
          <a:xfrm>
            <a:off x="8784771" y="5351787"/>
            <a:ext cx="15382807" cy="4791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 algn="just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आघात, इनकार, तीव्र शोक</a:t>
            </a:r>
            <a:endParaRPr lang="en-US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 algn="just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गुस्सा, अपराधबोध, चिंता, शारीरिक लक्षण</a:t>
            </a:r>
            <a:endParaRPr lang="en-US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 algn="just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जानकारी और मानवता से संवाद की आवश्यकता</a:t>
            </a:r>
            <a:endParaRPr lang="en-US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4131807-2FF8-DD0D-7236-0BF72902314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8AF0C0C-0C64-8E63-D258-4A0872CD758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E582200C-6AFA-E4E5-EA53-285AED5BC613}"/>
              </a:ext>
            </a:extLst>
          </p:cNvPr>
          <p:cNvSpPr txBox="1"/>
          <p:nvPr/>
        </p:nvSpPr>
        <p:spPr>
          <a:xfrm>
            <a:off x="742862" y="2812493"/>
            <a:ext cx="7715337" cy="3389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मनोसामाजिक प्रतिक्रियाएँ </a:t>
            </a:r>
            <a:r>
              <a:rPr lang="hi-IN" sz="6600" dirty="0"/>
              <a:t>(जीवित बचे लोग और परिवार)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26869C-1974-0E81-AFC3-98A1437A5584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48210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2E7E8-AD68-E47A-8362-E91D13362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056B32CA-C337-8A0D-ACE8-E0AAAD2E5D8B}"/>
              </a:ext>
            </a:extLst>
          </p:cNvPr>
          <p:cNvSpPr txBox="1"/>
          <p:nvPr/>
        </p:nvSpPr>
        <p:spPr>
          <a:xfrm>
            <a:off x="8784771" y="5351787"/>
            <a:ext cx="15382807" cy="5899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 algn="just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प्रतिबिंबित आघात, नैतिक क्षति, तीव्र तनाव</a:t>
            </a:r>
            <a:endParaRPr lang="en-US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 algn="just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नींद में खलल, चिड़चिड़ापन, जोखिम भरी सामना करने की रणनीतियाँ (निषेधात्मक पदार्थों)</a:t>
            </a:r>
            <a:endParaRPr lang="en-US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 algn="just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प्रदर्शन और सुरक्षा के परिणाम</a:t>
            </a:r>
            <a:endParaRPr lang="en-US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41A935EA-F103-8FF4-6384-DAEE9DACB47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F78184CD-E295-E3FB-541D-8BCC2109FBE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197E7FEF-2933-5DDD-F033-B8F66590C5D1}"/>
              </a:ext>
            </a:extLst>
          </p:cNvPr>
          <p:cNvSpPr txBox="1"/>
          <p:nvPr/>
        </p:nvSpPr>
        <p:spPr>
          <a:xfrm>
            <a:off x="742862" y="2812493"/>
            <a:ext cx="7715337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पुनर्स्थापनकर्ताओं पर मनो-सामाजिक प्रभाव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A40FDC-E70C-E6E0-535D-F1A97785904E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5066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E9AC4-CC6C-BEDC-A9E7-9A50BB232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0404C1D-6261-61DD-76F9-29B93FB95360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DF2F23FE-75B3-A98D-57CD-0D4ABEF48677}"/>
              </a:ext>
            </a:extLst>
          </p:cNvPr>
          <p:cNvSpPr txBox="1"/>
          <p:nvPr/>
        </p:nvSpPr>
        <p:spPr>
          <a:xfrm>
            <a:off x="8564880" y="3888736"/>
            <a:ext cx="15382807" cy="8220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प्रतिक्रियादाताओं को मनोवैज्ञानिक समर्थन प्रदान करें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परिवारों को दुःख परामर्श प्रदान करें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सांस्कृतिक और धार्मिक प्रथाओं का सम्मान करें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संवेदनशीलता से बचें और गोपनीयता बनाए रखें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5AC309B2-A3BA-4595-DE5A-2F68CDE2F30D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6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35702F7-FA42-5BEE-045A-1D2C0D42350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0B1BE17-F014-5D7E-2F37-0F5CDAC7226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4BCBC726-52B5-8FD8-1363-2E929D717D62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मनो-समाजिक पहलू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3871E6-BF94-77D8-D587-FDDAF76744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492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E909E-7132-D644-0860-225CCC74E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84E6F2D6-E99E-409D-1FA8-53AEC4342244}"/>
              </a:ext>
            </a:extLst>
          </p:cNvPr>
          <p:cNvSpPr txBox="1"/>
          <p:nvPr/>
        </p:nvSpPr>
        <p:spPr>
          <a:xfrm>
            <a:off x="8784771" y="5351787"/>
            <a:ext cx="15382807" cy="7007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जहाँ संभव हो, धार्मिक अनुष्ठानों का सम्मान करें</a:t>
            </a:r>
            <a:endParaRPr lang="en-US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सामान्य निषेध से बचें</a:t>
            </a: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खतरों को स्पष्ट रूप से समझाएं</a:t>
            </a:r>
            <a:endParaRPr lang="en-US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धार्मिक/सांस्कृतिक संबंध सहायता प्रदान करें</a:t>
            </a:r>
            <a:endParaRPr lang="en-US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6E1275E4-492E-7033-5EF6-C63497C90B28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7BB4367-B3A6-949C-A1AD-1D7F34EDDDD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0078AE19-B194-DC91-3DD8-E6AA8716FD69}"/>
              </a:ext>
            </a:extLst>
          </p:cNvPr>
          <p:cNvSpPr txBox="1"/>
          <p:nvPr/>
        </p:nvSpPr>
        <p:spPr>
          <a:xfrm>
            <a:off x="499450" y="2456779"/>
            <a:ext cx="9348195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कलंक, धर्म और सांस्कृतिक संवेदनशीलता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6127E6-FC9C-DC7A-3854-537DD836139A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21089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AA28E-3DE5-CEDF-2BE9-1B6FEBDB9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F632B5FA-02CC-EF43-486E-EE4028B3972A}"/>
              </a:ext>
            </a:extLst>
          </p:cNvPr>
          <p:cNvSpPr txBox="1"/>
          <p:nvPr/>
        </p:nvSpPr>
        <p:spPr>
          <a:xfrm>
            <a:off x="8784771" y="5351787"/>
            <a:ext cx="15382807" cy="7007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जहाँ संभव हो, धार्मिक अनुष्ठानों का सम्मान करें</a:t>
            </a:r>
            <a:endParaRPr lang="en-US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समान निषेध से बचें; जोखिमों को स्पष्ट रूप से समझाएं</a:t>
            </a:r>
            <a:endParaRPr lang="en-US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धार्मिक/सांस्कृतिक संबंध सहायता प्रदान करें</a:t>
            </a:r>
            <a:endParaRPr lang="en-US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C38EED6E-C9EA-19B2-B517-41E10E24063B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F3436833-B342-A1AF-2E90-3DCACE49FB7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7657C420-5FA7-0620-0E01-D1D60B51D76A}"/>
              </a:ext>
            </a:extLst>
          </p:cNvPr>
          <p:cNvSpPr txBox="1"/>
          <p:nvPr/>
        </p:nvSpPr>
        <p:spPr>
          <a:xfrm>
            <a:off x="742862" y="2812493"/>
            <a:ext cx="9348195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कलंक, धर्म और सांस्कृतिक संवेदनशीलता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E349247-A6A1-2DC9-D0E3-695AA5C8411F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4898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02778-3FF5-2F89-F311-2D120101C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C35CA560-827B-A905-455D-8A446670B377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3D06D6D7-7D60-C8D8-F982-B9FCEA9F746D}"/>
              </a:ext>
            </a:extLst>
          </p:cNvPr>
          <p:cNvSpPr txBox="1"/>
          <p:nvPr/>
        </p:nvSpPr>
        <p:spPr>
          <a:xfrm>
            <a:off x="8564880" y="3888736"/>
            <a:ext cx="15382807" cy="8220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पूर्व-तैनाती ब्रीफिंग और सीमाएँ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बडी सिस्टम, घुमाव, अनिवार्य विश्राम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यदि आवश्यक हो तो महत्वपूर्ण घटना तनाव पर चर्चा (</a:t>
            </a: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CISD)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रोल कॉल के दौरान मानसिक स्वास्थ्य का संक्षेप शामिल करें; एक-दूसरे की नींद और भूख पर नज़र रखें।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EB58B0D6-44FC-BB07-F102-EC637A419DC0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6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81B6BD65-646B-9D12-FF1F-689B4A1D0289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0F8D2FD5-0B75-EECE-C809-B64DEC732B3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AC054DA6-9F3A-7C93-BFDA-8FAD7C43EA64}"/>
              </a:ext>
            </a:extLst>
          </p:cNvPr>
          <p:cNvSpPr txBox="1"/>
          <p:nvPr/>
        </p:nvSpPr>
        <p:spPr>
          <a:xfrm>
            <a:off x="742863" y="2812493"/>
            <a:ext cx="7113118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उत्तरदाता आत्म-देखभाल और साथियों का समर्थन</a:t>
            </a:r>
            <a:endParaRPr lang="en-US" sz="8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BB9930-780C-B3C5-57E7-649E568253A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9284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</TotalTime>
  <Words>904</Words>
  <Application>Microsoft Office PowerPoint</Application>
  <PresentationFormat>Custom</PresentationFormat>
  <Paragraphs>129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Open Sans</vt:lpstr>
      <vt:lpstr>Open Sans Semibold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HP</cp:lastModifiedBy>
  <cp:revision>117</cp:revision>
  <dcterms:modified xsi:type="dcterms:W3CDTF">2025-12-20T12:42:39Z</dcterms:modified>
</cp:coreProperties>
</file>