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42"/>
  </p:notesMasterIdLst>
  <p:sldIdLst>
    <p:sldId id="1339" r:id="rId3"/>
    <p:sldId id="1469" r:id="rId4"/>
    <p:sldId id="1470" r:id="rId5"/>
    <p:sldId id="1471" r:id="rId6"/>
    <p:sldId id="1472" r:id="rId7"/>
    <p:sldId id="1473" r:id="rId8"/>
    <p:sldId id="1474" r:id="rId9"/>
    <p:sldId id="1475" r:id="rId10"/>
    <p:sldId id="1476" r:id="rId11"/>
    <p:sldId id="1477" r:id="rId12"/>
    <p:sldId id="1478" r:id="rId13"/>
    <p:sldId id="1479" r:id="rId14"/>
    <p:sldId id="1480" r:id="rId15"/>
    <p:sldId id="1481" r:id="rId16"/>
    <p:sldId id="1483" r:id="rId17"/>
    <p:sldId id="1482" r:id="rId18"/>
    <p:sldId id="1484" r:id="rId19"/>
    <p:sldId id="1485" r:id="rId20"/>
    <p:sldId id="1486" r:id="rId21"/>
    <p:sldId id="1487" r:id="rId22"/>
    <p:sldId id="1488" r:id="rId23"/>
    <p:sldId id="1489" r:id="rId24"/>
    <p:sldId id="1490" r:id="rId25"/>
    <p:sldId id="1491" r:id="rId26"/>
    <p:sldId id="1492" r:id="rId27"/>
    <p:sldId id="1493" r:id="rId28"/>
    <p:sldId id="345" r:id="rId29"/>
    <p:sldId id="1494" r:id="rId30"/>
    <p:sldId id="1495" r:id="rId31"/>
    <p:sldId id="1120" r:id="rId32"/>
    <p:sldId id="1121" r:id="rId33"/>
    <p:sldId id="1122" r:id="rId34"/>
    <p:sldId id="1496" r:id="rId35"/>
    <p:sldId id="1497" r:id="rId36"/>
    <p:sldId id="1498" r:id="rId37"/>
    <p:sldId id="296" r:id="rId38"/>
    <p:sldId id="298" r:id="rId39"/>
    <p:sldId id="319" r:id="rId40"/>
    <p:sldId id="29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91" autoAdjust="0"/>
  </p:normalViewPr>
  <p:slideViewPr>
    <p:cSldViewPr>
      <p:cViewPr varScale="1">
        <p:scale>
          <a:sx n="84" d="100"/>
          <a:sy n="84" d="100"/>
        </p:scale>
        <p:origin x="1482" y="84"/>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4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7B1E6-7293-441A-94A3-D1068B9C9099}" type="datetimeFigureOut">
              <a:rPr lang="en-US" smtClean="0"/>
              <a:pPr/>
              <a:t>12/17/2025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D9D71-87BD-4EA3-A66C-620B13B28068}" type="slidenum">
              <a:rPr lang="en-US" smtClean="0"/>
              <a:pPr/>
              <a:t>‹#›</a:t>
            </a:fld>
            <a:endParaRPr lang="en-US"/>
          </a:p>
        </p:txBody>
      </p:sp>
    </p:spTree>
    <p:extLst>
      <p:ext uri="{BB962C8B-B14F-4D97-AF65-F5344CB8AC3E}">
        <p14:creationId xmlns:p14="http://schemas.microsoft.com/office/powerpoint/2010/main" val="227401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126766E-EBB5-5546-E9C1-84E56E48BA01}"/>
              </a:ext>
            </a:extLst>
          </p:cNvPr>
          <p:cNvSpPr>
            <a:spLocks noGrp="1"/>
          </p:cNvSpPr>
          <p:nvPr>
            <p:ph type="dt" sz="half" idx="10"/>
          </p:nvPr>
        </p:nvSpPr>
        <p:spPr/>
        <p:txBody>
          <a:bodyPr/>
          <a:lstStyle>
            <a:lvl1pPr>
              <a:defRPr/>
            </a:lvl1pPr>
          </a:lstStyle>
          <a:p>
            <a:pPr>
              <a:defRPr/>
            </a:pPr>
            <a:fld id="{0270C0CF-3069-49D8-8F1D-1E3739341D3B}" type="datetimeFigureOut">
              <a:rPr lang="en-IN"/>
              <a:pPr>
                <a:defRPr/>
              </a:pPr>
              <a:t>17-12-2025</a:t>
            </a:fld>
            <a:endParaRPr lang="en-IN"/>
          </a:p>
        </p:txBody>
      </p:sp>
      <p:sp>
        <p:nvSpPr>
          <p:cNvPr id="5" name="Footer Placeholder 4">
            <a:extLst>
              <a:ext uri="{FF2B5EF4-FFF2-40B4-BE49-F238E27FC236}">
                <a16:creationId xmlns:a16="http://schemas.microsoft.com/office/drawing/2014/main" id="{CDA8E914-6DC8-9D4E-1324-E8EB2F01D193}"/>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63B7028-56C3-BA25-91B8-AA8381D965D2}"/>
              </a:ext>
            </a:extLst>
          </p:cNvPr>
          <p:cNvSpPr>
            <a:spLocks noGrp="1"/>
          </p:cNvSpPr>
          <p:nvPr>
            <p:ph type="sldNum" sz="quarter" idx="12"/>
          </p:nvPr>
        </p:nvSpPr>
        <p:spPr/>
        <p:txBody>
          <a:bodyPr/>
          <a:lstStyle>
            <a:lvl1pPr>
              <a:defRPr/>
            </a:lvl1pPr>
          </a:lstStyle>
          <a:p>
            <a:pPr>
              <a:defRPr/>
            </a:pPr>
            <a:fld id="{0F264A55-35AE-40D3-B03A-98603C175219}" type="slidenum">
              <a:rPr lang="en-IN" altLang="en-US"/>
              <a:pPr>
                <a:defRPr/>
              </a:pPr>
              <a:t>‹#›</a:t>
            </a:fld>
            <a:endParaRPr lang="en-IN" altLang="en-US"/>
          </a:p>
        </p:txBody>
      </p:sp>
    </p:spTree>
    <p:extLst>
      <p:ext uri="{BB962C8B-B14F-4D97-AF65-F5344CB8AC3E}">
        <p14:creationId xmlns:p14="http://schemas.microsoft.com/office/powerpoint/2010/main" val="428555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3E6A11-6B88-C2BA-498D-78884E96B725}"/>
              </a:ext>
            </a:extLst>
          </p:cNvPr>
          <p:cNvSpPr>
            <a:spLocks noGrp="1"/>
          </p:cNvSpPr>
          <p:nvPr>
            <p:ph type="dt" sz="half" idx="10"/>
          </p:nvPr>
        </p:nvSpPr>
        <p:spPr/>
        <p:txBody>
          <a:bodyPr/>
          <a:lstStyle>
            <a:lvl1pPr>
              <a:defRPr/>
            </a:lvl1pPr>
          </a:lstStyle>
          <a:p>
            <a:pPr>
              <a:defRPr/>
            </a:pPr>
            <a:fld id="{FB3EEEC5-FCFB-40FE-81FA-BCC0FB8A9733}" type="datetimeFigureOut">
              <a:rPr lang="en-IN"/>
              <a:pPr>
                <a:defRPr/>
              </a:pPr>
              <a:t>17-12-2025</a:t>
            </a:fld>
            <a:endParaRPr lang="en-IN"/>
          </a:p>
        </p:txBody>
      </p:sp>
      <p:sp>
        <p:nvSpPr>
          <p:cNvPr id="5" name="Footer Placeholder 4">
            <a:extLst>
              <a:ext uri="{FF2B5EF4-FFF2-40B4-BE49-F238E27FC236}">
                <a16:creationId xmlns:a16="http://schemas.microsoft.com/office/drawing/2014/main" id="{BAB51AC6-3C2D-8DF2-1424-6EE12584058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2643E01-057B-1BA1-A09C-0543BF22A899}"/>
              </a:ext>
            </a:extLst>
          </p:cNvPr>
          <p:cNvSpPr>
            <a:spLocks noGrp="1"/>
          </p:cNvSpPr>
          <p:nvPr>
            <p:ph type="sldNum" sz="quarter" idx="12"/>
          </p:nvPr>
        </p:nvSpPr>
        <p:spPr/>
        <p:txBody>
          <a:bodyPr/>
          <a:lstStyle>
            <a:lvl1pPr>
              <a:defRPr/>
            </a:lvl1pPr>
          </a:lstStyle>
          <a:p>
            <a:pPr>
              <a:defRPr/>
            </a:pPr>
            <a:fld id="{EE2FDBD8-09F0-4B02-9DEF-5FA21092BF87}" type="slidenum">
              <a:rPr lang="en-IN" altLang="en-US"/>
              <a:pPr>
                <a:defRPr/>
              </a:pPr>
              <a:t>‹#›</a:t>
            </a:fld>
            <a:endParaRPr lang="en-IN" altLang="en-US"/>
          </a:p>
        </p:txBody>
      </p:sp>
    </p:spTree>
    <p:extLst>
      <p:ext uri="{BB962C8B-B14F-4D97-AF65-F5344CB8AC3E}">
        <p14:creationId xmlns:p14="http://schemas.microsoft.com/office/powerpoint/2010/main" val="3569988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41187-2612-2E32-B52B-62C834AC065E}"/>
              </a:ext>
            </a:extLst>
          </p:cNvPr>
          <p:cNvSpPr>
            <a:spLocks noGrp="1"/>
          </p:cNvSpPr>
          <p:nvPr>
            <p:ph type="dt" sz="half" idx="10"/>
          </p:nvPr>
        </p:nvSpPr>
        <p:spPr/>
        <p:txBody>
          <a:bodyPr/>
          <a:lstStyle>
            <a:lvl1pPr>
              <a:defRPr/>
            </a:lvl1pPr>
          </a:lstStyle>
          <a:p>
            <a:pPr>
              <a:defRPr/>
            </a:pPr>
            <a:fld id="{A8F718F5-6296-4452-9CC9-9822428D0BE4}" type="datetimeFigureOut">
              <a:rPr lang="en-IN"/>
              <a:pPr>
                <a:defRPr/>
              </a:pPr>
              <a:t>17-12-2025</a:t>
            </a:fld>
            <a:endParaRPr lang="en-IN"/>
          </a:p>
        </p:txBody>
      </p:sp>
      <p:sp>
        <p:nvSpPr>
          <p:cNvPr id="5" name="Footer Placeholder 4">
            <a:extLst>
              <a:ext uri="{FF2B5EF4-FFF2-40B4-BE49-F238E27FC236}">
                <a16:creationId xmlns:a16="http://schemas.microsoft.com/office/drawing/2014/main" id="{4646F68E-70C9-ADA9-E4B9-DDB87EF1F9CF}"/>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57960E2C-71BF-D410-CD6B-79B9FB1A341B}"/>
              </a:ext>
            </a:extLst>
          </p:cNvPr>
          <p:cNvSpPr>
            <a:spLocks noGrp="1"/>
          </p:cNvSpPr>
          <p:nvPr>
            <p:ph type="sldNum" sz="quarter" idx="12"/>
          </p:nvPr>
        </p:nvSpPr>
        <p:spPr/>
        <p:txBody>
          <a:bodyPr/>
          <a:lstStyle>
            <a:lvl1pPr>
              <a:defRPr/>
            </a:lvl1pPr>
          </a:lstStyle>
          <a:p>
            <a:pPr>
              <a:defRPr/>
            </a:pPr>
            <a:fld id="{C3E96FE0-3A8F-43AD-BBDF-FD04CC8C7606}" type="slidenum">
              <a:rPr lang="en-IN" altLang="en-US"/>
              <a:pPr>
                <a:defRPr/>
              </a:pPr>
              <a:t>‹#›</a:t>
            </a:fld>
            <a:endParaRPr lang="en-IN" altLang="en-US"/>
          </a:p>
        </p:txBody>
      </p:sp>
    </p:spTree>
    <p:extLst>
      <p:ext uri="{BB962C8B-B14F-4D97-AF65-F5344CB8AC3E}">
        <p14:creationId xmlns:p14="http://schemas.microsoft.com/office/powerpoint/2010/main" val="91282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967976D3-6FF9-6FFF-5F61-79539CFCF9E6}"/>
              </a:ext>
            </a:extLst>
          </p:cNvPr>
          <p:cNvSpPr>
            <a:spLocks noGrp="1"/>
          </p:cNvSpPr>
          <p:nvPr>
            <p:ph type="dt" sz="half" idx="10"/>
          </p:nvPr>
        </p:nvSpPr>
        <p:spPr/>
        <p:txBody>
          <a:bodyPr/>
          <a:lstStyle>
            <a:lvl1pPr>
              <a:defRPr/>
            </a:lvl1pPr>
          </a:lstStyle>
          <a:p>
            <a:pPr>
              <a:defRPr/>
            </a:pPr>
            <a:fld id="{B95E1BB1-2CCC-4FFB-8603-FFB58ECC9FEC}" type="datetimeFigureOut">
              <a:rPr lang="en-IN"/>
              <a:pPr>
                <a:defRPr/>
              </a:pPr>
              <a:t>17-12-2025</a:t>
            </a:fld>
            <a:endParaRPr lang="en-IN"/>
          </a:p>
        </p:txBody>
      </p:sp>
      <p:sp>
        <p:nvSpPr>
          <p:cNvPr id="6" name="Footer Placeholder 4">
            <a:extLst>
              <a:ext uri="{FF2B5EF4-FFF2-40B4-BE49-F238E27FC236}">
                <a16:creationId xmlns:a16="http://schemas.microsoft.com/office/drawing/2014/main" id="{6EEF0DD6-BCB1-D3B7-46F0-2A91F0BBBB70}"/>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E9607915-93DA-100B-F5C4-E2A3B03B7962}"/>
              </a:ext>
            </a:extLst>
          </p:cNvPr>
          <p:cNvSpPr>
            <a:spLocks noGrp="1"/>
          </p:cNvSpPr>
          <p:nvPr>
            <p:ph type="sldNum" sz="quarter" idx="12"/>
          </p:nvPr>
        </p:nvSpPr>
        <p:spPr/>
        <p:txBody>
          <a:bodyPr/>
          <a:lstStyle>
            <a:lvl1pPr>
              <a:defRPr/>
            </a:lvl1pPr>
          </a:lstStyle>
          <a:p>
            <a:pPr>
              <a:defRPr/>
            </a:pPr>
            <a:fld id="{AA2FF575-70CA-4A44-94D5-AECF0E148784}" type="slidenum">
              <a:rPr lang="en-IN" altLang="en-US"/>
              <a:pPr>
                <a:defRPr/>
              </a:pPr>
              <a:t>‹#›</a:t>
            </a:fld>
            <a:endParaRPr lang="en-IN" altLang="en-US"/>
          </a:p>
        </p:txBody>
      </p:sp>
    </p:spTree>
    <p:extLst>
      <p:ext uri="{BB962C8B-B14F-4D97-AF65-F5344CB8AC3E}">
        <p14:creationId xmlns:p14="http://schemas.microsoft.com/office/powerpoint/2010/main" val="1560763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9ABA25B4-3E51-E165-B035-E8645D1B2516}"/>
              </a:ext>
            </a:extLst>
          </p:cNvPr>
          <p:cNvSpPr>
            <a:spLocks noGrp="1"/>
          </p:cNvSpPr>
          <p:nvPr>
            <p:ph type="dt" sz="half" idx="10"/>
          </p:nvPr>
        </p:nvSpPr>
        <p:spPr/>
        <p:txBody>
          <a:bodyPr/>
          <a:lstStyle>
            <a:lvl1pPr>
              <a:defRPr/>
            </a:lvl1pPr>
          </a:lstStyle>
          <a:p>
            <a:pPr>
              <a:defRPr/>
            </a:pPr>
            <a:fld id="{742B1FA5-EF0A-4F43-8A85-6183F50C77FD}" type="datetimeFigureOut">
              <a:rPr lang="en-IN"/>
              <a:pPr>
                <a:defRPr/>
              </a:pPr>
              <a:t>17-12-2025</a:t>
            </a:fld>
            <a:endParaRPr lang="en-IN"/>
          </a:p>
        </p:txBody>
      </p:sp>
      <p:sp>
        <p:nvSpPr>
          <p:cNvPr id="8" name="Footer Placeholder 4">
            <a:extLst>
              <a:ext uri="{FF2B5EF4-FFF2-40B4-BE49-F238E27FC236}">
                <a16:creationId xmlns:a16="http://schemas.microsoft.com/office/drawing/2014/main" id="{30DFE4B2-DD3A-6711-C4B8-7B1EC1934E1E}"/>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C7A6C2EC-AA55-8216-E81C-16679DBC6251}"/>
              </a:ext>
            </a:extLst>
          </p:cNvPr>
          <p:cNvSpPr>
            <a:spLocks noGrp="1"/>
          </p:cNvSpPr>
          <p:nvPr>
            <p:ph type="sldNum" sz="quarter" idx="12"/>
          </p:nvPr>
        </p:nvSpPr>
        <p:spPr/>
        <p:txBody>
          <a:bodyPr/>
          <a:lstStyle>
            <a:lvl1pPr>
              <a:defRPr/>
            </a:lvl1pPr>
          </a:lstStyle>
          <a:p>
            <a:pPr>
              <a:defRPr/>
            </a:pPr>
            <a:fld id="{10110123-C27F-4778-9DA0-67765BCD6A74}" type="slidenum">
              <a:rPr lang="en-IN" altLang="en-US"/>
              <a:pPr>
                <a:defRPr/>
              </a:pPr>
              <a:t>‹#›</a:t>
            </a:fld>
            <a:endParaRPr lang="en-IN" altLang="en-US"/>
          </a:p>
        </p:txBody>
      </p:sp>
    </p:spTree>
    <p:extLst>
      <p:ext uri="{BB962C8B-B14F-4D97-AF65-F5344CB8AC3E}">
        <p14:creationId xmlns:p14="http://schemas.microsoft.com/office/powerpoint/2010/main" val="1027273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8F63F6B8-B19B-9DEC-7DE3-0D671A84FD24}"/>
              </a:ext>
            </a:extLst>
          </p:cNvPr>
          <p:cNvSpPr>
            <a:spLocks noGrp="1"/>
          </p:cNvSpPr>
          <p:nvPr>
            <p:ph type="dt" sz="half" idx="10"/>
          </p:nvPr>
        </p:nvSpPr>
        <p:spPr/>
        <p:txBody>
          <a:bodyPr/>
          <a:lstStyle>
            <a:lvl1pPr>
              <a:defRPr/>
            </a:lvl1pPr>
          </a:lstStyle>
          <a:p>
            <a:pPr>
              <a:defRPr/>
            </a:pPr>
            <a:fld id="{7961235E-E5BB-40D2-8C31-B99536292EA2}" type="datetimeFigureOut">
              <a:rPr lang="en-IN"/>
              <a:pPr>
                <a:defRPr/>
              </a:pPr>
              <a:t>17-12-2025</a:t>
            </a:fld>
            <a:endParaRPr lang="en-IN"/>
          </a:p>
        </p:txBody>
      </p:sp>
      <p:sp>
        <p:nvSpPr>
          <p:cNvPr id="4" name="Footer Placeholder 4">
            <a:extLst>
              <a:ext uri="{FF2B5EF4-FFF2-40B4-BE49-F238E27FC236}">
                <a16:creationId xmlns:a16="http://schemas.microsoft.com/office/drawing/2014/main" id="{E6DDE5B0-2D0A-4B7E-97DA-D3937441282D}"/>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5A3A1134-1B8B-97BB-0A82-4B15EA056EC0}"/>
              </a:ext>
            </a:extLst>
          </p:cNvPr>
          <p:cNvSpPr>
            <a:spLocks noGrp="1"/>
          </p:cNvSpPr>
          <p:nvPr>
            <p:ph type="sldNum" sz="quarter" idx="12"/>
          </p:nvPr>
        </p:nvSpPr>
        <p:spPr/>
        <p:txBody>
          <a:bodyPr/>
          <a:lstStyle>
            <a:lvl1pPr>
              <a:defRPr/>
            </a:lvl1pPr>
          </a:lstStyle>
          <a:p>
            <a:pPr>
              <a:defRPr/>
            </a:pPr>
            <a:fld id="{ED1D0A23-8786-46C9-A7BD-4DB97E593888}" type="slidenum">
              <a:rPr lang="en-IN" altLang="en-US"/>
              <a:pPr>
                <a:defRPr/>
              </a:pPr>
              <a:t>‹#›</a:t>
            </a:fld>
            <a:endParaRPr lang="en-IN" altLang="en-US"/>
          </a:p>
        </p:txBody>
      </p:sp>
    </p:spTree>
    <p:extLst>
      <p:ext uri="{BB962C8B-B14F-4D97-AF65-F5344CB8AC3E}">
        <p14:creationId xmlns:p14="http://schemas.microsoft.com/office/powerpoint/2010/main" val="671054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2C77714-B8DF-4A55-5B8F-33700A3DD123}"/>
              </a:ext>
            </a:extLst>
          </p:cNvPr>
          <p:cNvSpPr>
            <a:spLocks noGrp="1"/>
          </p:cNvSpPr>
          <p:nvPr>
            <p:ph type="dt" sz="half" idx="10"/>
          </p:nvPr>
        </p:nvSpPr>
        <p:spPr/>
        <p:txBody>
          <a:bodyPr/>
          <a:lstStyle>
            <a:lvl1pPr>
              <a:defRPr/>
            </a:lvl1pPr>
          </a:lstStyle>
          <a:p>
            <a:pPr>
              <a:defRPr/>
            </a:pPr>
            <a:fld id="{C90B1B64-7B8F-47F2-B18D-A51B60A4155A}" type="datetimeFigureOut">
              <a:rPr lang="en-IN"/>
              <a:pPr>
                <a:defRPr/>
              </a:pPr>
              <a:t>17-12-2025</a:t>
            </a:fld>
            <a:endParaRPr lang="en-IN"/>
          </a:p>
        </p:txBody>
      </p:sp>
      <p:sp>
        <p:nvSpPr>
          <p:cNvPr id="3" name="Footer Placeholder 4">
            <a:extLst>
              <a:ext uri="{FF2B5EF4-FFF2-40B4-BE49-F238E27FC236}">
                <a16:creationId xmlns:a16="http://schemas.microsoft.com/office/drawing/2014/main" id="{A2E69451-1BDE-FD3F-0541-E8C6973CA83A}"/>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20E45E0A-29EA-36A5-6D62-1257797F9906}"/>
              </a:ext>
            </a:extLst>
          </p:cNvPr>
          <p:cNvSpPr>
            <a:spLocks noGrp="1"/>
          </p:cNvSpPr>
          <p:nvPr>
            <p:ph type="sldNum" sz="quarter" idx="12"/>
          </p:nvPr>
        </p:nvSpPr>
        <p:spPr/>
        <p:txBody>
          <a:bodyPr/>
          <a:lstStyle>
            <a:lvl1pPr>
              <a:defRPr/>
            </a:lvl1pPr>
          </a:lstStyle>
          <a:p>
            <a:pPr>
              <a:defRPr/>
            </a:pPr>
            <a:fld id="{414C37BD-8E4C-4BAC-8EF9-3368AC26D36F}" type="slidenum">
              <a:rPr lang="en-IN" altLang="en-US"/>
              <a:pPr>
                <a:defRPr/>
              </a:pPr>
              <a:t>‹#›</a:t>
            </a:fld>
            <a:endParaRPr lang="en-IN" altLang="en-US"/>
          </a:p>
        </p:txBody>
      </p:sp>
    </p:spTree>
    <p:extLst>
      <p:ext uri="{BB962C8B-B14F-4D97-AF65-F5344CB8AC3E}">
        <p14:creationId xmlns:p14="http://schemas.microsoft.com/office/powerpoint/2010/main" val="293451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94D8139-5C2C-DDE7-BFD4-CC66A86A0313}"/>
              </a:ext>
            </a:extLst>
          </p:cNvPr>
          <p:cNvSpPr>
            <a:spLocks noGrp="1"/>
          </p:cNvSpPr>
          <p:nvPr>
            <p:ph type="dt" sz="half" idx="10"/>
          </p:nvPr>
        </p:nvSpPr>
        <p:spPr/>
        <p:txBody>
          <a:bodyPr/>
          <a:lstStyle>
            <a:lvl1pPr>
              <a:defRPr/>
            </a:lvl1pPr>
          </a:lstStyle>
          <a:p>
            <a:pPr>
              <a:defRPr/>
            </a:pPr>
            <a:fld id="{9CB40D41-F005-4F23-BC8A-6C5E4B59634A}" type="datetimeFigureOut">
              <a:rPr lang="en-IN"/>
              <a:pPr>
                <a:defRPr/>
              </a:pPr>
              <a:t>17-12-2025</a:t>
            </a:fld>
            <a:endParaRPr lang="en-IN"/>
          </a:p>
        </p:txBody>
      </p:sp>
      <p:sp>
        <p:nvSpPr>
          <p:cNvPr id="6" name="Footer Placeholder 4">
            <a:extLst>
              <a:ext uri="{FF2B5EF4-FFF2-40B4-BE49-F238E27FC236}">
                <a16:creationId xmlns:a16="http://schemas.microsoft.com/office/drawing/2014/main" id="{1B45A066-2129-C6F7-0BBC-0DECA7BEC592}"/>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36B85CF8-B9F2-F311-1436-0B25E5A6D020}"/>
              </a:ext>
            </a:extLst>
          </p:cNvPr>
          <p:cNvSpPr>
            <a:spLocks noGrp="1"/>
          </p:cNvSpPr>
          <p:nvPr>
            <p:ph type="sldNum" sz="quarter" idx="12"/>
          </p:nvPr>
        </p:nvSpPr>
        <p:spPr/>
        <p:txBody>
          <a:bodyPr/>
          <a:lstStyle>
            <a:lvl1pPr>
              <a:defRPr/>
            </a:lvl1pPr>
          </a:lstStyle>
          <a:p>
            <a:pPr>
              <a:defRPr/>
            </a:pPr>
            <a:fld id="{57191A49-A737-4EBB-B52C-EB34CE4BF533}" type="slidenum">
              <a:rPr lang="en-IN" altLang="en-US"/>
              <a:pPr>
                <a:defRPr/>
              </a:pPr>
              <a:t>‹#›</a:t>
            </a:fld>
            <a:endParaRPr lang="en-IN" altLang="en-US"/>
          </a:p>
        </p:txBody>
      </p:sp>
    </p:spTree>
    <p:extLst>
      <p:ext uri="{BB962C8B-B14F-4D97-AF65-F5344CB8AC3E}">
        <p14:creationId xmlns:p14="http://schemas.microsoft.com/office/powerpoint/2010/main" val="36460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AFB8C2-9C57-8EA9-1E55-4A1E8431EF8D}"/>
              </a:ext>
            </a:extLst>
          </p:cNvPr>
          <p:cNvSpPr>
            <a:spLocks noGrp="1"/>
          </p:cNvSpPr>
          <p:nvPr>
            <p:ph type="dt" sz="half" idx="10"/>
          </p:nvPr>
        </p:nvSpPr>
        <p:spPr/>
        <p:txBody>
          <a:bodyPr/>
          <a:lstStyle>
            <a:lvl1pPr>
              <a:defRPr/>
            </a:lvl1pPr>
          </a:lstStyle>
          <a:p>
            <a:pPr>
              <a:defRPr/>
            </a:pPr>
            <a:fld id="{1F34F7C4-C614-4B0B-8B8B-A557DBCA38DE}" type="datetimeFigureOut">
              <a:rPr lang="en-IN"/>
              <a:pPr>
                <a:defRPr/>
              </a:pPr>
              <a:t>17-12-2025</a:t>
            </a:fld>
            <a:endParaRPr lang="en-IN"/>
          </a:p>
        </p:txBody>
      </p:sp>
      <p:sp>
        <p:nvSpPr>
          <p:cNvPr id="6" name="Footer Placeholder 4">
            <a:extLst>
              <a:ext uri="{FF2B5EF4-FFF2-40B4-BE49-F238E27FC236}">
                <a16:creationId xmlns:a16="http://schemas.microsoft.com/office/drawing/2014/main" id="{9E19E9F4-718E-20F9-5ABD-4BAD970A7E76}"/>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2694738B-48DC-CF2D-7712-5E6D836E2EE7}"/>
              </a:ext>
            </a:extLst>
          </p:cNvPr>
          <p:cNvSpPr>
            <a:spLocks noGrp="1"/>
          </p:cNvSpPr>
          <p:nvPr>
            <p:ph type="sldNum" sz="quarter" idx="12"/>
          </p:nvPr>
        </p:nvSpPr>
        <p:spPr/>
        <p:txBody>
          <a:bodyPr/>
          <a:lstStyle>
            <a:lvl1pPr>
              <a:defRPr/>
            </a:lvl1pPr>
          </a:lstStyle>
          <a:p>
            <a:pPr>
              <a:defRPr/>
            </a:pPr>
            <a:fld id="{5151A586-2473-4AE2-A054-C02E5E92A9CE}" type="slidenum">
              <a:rPr lang="en-IN" altLang="en-US"/>
              <a:pPr>
                <a:defRPr/>
              </a:pPr>
              <a:t>‹#›</a:t>
            </a:fld>
            <a:endParaRPr lang="en-IN" altLang="en-US"/>
          </a:p>
        </p:txBody>
      </p:sp>
    </p:spTree>
    <p:extLst>
      <p:ext uri="{BB962C8B-B14F-4D97-AF65-F5344CB8AC3E}">
        <p14:creationId xmlns:p14="http://schemas.microsoft.com/office/powerpoint/2010/main" val="3187117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1FE734-1BA5-48B4-0150-DB25BF7EEDF3}"/>
              </a:ext>
            </a:extLst>
          </p:cNvPr>
          <p:cNvSpPr>
            <a:spLocks noGrp="1"/>
          </p:cNvSpPr>
          <p:nvPr>
            <p:ph type="dt" sz="half" idx="10"/>
          </p:nvPr>
        </p:nvSpPr>
        <p:spPr/>
        <p:txBody>
          <a:bodyPr/>
          <a:lstStyle>
            <a:lvl1pPr>
              <a:defRPr/>
            </a:lvl1pPr>
          </a:lstStyle>
          <a:p>
            <a:pPr>
              <a:defRPr/>
            </a:pPr>
            <a:fld id="{CBADB288-B0CF-4C1E-9745-78B8F6FA4492}" type="datetimeFigureOut">
              <a:rPr lang="en-IN"/>
              <a:pPr>
                <a:defRPr/>
              </a:pPr>
              <a:t>17-12-2025</a:t>
            </a:fld>
            <a:endParaRPr lang="en-IN"/>
          </a:p>
        </p:txBody>
      </p:sp>
      <p:sp>
        <p:nvSpPr>
          <p:cNvPr id="5" name="Footer Placeholder 4">
            <a:extLst>
              <a:ext uri="{FF2B5EF4-FFF2-40B4-BE49-F238E27FC236}">
                <a16:creationId xmlns:a16="http://schemas.microsoft.com/office/drawing/2014/main" id="{51F7C631-EF26-6FDA-BDC2-5F8C0DBFB3D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C66D26C-2059-74A6-924B-82634440975F}"/>
              </a:ext>
            </a:extLst>
          </p:cNvPr>
          <p:cNvSpPr>
            <a:spLocks noGrp="1"/>
          </p:cNvSpPr>
          <p:nvPr>
            <p:ph type="sldNum" sz="quarter" idx="12"/>
          </p:nvPr>
        </p:nvSpPr>
        <p:spPr/>
        <p:txBody>
          <a:bodyPr/>
          <a:lstStyle>
            <a:lvl1pPr>
              <a:defRPr/>
            </a:lvl1pPr>
          </a:lstStyle>
          <a:p>
            <a:pPr>
              <a:defRPr/>
            </a:pPr>
            <a:fld id="{E88FCABE-E4DA-4CD9-81E7-B635ACFE7C8C}" type="slidenum">
              <a:rPr lang="en-IN" altLang="en-US"/>
              <a:pPr>
                <a:defRPr/>
              </a:pPr>
              <a:t>‹#›</a:t>
            </a:fld>
            <a:endParaRPr lang="en-IN" altLang="en-US"/>
          </a:p>
        </p:txBody>
      </p:sp>
    </p:spTree>
    <p:extLst>
      <p:ext uri="{BB962C8B-B14F-4D97-AF65-F5344CB8AC3E}">
        <p14:creationId xmlns:p14="http://schemas.microsoft.com/office/powerpoint/2010/main" val="3116360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A0B983-9B83-1214-4C59-60387DD59123}"/>
              </a:ext>
            </a:extLst>
          </p:cNvPr>
          <p:cNvSpPr>
            <a:spLocks noGrp="1"/>
          </p:cNvSpPr>
          <p:nvPr>
            <p:ph type="dt" sz="half" idx="10"/>
          </p:nvPr>
        </p:nvSpPr>
        <p:spPr/>
        <p:txBody>
          <a:bodyPr/>
          <a:lstStyle>
            <a:lvl1pPr>
              <a:defRPr/>
            </a:lvl1pPr>
          </a:lstStyle>
          <a:p>
            <a:pPr>
              <a:defRPr/>
            </a:pPr>
            <a:fld id="{0F430564-1957-4BC7-84F7-B3AF0FE5AFB4}" type="datetimeFigureOut">
              <a:rPr lang="en-IN"/>
              <a:pPr>
                <a:defRPr/>
              </a:pPr>
              <a:t>17-12-2025</a:t>
            </a:fld>
            <a:endParaRPr lang="en-IN"/>
          </a:p>
        </p:txBody>
      </p:sp>
      <p:sp>
        <p:nvSpPr>
          <p:cNvPr id="5" name="Footer Placeholder 4">
            <a:extLst>
              <a:ext uri="{FF2B5EF4-FFF2-40B4-BE49-F238E27FC236}">
                <a16:creationId xmlns:a16="http://schemas.microsoft.com/office/drawing/2014/main" id="{0C267BBA-6DCB-9189-B1A5-ED1D26FC63B5}"/>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8D4B3FC3-BDAA-96F0-0415-4FA754090AE7}"/>
              </a:ext>
            </a:extLst>
          </p:cNvPr>
          <p:cNvSpPr>
            <a:spLocks noGrp="1"/>
          </p:cNvSpPr>
          <p:nvPr>
            <p:ph type="sldNum" sz="quarter" idx="12"/>
          </p:nvPr>
        </p:nvSpPr>
        <p:spPr/>
        <p:txBody>
          <a:bodyPr/>
          <a:lstStyle>
            <a:lvl1pPr>
              <a:defRPr/>
            </a:lvl1pPr>
          </a:lstStyle>
          <a:p>
            <a:pPr>
              <a:defRPr/>
            </a:pPr>
            <a:fld id="{7B9797C6-7FBC-4929-A13D-822CDA414528}" type="slidenum">
              <a:rPr lang="en-IN" altLang="en-US"/>
              <a:pPr>
                <a:defRPr/>
              </a:pPr>
              <a:t>‹#›</a:t>
            </a:fld>
            <a:endParaRPr lang="en-IN" altLang="en-US"/>
          </a:p>
        </p:txBody>
      </p:sp>
    </p:spTree>
    <p:extLst>
      <p:ext uri="{BB962C8B-B14F-4D97-AF65-F5344CB8AC3E}">
        <p14:creationId xmlns:p14="http://schemas.microsoft.com/office/powerpoint/2010/main" val="372488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522883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3039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C01B981-A53A-BA86-13E6-CAA87EA760B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8B3925AF-3D90-D00C-0544-A17DD64B890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19867451-6C88-7511-A0C2-6D1BE589AC6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01DEFC9-7C97-42FD-B873-7EF75CBFA711}" type="datetimeFigureOut">
              <a:rPr lang="en-IN"/>
              <a:pPr>
                <a:defRPr/>
              </a:pPr>
              <a:t>17-12-2025</a:t>
            </a:fld>
            <a:endParaRPr lang="en-IN"/>
          </a:p>
        </p:txBody>
      </p:sp>
      <p:sp>
        <p:nvSpPr>
          <p:cNvPr id="5" name="Footer Placeholder 4">
            <a:extLst>
              <a:ext uri="{FF2B5EF4-FFF2-40B4-BE49-F238E27FC236}">
                <a16:creationId xmlns:a16="http://schemas.microsoft.com/office/drawing/2014/main" id="{9B6B50E9-5AB1-3190-8B7C-0D8245451B1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6592F65C-69DB-EF54-F4FD-02336F09640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D4F1FFAD-AC43-4962-86F2-1D1A67DB4EEA}" type="slidenum">
              <a:rPr lang="en-IN" altLang="en-US"/>
              <a:pPr>
                <a:defRPr/>
              </a:pPr>
              <a:t>‹#›</a:t>
            </a:fld>
            <a:endParaRPr lang="en-IN" altLang="en-US"/>
          </a:p>
        </p:txBody>
      </p:sp>
    </p:spTree>
    <p:extLst>
      <p:ext uri="{BB962C8B-B14F-4D97-AF65-F5344CB8AC3E}">
        <p14:creationId xmlns:p14="http://schemas.microsoft.com/office/powerpoint/2010/main" val="24921303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F:\backup for si comptr word doc\pic\xx46.jpg">
            <a:extLst>
              <a:ext uri="{FF2B5EF4-FFF2-40B4-BE49-F238E27FC236}">
                <a16:creationId xmlns:a16="http://schemas.microsoft.com/office/drawing/2014/main" id="{F2713ADF-9322-4EDD-B9C9-E1987ACF9B08}"/>
              </a:ext>
            </a:extLst>
          </p:cNvPr>
          <p:cNvPicPr>
            <a:picLocks noChangeAspect="1" noChangeArrowheads="1"/>
          </p:cNvPicPr>
          <p:nvPr/>
        </p:nvPicPr>
        <p:blipFill>
          <a:blip r:embed="rId2">
            <a:duotone>
              <a:schemeClr val="accent4">
                <a:shade val="45000"/>
                <a:satMod val="135000"/>
              </a:schemeClr>
              <a:prstClr val="white"/>
            </a:duotone>
          </a:blip>
          <a:srcRect/>
          <a:stretch>
            <a:fillRect/>
          </a:stretch>
        </p:blipFill>
        <p:spPr bwMode="auto">
          <a:xfrm>
            <a:off x="0" y="-166688"/>
            <a:ext cx="12192000" cy="7192963"/>
          </a:xfrm>
          <a:prstGeom prst="rect">
            <a:avLst/>
          </a:prstGeom>
          <a:noFill/>
        </p:spPr>
      </p:pic>
      <p:sp>
        <p:nvSpPr>
          <p:cNvPr id="5" name="Rectangle 4">
            <a:extLst>
              <a:ext uri="{FF2B5EF4-FFF2-40B4-BE49-F238E27FC236}">
                <a16:creationId xmlns:a16="http://schemas.microsoft.com/office/drawing/2014/main" id="{03C086D4-8D88-6581-DCBE-A608AA60381F}"/>
              </a:ext>
            </a:extLst>
          </p:cNvPr>
          <p:cNvSpPr/>
          <p:nvPr/>
        </p:nvSpPr>
        <p:spPr>
          <a:xfrm>
            <a:off x="1919538" y="404664"/>
            <a:ext cx="8302151"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a:defRPr/>
            </a:pPr>
            <a:endParaRPr lang="en-IN" sz="9600" b="1" dirty="0">
              <a:ln w="22225">
                <a:solidFill>
                  <a:schemeClr val="accent2"/>
                </a:solidFill>
                <a:prstDash val="solid"/>
              </a:ln>
              <a:solidFill>
                <a:schemeClr val="accent2">
                  <a:lumMod val="40000"/>
                  <a:lumOff val="60000"/>
                </a:schemeClr>
              </a:solidFill>
            </a:endParaRPr>
          </a:p>
        </p:txBody>
      </p:sp>
      <p:pic>
        <p:nvPicPr>
          <p:cNvPr id="5126" name="Picture 5">
            <a:extLst>
              <a:ext uri="{FF2B5EF4-FFF2-40B4-BE49-F238E27FC236}">
                <a16:creationId xmlns:a16="http://schemas.microsoft.com/office/drawing/2014/main" id="{B2EF86AD-E08D-4FAB-AFC4-55065237A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9600"/>
            <a:ext cx="7213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object 4">
            <a:extLst>
              <a:ext uri="{FF2B5EF4-FFF2-40B4-BE49-F238E27FC236}">
                <a16:creationId xmlns:a16="http://schemas.microsoft.com/office/drawing/2014/main" id="{EB4F269D-964F-421D-80DC-7C9996FA95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a:extLst>
              <a:ext uri="{FF2B5EF4-FFF2-40B4-BE49-F238E27FC236}">
                <a16:creationId xmlns:a16="http://schemas.microsoft.com/office/drawing/2014/main" id="{F1526DB0-0FFF-45B8-B78C-64A763D21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Federal Emergency Management Agency (FEMA) Chemical, Biological,  Radiological, and Nuclear (CBRN) Office: Chemical Portfolio Ove">
            <a:extLst>
              <a:ext uri="{FF2B5EF4-FFF2-40B4-BE49-F238E27FC236}">
                <a16:creationId xmlns:a16="http://schemas.microsoft.com/office/drawing/2014/main" id="{19C4483A-FC07-4075-8CC3-BFC1F7D7C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9418" y="0"/>
            <a:ext cx="1847849"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9">
            <a:extLst>
              <a:ext uri="{FF2B5EF4-FFF2-40B4-BE49-F238E27FC236}">
                <a16:creationId xmlns:a16="http://schemas.microsoft.com/office/drawing/2014/main" id="{D6760140-9D6C-4E66-8152-88AD7A49A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600700"/>
            <a:ext cx="12192000"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
            <a:extLst>
              <a:ext uri="{FF2B5EF4-FFF2-40B4-BE49-F238E27FC236}">
                <a16:creationId xmlns:a16="http://schemas.microsoft.com/office/drawing/2014/main" id="{50C2DF8B-A530-4A3D-A02D-A0DB9F335AEB}"/>
              </a:ext>
            </a:extLst>
          </p:cNvPr>
          <p:cNvSpPr>
            <a:spLocks noChangeArrowheads="1"/>
          </p:cNvSpPr>
          <p:nvPr/>
        </p:nvSpPr>
        <p:spPr bwMode="auto">
          <a:xfrm>
            <a:off x="169333" y="1921934"/>
            <a:ext cx="68410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hi-IN" altLang="en-US" sz="4000" b="1" dirty="0">
                <a:solidFill>
                  <a:schemeClr val="bg1"/>
                </a:solidFill>
                <a:latin typeface="Open Sans" panose="020B0606030504020204"/>
                <a:cs typeface="Times New Roman" panose="02020603050405020304" pitchFamily="18" charset="0"/>
              </a:rPr>
              <a:t>परमाणु विस्फोट की घटना</a:t>
            </a:r>
            <a:endParaRPr lang="en-IN" altLang="en-US" sz="4000" b="1" dirty="0">
              <a:solidFill>
                <a:schemeClr val="bg1"/>
              </a:solidFill>
              <a:latin typeface="Open Sans" panose="020B0606030504020204"/>
            </a:endParaRPr>
          </a:p>
        </p:txBody>
      </p:sp>
      <p:sp>
        <p:nvSpPr>
          <p:cNvPr id="3" name="TextBox 2">
            <a:extLst>
              <a:ext uri="{FF2B5EF4-FFF2-40B4-BE49-F238E27FC236}">
                <a16:creationId xmlns:a16="http://schemas.microsoft.com/office/drawing/2014/main" id="{D275C2FF-799F-2BA7-64EE-A3E21E4C8BA3}"/>
              </a:ext>
            </a:extLst>
          </p:cNvPr>
          <p:cNvSpPr txBox="1"/>
          <p:nvPr/>
        </p:nvSpPr>
        <p:spPr>
          <a:xfrm>
            <a:off x="6886787" y="5997992"/>
            <a:ext cx="6097904" cy="740203"/>
          </a:xfrm>
          <a:prstGeom prst="rect">
            <a:avLst/>
          </a:prstGeom>
          <a:noFill/>
        </p:spPr>
        <p:txBody>
          <a:bodyPr wrap="square">
            <a:spAutoFit/>
          </a:bodyPr>
          <a:lstStyle/>
          <a:p>
            <a:pPr>
              <a:lnSpc>
                <a:spcPct val="107000"/>
              </a:lnSpc>
              <a:spcAft>
                <a:spcPts val="800"/>
              </a:spcAft>
              <a:buNone/>
            </a:pPr>
            <a:r>
              <a:rPr lang="hi-IN" sz="4000" b="1" dirty="0">
                <a:effectLst/>
                <a:latin typeface="Kruti Dev 092" pitchFamily="2" charset="0"/>
                <a:ea typeface="Calibri" panose="020F0502020204030204" pitchFamily="34" charset="0"/>
                <a:cs typeface="Mangal" panose="02040503050203030202" pitchFamily="18" charset="0"/>
              </a:rPr>
              <a:t>उप निरीक्षक/</a:t>
            </a:r>
            <a:r>
              <a:rPr lang="hi-IN" sz="4000" b="1" dirty="0" err="1">
                <a:effectLst/>
                <a:latin typeface="Kruti Dev 092" pitchFamily="2" charset="0"/>
                <a:ea typeface="Calibri" panose="020F0502020204030204" pitchFamily="34" charset="0"/>
                <a:cs typeface="Mangal" panose="02040503050203030202" pitchFamily="18" charset="0"/>
              </a:rPr>
              <a:t>जीडी</a:t>
            </a:r>
            <a:r>
              <a:rPr lang="hi-IN" sz="4000" b="1" dirty="0">
                <a:effectLst/>
                <a:latin typeface="Kruti Dev 092" pitchFamily="2" charset="0"/>
                <a:ea typeface="Calibri" panose="020F0502020204030204" pitchFamily="34" charset="0"/>
                <a:cs typeface="Mangal" panose="02040503050203030202" pitchFamily="18" charset="0"/>
              </a:rPr>
              <a:t> आनंद</a:t>
            </a:r>
            <a:endParaRPr lang="en-IN" sz="4800" b="1"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85800" y="2413000"/>
            <a:ext cx="3048000" cy="1778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हवा का फटना</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038600" y="1066800"/>
            <a:ext cx="7467600" cy="5334000"/>
          </a:xfrm>
        </p:spPr>
        <p:txBody>
          <a:bodyPr>
            <a:noAutofit/>
          </a:bodyPr>
          <a:lstStyle/>
          <a:p>
            <a:pPr algn="just">
              <a:lnSpc>
                <a:spcPct val="150000"/>
              </a:lnSpc>
              <a:buFont typeface="Wingdings" panose="05000000000000000000" pitchFamily="2" charset="2"/>
              <a:buChar char="Ø"/>
            </a:pPr>
            <a:r>
              <a:rPr lang="hi-IN" sz="2400" dirty="0">
                <a:solidFill>
                  <a:srgbClr val="000000"/>
                </a:solidFill>
                <a:latin typeface="Open Sans" panose="020B0606030504020204"/>
                <a:ea typeface="Times New Roman" panose="02020603050405020304" pitchFamily="18" charset="0"/>
              </a:rPr>
              <a:t>एक हथियार को 30 किमी से कम ऊंचाई पर हवा में विस्फोट किया जाता है, लेकिन इतनी ऊंचाई पर कि आग का गोला पृथ्वी की सतह से संपर्क नहीं करता है। 
अधिकतम प्रभाव प्राप्त करने के लिए ऊंचाई भिन्न हो सकती है
विस्फोट से काफी नुकसान और चोट लगती है। 
उजागर त्वचा में जलन कई वर्ग किलोमीटर में उत्पन्न हो सकती है 
अभी भी बड़े क्षेत्र में आंखों में चोट।</a:t>
            </a:r>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88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85800" y="2413000"/>
            <a:ext cx="3048000" cy="1778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हवा का फटना</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86200" y="1066800"/>
            <a:ext cx="7772400" cy="5334000"/>
          </a:xfrm>
        </p:spPr>
        <p:txBody>
          <a:bodyPr>
            <a:noAutofit/>
          </a:bodyPr>
          <a:lstStyle/>
          <a:p>
            <a:pPr algn="just">
              <a:lnSpc>
                <a:spcPct val="150000"/>
              </a:lnSpc>
              <a:buFont typeface="Wingdings" panose="05000000000000000000" pitchFamily="2" charset="2"/>
              <a:buChar char="Ø"/>
            </a:pPr>
            <a:r>
              <a:rPr lang="hi-IN" sz="2400" dirty="0">
                <a:solidFill>
                  <a:srgbClr val="000000"/>
                </a:solidFill>
                <a:latin typeface="Open Sans" panose="020B0606030504020204"/>
                <a:ea typeface="Times New Roman" panose="02020603050405020304" pitchFamily="18" charset="0"/>
              </a:rPr>
              <a:t>प्रारंभिक परमाणु विकिरण छोटे हथियारों के साथ एक महत्वपूर्ण खतरा होगा, लेकिन नतीजों के खतरे को नजरअंदाज किया जा सकता है क्योंकि अनिवार्य रूप से हवा के फटने से कोई स्थानीय नतीजा नहीं है। 
ग्राउंड जीरो के आसपास के क्षेत्र में, न्यूट्रॉन-प्रेरित गतिविधि का एक छोटा सा क्षेत्र हो सकता है जो क्षेत्र से गुजरने के लिए आवश्यक सैनिकों के लिए खतरनाक हो सकता है। 
सामरिक रूप से, जमीनी बलों के खिलाफ हवाई विस्फोट का उपयोग किए जाने की सबसे अधिक संभावना है।</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65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413000"/>
            <a:ext cx="2667000" cy="1778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उच्च ऊंचाई फटना</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86200" y="1143000"/>
            <a:ext cx="7772400" cy="5257800"/>
          </a:xfrm>
        </p:spPr>
        <p:txBody>
          <a:bodyPr>
            <a:noAutofit/>
          </a:bodyPr>
          <a:lstStyle/>
          <a:p>
            <a:pPr algn="just">
              <a:lnSpc>
                <a:spcPct val="150000"/>
              </a:lnSpc>
            </a:pPr>
            <a:r>
              <a:rPr lang="hi-IN" sz="2400" dirty="0">
                <a:solidFill>
                  <a:srgbClr val="000000"/>
                </a:solidFill>
                <a:latin typeface="Open Sans" panose="020B0606030504020204"/>
                <a:ea typeface="Times New Roman" panose="02020603050405020304" pitchFamily="18" charset="0"/>
              </a:rPr>
              <a:t>एक हथियार इतनी ऊंचाई (30 किमी से ऊपर) पर विस्फोट किया जाता है कि विस्फोट से उत्पन्न प्रारंभिक नरम एक्स-रे हवा के अणुओं की एक बड़ी मात्रा में गर्मी के रूप में ऊर्जा को नष्ट कर देते हैं। 
वहां आग का गोला बहुत बड़ा होता है और बहुत तेजी से फैलता है। 
उच्च ऊंचाई वाले विस्फोट से आयनकारी विकिरण अवशोषित होने से पहले सैकड़ों मील तक यात्रा कर सकता है।</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18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413000"/>
            <a:ext cx="2667000" cy="1778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उच्च ऊंचाई फटना</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86200" y="1143000"/>
            <a:ext cx="7772400" cy="5257800"/>
          </a:xfrm>
        </p:spPr>
        <p:txBody>
          <a:bodyPr>
            <a:noAutofit/>
          </a:bodyPr>
          <a:lstStyle/>
          <a:p>
            <a:pPr algn="just">
              <a:lnSpc>
                <a:spcPct val="150000"/>
              </a:lnSpc>
            </a:pPr>
            <a:r>
              <a:rPr lang="hi-IN" sz="2800" dirty="0">
                <a:solidFill>
                  <a:srgbClr val="000000"/>
                </a:solidFill>
                <a:latin typeface="Open Sans" panose="020B0606030504020204"/>
                <a:ea typeface="Times New Roman" panose="02020603050405020304" pitchFamily="18" charset="0"/>
              </a:rPr>
              <a:t>ऊपरी वायुमंडल (आयनमंडल) का महत्वपूर्ण आयनीकरण हो सकता है। 
संचार में गंभीर व्यवधान हो सकता है।
इसके अलावा एक तीव्र विद्युत चुम्बकीय पल्स (ईएमपी) की पीढ़ी का नेतृत्व करता है जो परिष्कृत इलेक्ट्रॉनिक उपकरणों के प्रदर्शन को काफी कम या नष्ट कर सकता है।</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43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667000"/>
            <a:ext cx="2667000" cy="12954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सतह 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14800" y="1143000"/>
            <a:ext cx="7391400" cy="5257800"/>
          </a:xfrm>
        </p:spPr>
        <p:txBody>
          <a:bodyPr>
            <a:noAutofit/>
          </a:bodyPr>
          <a:lstStyle/>
          <a:p>
            <a:pPr marL="0" indent="0" algn="just">
              <a:lnSpc>
                <a:spcPct val="150000"/>
              </a:lnSpc>
              <a:buFont typeface="Wingdings" panose="05000000000000000000" pitchFamily="2" charset="2"/>
              <a:buChar char="ü"/>
            </a:pPr>
            <a:r>
              <a:rPr lang="hi-IN" sz="2800" dirty="0">
                <a:solidFill>
                  <a:srgbClr val="000000"/>
                </a:solidFill>
                <a:latin typeface="Open Sans" panose="020B0606030504020204"/>
                <a:ea typeface="Times New Roman" panose="02020603050405020304" pitchFamily="18" charset="0"/>
              </a:rPr>
              <a:t>एक हथियार को पृथ्वी की सतह पर या उससे थोड़ा ऊपर विस्फोट किया जाता है ताकि आग का गोला वास्तव में जमीन या पानी की सतह को छू सके। 
विस्फोट, थर्मल विकिरण और प्रारंभिक परमाणु विकिरण से प्रभावित क्षेत्र समान उपज के वायु विस्फोट की तुलना में कम व्यापक होगा, ग्राउंड जीरो के क्षेत्र को छोड़कर जहां विनाश केंद्रित है।</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13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838200" y="2667000"/>
            <a:ext cx="2667000" cy="12954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सतह 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91000" y="1371600"/>
            <a:ext cx="7162800" cy="3810000"/>
          </a:xfrm>
        </p:spPr>
        <p:txBody>
          <a:bodyPr>
            <a:noAutofit/>
          </a:bodyPr>
          <a:lstStyle/>
          <a:p>
            <a:pPr marL="0" indent="0" algn="just">
              <a:lnSpc>
                <a:spcPct val="200000"/>
              </a:lnSpc>
              <a:buFont typeface="Wingdings" panose="05000000000000000000" pitchFamily="2" charset="2"/>
              <a:buChar char="ü"/>
            </a:pPr>
            <a:r>
              <a:rPr lang="hi-IN" sz="2800" dirty="0">
                <a:solidFill>
                  <a:srgbClr val="000000"/>
                </a:solidFill>
                <a:latin typeface="Open Sans" panose="020B0606030504020204"/>
                <a:ea typeface="Times New Roman" panose="02020603050405020304" pitchFamily="18" charset="0"/>
              </a:rPr>
              <a:t>हवा के फटने के विपरीत, स्थानीय गिरावट विस्फोट और थर्मल विकिरण से प्रभावित होने वाले क्षेत्र की तुलना में बहुत बड़े डाउनविंड क्षेत्र में खतरा हो सकती है।</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55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228600" y="2667000"/>
            <a:ext cx="3886200" cy="12954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भूमिगत 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143000"/>
            <a:ext cx="7239000" cy="4876800"/>
          </a:xfrm>
        </p:spPr>
        <p:txBody>
          <a:bodyPr>
            <a:noAutofit/>
          </a:bodyPr>
          <a:lstStyle/>
          <a:p>
            <a:pPr algn="just">
              <a:lnSpc>
                <a:spcPct val="150000"/>
              </a:lnSpc>
              <a:buFont typeface="Wingdings" panose="05000000000000000000" pitchFamily="2" charset="2"/>
              <a:buChar char="q"/>
            </a:pPr>
            <a:r>
              <a:rPr lang="hi-IN" sz="2800" dirty="0">
                <a:solidFill>
                  <a:srgbClr val="000000"/>
                </a:solidFill>
                <a:latin typeface="Open Sans" panose="020B0606030504020204"/>
                <a:ea typeface="Times New Roman" panose="02020603050405020304" pitchFamily="18" charset="0"/>
              </a:rPr>
              <a:t>जहां फटने का बिंदु जमीन के नीचे होता है, वह एक भूमिगत विस्फोट होता है। 
बहुत उथले फटने से सतह फटने से अप्रभेद्य होते हैं; क्योंकि आग का गोला अभी भी जमीन के ऊपर पैदा होगा। 
गहरे फटने में, आग के गोले के बजाय एक गैस का बुलबुला बनेगा।</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31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52400" y="2895600"/>
            <a:ext cx="3886200" cy="12954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भूमिगत 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91000" y="1219200"/>
            <a:ext cx="7315200" cy="4953000"/>
          </a:xfrm>
        </p:spPr>
        <p:txBody>
          <a:bodyPr>
            <a:noAutofit/>
          </a:bodyPr>
          <a:lstStyle/>
          <a:p>
            <a:pPr algn="just">
              <a:buFont typeface="Wingdings" panose="05000000000000000000" pitchFamily="2" charset="2"/>
              <a:buChar char="Ø"/>
            </a:pPr>
            <a:r>
              <a:rPr lang="hi-IN" sz="2400" dirty="0">
                <a:solidFill>
                  <a:srgbClr val="000000"/>
                </a:solidFill>
                <a:latin typeface="Open Sans" panose="020B0606030504020204"/>
                <a:ea typeface="Times New Roman" panose="02020603050405020304" pitchFamily="18" charset="0"/>
              </a:rPr>
              <a:t>जब फटने का बिंदु पानी की सतह से नीचे होता है, तो इसे पानी के नीचे फटना कहा जाता है। 
    उपसतह फटना
विस्फोट की अधिकांश सदमे ऊर्जा भूमिगत या पानी के नीचे के झटके के रूप में दिखाई देती है
जमीन या पानी के शरीर का गर्म होना
विस्फोट की गहराई के आधार पर, कुछ थर्मल और परमाणु विकिरण बच जाएंगे
विस्फोट के आसपास का पानी रेडियोधर्मी विखंडन उत्पादों से दूषित हो जाएगा</a:t>
            </a: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b="1" dirty="0">
              <a:latin typeface="Tw Cen MT" panose="020B0602020104020603" pitchFamily="34" charset="0"/>
            </a:endParaRPr>
          </a:p>
          <a:p>
            <a:pPr algn="just">
              <a:lnSpc>
                <a:spcPct val="150000"/>
              </a:lnSpc>
            </a:pP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726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413000"/>
            <a:ext cx="3048000" cy="17780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परमाणु के प्रभाव</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5105400" y="1371600"/>
            <a:ext cx="6400800" cy="5105400"/>
          </a:xfrm>
        </p:spPr>
        <p:txBody>
          <a:bodyPr>
            <a:noAutofit/>
          </a:bodyPr>
          <a:lstStyle/>
          <a:p>
            <a:pPr lvl="0">
              <a:lnSpc>
                <a:spcPct val="150000"/>
              </a:lnSpc>
            </a:pPr>
            <a:r>
              <a:rPr lang="hi-IN" sz="2800" dirty="0">
                <a:latin typeface="Open Sans" panose="020B0606030504020204"/>
              </a:rPr>
              <a:t>चमक
गर्मी
विस्फोट
विकिरण
	(</a:t>
            </a:r>
            <a:r>
              <a:rPr lang="en-US" sz="2800" dirty="0">
                <a:latin typeface="Open Sans" panose="020B0606030504020204"/>
              </a:rPr>
              <a:t>a) </a:t>
            </a:r>
            <a:r>
              <a:rPr lang="hi-IN" sz="2800" dirty="0">
                <a:latin typeface="Open Sans" panose="020B0606030504020204"/>
              </a:rPr>
              <a:t>प्रारंभिक
	(</a:t>
            </a:r>
            <a:r>
              <a:rPr lang="en-US" sz="2800" dirty="0">
                <a:latin typeface="Open Sans" panose="020B0606030504020204"/>
              </a:rPr>
              <a:t>b) </a:t>
            </a:r>
            <a:r>
              <a:rPr lang="hi-IN" sz="2800" dirty="0">
                <a:latin typeface="Open Sans" panose="020B0606030504020204"/>
              </a:rPr>
              <a:t>अवशिष्ट</a:t>
            </a:r>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32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413000"/>
            <a:ext cx="3048000" cy="1778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चमक</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प्रभाव</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5105400" y="1371600"/>
            <a:ext cx="6400800" cy="5105400"/>
          </a:xfrm>
        </p:spPr>
        <p:txBody>
          <a:bodyPr>
            <a:noAutofit/>
          </a:bodyPr>
          <a:lstStyle/>
          <a:p>
            <a:pPr>
              <a:buFont typeface="Wingdings" panose="05000000000000000000" pitchFamily="2" charset="2"/>
              <a:buChar char="q"/>
            </a:pPr>
            <a:r>
              <a:rPr lang="en-US" sz="2800" dirty="0">
                <a:latin typeface="Open Sans" panose="020B0606030504020204"/>
              </a:rPr>
              <a:t> </a:t>
            </a:r>
            <a:r>
              <a:rPr lang="hi-IN" sz="2800" dirty="0">
                <a:latin typeface="Open Sans" panose="020B0606030504020204"/>
              </a:rPr>
              <a:t>फ्लैश बर्न
*आग के गोले के पास 100%
* उजागर त्वचा को 4 किमी तक जलाएं
 लौ जलना
	* एक वातावरण में ज्वलनशील वस्तुओं को जलाता है
 आँख की चोट
          * फ्लैश ब्लाइंडनेस
          * रेटिना का जलना</a:t>
            </a:r>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58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FAB27C0-53E7-412F-A2E0-EBAC4A6AC639}"/>
              </a:ext>
            </a:extLst>
          </p:cNvPr>
          <p:cNvSpPr>
            <a:spLocks noGrp="1"/>
          </p:cNvSpPr>
          <p:nvPr>
            <p:ph type="dt" sz="quarter" idx="10"/>
          </p:nvPr>
        </p:nvSpPr>
        <p:spPr/>
        <p:txBody>
          <a:bodyPr/>
          <a:lstStyle/>
          <a:p>
            <a:pPr>
              <a:defRPr/>
            </a:pPr>
            <a:fld id="{405CC373-F437-4989-9B17-3993FE30875D}" type="datetime1">
              <a:rPr lang="en-US" smtClean="0">
                <a:solidFill>
                  <a:prstClr val="black">
                    <a:tint val="75000"/>
                  </a:prstClr>
                </a:solidFill>
              </a:rPr>
              <a:pPr>
                <a:defRPr/>
              </a:pPr>
              <a:t>12/17/2025</a:t>
            </a:fld>
            <a:endParaRPr lang="en-US" dirty="0">
              <a:solidFill>
                <a:prstClr val="black">
                  <a:tint val="75000"/>
                </a:prstClr>
              </a:solidFill>
            </a:endParaRPr>
          </a:p>
        </p:txBody>
      </p:sp>
      <p:sp>
        <p:nvSpPr>
          <p:cNvPr id="6147" name="Slide Number Placeholder 4">
            <a:extLst>
              <a:ext uri="{FF2B5EF4-FFF2-40B4-BE49-F238E27FC236}">
                <a16:creationId xmlns:a16="http://schemas.microsoft.com/office/drawing/2014/main" id="{66733083-2A88-40C3-837D-2AB9AEF48E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9pPr>
          </a:lstStyle>
          <a:p>
            <a:pPr>
              <a:spcBef>
                <a:spcPct val="0"/>
              </a:spcBef>
              <a:buFontTx/>
              <a:buNone/>
            </a:pPr>
            <a:fld id="{0A5D9AE6-B4C6-49DC-805F-05FD33F059A9}" type="slidenum">
              <a:rPr lang="en-US" altLang="en-US" sz="1600">
                <a:solidFill>
                  <a:srgbClr val="898989"/>
                </a:solidFill>
              </a:rPr>
              <a:pPr>
                <a:spcBef>
                  <a:spcPct val="0"/>
                </a:spcBef>
                <a:buFontTx/>
                <a:buNone/>
              </a:pPr>
              <a:t>2</a:t>
            </a:fld>
            <a:endParaRPr lang="en-US" altLang="en-US" sz="1600">
              <a:solidFill>
                <a:srgbClr val="898989"/>
              </a:solidFill>
            </a:endParaRPr>
          </a:p>
        </p:txBody>
      </p:sp>
      <p:pic>
        <p:nvPicPr>
          <p:cNvPr id="6148" name="object 4">
            <a:extLst>
              <a:ext uri="{FF2B5EF4-FFF2-40B4-BE49-F238E27FC236}">
                <a16:creationId xmlns:a16="http://schemas.microsoft.com/office/drawing/2014/main" id="{16966DA3-3D9B-4883-8886-99B24565E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a:extLst>
              <a:ext uri="{FF2B5EF4-FFF2-40B4-BE49-F238E27FC236}">
                <a16:creationId xmlns:a16="http://schemas.microsoft.com/office/drawing/2014/main" id="{F2FF3065-9367-4BB4-BD1E-53446CFDD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itle 1">
            <a:extLst>
              <a:ext uri="{FF2B5EF4-FFF2-40B4-BE49-F238E27FC236}">
                <a16:creationId xmlns:a16="http://schemas.microsoft.com/office/drawing/2014/main" id="{D36E4758-E223-4507-BA07-2ED32472F77A}"/>
              </a:ext>
            </a:extLst>
          </p:cNvPr>
          <p:cNvSpPr txBox="1">
            <a:spLocks noChangeArrowheads="1"/>
          </p:cNvSpPr>
          <p:nvPr/>
        </p:nvSpPr>
        <p:spPr bwMode="auto">
          <a:xfrm>
            <a:off x="1041400" y="144780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hi-IN" altLang="en-US" sz="4000" b="1" dirty="0">
                <a:solidFill>
                  <a:srgbClr val="C00000"/>
                </a:solidFill>
                <a:latin typeface="Open Sans" panose="020B0606030504020204"/>
                <a:cs typeface="Sans Serif Collection" panose="020B0502040504020204" pitchFamily="34" charset="0"/>
              </a:rPr>
              <a:t>उद्देश्यों</a:t>
            </a:r>
            <a:endParaRPr lang="en-US" altLang="en-US" sz="4000" b="1" dirty="0">
              <a:solidFill>
                <a:srgbClr val="C00000"/>
              </a:solidFill>
              <a:latin typeface="Open Sans" panose="020B0606030504020204"/>
              <a:cs typeface="Sans Serif Collection" panose="020B0502040504020204" pitchFamily="34" charset="0"/>
            </a:endParaRPr>
          </a:p>
        </p:txBody>
      </p:sp>
      <p:sp>
        <p:nvSpPr>
          <p:cNvPr id="6151" name="Rectangle 8">
            <a:extLst>
              <a:ext uri="{FF2B5EF4-FFF2-40B4-BE49-F238E27FC236}">
                <a16:creationId xmlns:a16="http://schemas.microsoft.com/office/drawing/2014/main" id="{F7792A75-070B-4B60-9527-A4B8B21A70D5}"/>
              </a:ext>
            </a:extLst>
          </p:cNvPr>
          <p:cNvSpPr>
            <a:spLocks noChangeArrowheads="1"/>
          </p:cNvSpPr>
          <p:nvPr/>
        </p:nvSpPr>
        <p:spPr bwMode="auto">
          <a:xfrm>
            <a:off x="685800" y="2362200"/>
            <a:ext cx="3784600" cy="19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5588" indent="-2555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buFont typeface="Wingdings" panose="05000000000000000000" pitchFamily="2" charset="2"/>
              <a:buChar char="§"/>
            </a:pPr>
            <a:r>
              <a:rPr lang="hi-IN" altLang="en-US" sz="2800" dirty="0">
                <a:solidFill>
                  <a:srgbClr val="000000"/>
                </a:solidFill>
                <a:latin typeface="Open Sans" panose="020B0606030504020204"/>
              </a:rPr>
              <a:t>इस पाठ के पूरा होने पर आप निम्न में सक्षम होंगे:</a:t>
            </a:r>
            <a:endParaRPr lang="en-US" altLang="en-US" sz="2800" b="1" u="sng" dirty="0">
              <a:solidFill>
                <a:srgbClr val="000000"/>
              </a:solidFill>
              <a:latin typeface="Open Sans" panose="020B0606030504020204"/>
            </a:endParaRPr>
          </a:p>
        </p:txBody>
      </p:sp>
      <p:sp>
        <p:nvSpPr>
          <p:cNvPr id="6152" name="Rectangle 9">
            <a:extLst>
              <a:ext uri="{FF2B5EF4-FFF2-40B4-BE49-F238E27FC236}">
                <a16:creationId xmlns:a16="http://schemas.microsoft.com/office/drawing/2014/main" id="{89434B7D-5D4B-4653-AB06-049799FF596A}"/>
              </a:ext>
            </a:extLst>
          </p:cNvPr>
          <p:cNvSpPr>
            <a:spLocks noChangeArrowheads="1"/>
          </p:cNvSpPr>
          <p:nvPr/>
        </p:nvSpPr>
        <p:spPr bwMode="auto">
          <a:xfrm>
            <a:off x="5177367" y="1219200"/>
            <a:ext cx="6633633" cy="48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eaLnBrk="0" hangingPunct="0">
              <a:lnSpc>
                <a:spcPct val="150000"/>
              </a:lnSpc>
              <a:buAutoNum type="arabicPeriod"/>
            </a:pPr>
            <a:r>
              <a:rPr lang="hi-IN" altLang="en-IN" sz="2400" dirty="0">
                <a:latin typeface="Open Sans" panose="020B0606030504020204"/>
                <a:cs typeface="Arial" panose="020B0604020202020204" pitchFamily="34" charset="0"/>
              </a:rPr>
              <a:t>परमाणु विस्फोट क्या है
परमाणु विस्फोट में ऊर्जा का वितरण
परमाणु विस्फोट के प्रकार
परमाणु विस्फोट के प्रभाव
हिरोशिमा और नागासाकी पर परमाणु विस्फोट का प्रभाव 
7. तत्काल मौत का कारण 
8. निष्कर्ष</a:t>
            </a:r>
            <a:endParaRPr lang="en-US" altLang="en-US" sz="2400" dirty="0">
              <a:latin typeface="Open Sans" panose="020B0606030504020204"/>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209800"/>
            <a:ext cx="3048000" cy="22098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गर्मी या थर्मल विकिरण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371600"/>
            <a:ext cx="6858000" cy="3962400"/>
          </a:xfrm>
        </p:spPr>
        <p:txBody>
          <a:bodyPr>
            <a:noAutofit/>
          </a:bodyPr>
          <a:lstStyle/>
          <a:p>
            <a:pPr>
              <a:lnSpc>
                <a:spcPct val="200000"/>
              </a:lnSpc>
              <a:buFontTx/>
              <a:buNone/>
            </a:pPr>
            <a:r>
              <a:rPr lang="en-US" sz="2800" dirty="0">
                <a:latin typeface="Open Sans" panose="020B0606030504020204"/>
              </a:rPr>
              <a:t> </a:t>
            </a:r>
            <a:r>
              <a:rPr lang="hi-IN" sz="2800" dirty="0">
                <a:latin typeface="Open Sans" panose="020B0606030504020204"/>
              </a:rPr>
              <a:t>गर्मी/थर्मल विकिरण से 50% हताहत
         		- पहली डिग्री बर्न
         		- दूसरी डिग्री का जलना
         		- थर्ड डिग्री बर्न</a:t>
            </a:r>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86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1219200" y="2853266"/>
            <a:ext cx="2057400" cy="10668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371600"/>
            <a:ext cx="6858000" cy="4572000"/>
          </a:xfrm>
        </p:spPr>
        <p:txBody>
          <a:bodyPr>
            <a:noAutofit/>
          </a:bodyPr>
          <a:lstStyle/>
          <a:p>
            <a:pPr algn="just">
              <a:lnSpc>
                <a:spcPct val="90000"/>
              </a:lnSpc>
            </a:pPr>
            <a:r>
              <a:rPr lang="hi-IN" sz="2800" dirty="0">
                <a:latin typeface="Open Sans" panose="020B0606030504020204"/>
              </a:rPr>
              <a:t>विस्फोट
लहर की तीव्रता बढ़ जाती है क्योंकि अनुगामी लहर लहर के सामने आती है।
शॉक फ्रंट बनाया गया। 
इसके निर्माण के तुरंत बाद सदमे के मोर्चे पर चरम शक्ति।</a:t>
            </a:r>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48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324100"/>
            <a:ext cx="3048000" cy="22098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विस्फोट और सदमे की लहर प्रभाव</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066800"/>
            <a:ext cx="6858000" cy="5181600"/>
          </a:xfrm>
        </p:spPr>
        <p:txBody>
          <a:bodyPr>
            <a:noAutofit/>
          </a:bodyPr>
          <a:lstStyle/>
          <a:p>
            <a:pPr lvl="1">
              <a:lnSpc>
                <a:spcPct val="150000"/>
              </a:lnSpc>
              <a:buFont typeface="Wingdings" panose="05000000000000000000" pitchFamily="2" charset="2"/>
              <a:buChar char="Ø"/>
            </a:pPr>
            <a:r>
              <a:rPr lang="en-US" dirty="0">
                <a:latin typeface="Open Sans" panose="020B0606030504020204"/>
              </a:rPr>
              <a:t> </a:t>
            </a:r>
            <a:r>
              <a:rPr lang="hi-IN" dirty="0">
                <a:latin typeface="Open Sans" panose="020B0606030504020204"/>
              </a:rPr>
              <a:t>कान के पर्दे में चोट
 फेफड़ों को नुकसान
 गंभीर चोट
 अवसान
 इमारत टूटती है
 फील्ड डिफेंस टूट गया
 वाहन, टैंक, पेड़ नष्ट</a:t>
            </a:r>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75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परमाणु विकिरण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95800" y="1295400"/>
            <a:ext cx="6858000" cy="4495800"/>
          </a:xfrm>
        </p:spPr>
        <p:txBody>
          <a:bodyPr>
            <a:noAutofit/>
          </a:bodyPr>
          <a:lstStyle/>
          <a:p>
            <a:pPr algn="just">
              <a:lnSpc>
                <a:spcPct val="150000"/>
              </a:lnSpc>
              <a:buFontTx/>
              <a:buNone/>
            </a:pPr>
            <a:r>
              <a:rPr lang="en-US" sz="2800" dirty="0">
                <a:latin typeface="Open Sans" panose="020B0606030504020204"/>
              </a:rPr>
              <a:t> 	    - </a:t>
            </a:r>
            <a:r>
              <a:rPr lang="hi-IN" sz="2800" dirty="0">
                <a:latin typeface="Open Sans" panose="020B0606030504020204"/>
              </a:rPr>
              <a:t>प्रारंभिक विकिरण
       - अवशिष्ट विकिरण
परमाणु विस्फोट से विकिरण पदार्थ के आयनीकरण का कारण बनता है।
परमाणु मूल के कण अर्थात </a:t>
            </a:r>
            <a:r>
              <a:rPr lang="el-GR" sz="2800" dirty="0">
                <a:latin typeface="Open Sans" panose="020B0606030504020204"/>
              </a:rPr>
              <a:t>Α </a:t>
            </a:r>
            <a:r>
              <a:rPr lang="hi-IN" sz="2800" dirty="0">
                <a:latin typeface="Open Sans" panose="020B0606030504020204"/>
              </a:rPr>
              <a:t>और </a:t>
            </a:r>
            <a:r>
              <a:rPr lang="el-GR" sz="2800" dirty="0">
                <a:latin typeface="Open Sans" panose="020B0606030504020204"/>
              </a:rPr>
              <a:t>β </a:t>
            </a:r>
            <a:r>
              <a:rPr lang="hi-IN" sz="2800" dirty="0">
                <a:latin typeface="Open Sans" panose="020B0606030504020204"/>
              </a:rPr>
              <a:t>कण, न्यूट्रॉन </a:t>
            </a:r>
            <a:r>
              <a:rPr lang="el-GR" sz="2800" dirty="0">
                <a:latin typeface="Open Sans" panose="020B0606030504020204"/>
              </a:rPr>
              <a:t>γ </a:t>
            </a:r>
            <a:r>
              <a:rPr lang="hi-IN" sz="2800" dirty="0">
                <a:latin typeface="Open Sans" panose="020B0606030504020204"/>
              </a:rPr>
              <a:t>किरणें।</a:t>
            </a:r>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92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परमाणु विकिरण</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191000" y="1143000"/>
            <a:ext cx="7315200" cy="4953000"/>
          </a:xfrm>
        </p:spPr>
        <p:txBody>
          <a:bodyPr>
            <a:noAutofit/>
          </a:bodyPr>
          <a:lstStyle/>
          <a:p>
            <a:pPr algn="just">
              <a:lnSpc>
                <a:spcPct val="150000"/>
              </a:lnSpc>
              <a:buNone/>
            </a:pPr>
            <a:r>
              <a:rPr lang="en-US" sz="2800" dirty="0">
                <a:latin typeface="Open Sans" panose="020B0606030504020204"/>
              </a:rPr>
              <a:t> 	</a:t>
            </a:r>
            <a:r>
              <a:rPr lang="hi-IN" sz="2400" b="1" dirty="0">
                <a:latin typeface="Open Sans" panose="020B0606030504020204"/>
              </a:rPr>
              <a:t>प्रारंभिक परमाणु विकिरण: वह आयनकारी विकिरण विस्फोट के बाद पहले मिनट के भीतर उत्सर्जित होता है। 
    अवशिष्ट परमाणु विकिरण
वह विकिरण जो विस्फोट के एक मिनट बाद उत्सर्जित होता है और मुख्य रूप से उत्पन्न रेडियोआइसोटोप के क्षय से उत्पन्न होता है।
मुख्य रूप से निम्नलिखित से बना है: -
रेडियोधर्मी नतीजा।</a:t>
            </a:r>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83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विकिरण</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प्रभाव</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648200" y="1219200"/>
            <a:ext cx="6858000" cy="4953000"/>
          </a:xfrm>
        </p:spPr>
        <p:txBody>
          <a:bodyPr>
            <a:noAutofit/>
          </a:bodyPr>
          <a:lstStyle/>
          <a:p>
            <a:pPr>
              <a:lnSpc>
                <a:spcPct val="150000"/>
              </a:lnSpc>
            </a:pPr>
            <a:r>
              <a:rPr lang="hi-IN" sz="2800" b="1" dirty="0">
                <a:latin typeface="Open Sans" panose="020B0606030504020204"/>
              </a:rPr>
              <a:t>तत्काल प्रभाव
    -उल्टी
    - सांस लेने में कठिनाई
    -कमजोरी
    -सिर दर्द
    -सोना
    -चक्कर</a:t>
            </a: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07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762000" y="2438400"/>
            <a:ext cx="3048000" cy="1524000"/>
          </a:xfrm>
        </p:spPr>
        <p:txBody>
          <a:bodyPr>
            <a:normAutofit/>
          </a:bodyPr>
          <a:lstStyle/>
          <a:p>
            <a:r>
              <a:rPr lang="hi-IN" altLang="en-US" sz="4000" b="1" dirty="0">
                <a:solidFill>
                  <a:srgbClr val="C00000"/>
                </a:solidFill>
                <a:latin typeface="Open Sans" panose="020B0606030504020204"/>
                <a:cs typeface="Times New Roman" panose="02020603050405020304" pitchFamily="18" charset="0"/>
              </a:rPr>
              <a:t>विकिरण</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प्रभाव</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3810000" y="1219200"/>
            <a:ext cx="7696200" cy="4953000"/>
          </a:xfrm>
        </p:spPr>
        <p:txBody>
          <a:bodyPr>
            <a:noAutofit/>
          </a:bodyPr>
          <a:lstStyle/>
          <a:p>
            <a:pPr>
              <a:lnSpc>
                <a:spcPct val="150000"/>
              </a:lnSpc>
            </a:pPr>
            <a:r>
              <a:rPr lang="hi-IN" sz="2800" b="1" dirty="0">
                <a:latin typeface="Open Sans" panose="020B0606030504020204"/>
              </a:rPr>
              <a:t>विलंबित प्रभाव
      - कम उम्र
      -कर्क राशि
      - नेत्र रोग
      - त्वचा रोग
      - बालों का झड़ना
      - जन्मे बच्चे में फैलने वाली बीमारियां</a:t>
            </a:r>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813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24F732-3DBF-4B5C-B45C-D8147B82BCBA}"/>
              </a:ext>
            </a:extLst>
          </p:cNvPr>
          <p:cNvSpPr>
            <a:spLocks noGrp="1" noChangeArrowheads="1"/>
          </p:cNvSpPr>
          <p:nvPr>
            <p:ph type="title"/>
          </p:nvPr>
        </p:nvSpPr>
        <p:spPr>
          <a:xfrm>
            <a:off x="457200" y="2873375"/>
            <a:ext cx="3124200" cy="1165225"/>
          </a:xfrm>
        </p:spPr>
        <p:txBody>
          <a:bodyPr>
            <a:normAutofit/>
          </a:bodyPr>
          <a:lstStyle/>
          <a:p>
            <a:r>
              <a:rPr lang="hi-IN" altLang="en-US" sz="4000" b="1" dirty="0">
                <a:solidFill>
                  <a:srgbClr val="C00000"/>
                </a:solidFill>
                <a:latin typeface="Open Sans"/>
                <a:cs typeface="Arial" panose="020B0604020202020204" pitchFamily="34" charset="0"/>
              </a:rPr>
              <a:t>हिरोशिमा</a:t>
            </a:r>
            <a:endParaRPr lang="en-US" altLang="en-US" sz="4000" b="1" dirty="0">
              <a:solidFill>
                <a:srgbClr val="C00000"/>
              </a:solidFill>
              <a:latin typeface="Open Sans"/>
              <a:cs typeface="Arial" panose="020B0604020202020204" pitchFamily="34" charset="0"/>
            </a:endParaRPr>
          </a:p>
        </p:txBody>
      </p:sp>
      <p:sp>
        <p:nvSpPr>
          <p:cNvPr id="19459" name="Content Placeholder 2">
            <a:extLst>
              <a:ext uri="{FF2B5EF4-FFF2-40B4-BE49-F238E27FC236}">
                <a16:creationId xmlns:a16="http://schemas.microsoft.com/office/drawing/2014/main" id="{A4BA86CA-2D8D-4849-B66A-04F063F77215}"/>
              </a:ext>
            </a:extLst>
          </p:cNvPr>
          <p:cNvSpPr>
            <a:spLocks noGrp="1" noChangeArrowheads="1"/>
          </p:cNvSpPr>
          <p:nvPr>
            <p:ph idx="1"/>
          </p:nvPr>
        </p:nvSpPr>
        <p:spPr>
          <a:xfrm>
            <a:off x="3886200" y="1143000"/>
            <a:ext cx="8077200" cy="5486400"/>
          </a:xfrm>
        </p:spPr>
        <p:txBody>
          <a:bodyPr/>
          <a:lstStyle/>
          <a:p>
            <a:pPr>
              <a:lnSpc>
                <a:spcPct val="150000"/>
              </a:lnSpc>
            </a:pPr>
            <a:r>
              <a:rPr lang="hi-IN" altLang="en-US" sz="2600" dirty="0">
                <a:latin typeface="Open Sans"/>
              </a:rPr>
              <a:t>तिथि : 6 अगस्त 1945
नाम : छोटा लड़का
प्रकार: यूरेनियम बंदूक-प्रकार का विखंडन
वजन: 4400 किलो
लंबाई: 10 फीट, 6 इंच (3.2 मीटर)
व्यास: 29 इंच (0.737 मीटर)
विस्फोटक उपज: 15 </a:t>
            </a:r>
            <a:r>
              <a:rPr lang="en-US" altLang="en-US" sz="2600" dirty="0">
                <a:latin typeface="Open Sans"/>
              </a:rPr>
              <a:t>k </a:t>
            </a:r>
            <a:r>
              <a:rPr lang="hi-IN" altLang="en-US" sz="2600" dirty="0">
                <a:latin typeface="Open Sans"/>
              </a:rPr>
              <a:t>टन टीएनटी 
हताहत : 80 हजार</a:t>
            </a:r>
            <a:endParaRPr lang="en-US" altLang="en-US" sz="2600" dirty="0">
              <a:latin typeface="Open Sans"/>
            </a:endParaRPr>
          </a:p>
        </p:txBody>
      </p:sp>
      <p:pic>
        <p:nvPicPr>
          <p:cNvPr id="19460" name="object 4">
            <a:extLst>
              <a:ext uri="{FF2B5EF4-FFF2-40B4-BE49-F238E27FC236}">
                <a16:creationId xmlns:a16="http://schemas.microsoft.com/office/drawing/2014/main" id="{D2F65C7F-2782-4904-8160-C7FE508B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54C517B3-E192-4BEC-9731-1138E7D7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634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24F732-3DBF-4B5C-B45C-D8147B82BCBA}"/>
              </a:ext>
            </a:extLst>
          </p:cNvPr>
          <p:cNvSpPr>
            <a:spLocks noGrp="1" noChangeArrowheads="1"/>
          </p:cNvSpPr>
          <p:nvPr>
            <p:ph type="title"/>
          </p:nvPr>
        </p:nvSpPr>
        <p:spPr>
          <a:xfrm>
            <a:off x="609600" y="2568575"/>
            <a:ext cx="2895600" cy="1546225"/>
          </a:xfrm>
        </p:spPr>
        <p:txBody>
          <a:bodyPr>
            <a:normAutofit fontScale="90000"/>
          </a:bodyPr>
          <a:lstStyle/>
          <a:p>
            <a:r>
              <a:rPr lang="hi-IN" altLang="en-US" sz="4000" b="1" dirty="0">
                <a:solidFill>
                  <a:srgbClr val="C00000"/>
                </a:solidFill>
                <a:latin typeface="Open Sans"/>
                <a:cs typeface="Arial" panose="020B0604020202020204" pitchFamily="34" charset="0"/>
              </a:rPr>
              <a:t>प्रभाव</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 पर</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हिरोशिमा</a:t>
            </a:r>
            <a:endParaRPr lang="en-US" altLang="en-US" sz="4000" b="1" dirty="0">
              <a:solidFill>
                <a:srgbClr val="C00000"/>
              </a:solidFill>
              <a:latin typeface="Open Sans"/>
              <a:cs typeface="Arial" panose="020B0604020202020204" pitchFamily="34" charset="0"/>
            </a:endParaRPr>
          </a:p>
        </p:txBody>
      </p:sp>
      <p:sp>
        <p:nvSpPr>
          <p:cNvPr id="19459" name="Content Placeholder 2">
            <a:extLst>
              <a:ext uri="{FF2B5EF4-FFF2-40B4-BE49-F238E27FC236}">
                <a16:creationId xmlns:a16="http://schemas.microsoft.com/office/drawing/2014/main" id="{A4BA86CA-2D8D-4849-B66A-04F063F77215}"/>
              </a:ext>
            </a:extLst>
          </p:cNvPr>
          <p:cNvSpPr>
            <a:spLocks noGrp="1" noChangeArrowheads="1"/>
          </p:cNvSpPr>
          <p:nvPr>
            <p:ph idx="1"/>
          </p:nvPr>
        </p:nvSpPr>
        <p:spPr>
          <a:xfrm>
            <a:off x="3886200" y="1143000"/>
            <a:ext cx="7620000" cy="5486400"/>
          </a:xfrm>
        </p:spPr>
        <p:txBody>
          <a:bodyPr>
            <a:normAutofit/>
          </a:bodyPr>
          <a:lstStyle/>
          <a:p>
            <a:pPr marL="274320" indent="-274320" algn="just">
              <a:lnSpc>
                <a:spcPct val="150000"/>
              </a:lnSpc>
              <a:buClr>
                <a:schemeClr val="accent3"/>
              </a:buClr>
              <a:buFont typeface="Wingdings 2"/>
              <a:buChar char=""/>
              <a:defRPr/>
            </a:pPr>
            <a:r>
              <a:rPr lang="hi-IN" sz="2400" dirty="0">
                <a:solidFill>
                  <a:schemeClr val="accent3">
                    <a:lumMod val="50000"/>
                  </a:schemeClr>
                </a:solidFill>
                <a:latin typeface="Open Sans" panose="020B0606030504020204"/>
              </a:rPr>
              <a:t>हाइपोसेंटर के 1.2 किमी के भीतर संभवतः 350,000 लोगों की मृत्यु दर थी, जो उस समय हिरोशिमा में होने का अनुमान है। हिरोशिमा सिटी सर्वे ने 10 अगस्त 1946 तक 118,661 नागरिकों की मौत का अनुमान लगाया।
 जो लोग बच गए, उनमें विकिरण बीमारी, आनुवंशिक और गुणसूत्र की चोट, और मानसिक आघात के दीर्घकालिक प्रभाव विनाशकारी रहे हैं, यहां तक कि अजन्मे बच्चों को भी विकास में रोक दिया गया है और कभी-कभी मानसिक रूप से मंद हो गया है।</a:t>
            </a:r>
            <a:endParaRPr lang="en-US" sz="2400" dirty="0">
              <a:solidFill>
                <a:schemeClr val="tx1">
                  <a:lumMod val="75000"/>
                </a:schemeClr>
              </a:solidFill>
              <a:latin typeface="Open Sans" panose="020B0606030504020204"/>
            </a:endParaRPr>
          </a:p>
        </p:txBody>
      </p:sp>
      <p:pic>
        <p:nvPicPr>
          <p:cNvPr id="19460" name="object 4">
            <a:extLst>
              <a:ext uri="{FF2B5EF4-FFF2-40B4-BE49-F238E27FC236}">
                <a16:creationId xmlns:a16="http://schemas.microsoft.com/office/drawing/2014/main" id="{D2F65C7F-2782-4904-8160-C7FE508B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54C517B3-E192-4BEC-9731-1138E7D7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2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24F732-3DBF-4B5C-B45C-D8147B82BCBA}"/>
              </a:ext>
            </a:extLst>
          </p:cNvPr>
          <p:cNvSpPr>
            <a:spLocks noGrp="1" noChangeArrowheads="1"/>
          </p:cNvSpPr>
          <p:nvPr>
            <p:ph type="title"/>
          </p:nvPr>
        </p:nvSpPr>
        <p:spPr>
          <a:xfrm>
            <a:off x="609600" y="2568575"/>
            <a:ext cx="2895600" cy="1546225"/>
          </a:xfrm>
        </p:spPr>
        <p:txBody>
          <a:bodyPr>
            <a:normAutofit fontScale="90000"/>
          </a:bodyPr>
          <a:lstStyle/>
          <a:p>
            <a:r>
              <a:rPr lang="hi-IN" altLang="en-US" sz="4000" b="1" dirty="0">
                <a:solidFill>
                  <a:srgbClr val="C00000"/>
                </a:solidFill>
                <a:latin typeface="Open Sans"/>
                <a:cs typeface="Arial" panose="020B0604020202020204" pitchFamily="34" charset="0"/>
              </a:rPr>
              <a:t>प्रभाव</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 पर</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हिरोशिमा</a:t>
            </a:r>
            <a:endParaRPr lang="en-US" altLang="en-US" sz="4000" b="1" dirty="0">
              <a:solidFill>
                <a:srgbClr val="C00000"/>
              </a:solidFill>
              <a:latin typeface="Open Sans"/>
              <a:cs typeface="Arial" panose="020B0604020202020204" pitchFamily="34" charset="0"/>
            </a:endParaRPr>
          </a:p>
        </p:txBody>
      </p:sp>
      <p:sp>
        <p:nvSpPr>
          <p:cNvPr id="19459" name="Content Placeholder 2">
            <a:extLst>
              <a:ext uri="{FF2B5EF4-FFF2-40B4-BE49-F238E27FC236}">
                <a16:creationId xmlns:a16="http://schemas.microsoft.com/office/drawing/2014/main" id="{A4BA86CA-2D8D-4849-B66A-04F063F77215}"/>
              </a:ext>
            </a:extLst>
          </p:cNvPr>
          <p:cNvSpPr>
            <a:spLocks noGrp="1" noChangeArrowheads="1"/>
          </p:cNvSpPr>
          <p:nvPr>
            <p:ph idx="1"/>
          </p:nvPr>
        </p:nvSpPr>
        <p:spPr>
          <a:xfrm>
            <a:off x="3886200" y="1447800"/>
            <a:ext cx="7620000" cy="4343400"/>
          </a:xfrm>
        </p:spPr>
        <p:txBody>
          <a:bodyPr>
            <a:normAutofit/>
          </a:bodyPr>
          <a:lstStyle/>
          <a:p>
            <a:pPr algn="just">
              <a:lnSpc>
                <a:spcPct val="150000"/>
              </a:lnSpc>
              <a:buClr>
                <a:schemeClr val="accent3"/>
              </a:buClr>
              <a:buFont typeface="Wingdings" panose="05000000000000000000" pitchFamily="2" charset="2"/>
              <a:buChar char="Ø"/>
              <a:defRPr/>
            </a:pPr>
            <a:r>
              <a:rPr lang="hi-IN" sz="2800" dirty="0">
                <a:latin typeface="Open Sans" panose="020B0606030504020204"/>
              </a:rPr>
              <a:t>हिरोशिमा की 85% इमारतें 3 किमी के भीतर थीं, जहां शहर के केंद्र में परमाणु बम विस्फोट हुआ था।
 नुकसान लगभग पूरे शहर में फैल गया, 90% इमारतें जल गईं या मरम्मत से परे नष्ट हो गईं।</a:t>
            </a:r>
            <a:endParaRPr lang="en-US" sz="2800" dirty="0">
              <a:latin typeface="Open Sans" panose="020B0606030504020204"/>
            </a:endParaRPr>
          </a:p>
        </p:txBody>
      </p:sp>
      <p:pic>
        <p:nvPicPr>
          <p:cNvPr id="19460" name="object 4">
            <a:extLst>
              <a:ext uri="{FF2B5EF4-FFF2-40B4-BE49-F238E27FC236}">
                <a16:creationId xmlns:a16="http://schemas.microsoft.com/office/drawing/2014/main" id="{D2F65C7F-2782-4904-8160-C7FE508BD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a:extLst>
              <a:ext uri="{FF2B5EF4-FFF2-40B4-BE49-F238E27FC236}">
                <a16:creationId xmlns:a16="http://schemas.microsoft.com/office/drawing/2014/main" id="{54C517B3-E192-4BEC-9731-1138E7D7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09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नाभिकीय</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089400" y="1143000"/>
            <a:ext cx="7416800" cy="5410200"/>
          </a:xfrm>
        </p:spPr>
        <p:txBody>
          <a:bodyPr>
            <a:noAutofit/>
          </a:bodyPr>
          <a:lstStyle/>
          <a:p>
            <a:pPr algn="just">
              <a:lnSpc>
                <a:spcPct val="150000"/>
              </a:lnSpc>
            </a:pPr>
            <a:r>
              <a:rPr lang="en-US" sz="2600" dirty="0">
                <a:latin typeface="Open Sans" panose="020B0606030504020204"/>
              </a:rPr>
              <a:t>NUC </a:t>
            </a:r>
            <a:r>
              <a:rPr lang="hi-IN" sz="2600" dirty="0">
                <a:latin typeface="Open Sans" panose="020B0606030504020204"/>
              </a:rPr>
              <a:t>प्रतिक्रिया से ऊर्जा </a:t>
            </a:r>
            <a:r>
              <a:rPr lang="en-US" sz="2600" dirty="0">
                <a:latin typeface="Open Sans" panose="020B0606030504020204"/>
              </a:rPr>
              <a:t>KE </a:t>
            </a:r>
            <a:r>
              <a:rPr lang="hi-IN" sz="2600" dirty="0">
                <a:latin typeface="Open Sans" panose="020B0606030504020204"/>
              </a:rPr>
              <a:t>के रूप में वितरित होती है।
तापमान लाखों डिग्री तक पहुंच जाता है और हथियार के गैर-विखंडन भागों को गैसों में वाष्पीकृत कर देता है।
वाष्पीकृत गैसें ईएम विकिरण विकीर्ण करती हैं, ज्यादातर नरम एक्स-रे।
एक्स-रे कुछ फीट के भीतर आसपास की हवा द्वारा अवशोषित होते हैं। 
एक गर्म चमकदार वायु द्रव्यमान बनाया गया, जिसे आग का गोला कहा जाता है।
आग का गोला थर्मल विकिरण के रूप में ऊर्जा का पुन: उत्सर्जन करता है।</a:t>
            </a:r>
            <a:endParaRPr lang="en-US" sz="2600" dirty="0">
              <a:latin typeface="Open Sans" panose="020B0606030504020204"/>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80DED66-6414-40FD-A05D-E82D49B93DA6}"/>
              </a:ext>
            </a:extLst>
          </p:cNvPr>
          <p:cNvSpPr>
            <a:spLocks noGrp="1" noChangeArrowheads="1"/>
          </p:cNvSpPr>
          <p:nvPr>
            <p:ph type="title"/>
          </p:nvPr>
        </p:nvSpPr>
        <p:spPr>
          <a:xfrm>
            <a:off x="533400" y="2895600"/>
            <a:ext cx="3048000" cy="914400"/>
          </a:xfrm>
        </p:spPr>
        <p:txBody>
          <a:bodyPr>
            <a:normAutofit/>
          </a:bodyPr>
          <a:lstStyle/>
          <a:p>
            <a:r>
              <a:rPr lang="hi-IN" altLang="en-US" sz="4000" b="1" dirty="0">
                <a:solidFill>
                  <a:srgbClr val="C00000"/>
                </a:solidFill>
                <a:latin typeface="Open Sans"/>
                <a:cs typeface="Arial" panose="020B0604020202020204" pitchFamily="34" charset="0"/>
              </a:rPr>
              <a:t>नागासाकी</a:t>
            </a:r>
            <a:endParaRPr lang="en-US" altLang="en-US" sz="4000" b="1" dirty="0">
              <a:solidFill>
                <a:srgbClr val="C00000"/>
              </a:solidFill>
              <a:latin typeface="Open Sans"/>
              <a:cs typeface="Arial" panose="020B0604020202020204" pitchFamily="34" charset="0"/>
            </a:endParaRPr>
          </a:p>
        </p:txBody>
      </p:sp>
      <p:sp>
        <p:nvSpPr>
          <p:cNvPr id="21507" name="Content Placeholder 2">
            <a:extLst>
              <a:ext uri="{FF2B5EF4-FFF2-40B4-BE49-F238E27FC236}">
                <a16:creationId xmlns:a16="http://schemas.microsoft.com/office/drawing/2014/main" id="{8CC32695-2126-4299-8EC4-5144C1A6D914}"/>
              </a:ext>
            </a:extLst>
          </p:cNvPr>
          <p:cNvSpPr>
            <a:spLocks noGrp="1" noChangeArrowheads="1"/>
          </p:cNvSpPr>
          <p:nvPr>
            <p:ph idx="1"/>
          </p:nvPr>
        </p:nvSpPr>
        <p:spPr>
          <a:xfrm>
            <a:off x="3886200" y="1143000"/>
            <a:ext cx="8077200" cy="5181600"/>
          </a:xfrm>
        </p:spPr>
        <p:txBody>
          <a:bodyPr/>
          <a:lstStyle/>
          <a:p>
            <a:pPr>
              <a:lnSpc>
                <a:spcPct val="150000"/>
              </a:lnSpc>
            </a:pPr>
            <a:r>
              <a:rPr lang="hi-IN" altLang="en-US" sz="2600" dirty="0">
                <a:latin typeface="Open Sans"/>
              </a:rPr>
              <a:t>तिथि : 9 अगस्त 1945
नाम : फैट मैन
प्रकार: प्लूटोनियम विखंडन
वजन: 4535 किलो
लंबाई: 11 फीट, 4 इंच
व्यास: 5 फीट (1.52 मीटर)
विस्फोटक उपज: 21 </a:t>
            </a:r>
            <a:r>
              <a:rPr lang="en-US" altLang="en-US" sz="2600" dirty="0">
                <a:latin typeface="Open Sans"/>
              </a:rPr>
              <a:t>k </a:t>
            </a:r>
            <a:r>
              <a:rPr lang="hi-IN" altLang="en-US" sz="2600" dirty="0">
                <a:latin typeface="Open Sans"/>
              </a:rPr>
              <a:t>टन टीएनटी</a:t>
            </a:r>
            <a:endParaRPr lang="en-US" altLang="en-US" dirty="0">
              <a:latin typeface="Open Sans"/>
            </a:endParaRPr>
          </a:p>
        </p:txBody>
      </p:sp>
      <p:pic>
        <p:nvPicPr>
          <p:cNvPr id="21508" name="object 4">
            <a:extLst>
              <a:ext uri="{FF2B5EF4-FFF2-40B4-BE49-F238E27FC236}">
                <a16:creationId xmlns:a16="http://schemas.microsoft.com/office/drawing/2014/main" id="{78BDE1CC-8FEC-4DFB-8139-CB03DA5CE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a:extLst>
              <a:ext uri="{FF2B5EF4-FFF2-40B4-BE49-F238E27FC236}">
                <a16:creationId xmlns:a16="http://schemas.microsoft.com/office/drawing/2014/main" id="{6D8C5E3B-A1CD-484C-8902-9DD254739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DD5F088-31BF-4E2D-B9B9-D2A9FB083E7D}"/>
              </a:ext>
            </a:extLst>
          </p:cNvPr>
          <p:cNvSpPr>
            <a:spLocks noGrp="1" noChangeArrowheads="1"/>
          </p:cNvSpPr>
          <p:nvPr>
            <p:ph type="title"/>
          </p:nvPr>
        </p:nvSpPr>
        <p:spPr>
          <a:xfrm>
            <a:off x="457200" y="2492375"/>
            <a:ext cx="2819400" cy="1546225"/>
          </a:xfrm>
        </p:spPr>
        <p:txBody>
          <a:bodyPr>
            <a:normAutofit fontScale="90000"/>
          </a:bodyPr>
          <a:lstStyle/>
          <a:p>
            <a:r>
              <a:rPr lang="hi-IN" altLang="en-US" sz="4000" b="1" dirty="0">
                <a:solidFill>
                  <a:srgbClr val="C00000"/>
                </a:solidFill>
                <a:latin typeface="Open Sans"/>
                <a:cs typeface="Arial" panose="020B0604020202020204" pitchFamily="34" charset="0"/>
              </a:rPr>
              <a:t>प्रभाव</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 पर</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नागासाकी</a:t>
            </a:r>
            <a:endParaRPr lang="en-US" altLang="en-US" sz="4000" b="1" dirty="0">
              <a:solidFill>
                <a:srgbClr val="C00000"/>
              </a:solidFill>
              <a:latin typeface="Open Sans"/>
              <a:cs typeface="Arial" panose="020B0604020202020204" pitchFamily="34" charset="0"/>
            </a:endParaRPr>
          </a:p>
        </p:txBody>
      </p:sp>
      <p:sp>
        <p:nvSpPr>
          <p:cNvPr id="22531" name="Content Placeholder 2">
            <a:extLst>
              <a:ext uri="{FF2B5EF4-FFF2-40B4-BE49-F238E27FC236}">
                <a16:creationId xmlns:a16="http://schemas.microsoft.com/office/drawing/2014/main" id="{DA68CF4E-5F9D-421B-BAA2-9B3E3B3032BA}"/>
              </a:ext>
            </a:extLst>
          </p:cNvPr>
          <p:cNvSpPr>
            <a:spLocks noGrp="1" noChangeArrowheads="1"/>
          </p:cNvSpPr>
          <p:nvPr>
            <p:ph idx="1"/>
          </p:nvPr>
        </p:nvSpPr>
        <p:spPr>
          <a:xfrm>
            <a:off x="3657600" y="1143000"/>
            <a:ext cx="7848600" cy="5181600"/>
          </a:xfrm>
        </p:spPr>
        <p:txBody>
          <a:bodyPr>
            <a:normAutofit/>
          </a:bodyPr>
          <a:lstStyle/>
          <a:p>
            <a:pPr algn="just">
              <a:lnSpc>
                <a:spcPct val="150000"/>
              </a:lnSpc>
              <a:buFont typeface="Wingdings" panose="05000000000000000000" pitchFamily="2" charset="2"/>
              <a:buChar char="ü"/>
            </a:pPr>
            <a:r>
              <a:rPr lang="hi-IN" altLang="en-US" sz="2800" dirty="0">
                <a:latin typeface="Open Sans"/>
                <a:cs typeface="Times New Roman" panose="02020603050405020304" pitchFamily="18" charset="0"/>
              </a:rPr>
              <a:t>उपनाम 'फैट मैन' बम को 9 अगस्त 1945 को 1102 बजे प्रशांत द्वीप टिनियन से एक अमेरिकी बी 29 बमवर्षक द्वारा पैराशूट द्वारा गिराया गया था।
  विमान का पहला लक्ष्य कोकुरा शहर था, जो अब किताक्यूशु का हिस्सा है, लेकिन जैसे ही यह भारी बादलों से ढका हुआ था, विमान को अपने दूसरे लक्ष्य, नागासाकी की ओर मोड़ दिया गया था।</a:t>
            </a:r>
            <a:endParaRPr lang="en-US" altLang="en-US" sz="2800" dirty="0">
              <a:latin typeface="Open Sans"/>
              <a:cs typeface="Times New Roman" panose="02020603050405020304" pitchFamily="18" charset="0"/>
            </a:endParaRPr>
          </a:p>
        </p:txBody>
      </p:sp>
      <p:pic>
        <p:nvPicPr>
          <p:cNvPr id="22532" name="object 4">
            <a:extLst>
              <a:ext uri="{FF2B5EF4-FFF2-40B4-BE49-F238E27FC236}">
                <a16:creationId xmlns:a16="http://schemas.microsoft.com/office/drawing/2014/main" id="{A12774DB-755F-43C8-BDFE-CF6751B9D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a:extLst>
              <a:ext uri="{FF2B5EF4-FFF2-40B4-BE49-F238E27FC236}">
                <a16:creationId xmlns:a16="http://schemas.microsoft.com/office/drawing/2014/main" id="{F95B893B-255A-4AE4-B96D-D680AED24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457200" y="2644775"/>
            <a:ext cx="3048000" cy="1546225"/>
          </a:xfrm>
        </p:spPr>
        <p:txBody>
          <a:bodyPr>
            <a:normAutofit fontScale="90000"/>
          </a:bodyPr>
          <a:lstStyle/>
          <a:p>
            <a:r>
              <a:rPr lang="hi-IN" altLang="en-US" sz="4000" b="1" dirty="0">
                <a:solidFill>
                  <a:srgbClr val="C00000"/>
                </a:solidFill>
                <a:latin typeface="Open Sans"/>
                <a:cs typeface="Arial" panose="020B0604020202020204" pitchFamily="34" charset="0"/>
              </a:rPr>
              <a:t>प्रभाव</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पर</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नागासाकी</a:t>
            </a:r>
            <a:endParaRPr lang="en-US" altLang="en-US" sz="4000" b="1" dirty="0">
              <a:solidFill>
                <a:srgbClr val="C00000"/>
              </a:solidFill>
              <a:latin typeface="Open Sans"/>
              <a:cs typeface="Arial" panose="020B0604020202020204" pitchFamily="34" charset="0"/>
            </a:endParaRPr>
          </a:p>
        </p:txBody>
      </p:sp>
      <p:sp>
        <p:nvSpPr>
          <p:cNvPr id="23555" name="Content Placeholder 2">
            <a:extLst>
              <a:ext uri="{FF2B5EF4-FFF2-40B4-BE49-F238E27FC236}">
                <a16:creationId xmlns:a16="http://schemas.microsoft.com/office/drawing/2014/main" id="{D7DCB631-0A76-4947-B99A-F6A1F7BDBA8B}"/>
              </a:ext>
            </a:extLst>
          </p:cNvPr>
          <p:cNvSpPr>
            <a:spLocks noGrp="1" noChangeArrowheads="1"/>
          </p:cNvSpPr>
          <p:nvPr>
            <p:ph idx="1"/>
          </p:nvPr>
        </p:nvSpPr>
        <p:spPr>
          <a:xfrm>
            <a:off x="3657600" y="1143000"/>
            <a:ext cx="7848600" cy="5181600"/>
          </a:xfrm>
        </p:spPr>
        <p:txBody>
          <a:bodyPr>
            <a:normAutofit/>
          </a:bodyPr>
          <a:lstStyle/>
          <a:p>
            <a:pPr algn="just">
              <a:lnSpc>
                <a:spcPct val="150000"/>
              </a:lnSpc>
            </a:pPr>
            <a:r>
              <a:rPr lang="hi-IN" altLang="en-US" sz="2800" dirty="0">
                <a:latin typeface="Open Sans"/>
              </a:rPr>
              <a:t>बम गिराए जाने के समय उपस्थित 270,000 लोगों में से लगभग 2,500 कोरिया के श्रमिक थे और 350 युद्धबंदी थे। 
लगभग 73,884 मारे गए और 74,909 घायल हुए, प्रभावित बचे लोगों को हिरोशिमा के समान विकिरण और मानसिक आघात के दीर्घकालिक विनाशकारी परिणामों का सामना करना पड़ा।</a:t>
            </a:r>
            <a:endParaRPr lang="en-US" altLang="en-US" sz="2800" dirty="0">
              <a:latin typeface="Open Sans"/>
            </a:endParaRP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609600" y="2644775"/>
            <a:ext cx="2819400" cy="1241425"/>
          </a:xfrm>
        </p:spPr>
        <p:txBody>
          <a:bodyPr>
            <a:normAutofit fontScale="90000"/>
          </a:bodyPr>
          <a:lstStyle/>
          <a:p>
            <a:br>
              <a:rPr lang="en-US"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विकिरण</a:t>
            </a:r>
            <a:br>
              <a:rPr lang="hi-IN"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प्रभाव</a:t>
            </a:r>
            <a:endParaRPr lang="en-US" altLang="en-US" sz="4000" b="1" dirty="0">
              <a:solidFill>
                <a:srgbClr val="C00000"/>
              </a:solidFill>
              <a:latin typeface="Open Sans"/>
              <a:cs typeface="Arial" panose="020B0604020202020204" pitchFamily="34" charset="0"/>
            </a:endParaRPr>
          </a:p>
        </p:txBody>
      </p:sp>
      <p:sp>
        <p:nvSpPr>
          <p:cNvPr id="23555" name="Content Placeholder 2">
            <a:extLst>
              <a:ext uri="{FF2B5EF4-FFF2-40B4-BE49-F238E27FC236}">
                <a16:creationId xmlns:a16="http://schemas.microsoft.com/office/drawing/2014/main" id="{D7DCB631-0A76-4947-B99A-F6A1F7BDBA8B}"/>
              </a:ext>
            </a:extLst>
          </p:cNvPr>
          <p:cNvSpPr>
            <a:spLocks noGrp="1" noChangeArrowheads="1"/>
          </p:cNvSpPr>
          <p:nvPr>
            <p:ph idx="1"/>
          </p:nvPr>
        </p:nvSpPr>
        <p:spPr>
          <a:xfrm>
            <a:off x="3657600" y="1143000"/>
            <a:ext cx="7848600" cy="5181600"/>
          </a:xfrm>
        </p:spPr>
        <p:txBody>
          <a:bodyPr>
            <a:normAutofit lnSpcReduction="10000"/>
          </a:bodyPr>
          <a:lstStyle/>
          <a:p>
            <a:pPr algn="just">
              <a:lnSpc>
                <a:spcPct val="150000"/>
              </a:lnSpc>
              <a:buClr>
                <a:schemeClr val="accent3"/>
              </a:buClr>
              <a:defRPr/>
            </a:pPr>
            <a:r>
              <a:rPr lang="hi-IN" sz="2800" dirty="0">
                <a:latin typeface="Open Sans" panose="020B0606030504020204"/>
              </a:rPr>
              <a:t>हाइपोसेंटर के लगभग 1 किमी के भीतर उजागर लोगों को जीवन-धमकाने वाली खुराक मिली, और अधिकांश की कुछ दिनों के भीतर मृत्यु हो गई।
दशकों बाद, वह विकिरण अभी भी हानिकारक प्रभाव पैदा कर रहा था।  ल्यूकेमिया और अन्य कैंसर 2 से 20 वर्षों के दौरान दिखाई दिए, और विकिरण प्रभाव अभी भी बचे लोगों के स्वास्थ्य को खतरे में डालते हैं।</a:t>
            </a:r>
            <a:endParaRPr lang="en-US" sz="2800" dirty="0">
              <a:latin typeface="Open Sans" panose="020B0606030504020204"/>
            </a:endParaRP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784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680803" y="2667000"/>
            <a:ext cx="2819400" cy="1927225"/>
          </a:xfrm>
        </p:spPr>
        <p:txBody>
          <a:bodyPr>
            <a:normAutofit/>
          </a:bodyPr>
          <a:lstStyle/>
          <a:p>
            <a:br>
              <a:rPr lang="en-US"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तत्काल मौतों का कारण</a:t>
            </a:r>
            <a:endParaRPr lang="en-US" altLang="en-US" sz="4000" b="1" dirty="0">
              <a:solidFill>
                <a:srgbClr val="C00000"/>
              </a:solidFill>
              <a:latin typeface="Open Sans"/>
              <a:cs typeface="Arial" panose="020B0604020202020204" pitchFamily="34" charset="0"/>
            </a:endParaRP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25154AEE-1DBA-4344-BF1E-5B84AF31B8D2}"/>
              </a:ext>
            </a:extLst>
          </p:cNvPr>
          <p:cNvGraphicFramePr>
            <a:graphicFrameLocks noGrp="1"/>
          </p:cNvGraphicFramePr>
          <p:nvPr>
            <p:extLst>
              <p:ext uri="{D42A27DB-BD31-4B8C-83A1-F6EECF244321}">
                <p14:modId xmlns:p14="http://schemas.microsoft.com/office/powerpoint/2010/main" val="1308756437"/>
              </p:ext>
            </p:extLst>
          </p:nvPr>
        </p:nvGraphicFramePr>
        <p:xfrm>
          <a:off x="3657600" y="1046371"/>
          <a:ext cx="7315199" cy="5345802"/>
        </p:xfrm>
        <a:graphic>
          <a:graphicData uri="http://schemas.openxmlformats.org/drawingml/2006/table">
            <a:tbl>
              <a:tblPr>
                <a:tableStyleId>{5940675A-B579-460E-94D1-54222C63F5DA}</a:tableStyleId>
              </a:tblPr>
              <a:tblGrid>
                <a:gridCol w="2474283">
                  <a:extLst>
                    <a:ext uri="{9D8B030D-6E8A-4147-A177-3AD203B41FA5}">
                      <a16:colId xmlns:a16="http://schemas.microsoft.com/office/drawing/2014/main" val="20000"/>
                    </a:ext>
                  </a:extLst>
                </a:gridCol>
                <a:gridCol w="4840916">
                  <a:extLst>
                    <a:ext uri="{9D8B030D-6E8A-4147-A177-3AD203B41FA5}">
                      <a16:colId xmlns:a16="http://schemas.microsoft.com/office/drawing/2014/main" val="20001"/>
                    </a:ext>
                  </a:extLst>
                </a:gridCol>
              </a:tblGrid>
              <a:tr h="409164">
                <a:tc gridSpan="2">
                  <a:txBody>
                    <a:bodyPr/>
                    <a:lstStyle/>
                    <a:p>
                      <a:pPr algn="ctr"/>
                      <a:r>
                        <a:rPr lang="hi-IN" sz="2600" dirty="0">
                          <a:effectLst/>
                          <a:latin typeface="Open Sans" panose="020B0606030504020204"/>
                        </a:rPr>
                        <a:t>हिरोशिमा</a:t>
                      </a:r>
                      <a:endParaRPr lang="en-IN" sz="2600" dirty="0">
                        <a:effectLst/>
                        <a:latin typeface="Open Sans" panose="020B0606030504020204"/>
                      </a:endParaRPr>
                    </a:p>
                  </a:txBody>
                  <a:tcPr marL="44868" marR="44868" marT="44871" marB="44871" anchor="ctr">
                    <a:solidFill>
                      <a:srgbClr val="FFFF00"/>
                    </a:solidFill>
                  </a:tcPr>
                </a:tc>
                <a:tc hMerge="1">
                  <a:txBody>
                    <a:bodyPr/>
                    <a:lstStyle/>
                    <a:p>
                      <a:endParaRPr lang="en-IN"/>
                    </a:p>
                  </a:txBody>
                  <a:tcPr/>
                </a:tc>
                <a:extLst>
                  <a:ext uri="{0D108BD9-81ED-4DB2-BD59-A6C34878D82A}">
                    <a16:rowId xmlns:a16="http://schemas.microsoft.com/office/drawing/2014/main" val="10001"/>
                  </a:ext>
                </a:extLst>
              </a:tr>
              <a:tr h="409164">
                <a:tc>
                  <a:txBody>
                    <a:bodyPr/>
                    <a:lstStyle/>
                    <a:p>
                      <a:r>
                        <a:rPr lang="hi-IN" sz="2600" dirty="0">
                          <a:effectLst/>
                          <a:latin typeface="Open Sans" panose="020B0606030504020204"/>
                        </a:rPr>
                        <a:t>मौत का कारण</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Per-cent of Total</a:t>
                      </a:r>
                    </a:p>
                  </a:txBody>
                  <a:tcPr marL="44868" marR="44868" marT="44871" marB="44871" anchor="ctr"/>
                </a:tc>
                <a:extLst>
                  <a:ext uri="{0D108BD9-81ED-4DB2-BD59-A6C34878D82A}">
                    <a16:rowId xmlns:a16="http://schemas.microsoft.com/office/drawing/2014/main" val="10002"/>
                  </a:ext>
                </a:extLst>
              </a:tr>
              <a:tr h="409164">
                <a:tc>
                  <a:txBody>
                    <a:bodyPr/>
                    <a:lstStyle/>
                    <a:p>
                      <a:r>
                        <a:rPr lang="hi-IN" sz="2600" dirty="0">
                          <a:effectLst/>
                          <a:latin typeface="Open Sans" panose="020B0606030504020204"/>
                        </a:rPr>
                        <a:t>जलता</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60%</a:t>
                      </a:r>
                    </a:p>
                  </a:txBody>
                  <a:tcPr marL="44868" marR="44868" marT="44871" marB="44871" anchor="ctr"/>
                </a:tc>
                <a:extLst>
                  <a:ext uri="{0D108BD9-81ED-4DB2-BD59-A6C34878D82A}">
                    <a16:rowId xmlns:a16="http://schemas.microsoft.com/office/drawing/2014/main" val="10003"/>
                  </a:ext>
                </a:extLst>
              </a:tr>
              <a:tr h="409164">
                <a:tc>
                  <a:txBody>
                    <a:bodyPr/>
                    <a:lstStyle/>
                    <a:p>
                      <a:r>
                        <a:rPr lang="hi-IN" sz="2600" dirty="0">
                          <a:effectLst/>
                          <a:latin typeface="Open Sans" panose="020B0606030504020204"/>
                        </a:rPr>
                        <a:t>गिरता मलबा</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30</a:t>
                      </a:r>
                    </a:p>
                  </a:txBody>
                  <a:tcPr marL="44868" marR="44868" marT="44871" marB="44871" anchor="ctr"/>
                </a:tc>
                <a:extLst>
                  <a:ext uri="{0D108BD9-81ED-4DB2-BD59-A6C34878D82A}">
                    <a16:rowId xmlns:a16="http://schemas.microsoft.com/office/drawing/2014/main" val="10004"/>
                  </a:ext>
                </a:extLst>
              </a:tr>
              <a:tr h="409164">
                <a:tc>
                  <a:txBody>
                    <a:bodyPr/>
                    <a:lstStyle/>
                    <a:p>
                      <a:r>
                        <a:rPr lang="hi-IN" sz="2600" dirty="0">
                          <a:effectLst/>
                          <a:latin typeface="Open Sans" panose="020B0606030504020204"/>
                        </a:rPr>
                        <a:t>दूसरा</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10</a:t>
                      </a:r>
                    </a:p>
                  </a:txBody>
                  <a:tcPr marL="44868" marR="44868" marT="44871" marB="44871" anchor="ctr"/>
                </a:tc>
                <a:extLst>
                  <a:ext uri="{0D108BD9-81ED-4DB2-BD59-A6C34878D82A}">
                    <a16:rowId xmlns:a16="http://schemas.microsoft.com/office/drawing/2014/main" val="10005"/>
                  </a:ext>
                </a:extLst>
              </a:tr>
              <a:tr h="409164">
                <a:tc gridSpan="2">
                  <a:txBody>
                    <a:bodyPr/>
                    <a:lstStyle/>
                    <a:p>
                      <a:pPr algn="ctr"/>
                      <a:r>
                        <a:rPr lang="hi-IN" sz="2600" dirty="0">
                          <a:effectLst/>
                          <a:latin typeface="Open Sans" panose="020B0606030504020204"/>
                        </a:rPr>
                        <a:t>नागासाकी</a:t>
                      </a:r>
                      <a:endParaRPr lang="en-IN" sz="2600" dirty="0">
                        <a:effectLst/>
                        <a:latin typeface="Open Sans" panose="020B0606030504020204"/>
                      </a:endParaRPr>
                    </a:p>
                  </a:txBody>
                  <a:tcPr marL="44868" marR="44868" marT="44871" marB="44871" anchor="ctr">
                    <a:solidFill>
                      <a:srgbClr val="FFFF00"/>
                    </a:solidFill>
                  </a:tcPr>
                </a:tc>
                <a:tc hMerge="1">
                  <a:txBody>
                    <a:bodyPr/>
                    <a:lstStyle/>
                    <a:p>
                      <a:endParaRPr lang="en-IN"/>
                    </a:p>
                  </a:txBody>
                  <a:tcPr/>
                </a:tc>
                <a:extLst>
                  <a:ext uri="{0D108BD9-81ED-4DB2-BD59-A6C34878D82A}">
                    <a16:rowId xmlns:a16="http://schemas.microsoft.com/office/drawing/2014/main" val="10006"/>
                  </a:ext>
                </a:extLst>
              </a:tr>
              <a:tr h="409164">
                <a:tc>
                  <a:txBody>
                    <a:bodyPr/>
                    <a:lstStyle/>
                    <a:p>
                      <a:r>
                        <a:rPr lang="hi-IN" sz="2600" dirty="0">
                          <a:effectLst/>
                          <a:latin typeface="Open Sans" panose="020B0606030504020204"/>
                        </a:rPr>
                        <a:t>मौत का कारण</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Per-cent of Total</a:t>
                      </a:r>
                    </a:p>
                  </a:txBody>
                  <a:tcPr marL="44868" marR="44868" marT="44871" marB="44871" anchor="ctr"/>
                </a:tc>
                <a:extLst>
                  <a:ext uri="{0D108BD9-81ED-4DB2-BD59-A6C34878D82A}">
                    <a16:rowId xmlns:a16="http://schemas.microsoft.com/office/drawing/2014/main" val="10007"/>
                  </a:ext>
                </a:extLst>
              </a:tr>
              <a:tr h="409164">
                <a:tc>
                  <a:txBody>
                    <a:bodyPr/>
                    <a:lstStyle/>
                    <a:p>
                      <a:r>
                        <a:rPr lang="hi-IN" sz="2600" dirty="0">
                          <a:effectLst/>
                          <a:latin typeface="Open Sans" panose="020B0606030504020204"/>
                        </a:rPr>
                        <a:t>जलता</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95%</a:t>
                      </a:r>
                    </a:p>
                  </a:txBody>
                  <a:tcPr marL="44868" marR="44868" marT="44871" marB="44871" anchor="ctr"/>
                </a:tc>
                <a:extLst>
                  <a:ext uri="{0D108BD9-81ED-4DB2-BD59-A6C34878D82A}">
                    <a16:rowId xmlns:a16="http://schemas.microsoft.com/office/drawing/2014/main" val="10008"/>
                  </a:ext>
                </a:extLst>
              </a:tr>
              <a:tr h="409164">
                <a:tc>
                  <a:txBody>
                    <a:bodyPr/>
                    <a:lstStyle/>
                    <a:p>
                      <a:r>
                        <a:rPr lang="hi-IN" sz="2600" dirty="0">
                          <a:effectLst/>
                          <a:latin typeface="Open Sans" panose="020B0606030504020204"/>
                        </a:rPr>
                        <a:t>गिरता मलबा</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9</a:t>
                      </a:r>
                    </a:p>
                  </a:txBody>
                  <a:tcPr marL="44868" marR="44868" marT="44871" marB="44871" anchor="ctr"/>
                </a:tc>
                <a:extLst>
                  <a:ext uri="{0D108BD9-81ED-4DB2-BD59-A6C34878D82A}">
                    <a16:rowId xmlns:a16="http://schemas.microsoft.com/office/drawing/2014/main" val="10009"/>
                  </a:ext>
                </a:extLst>
              </a:tr>
              <a:tr h="409164">
                <a:tc>
                  <a:txBody>
                    <a:bodyPr/>
                    <a:lstStyle/>
                    <a:p>
                      <a:r>
                        <a:rPr lang="hi-IN" sz="2600" dirty="0">
                          <a:effectLst/>
                          <a:latin typeface="Open Sans" panose="020B0606030504020204"/>
                        </a:rPr>
                        <a:t>फ्लाइंग ग्लास</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7</a:t>
                      </a:r>
                    </a:p>
                  </a:txBody>
                  <a:tcPr marL="44868" marR="44868" marT="44871" marB="44871" anchor="ctr"/>
                </a:tc>
                <a:extLst>
                  <a:ext uri="{0D108BD9-81ED-4DB2-BD59-A6C34878D82A}">
                    <a16:rowId xmlns:a16="http://schemas.microsoft.com/office/drawing/2014/main" val="10010"/>
                  </a:ext>
                </a:extLst>
              </a:tr>
              <a:tr h="409164">
                <a:tc>
                  <a:txBody>
                    <a:bodyPr/>
                    <a:lstStyle/>
                    <a:p>
                      <a:r>
                        <a:rPr lang="hi-IN" sz="2600" dirty="0">
                          <a:effectLst/>
                          <a:latin typeface="Open Sans" panose="020B0606030504020204"/>
                        </a:rPr>
                        <a:t>दूसरा</a:t>
                      </a:r>
                      <a:endParaRPr lang="en-IN" sz="2600" dirty="0">
                        <a:effectLst/>
                        <a:latin typeface="Open Sans" panose="020B0606030504020204"/>
                      </a:endParaRPr>
                    </a:p>
                  </a:txBody>
                  <a:tcPr marL="44868" marR="44868" marT="44871" marB="44871" anchor="ctr"/>
                </a:tc>
                <a:tc>
                  <a:txBody>
                    <a:bodyPr/>
                    <a:lstStyle/>
                    <a:p>
                      <a:pPr algn="ctr"/>
                      <a:r>
                        <a:rPr lang="en-IN" sz="2600" dirty="0">
                          <a:effectLst/>
                          <a:latin typeface="Open Sans" panose="020B0606030504020204"/>
                        </a:rPr>
                        <a:t>7</a:t>
                      </a:r>
                    </a:p>
                  </a:txBody>
                  <a:tcPr marL="44868" marR="44868" marT="44871" marB="44871"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54138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9DB2B62-9AF2-4AD6-B3C0-ADF1AE1BD493}"/>
              </a:ext>
            </a:extLst>
          </p:cNvPr>
          <p:cNvSpPr>
            <a:spLocks noGrp="1" noChangeArrowheads="1"/>
          </p:cNvSpPr>
          <p:nvPr>
            <p:ph type="title"/>
          </p:nvPr>
        </p:nvSpPr>
        <p:spPr>
          <a:xfrm>
            <a:off x="609600" y="2057400"/>
            <a:ext cx="2819400" cy="2994025"/>
          </a:xfrm>
        </p:spPr>
        <p:txBody>
          <a:bodyPr>
            <a:normAutofit fontScale="90000"/>
          </a:bodyPr>
          <a:lstStyle/>
          <a:p>
            <a:br>
              <a:rPr lang="en-US" altLang="en-US" sz="4000" b="1" dirty="0">
                <a:solidFill>
                  <a:srgbClr val="C00000"/>
                </a:solidFill>
                <a:latin typeface="Open Sans"/>
                <a:cs typeface="Arial" panose="020B0604020202020204" pitchFamily="34" charset="0"/>
              </a:rPr>
            </a:br>
            <a:r>
              <a:rPr lang="hi-IN" altLang="en-US" sz="4000" b="1" dirty="0">
                <a:solidFill>
                  <a:srgbClr val="C00000"/>
                </a:solidFill>
                <a:latin typeface="Open Sans"/>
                <a:cs typeface="Arial" panose="020B0604020202020204" pitchFamily="34" charset="0"/>
              </a:rPr>
              <a:t>विभिन्न दूरी पर प्रतिशत मृत्यु दर</a:t>
            </a:r>
            <a:br>
              <a:rPr lang="en-US" altLang="en-US" sz="4000" b="1" dirty="0">
                <a:solidFill>
                  <a:srgbClr val="C00000"/>
                </a:solidFill>
                <a:latin typeface="Open Sans"/>
                <a:cs typeface="Arial" panose="020B0604020202020204" pitchFamily="34" charset="0"/>
              </a:rPr>
            </a:br>
            <a:endParaRPr lang="en-US" altLang="en-US" sz="4000" b="1" dirty="0">
              <a:solidFill>
                <a:srgbClr val="C00000"/>
              </a:solidFill>
              <a:latin typeface="Open Sans"/>
              <a:cs typeface="Arial" panose="020B0604020202020204" pitchFamily="34" charset="0"/>
            </a:endParaRPr>
          </a:p>
        </p:txBody>
      </p:sp>
      <p:pic>
        <p:nvPicPr>
          <p:cNvPr id="23556" name="object 4">
            <a:extLst>
              <a:ext uri="{FF2B5EF4-FFF2-40B4-BE49-F238E27FC236}">
                <a16:creationId xmlns:a16="http://schemas.microsoft.com/office/drawing/2014/main" id="{6EB50D0D-1A08-4306-8B94-B4CB6D87A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1025" y="26988"/>
            <a:ext cx="14366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a:extLst>
              <a:ext uri="{FF2B5EF4-FFF2-40B4-BE49-F238E27FC236}">
                <a16:creationId xmlns:a16="http://schemas.microsoft.com/office/drawing/2014/main" id="{B8B22FA9-9F69-4BAB-AE1A-871066BA9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17475"/>
            <a:ext cx="13843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F1B82299-E618-4001-93B6-990FE7997448}"/>
              </a:ext>
            </a:extLst>
          </p:cNvPr>
          <p:cNvGraphicFramePr>
            <a:graphicFrameLocks noGrp="1"/>
          </p:cNvGraphicFramePr>
          <p:nvPr>
            <p:extLst>
              <p:ext uri="{D42A27DB-BD31-4B8C-83A1-F6EECF244321}">
                <p14:modId xmlns:p14="http://schemas.microsoft.com/office/powerpoint/2010/main" val="202336038"/>
              </p:ext>
            </p:extLst>
          </p:nvPr>
        </p:nvGraphicFramePr>
        <p:xfrm>
          <a:off x="4191000" y="1008443"/>
          <a:ext cx="7010400" cy="5628501"/>
        </p:xfrm>
        <a:graphic>
          <a:graphicData uri="http://schemas.openxmlformats.org/drawingml/2006/table">
            <a:tbl>
              <a:tblPr>
                <a:tableStyleId>{5940675A-B579-460E-94D1-54222C63F5DA}</a:tableStyleId>
              </a:tblPr>
              <a:tblGrid>
                <a:gridCol w="3724506">
                  <a:extLst>
                    <a:ext uri="{9D8B030D-6E8A-4147-A177-3AD203B41FA5}">
                      <a16:colId xmlns:a16="http://schemas.microsoft.com/office/drawing/2014/main" val="20000"/>
                    </a:ext>
                  </a:extLst>
                </a:gridCol>
                <a:gridCol w="3285894">
                  <a:extLst>
                    <a:ext uri="{9D8B030D-6E8A-4147-A177-3AD203B41FA5}">
                      <a16:colId xmlns:a16="http://schemas.microsoft.com/office/drawing/2014/main" val="20001"/>
                    </a:ext>
                  </a:extLst>
                </a:gridCol>
              </a:tblGrid>
              <a:tr h="427091">
                <a:tc gridSpan="2">
                  <a:txBody>
                    <a:bodyPr/>
                    <a:lstStyle/>
                    <a:p>
                      <a:pPr algn="ctr"/>
                      <a:r>
                        <a:rPr lang="hi-IN" sz="2400" dirty="0">
                          <a:effectLst/>
                          <a:latin typeface="Open Sans" panose="020B0606030504020204"/>
                        </a:rPr>
                        <a:t>विभिन्न दूरी पर प्रति प्रतिशत मृत्यु दर</a:t>
                      </a:r>
                      <a:endParaRPr lang="en-IN" sz="2400" dirty="0">
                        <a:effectLst/>
                        <a:latin typeface="Open Sans" panose="020B0606030504020204"/>
                      </a:endParaRPr>
                    </a:p>
                  </a:txBody>
                  <a:tcPr marL="44866" marR="44866" marT="44863" marB="44863" anchor="ctr">
                    <a:solidFill>
                      <a:srgbClr val="FFFF00"/>
                    </a:solidFill>
                  </a:tcPr>
                </a:tc>
                <a:tc hMerge="1">
                  <a:txBody>
                    <a:bodyPr/>
                    <a:lstStyle/>
                    <a:p>
                      <a:endParaRPr lang="en-IN"/>
                    </a:p>
                  </a:txBody>
                  <a:tcPr/>
                </a:tc>
                <a:extLst>
                  <a:ext uri="{0D108BD9-81ED-4DB2-BD59-A6C34878D82A}">
                    <a16:rowId xmlns:a16="http://schemas.microsoft.com/office/drawing/2014/main" val="10000"/>
                  </a:ext>
                </a:extLst>
              </a:tr>
              <a:tr h="427091">
                <a:tc>
                  <a:txBody>
                    <a:bodyPr/>
                    <a:lstStyle/>
                    <a:p>
                      <a:pPr algn="ctr"/>
                      <a:r>
                        <a:rPr lang="hi-IN" sz="2400" dirty="0">
                          <a:effectLst/>
                          <a:latin typeface="Open Sans" panose="020B0606030504020204"/>
                        </a:rPr>
                        <a:t>एक्स से दूरी, फीट में</a:t>
                      </a:r>
                      <a:endParaRPr lang="en-IN" sz="2400" dirty="0">
                        <a:effectLst/>
                        <a:latin typeface="Open Sans" panose="020B0606030504020204"/>
                      </a:endParaRPr>
                    </a:p>
                  </a:txBody>
                  <a:tcPr marL="44866" marR="44866" marT="44863" marB="44863" anchor="ctr"/>
                </a:tc>
                <a:tc>
                  <a:txBody>
                    <a:bodyPr/>
                    <a:lstStyle/>
                    <a:p>
                      <a:pPr algn="ctr"/>
                      <a:r>
                        <a:rPr lang="hi-IN" sz="2400" dirty="0">
                          <a:effectLst/>
                          <a:latin typeface="Open Sans" panose="020B0606030504020204"/>
                        </a:rPr>
                        <a:t>प्रति प्रतिशत मृत्यु दर</a:t>
                      </a:r>
                      <a:endParaRPr lang="en-IN" sz="2400" dirty="0">
                        <a:effectLst/>
                        <a:latin typeface="Open Sans" panose="020B0606030504020204"/>
                      </a:endParaRPr>
                    </a:p>
                  </a:txBody>
                  <a:tcPr marL="44866" marR="44866" marT="44863" marB="44863" anchor="ctr"/>
                </a:tc>
                <a:extLst>
                  <a:ext uri="{0D108BD9-81ED-4DB2-BD59-A6C34878D82A}">
                    <a16:rowId xmlns:a16="http://schemas.microsoft.com/office/drawing/2014/main" val="10001"/>
                  </a:ext>
                </a:extLst>
              </a:tr>
              <a:tr h="427091">
                <a:tc>
                  <a:txBody>
                    <a:bodyPr/>
                    <a:lstStyle/>
                    <a:p>
                      <a:pPr algn="ctr"/>
                      <a:r>
                        <a:rPr lang="en-IN" sz="2400" dirty="0">
                          <a:effectLst/>
                          <a:latin typeface="Open Sans" panose="020B0606030504020204"/>
                        </a:rPr>
                        <a:t>0 - 1000</a:t>
                      </a:r>
                    </a:p>
                  </a:txBody>
                  <a:tcPr marL="44866" marR="44866" marT="44863" marB="44863" anchor="ctr"/>
                </a:tc>
                <a:tc>
                  <a:txBody>
                    <a:bodyPr/>
                    <a:lstStyle/>
                    <a:p>
                      <a:pPr algn="ctr"/>
                      <a:r>
                        <a:rPr lang="en-IN" sz="2400" dirty="0">
                          <a:effectLst/>
                          <a:latin typeface="Open Sans" panose="020B0606030504020204"/>
                        </a:rPr>
                        <a:t>93.0%</a:t>
                      </a:r>
                    </a:p>
                  </a:txBody>
                  <a:tcPr marL="44866" marR="44866" marT="44863" marB="44863" anchor="ctr"/>
                </a:tc>
                <a:extLst>
                  <a:ext uri="{0D108BD9-81ED-4DB2-BD59-A6C34878D82A}">
                    <a16:rowId xmlns:a16="http://schemas.microsoft.com/office/drawing/2014/main" val="10002"/>
                  </a:ext>
                </a:extLst>
              </a:tr>
              <a:tr h="427091">
                <a:tc>
                  <a:txBody>
                    <a:bodyPr/>
                    <a:lstStyle/>
                    <a:p>
                      <a:pPr algn="ctr"/>
                      <a:r>
                        <a:rPr lang="en-IN" sz="2400" dirty="0">
                          <a:effectLst/>
                          <a:latin typeface="Open Sans" panose="020B0606030504020204"/>
                        </a:rPr>
                        <a:t>1000 - 2000</a:t>
                      </a:r>
                    </a:p>
                  </a:txBody>
                  <a:tcPr marL="44866" marR="44866" marT="44863" marB="44863" anchor="ctr"/>
                </a:tc>
                <a:tc>
                  <a:txBody>
                    <a:bodyPr/>
                    <a:lstStyle/>
                    <a:p>
                      <a:pPr algn="ctr"/>
                      <a:r>
                        <a:rPr lang="en-IN" sz="2400">
                          <a:effectLst/>
                          <a:latin typeface="Open Sans" panose="020B0606030504020204"/>
                        </a:rPr>
                        <a:t>92.0</a:t>
                      </a:r>
                    </a:p>
                  </a:txBody>
                  <a:tcPr marL="44866" marR="44866" marT="44863" marB="44863" anchor="ctr"/>
                </a:tc>
                <a:extLst>
                  <a:ext uri="{0D108BD9-81ED-4DB2-BD59-A6C34878D82A}">
                    <a16:rowId xmlns:a16="http://schemas.microsoft.com/office/drawing/2014/main" val="10003"/>
                  </a:ext>
                </a:extLst>
              </a:tr>
              <a:tr h="427091">
                <a:tc>
                  <a:txBody>
                    <a:bodyPr/>
                    <a:lstStyle/>
                    <a:p>
                      <a:pPr algn="ctr"/>
                      <a:r>
                        <a:rPr lang="en-IN" sz="2400" dirty="0">
                          <a:effectLst/>
                          <a:latin typeface="Open Sans" panose="020B0606030504020204"/>
                        </a:rPr>
                        <a:t>2000 - 3000</a:t>
                      </a:r>
                    </a:p>
                  </a:txBody>
                  <a:tcPr marL="44866" marR="44866" marT="44863" marB="44863" anchor="ctr"/>
                </a:tc>
                <a:tc>
                  <a:txBody>
                    <a:bodyPr/>
                    <a:lstStyle/>
                    <a:p>
                      <a:pPr algn="ctr"/>
                      <a:r>
                        <a:rPr lang="en-IN" sz="2400" dirty="0">
                          <a:effectLst/>
                          <a:latin typeface="Open Sans" panose="020B0606030504020204"/>
                        </a:rPr>
                        <a:t>86.0</a:t>
                      </a:r>
                    </a:p>
                  </a:txBody>
                  <a:tcPr marL="44866" marR="44866" marT="44863" marB="44863" anchor="ctr"/>
                </a:tc>
                <a:extLst>
                  <a:ext uri="{0D108BD9-81ED-4DB2-BD59-A6C34878D82A}">
                    <a16:rowId xmlns:a16="http://schemas.microsoft.com/office/drawing/2014/main" val="10004"/>
                  </a:ext>
                </a:extLst>
              </a:tr>
              <a:tr h="427091">
                <a:tc>
                  <a:txBody>
                    <a:bodyPr/>
                    <a:lstStyle/>
                    <a:p>
                      <a:pPr algn="ctr"/>
                      <a:r>
                        <a:rPr lang="en-IN" sz="2400">
                          <a:effectLst/>
                          <a:latin typeface="Open Sans" panose="020B0606030504020204"/>
                        </a:rPr>
                        <a:t>3000 - 4000</a:t>
                      </a:r>
                    </a:p>
                  </a:txBody>
                  <a:tcPr marL="44866" marR="44866" marT="44863" marB="44863" anchor="ctr"/>
                </a:tc>
                <a:tc>
                  <a:txBody>
                    <a:bodyPr/>
                    <a:lstStyle/>
                    <a:p>
                      <a:pPr algn="ctr"/>
                      <a:r>
                        <a:rPr lang="en-IN" sz="2400" dirty="0">
                          <a:effectLst/>
                          <a:latin typeface="Open Sans" panose="020B0606030504020204"/>
                        </a:rPr>
                        <a:t>69.0</a:t>
                      </a:r>
                    </a:p>
                  </a:txBody>
                  <a:tcPr marL="44866" marR="44866" marT="44863" marB="44863" anchor="ctr"/>
                </a:tc>
                <a:extLst>
                  <a:ext uri="{0D108BD9-81ED-4DB2-BD59-A6C34878D82A}">
                    <a16:rowId xmlns:a16="http://schemas.microsoft.com/office/drawing/2014/main" val="10005"/>
                  </a:ext>
                </a:extLst>
              </a:tr>
              <a:tr h="427091">
                <a:tc>
                  <a:txBody>
                    <a:bodyPr/>
                    <a:lstStyle/>
                    <a:p>
                      <a:pPr algn="ctr"/>
                      <a:r>
                        <a:rPr lang="en-IN" sz="2400">
                          <a:effectLst/>
                          <a:latin typeface="Open Sans" panose="020B0606030504020204"/>
                        </a:rPr>
                        <a:t>4000 - 5000</a:t>
                      </a:r>
                    </a:p>
                  </a:txBody>
                  <a:tcPr marL="44866" marR="44866" marT="44863" marB="44863" anchor="ctr"/>
                </a:tc>
                <a:tc>
                  <a:txBody>
                    <a:bodyPr/>
                    <a:lstStyle/>
                    <a:p>
                      <a:pPr algn="ctr"/>
                      <a:r>
                        <a:rPr lang="en-IN" sz="2400" dirty="0">
                          <a:effectLst/>
                          <a:latin typeface="Open Sans" panose="020B0606030504020204"/>
                        </a:rPr>
                        <a:t>49.0</a:t>
                      </a:r>
                    </a:p>
                  </a:txBody>
                  <a:tcPr marL="44866" marR="44866" marT="44863" marB="44863" anchor="ctr"/>
                </a:tc>
                <a:extLst>
                  <a:ext uri="{0D108BD9-81ED-4DB2-BD59-A6C34878D82A}">
                    <a16:rowId xmlns:a16="http://schemas.microsoft.com/office/drawing/2014/main" val="10006"/>
                  </a:ext>
                </a:extLst>
              </a:tr>
              <a:tr h="618155">
                <a:tc>
                  <a:txBody>
                    <a:bodyPr/>
                    <a:lstStyle/>
                    <a:p>
                      <a:pPr algn="ctr"/>
                      <a:r>
                        <a:rPr lang="en-IN" sz="2400">
                          <a:effectLst/>
                          <a:latin typeface="Open Sans" panose="020B0606030504020204"/>
                        </a:rPr>
                        <a:t>5000 - 6000</a:t>
                      </a:r>
                    </a:p>
                  </a:txBody>
                  <a:tcPr marL="44866" marR="44866" marT="44863" marB="44863" anchor="ctr"/>
                </a:tc>
                <a:tc>
                  <a:txBody>
                    <a:bodyPr/>
                    <a:lstStyle/>
                    <a:p>
                      <a:pPr algn="ctr"/>
                      <a:r>
                        <a:rPr lang="en-IN" sz="2400" dirty="0">
                          <a:effectLst/>
                          <a:latin typeface="Open Sans" panose="020B0606030504020204"/>
                        </a:rPr>
                        <a:t>31.5</a:t>
                      </a:r>
                    </a:p>
                  </a:txBody>
                  <a:tcPr marL="44866" marR="44866" marT="44863" marB="44863" anchor="ctr"/>
                </a:tc>
                <a:extLst>
                  <a:ext uri="{0D108BD9-81ED-4DB2-BD59-A6C34878D82A}">
                    <a16:rowId xmlns:a16="http://schemas.microsoft.com/office/drawing/2014/main" val="10007"/>
                  </a:ext>
                </a:extLst>
              </a:tr>
              <a:tr h="427091">
                <a:tc>
                  <a:txBody>
                    <a:bodyPr/>
                    <a:lstStyle/>
                    <a:p>
                      <a:pPr algn="ctr"/>
                      <a:r>
                        <a:rPr lang="en-IN" sz="2400">
                          <a:effectLst/>
                          <a:latin typeface="Open Sans" panose="020B0606030504020204"/>
                        </a:rPr>
                        <a:t>6000 - 7000</a:t>
                      </a:r>
                    </a:p>
                  </a:txBody>
                  <a:tcPr marL="44866" marR="44866" marT="44863" marB="44863" anchor="ctr"/>
                </a:tc>
                <a:tc>
                  <a:txBody>
                    <a:bodyPr/>
                    <a:lstStyle/>
                    <a:p>
                      <a:pPr algn="ctr"/>
                      <a:r>
                        <a:rPr lang="en-IN" sz="2400" dirty="0">
                          <a:effectLst/>
                          <a:latin typeface="Open Sans" panose="020B0606030504020204"/>
                        </a:rPr>
                        <a:t>12.5</a:t>
                      </a:r>
                    </a:p>
                  </a:txBody>
                  <a:tcPr marL="44866" marR="44866" marT="44863" marB="44863" anchor="ctr"/>
                </a:tc>
                <a:extLst>
                  <a:ext uri="{0D108BD9-81ED-4DB2-BD59-A6C34878D82A}">
                    <a16:rowId xmlns:a16="http://schemas.microsoft.com/office/drawing/2014/main" val="10008"/>
                  </a:ext>
                </a:extLst>
              </a:tr>
              <a:tr h="427091">
                <a:tc>
                  <a:txBody>
                    <a:bodyPr/>
                    <a:lstStyle/>
                    <a:p>
                      <a:pPr algn="ctr"/>
                      <a:r>
                        <a:rPr lang="en-IN" sz="2400">
                          <a:effectLst/>
                          <a:latin typeface="Open Sans" panose="020B0606030504020204"/>
                        </a:rPr>
                        <a:t>7000 - 8000</a:t>
                      </a:r>
                    </a:p>
                  </a:txBody>
                  <a:tcPr marL="44866" marR="44866" marT="44863" marB="44863" anchor="ctr"/>
                </a:tc>
                <a:tc>
                  <a:txBody>
                    <a:bodyPr/>
                    <a:lstStyle/>
                    <a:p>
                      <a:pPr algn="ctr"/>
                      <a:r>
                        <a:rPr lang="en-IN" sz="2400" dirty="0">
                          <a:effectLst/>
                          <a:latin typeface="Open Sans" panose="020B0606030504020204"/>
                        </a:rPr>
                        <a:t>1.3</a:t>
                      </a:r>
                    </a:p>
                  </a:txBody>
                  <a:tcPr marL="44866" marR="44866" marT="44863" marB="44863" anchor="ctr"/>
                </a:tc>
                <a:extLst>
                  <a:ext uri="{0D108BD9-81ED-4DB2-BD59-A6C34878D82A}">
                    <a16:rowId xmlns:a16="http://schemas.microsoft.com/office/drawing/2014/main" val="10009"/>
                  </a:ext>
                </a:extLst>
              </a:tr>
              <a:tr h="427091">
                <a:tc>
                  <a:txBody>
                    <a:bodyPr/>
                    <a:lstStyle/>
                    <a:p>
                      <a:pPr algn="ctr"/>
                      <a:r>
                        <a:rPr lang="en-IN" sz="2400" dirty="0">
                          <a:effectLst/>
                          <a:latin typeface="Open Sans" panose="020B0606030504020204"/>
                        </a:rPr>
                        <a:t>8000 - 9000</a:t>
                      </a:r>
                    </a:p>
                  </a:txBody>
                  <a:tcPr marL="44866" marR="44866" marT="44863" marB="44863" anchor="ctr"/>
                </a:tc>
                <a:tc>
                  <a:txBody>
                    <a:bodyPr/>
                    <a:lstStyle/>
                    <a:p>
                      <a:pPr algn="ctr"/>
                      <a:r>
                        <a:rPr lang="en-IN" sz="2400" dirty="0">
                          <a:effectLst/>
                          <a:latin typeface="Open Sans" panose="020B0606030504020204"/>
                        </a:rPr>
                        <a:t>0.5</a:t>
                      </a:r>
                    </a:p>
                  </a:txBody>
                  <a:tcPr marL="44866" marR="44866" marT="44863" marB="44863" anchor="ctr"/>
                </a:tc>
                <a:extLst>
                  <a:ext uri="{0D108BD9-81ED-4DB2-BD59-A6C34878D82A}">
                    <a16:rowId xmlns:a16="http://schemas.microsoft.com/office/drawing/2014/main" val="10010"/>
                  </a:ext>
                </a:extLst>
              </a:tr>
              <a:tr h="427091">
                <a:tc>
                  <a:txBody>
                    <a:bodyPr/>
                    <a:lstStyle/>
                    <a:p>
                      <a:pPr algn="ctr"/>
                      <a:r>
                        <a:rPr lang="en-IN" sz="2400">
                          <a:effectLst/>
                          <a:latin typeface="Open Sans" panose="020B0606030504020204"/>
                        </a:rPr>
                        <a:t>9000 - 10,000</a:t>
                      </a:r>
                    </a:p>
                  </a:txBody>
                  <a:tcPr marL="44866" marR="44866" marT="44863" marB="44863" anchor="ctr"/>
                </a:tc>
                <a:tc>
                  <a:txBody>
                    <a:bodyPr/>
                    <a:lstStyle/>
                    <a:p>
                      <a:pPr algn="ctr"/>
                      <a:r>
                        <a:rPr lang="en-IN" sz="2400" dirty="0">
                          <a:effectLst/>
                          <a:latin typeface="Open Sans" panose="020B0606030504020204"/>
                        </a:rPr>
                        <a:t>0.0</a:t>
                      </a:r>
                    </a:p>
                  </a:txBody>
                  <a:tcPr marL="44866" marR="44866" marT="44863" marB="44863"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66505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866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lvl="0" algn="ctr">
              <a:lnSpc>
                <a:spcPct val="120000"/>
              </a:lnSpc>
              <a:buClr>
                <a:srgbClr val="C00000"/>
              </a:buClr>
              <a:buSzPts val="3600"/>
            </a:pPr>
            <a:r>
              <a:rPr lang="hi-IN" altLang="en-US" sz="4000" b="1" dirty="0">
                <a:solidFill>
                  <a:srgbClr val="C00000"/>
                </a:solidFill>
                <a:latin typeface="Open sans"/>
              </a:rPr>
              <a:t>समीक्षा</a:t>
            </a:r>
            <a:endParaRPr lang="en-US" sz="4000" dirty="0">
              <a:latin typeface="Open Sans"/>
            </a:endParaRPr>
          </a:p>
        </p:txBody>
      </p:sp>
      <p:sp>
        <p:nvSpPr>
          <p:cNvPr id="223" name="Ensure your safety and the safety of your crew, the patient, and bystanders…"/>
          <p:cNvSpPr txBox="1"/>
          <p:nvPr/>
        </p:nvSpPr>
        <p:spPr>
          <a:xfrm>
            <a:off x="4724701" y="914400"/>
            <a:ext cx="7010099" cy="4546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indent="-457200" algn="just" eaLnBrk="0" hangingPunct="0">
              <a:lnSpc>
                <a:spcPct val="150000"/>
              </a:lnSpc>
              <a:buFont typeface="Wingdings" panose="05000000000000000000" pitchFamily="2" charset="2"/>
              <a:buChar char="ü"/>
            </a:pPr>
            <a:r>
              <a:rPr lang="hi-IN" altLang="en-IN" sz="2800" dirty="0">
                <a:latin typeface="Open Sans" panose="020B0606030504020204"/>
                <a:cs typeface="Arial" panose="020B0604020202020204" pitchFamily="34" charset="0"/>
              </a:rPr>
              <a:t>परमाणु विस्फोट क्या है
परमाणु विस्फोट में ऊर्जा का वितरण
परमाणु विस्फोट के प्रकार
परमाणु विस्फोट के प्रभाव
हिरोशिमा और नागासाकी पर परमाणु विस्फोट का प्रभाव 
तत्काल मौत का कारण</a:t>
            </a:r>
            <a:endParaRPr lang="en-US" altLang="en-IN" sz="2800" dirty="0">
              <a:latin typeface="Open Sans" panose="020B0606030504020204"/>
              <a:cs typeface="Arial" panose="020B0604020202020204" pitchFamily="34"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228600" y="3230213"/>
            <a:ext cx="4087091"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4000" b="1" dirty="0">
                <a:solidFill>
                  <a:srgbClr val="C00000"/>
                </a:solidFill>
                <a:latin typeface="Open sans"/>
              </a:rPr>
              <a:t>कोई प्रश्न?</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hi-IN" sz="4000" b="1" dirty="0">
                <a:solidFill>
                  <a:srgbClr val="C00000"/>
                </a:solidFill>
                <a:latin typeface="Open sans"/>
              </a:rPr>
              <a:t>मूल्यांकन</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marL="0" lvl="0" indent="0">
              <a:lnSpc>
                <a:spcPct val="150000"/>
              </a:lnSpc>
              <a:buNone/>
            </a:pPr>
            <a:endParaRPr lang="en-US" sz="2400" dirty="0">
              <a:solidFill>
                <a:schemeClr val="tx1"/>
              </a:solidFill>
              <a:latin typeface="Open sans" panose="020B0606030504020204"/>
            </a:endParaRPr>
          </a:p>
          <a:p>
            <a:pPr>
              <a:lnSpc>
                <a:spcPct val="200000"/>
              </a:lnSpc>
            </a:pPr>
            <a:endParaRPr lang="en-GB" altLang="en-US" sz="2800" dirty="0">
              <a:solidFill>
                <a:schemeClr val="tx1"/>
              </a:solidFill>
              <a:latin typeface="Open sans" panose="020B0606030504020204"/>
              <a:cs typeface="Times New Roman" panose="02020603050405020304" pitchFamily="18" charset="0"/>
            </a:endParaRPr>
          </a:p>
          <a:p>
            <a:pPr>
              <a:lnSpc>
                <a:spcPct val="200000"/>
              </a:lnSpc>
            </a:pPr>
            <a:endParaRPr lang="en-US" sz="2800" dirty="0">
              <a:solidFill>
                <a:srgbClr val="FF0000"/>
              </a:solidFill>
              <a:latin typeface="Open sans" panose="020B0606030504020204"/>
            </a:endParaRPr>
          </a:p>
          <a:p>
            <a:pPr marL="0" indent="0">
              <a:buNone/>
            </a:pPr>
            <a:r>
              <a:rPr lang="en-US" sz="2800" dirty="0">
                <a:solidFill>
                  <a:srgbClr val="FF0000"/>
                </a:solidFill>
                <a:latin typeface="Open sans" panose="020B0606030504020204"/>
              </a:rPr>
              <a:t> </a:t>
            </a:r>
          </a:p>
          <a:p>
            <a:pPr marL="0" indent="0">
              <a:buNone/>
            </a:pPr>
            <a:r>
              <a:rPr lang="en-US" sz="2800" dirty="0">
                <a:solidFill>
                  <a:srgbClr val="FF0000"/>
                </a:solidFill>
                <a:latin typeface="Open sans" panose="020B0606030504020204"/>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
        <p:nvSpPr>
          <p:cNvPr id="2" name="Rectangle 1">
            <a:extLst>
              <a:ext uri="{FF2B5EF4-FFF2-40B4-BE49-F238E27FC236}">
                <a16:creationId xmlns:a16="http://schemas.microsoft.com/office/drawing/2014/main" id="{44A7AC0C-034C-47BC-BD4E-BB4A44FF91B2}"/>
              </a:ext>
            </a:extLst>
          </p:cNvPr>
          <p:cNvSpPr/>
          <p:nvPr/>
        </p:nvSpPr>
        <p:spPr>
          <a:xfrm>
            <a:off x="3810000" y="1278553"/>
            <a:ext cx="7696200" cy="6125203"/>
          </a:xfrm>
          <a:prstGeom prst="rect">
            <a:avLst/>
          </a:prstGeom>
        </p:spPr>
        <p:txBody>
          <a:bodyPr wrap="square">
            <a:spAutoFit/>
          </a:bodyPr>
          <a:lstStyle/>
          <a:p>
            <a:pPr>
              <a:lnSpc>
                <a:spcPct val="150000"/>
              </a:lnSpc>
            </a:pPr>
            <a:r>
              <a:rPr lang="en-GB" altLang="en-US" sz="2400" dirty="0">
                <a:latin typeface="Open Sans" panose="020B0606030504020204"/>
                <a:cs typeface="Times New Roman" panose="02020603050405020304" pitchFamily="18" charset="0"/>
              </a:rPr>
              <a:t>1</a:t>
            </a:r>
            <a:r>
              <a:rPr lang="hi-IN" altLang="en-US" sz="2400" dirty="0">
                <a:latin typeface="Open Sans" panose="020B0606030504020204"/>
                <a:cs typeface="Times New Roman" panose="02020603050405020304" pitchFamily="18" charset="0"/>
              </a:rPr>
              <a:t>. सरफेस बर्स्ट क्या है? 
उत्तर- एक हथियार को पृथ्वी की सतह पर या उससे थोड़ा ऊपर विस्फोट किया जाता है ताकि आग का गोला वास्तव में भूमि या पानी की सतह को छू सके। 
2. परमाणु विस्फोट के प्रभाव क्या हैं?
उत्तर- फ्लैश
          गर्मी
          विस्फोट
          विकिरण
            (</a:t>
            </a:r>
            <a:r>
              <a:rPr lang="en-GB" altLang="en-US" sz="2400" dirty="0">
                <a:latin typeface="Open Sans" panose="020B0606030504020204"/>
                <a:cs typeface="Times New Roman" panose="02020603050405020304" pitchFamily="18" charset="0"/>
              </a:rPr>
              <a:t>A) </a:t>
            </a:r>
            <a:r>
              <a:rPr lang="hi-IN" altLang="en-US" sz="2400" dirty="0">
                <a:latin typeface="Open Sans" panose="020B0606030504020204"/>
                <a:cs typeface="Times New Roman" panose="02020603050405020304" pitchFamily="18" charset="0"/>
              </a:rPr>
              <a:t>प्रारंभिक
            (</a:t>
            </a:r>
            <a:r>
              <a:rPr lang="en-GB" altLang="en-US" sz="2400" dirty="0">
                <a:latin typeface="Open Sans" panose="020B0606030504020204"/>
                <a:cs typeface="Times New Roman" panose="02020603050405020304" pitchFamily="18" charset="0"/>
              </a:rPr>
              <a:t>B) </a:t>
            </a:r>
            <a:r>
              <a:rPr lang="hi-IN" altLang="en-US" sz="2400" dirty="0">
                <a:latin typeface="Open Sans" panose="020B0606030504020204"/>
                <a:cs typeface="Times New Roman" panose="02020603050405020304" pitchFamily="18" charset="0"/>
              </a:rPr>
              <a:t>अवशिष्ट</a:t>
            </a:r>
            <a:endParaRPr lang="en-US" sz="2400" dirty="0">
              <a:solidFill>
                <a:srgbClr val="FF0000"/>
              </a:solidFill>
              <a:latin typeface="Open Sans" panose="020B0606030504020204"/>
            </a:endParaRPr>
          </a:p>
        </p:txBody>
      </p:sp>
    </p:spTree>
    <p:extLst>
      <p:ext uri="{BB962C8B-B14F-4D97-AF65-F5344CB8AC3E}">
        <p14:creationId xmlns:p14="http://schemas.microsoft.com/office/powerpoint/2010/main" val="330419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4000" b="1" dirty="0">
                <a:solidFill>
                  <a:srgbClr val="C00000"/>
                </a:solidFill>
                <a:latin typeface="Open sans"/>
              </a:rPr>
              <a:t>धन्यवाद</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5004915" y="1311523"/>
            <a:ext cx="6781746"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marL="457200" lvl="0" indent="-457200" algn="just">
              <a:buClr>
                <a:schemeClr val="dk1"/>
              </a:buClr>
              <a:buSzPts val="3200"/>
              <a:buFont typeface="Noto Sans Symbols"/>
              <a:buChar char="▪"/>
            </a:pPr>
            <a:endParaRPr lang="en-US" sz="24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803" y="112697"/>
            <a:ext cx="6036042" cy="6570232"/>
          </a:xfrm>
          <a:prstGeom prst="rect">
            <a:avLst/>
          </a:prstGeom>
        </p:spPr>
      </p:pic>
      <p:sp>
        <p:nvSpPr>
          <p:cNvPr id="9" name="Rectangle 8"/>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88008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नाभिकीय</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295400"/>
            <a:ext cx="7162800" cy="4953000"/>
          </a:xfrm>
        </p:spPr>
        <p:txBody>
          <a:bodyPr>
            <a:noAutofit/>
          </a:bodyPr>
          <a:lstStyle/>
          <a:p>
            <a:pPr marL="0" indent="179388" algn="just">
              <a:lnSpc>
                <a:spcPct val="150000"/>
              </a:lnSpc>
            </a:pPr>
            <a:r>
              <a:rPr lang="hi-IN" sz="2600" dirty="0">
                <a:latin typeface="Open Sans" panose="020B0606030504020204"/>
              </a:rPr>
              <a:t>आग का गोला तेजी से बढ़ता है, ऊपर उठता है और फैलता है।
विस्फोट के बाद एक मिलीसेकंड के भीतर, 1 मेगाटन का व्यास 150 मीटर है
 10 सेकंड के भीतर अधिकतम 2200 मीटर तक बढ़ जाता है, @ 100 मीटर/सेकंड बढ़ जाता है।
तापमान गिरता है और संघनन होता है। 
1 मिनट के बाद - आग का गोला इस हद तक ठंडा हो गया कि यह अब दृश्यमान विकिरण का उत्सर्जन नहीं करता है।
विस्फोट से उच्च पीआर तरंगें (शॉक/ब्लास्ट वेव) भी पैदा होती हैं।</a:t>
            </a:r>
            <a:endParaRPr lang="en-US" sz="2600" dirty="0">
              <a:latin typeface="Open Sans" panose="020B0606030504020204"/>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79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नाभिकीय</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295400"/>
            <a:ext cx="7162800" cy="4953000"/>
          </a:xfrm>
        </p:spPr>
        <p:txBody>
          <a:bodyPr>
            <a:noAutofit/>
          </a:bodyPr>
          <a:lstStyle/>
          <a:p>
            <a:r>
              <a:rPr lang="hi-IN" sz="2400" dirty="0">
                <a:latin typeface="Open Sans" panose="020B0606030504020204"/>
              </a:rPr>
              <a:t>पीआर तरंगें आग के गोले से दूर जाती हैं (@10</a:t>
            </a:r>
            <a:r>
              <a:rPr lang="en-US" sz="2400" dirty="0">
                <a:latin typeface="Open Sans" panose="020B0606030504020204"/>
              </a:rPr>
              <a:t>sec - </a:t>
            </a:r>
            <a:r>
              <a:rPr lang="hi-IN" sz="2400" dirty="0">
                <a:latin typeface="Open Sans" panose="020B0606030504020204"/>
              </a:rPr>
              <a:t>आग के गोले से 3 मील आगे
    50 सेकंड - 12 मील आगे)
 हवा संकुचित होती है।
शॉक फ्रंट बनाया गया।
रेडियोधर्मी कण और गामा किरणें उत्सर्जित होती हैं।
गामा किरणें कुछ ही समय में लंबी दूरी तक पहुंच जाती हैं।
बादल अपनी अधिकतम ऊंचाई प्राप्त करता है - 10 मिनट, कहा जाता है कि स्थिर हो गया है
पार्श्व रूप से बढ़ने के लिए। 
एटीएम द्वारा अवशोषित - 1 घंटा या उससे अधिक।</a:t>
            </a:r>
            <a:endParaRPr lang="en-US" sz="2400" dirty="0">
              <a:latin typeface="Open Sans" panose="020B0606030504020204"/>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0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नाभिकीय</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990600"/>
            <a:ext cx="7162800" cy="5105400"/>
          </a:xfrm>
        </p:spPr>
        <p:txBody>
          <a:bodyPr>
            <a:noAutofit/>
          </a:bodyPr>
          <a:lstStyle/>
          <a:p>
            <a:pPr algn="just">
              <a:lnSpc>
                <a:spcPct val="150000"/>
              </a:lnSpc>
            </a:pPr>
            <a:r>
              <a:rPr lang="hi-IN" sz="2400" dirty="0">
                <a:latin typeface="Open Sans" panose="020B0606030504020204"/>
              </a:rPr>
              <a:t>न्यूट्रॉन में उच्च ऊर्जा होती है और अन्य उत्पादों की तुलना में तेजी से चलती है, इलेक्ट्रॉनों को बंद कर देती है - आग के गोले के चारों ओर आयनीकरण।
धनात्मक आवेशित नाभिक आग के गोले के करीब रहते हैं। इलेक्ट्रॉन दूर चले जाते हैं। संभावित अंतर एक उच्च तीव्रता कम अवधि ईएम पल्स (ईएमपी) की ओर जाता है।
कुछ न्यूट्रॉन एटीएम में नाभिक द्वारा और कुछ जमीन की सतह सामग्री के नाभिक द्वारा कब्जा कर लिए जाते हैं। प्रेरित रेडियोधर्मिता। गामा किरणें उत्सर्जित होती हैं।</a:t>
            </a:r>
            <a:endParaRPr lang="en-US" sz="2400" dirty="0">
              <a:latin typeface="Open Sans" panose="020B0606030504020204"/>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9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2667000"/>
            <a:ext cx="3048000" cy="11684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नाभिकीय</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419600" y="1219200"/>
            <a:ext cx="7162800" cy="5105400"/>
          </a:xfrm>
        </p:spPr>
        <p:txBody>
          <a:bodyPr>
            <a:noAutofit/>
          </a:bodyPr>
          <a:lstStyle/>
          <a:p>
            <a:pPr algn="just">
              <a:lnSpc>
                <a:spcPct val="200000"/>
              </a:lnSpc>
            </a:pPr>
            <a:r>
              <a:rPr lang="hi-IN" sz="2800" dirty="0">
                <a:latin typeface="Open Sans" panose="020B0606030504020204"/>
              </a:rPr>
              <a:t>उठता हुआ आग का गोला मलबे और धूल को चूस लेता है। उस पर संघनित सामग्री जमा हो जाती है। 
रेडियोधर्मी धूल लंबी दूरी तक ले जाती है और फॉलआउट के रूप में धीरे-धीरे नीचे बैठ जाती है।</a:t>
            </a:r>
            <a:endParaRPr lang="en-US" sz="2800" dirty="0">
              <a:latin typeface="Open Sans" panose="020B0606030504020204"/>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20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609600" y="1828800"/>
            <a:ext cx="3429000" cy="24384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एक परमाणु में ऊर्जा का वितरण</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a:extLst>
              <a:ext uri="{FF2B5EF4-FFF2-40B4-BE49-F238E27FC236}">
                <a16:creationId xmlns:a16="http://schemas.microsoft.com/office/drawing/2014/main" id="{61B0C9FC-1DE1-4F1C-AA1E-03A242EB5DC3}"/>
              </a:ext>
            </a:extLst>
          </p:cNvPr>
          <p:cNvGraphicFramePr>
            <a:graphicFrameLocks/>
          </p:cNvGraphicFramePr>
          <p:nvPr>
            <p:extLst>
              <p:ext uri="{D42A27DB-BD31-4B8C-83A1-F6EECF244321}">
                <p14:modId xmlns:p14="http://schemas.microsoft.com/office/powerpoint/2010/main" val="1757843096"/>
              </p:ext>
            </p:extLst>
          </p:nvPr>
        </p:nvGraphicFramePr>
        <p:xfrm>
          <a:off x="4419600" y="1981200"/>
          <a:ext cx="3886200" cy="2438400"/>
        </p:xfrm>
        <a:graphic>
          <a:graphicData uri="http://schemas.openxmlformats.org/presentationml/2006/ole">
            <mc:AlternateContent xmlns:mc="http://schemas.openxmlformats.org/markup-compatibility/2006">
              <mc:Choice xmlns:v="urn:schemas-microsoft-com:vml" Requires="v">
                <p:oleObj name="Chart" r:id="rId4" imgW="6096075" imgH="4067089" progId="MSGraph.Chart.8">
                  <p:embed followColorScheme="full"/>
                </p:oleObj>
              </mc:Choice>
              <mc:Fallback>
                <p:oleObj name="Chart" r:id="rId4" imgW="6096075" imgH="4067089" progId="MSGraph.Chart.8">
                  <p:embed followColorScheme="full"/>
                  <p:pic>
                    <p:nvPicPr>
                      <p:cNvPr id="28674"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981200"/>
                        <a:ext cx="3886200" cy="2438400"/>
                      </a:xfrm>
                      <a:prstGeom prst="rect">
                        <a:avLst/>
                      </a:prstGeom>
                      <a:noFill/>
                      <a:ln>
                        <a:noFill/>
                      </a:ln>
                      <a:effectLst/>
                    </p:spPr>
                  </p:pic>
                </p:oleObj>
              </mc:Fallback>
            </mc:AlternateContent>
          </a:graphicData>
        </a:graphic>
      </p:graphicFrame>
      <p:pic>
        <p:nvPicPr>
          <p:cNvPr id="12" name="Picture 11">
            <a:extLst>
              <a:ext uri="{FF2B5EF4-FFF2-40B4-BE49-F238E27FC236}">
                <a16:creationId xmlns:a16="http://schemas.microsoft.com/office/drawing/2014/main" id="{71CA1223-2F23-4AF3-9CA0-33C7D3024359}"/>
              </a:ext>
            </a:extLst>
          </p:cNvPr>
          <p:cNvPicPr>
            <a:picLocks noChangeAspect="1"/>
          </p:cNvPicPr>
          <p:nvPr/>
        </p:nvPicPr>
        <p:blipFill>
          <a:blip r:embed="rId6"/>
          <a:stretch>
            <a:fillRect/>
          </a:stretch>
        </p:blipFill>
        <p:spPr>
          <a:xfrm>
            <a:off x="7924800" y="1219200"/>
            <a:ext cx="3590626" cy="4495800"/>
          </a:xfrm>
          <a:prstGeom prst="rect">
            <a:avLst/>
          </a:prstGeom>
        </p:spPr>
      </p:pic>
    </p:spTree>
    <p:extLst>
      <p:ext uri="{BB962C8B-B14F-4D97-AF65-F5344CB8AC3E}">
        <p14:creationId xmlns:p14="http://schemas.microsoft.com/office/powerpoint/2010/main" val="33972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IN" sz="2400">
              <a:latin typeface="Times New Roman" panose="02020603050405020304" pitchFamily="18" charset="0"/>
              <a:cs typeface="Times New Roman" panose="02020603050405020304" pitchFamily="18" charset="0"/>
            </a:endParaRPr>
          </a:p>
        </p:txBody>
      </p:sp>
      <p:sp>
        <p:nvSpPr>
          <p:cNvPr id="7171" name="AutoShape 4">
            <a:extLst>
              <a:ext uri="{FF2B5EF4-FFF2-40B4-BE49-F238E27FC236}">
                <a16:creationId xmlns:a16="http://schemas.microsoft.com/office/drawing/2014/main" id="{62BE9528-11E4-4F62-BFF7-29512D1AD676}"/>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IN" altLang="en-US" sz="2400">
              <a:latin typeface="Arial" panose="020B0604020202020204" pitchFamily="34" charset="0"/>
            </a:endParaRPr>
          </a:p>
        </p:txBody>
      </p:sp>
      <p:sp>
        <p:nvSpPr>
          <p:cNvPr id="7172" name="Title 1">
            <a:extLst>
              <a:ext uri="{FF2B5EF4-FFF2-40B4-BE49-F238E27FC236}">
                <a16:creationId xmlns:a16="http://schemas.microsoft.com/office/drawing/2014/main" id="{F1E298CD-EC5C-4AF3-B774-F2CAB7A3C398}"/>
              </a:ext>
            </a:extLst>
          </p:cNvPr>
          <p:cNvSpPr>
            <a:spLocks noGrp="1"/>
          </p:cNvSpPr>
          <p:nvPr>
            <p:ph type="title"/>
          </p:nvPr>
        </p:nvSpPr>
        <p:spPr>
          <a:xfrm>
            <a:off x="914400" y="2413000"/>
            <a:ext cx="3048000" cy="1778000"/>
          </a:xfrm>
        </p:spPr>
        <p:txBody>
          <a:bodyPr>
            <a:normAutofit fontScale="90000"/>
          </a:bodyPr>
          <a:lstStyle/>
          <a:p>
            <a:r>
              <a:rPr lang="hi-IN" altLang="en-US" sz="4000" b="1" dirty="0">
                <a:solidFill>
                  <a:srgbClr val="C00000"/>
                </a:solidFill>
                <a:latin typeface="Open Sans" panose="020B0606030504020204"/>
                <a:cs typeface="Times New Roman" panose="02020603050405020304" pitchFamily="18" charset="0"/>
              </a:rPr>
              <a:t>परमाणु के प्रकार</a:t>
            </a:r>
            <a:br>
              <a:rPr lang="hi-IN" altLang="en-US" sz="4000" b="1" dirty="0">
                <a:solidFill>
                  <a:srgbClr val="C00000"/>
                </a:solidFill>
                <a:latin typeface="Open Sans" panose="020B0606030504020204"/>
                <a:cs typeface="Times New Roman" panose="02020603050405020304" pitchFamily="18" charset="0"/>
              </a:rPr>
            </a:br>
            <a:r>
              <a:rPr lang="hi-IN" altLang="en-US" sz="4000" b="1" dirty="0">
                <a:solidFill>
                  <a:srgbClr val="C00000"/>
                </a:solidFill>
                <a:latin typeface="Open Sans" panose="020B0606030504020204"/>
                <a:cs typeface="Times New Roman" panose="02020603050405020304" pitchFamily="18" charset="0"/>
              </a:rPr>
              <a:t>विस्फोट</a:t>
            </a:r>
            <a:endParaRPr lang="en-IN" altLang="en-US" sz="4000" b="1" dirty="0">
              <a:solidFill>
                <a:srgbClr val="C00000"/>
              </a:solidFill>
              <a:latin typeface="Open Sans" panose="020B0606030504020204"/>
              <a:cs typeface="Times New Roman" panose="02020603050405020304" pitchFamily="18" charset="0"/>
            </a:endParaRPr>
          </a:p>
        </p:txBody>
      </p:sp>
      <p:sp>
        <p:nvSpPr>
          <p:cNvPr id="7173" name="Content Placeholder 2">
            <a:extLst>
              <a:ext uri="{FF2B5EF4-FFF2-40B4-BE49-F238E27FC236}">
                <a16:creationId xmlns:a16="http://schemas.microsoft.com/office/drawing/2014/main" id="{FF028554-5F8B-48F6-9611-180433D98224}"/>
              </a:ext>
            </a:extLst>
          </p:cNvPr>
          <p:cNvSpPr>
            <a:spLocks noGrp="1"/>
          </p:cNvSpPr>
          <p:nvPr>
            <p:ph idx="1"/>
          </p:nvPr>
        </p:nvSpPr>
        <p:spPr>
          <a:xfrm>
            <a:off x="4343400" y="1219200"/>
            <a:ext cx="7162800" cy="5105400"/>
          </a:xfrm>
        </p:spPr>
        <p:txBody>
          <a:bodyPr>
            <a:noAutofit/>
          </a:bodyPr>
          <a:lstStyle/>
          <a:p>
            <a:pPr algn="just"/>
            <a:r>
              <a:rPr lang="hi-IN" sz="2800" dirty="0">
                <a:latin typeface="Open Sans" panose="020B0606030504020204"/>
              </a:rPr>
              <a:t>एक परमाणु उपकरण को उद्देश्य के आधार पर निम्नलिखित में से किसी भी तरीके से विस्फोट या विस्फोट किया जा सकता है:
हवा का फटना 
उच्च ऊंचाई फटना 
पानी के नीचे फटना
भूमिगत विस्फोट 
सतह फट गई</a:t>
            </a:r>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b="1" dirty="0">
              <a:latin typeface="Tw Cen MT" panose="020B0602020104020603" pitchFamily="34" charset="0"/>
            </a:endParaRPr>
          </a:p>
          <a:p>
            <a:pPr algn="just"/>
            <a:endParaRPr lang="en-US" sz="2800" dirty="0">
              <a:latin typeface="Tw Cen MT" panose="020B0602020104020603" pitchFamily="34" charset="0"/>
            </a:endParaRPr>
          </a:p>
        </p:txBody>
      </p:sp>
      <p:pic>
        <p:nvPicPr>
          <p:cNvPr id="7174" name="object 4">
            <a:extLst>
              <a:ext uri="{FF2B5EF4-FFF2-40B4-BE49-F238E27FC236}">
                <a16:creationId xmlns:a16="http://schemas.microsoft.com/office/drawing/2014/main" id="{DF1F9281-EFC0-487B-83CE-0A4008EC0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95"/>
          <a:stretch>
            <a:fillRect/>
          </a:stretch>
        </p:blipFill>
        <p:spPr bwMode="auto">
          <a:xfrm>
            <a:off x="10742085" y="27518"/>
            <a:ext cx="1435100" cy="10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5">
            <a:extLst>
              <a:ext uri="{FF2B5EF4-FFF2-40B4-BE49-F238E27FC236}">
                <a16:creationId xmlns:a16="http://schemas.microsoft.com/office/drawing/2014/main" id="{9142FA52-C37A-4EBD-B511-4BED88C41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1" y="118533"/>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5782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2187</Words>
  <Application>Microsoft Office PowerPoint</Application>
  <PresentationFormat>Widescreen</PresentationFormat>
  <Paragraphs>141</Paragraphs>
  <Slides>39</Slides>
  <Notes>0</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3" baseType="lpstr">
      <vt:lpstr>Arial</vt:lpstr>
      <vt:lpstr>Calibri</vt:lpstr>
      <vt:lpstr>Kruti Dev 092</vt:lpstr>
      <vt:lpstr>Noto Sans Symbols</vt:lpstr>
      <vt:lpstr>Open sans</vt:lpstr>
      <vt:lpstr>Open sans</vt:lpstr>
      <vt:lpstr>Open Sans SemiBold</vt:lpstr>
      <vt:lpstr>Times New Roman</vt:lpstr>
      <vt:lpstr>Tw Cen MT</vt:lpstr>
      <vt:lpstr>Wingdings</vt:lpstr>
      <vt:lpstr>Wingdings 2</vt:lpstr>
      <vt:lpstr>Office Theme</vt:lpstr>
      <vt:lpstr>2_Office Theme</vt:lpstr>
      <vt:lpstr>Chart</vt:lpstr>
      <vt:lpstr>PowerPoint Presentation</vt:lpstr>
      <vt:lpstr>PowerPoint Presentation</vt:lpstr>
      <vt:lpstr>नाभिकीय विस्फोट</vt:lpstr>
      <vt:lpstr>नाभिकीय विस्फोट</vt:lpstr>
      <vt:lpstr>नाभिकीय विस्फोट</vt:lpstr>
      <vt:lpstr>नाभिकीय विस्फोट</vt:lpstr>
      <vt:lpstr>नाभिकीय विस्फोट</vt:lpstr>
      <vt:lpstr>एक परमाणु में ऊर्जा का वितरण विस्फोट</vt:lpstr>
      <vt:lpstr>परमाणु के प्रकार विस्फोट</vt:lpstr>
      <vt:lpstr>हवा का फटना</vt:lpstr>
      <vt:lpstr>हवा का फटना</vt:lpstr>
      <vt:lpstr>उच्च ऊंचाई फटना</vt:lpstr>
      <vt:lpstr>उच्च ऊंचाई फटना</vt:lpstr>
      <vt:lpstr>सतह फट</vt:lpstr>
      <vt:lpstr>सतह फट</vt:lpstr>
      <vt:lpstr>भूमिगत फट</vt:lpstr>
      <vt:lpstr>भूमिगत फट</vt:lpstr>
      <vt:lpstr>परमाणु के प्रभाव विस्फोट</vt:lpstr>
      <vt:lpstr>चमक प्रभाव</vt:lpstr>
      <vt:lpstr>गर्मी या थर्मल विकिरण</vt:lpstr>
      <vt:lpstr>विस्फोट</vt:lpstr>
      <vt:lpstr>विस्फोट और सदमे की लहर प्रभाव</vt:lpstr>
      <vt:lpstr>परमाणु विकिरण</vt:lpstr>
      <vt:lpstr>परमाणु विकिरण</vt:lpstr>
      <vt:lpstr>विकिरण प्रभाव</vt:lpstr>
      <vt:lpstr>विकिरण प्रभाव</vt:lpstr>
      <vt:lpstr>हिरोशिमा</vt:lpstr>
      <vt:lpstr>प्रभाव  पर हिरोशिमा</vt:lpstr>
      <vt:lpstr>प्रभाव  पर हिरोशिमा</vt:lpstr>
      <vt:lpstr>नागासाकी</vt:lpstr>
      <vt:lpstr>प्रभाव  पर नागासाकी</vt:lpstr>
      <vt:lpstr>प्रभाव पर नागासाकी</vt:lpstr>
      <vt:lpstr> विकिरण प्रभाव</vt:lpstr>
      <vt:lpstr> तत्काल मौतों का कारण</vt:lpstr>
      <vt:lpstr> विभिन्न दूरी पर प्रतिशत मृत्यु दर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Rashpal singh</dc:creator>
  <cp:lastModifiedBy>08 TH BN NDRF GHAZIABAD</cp:lastModifiedBy>
  <cp:revision>129</cp:revision>
  <dcterms:created xsi:type="dcterms:W3CDTF">2006-08-16T00:00:00Z</dcterms:created>
  <dcterms:modified xsi:type="dcterms:W3CDTF">2025-12-17T11:27:05Z</dcterms:modified>
</cp:coreProperties>
</file>