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0"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7" r:id="rId16"/>
    <p:sldId id="278" r:id="rId17"/>
    <p:sldId id="276" r:id="rId18"/>
    <p:sldId id="27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howGuides="1">
      <p:cViewPr varScale="1">
        <p:scale>
          <a:sx n="105" d="100"/>
          <a:sy n="105" d="100"/>
        </p:scale>
        <p:origin x="-672" y="-13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AF9D5-2258-4932-8FDF-0CAA767ED907}" type="datetimeFigureOut">
              <a:rPr lang="en-IN" smtClean="0"/>
              <a:pPr/>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60260-BA36-4B3B-A8B1-4E8057926F35}" type="slidenum">
              <a:rPr lang="en-IN" smtClean="0"/>
              <a:pPr/>
              <a:t>‹#›</a:t>
            </a:fld>
            <a:endParaRPr lang="en-IN"/>
          </a:p>
        </p:txBody>
      </p:sp>
    </p:spTree>
    <p:extLst>
      <p:ext uri="{BB962C8B-B14F-4D97-AF65-F5344CB8AC3E}">
        <p14:creationId xmlns:p14="http://schemas.microsoft.com/office/powerpoint/2010/main" xmlns="" val="65256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dirty="0"/>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0691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1595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10006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4415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263582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01350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425861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337500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709681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109700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8AED0BF-B613-4EA2-A21D-6A60A5241C27}" type="slidenum">
              <a:rPr lang="en-IN" smtClean="0"/>
              <a:pPr/>
              <a:t>‹#›</a:t>
            </a:fld>
            <a:endParaRPr lang="en-IN"/>
          </a:p>
        </p:txBody>
      </p:sp>
    </p:spTree>
    <p:extLst>
      <p:ext uri="{BB962C8B-B14F-4D97-AF65-F5344CB8AC3E}">
        <p14:creationId xmlns:p14="http://schemas.microsoft.com/office/powerpoint/2010/main" xmlns="" val="2419873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899" y="1288403"/>
            <a:ext cx="4580877" cy="1325563"/>
          </a:xfrm>
          <a:prstGeom prst="rect">
            <a:avLst/>
          </a:prstGeom>
        </p:spPr>
        <p:txBody>
          <a:bodyPr vert="horz" lIns="91440" tIns="45720" rIns="91440" bIns="45720" rtlCol="0" anchor="ctr">
            <a:normAutofit/>
          </a:bodyPr>
          <a:lstStyle/>
          <a:p>
            <a:r>
              <a:rPr lang="en-US" dirty="0"/>
              <a:t>Click to edit Master title style</a:t>
            </a:r>
            <a:endParaRPr lang="en-IN" dirty="0"/>
          </a:p>
        </p:txBody>
      </p:sp>
      <p:sp>
        <p:nvSpPr>
          <p:cNvPr id="3" name="Text Placeholder 2"/>
          <p:cNvSpPr>
            <a:spLocks noGrp="1"/>
          </p:cNvSpPr>
          <p:nvPr>
            <p:ph type="body" idx="1"/>
          </p:nvPr>
        </p:nvSpPr>
        <p:spPr>
          <a:xfrm>
            <a:off x="4660776" y="1328471"/>
            <a:ext cx="728872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585604" y="6331411"/>
            <a:ext cx="453698" cy="368646"/>
          </a:xfrm>
          <a:prstGeom prst="rect">
            <a:avLst/>
          </a:prstGeom>
        </p:spPr>
        <p:txBody>
          <a:bodyPr vert="horz" lIns="91440" tIns="45720" rIns="91440" bIns="45720" rtlCol="0" anchor="ctr"/>
          <a:lstStyle>
            <a:lvl1pPr algn="r">
              <a:defRPr sz="1200">
                <a:solidFill>
                  <a:schemeClr val="tx1">
                    <a:tint val="75000"/>
                  </a:schemeClr>
                </a:solidFill>
              </a:defRPr>
            </a:lvl1pPr>
          </a:lstStyle>
          <a:p>
            <a:fld id="{68AED0BF-B613-4EA2-A21D-6A60A5241C27}" type="slidenum">
              <a:rPr lang="en-IN" smtClean="0"/>
              <a:pPr/>
              <a:t>‹#›</a:t>
            </a:fld>
            <a:endParaRPr lang="en-IN"/>
          </a:p>
        </p:txBody>
      </p:sp>
      <p:pic>
        <p:nvPicPr>
          <p:cNvPr id="7" name="Picture 6" descr="NDRF LOGO | NDRF - National Disaster Response Force"/>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1594485" cy="876935"/>
          </a:xfrm>
          <a:prstGeom prst="rect">
            <a:avLst/>
          </a:prstGeom>
          <a:noFill/>
          <a:ln>
            <a:noFill/>
          </a:ln>
        </p:spPr>
      </p:pic>
      <p:pic>
        <p:nvPicPr>
          <p:cNvPr id="8" name="Picture 7"/>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1295497" y="5944"/>
            <a:ext cx="882650" cy="877570"/>
          </a:xfrm>
          <a:prstGeom prst="rect">
            <a:avLst/>
          </a:prstGeom>
          <a:noFill/>
        </p:spPr>
      </p:pic>
      <p:sp>
        <p:nvSpPr>
          <p:cNvPr id="9" name="PEER | CSSR | INDIA"/>
          <p:cNvSpPr txBox="1"/>
          <p:nvPr userDrawn="1"/>
        </p:nvSpPr>
        <p:spPr>
          <a:xfrm>
            <a:off x="216130" y="6286056"/>
            <a:ext cx="2851266"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sz="1200" dirty="0"/>
              <a:t> </a:t>
            </a:r>
            <a:r>
              <a:rPr lang="en-US" sz="1200" dirty="0"/>
              <a:t>ROPE</a:t>
            </a:r>
            <a:r>
              <a:rPr lang="en-US" sz="1200" baseline="0" dirty="0"/>
              <a:t> RESCUE</a:t>
            </a:r>
            <a:r>
              <a:rPr sz="1200" dirty="0"/>
              <a:t> | INDIA</a:t>
            </a:r>
          </a:p>
        </p:txBody>
      </p:sp>
      <p:sp>
        <p:nvSpPr>
          <p:cNvPr id="10" name="Rectangle"/>
          <p:cNvSpPr/>
          <p:nvPr userDrawn="1"/>
        </p:nvSpPr>
        <p:spPr>
          <a:xfrm>
            <a:off x="745724" y="6587004"/>
            <a:ext cx="1855434" cy="104100"/>
          </a:xfrm>
          <a:prstGeom prst="rect">
            <a:avLst/>
          </a:prstGeom>
          <a:solidFill>
            <a:srgbClr val="C00000"/>
          </a:solidFill>
          <a:ln w="12700">
            <a:miter lim="400000"/>
          </a:ln>
        </p:spPr>
        <p:txBody>
          <a:bodyPr lIns="78283" tIns="78283" rIns="78283" bIns="78283"/>
          <a:lstStyle/>
          <a:p>
            <a:endParaRPr/>
          </a:p>
        </p:txBody>
      </p:sp>
      <p:sp>
        <p:nvSpPr>
          <p:cNvPr id="11" name="PPT 2 -"/>
          <p:cNvSpPr txBox="1"/>
          <p:nvPr userDrawn="1"/>
        </p:nvSpPr>
        <p:spPr>
          <a:xfrm>
            <a:off x="10171003" y="6348343"/>
            <a:ext cx="511205"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p>
            <a:pPr algn="ctr" defTabSz="2438400">
              <a:spcBef>
                <a:spcPts val="600"/>
              </a:spcBef>
              <a:defRPr sz="3000">
                <a:solidFill>
                  <a:srgbClr val="535353"/>
                </a:solidFill>
                <a:latin typeface="Open Sans"/>
                <a:ea typeface="Open Sans"/>
                <a:cs typeface="Open Sans"/>
                <a:sym typeface="Open Sans"/>
              </a:defRPr>
            </a:pPr>
            <a:r>
              <a:rPr sz="1200" b="0" dirty="0"/>
              <a:t>PPT</a:t>
            </a:r>
            <a:r>
              <a:rPr sz="1200" b="0" spc="-59" dirty="0"/>
              <a:t> </a:t>
            </a:r>
            <a:r>
              <a:rPr sz="1200" b="0" dirty="0"/>
              <a:t>-</a:t>
            </a:r>
          </a:p>
        </p:txBody>
      </p:sp>
      <p:sp>
        <p:nvSpPr>
          <p:cNvPr id="12" name="Rectangle"/>
          <p:cNvSpPr/>
          <p:nvPr userDrawn="1"/>
        </p:nvSpPr>
        <p:spPr>
          <a:xfrm>
            <a:off x="10262586" y="6628211"/>
            <a:ext cx="676963" cy="79826"/>
          </a:xfrm>
          <a:prstGeom prst="rect">
            <a:avLst/>
          </a:prstGeom>
          <a:solidFill>
            <a:srgbClr val="C00000"/>
          </a:solidFill>
          <a:ln w="12700">
            <a:miter lim="400000"/>
          </a:ln>
        </p:spPr>
        <p:txBody>
          <a:bodyPr lIns="78283" tIns="78283" rIns="78283" bIns="78283"/>
          <a:lstStyle/>
          <a:p>
            <a:endParaRPr/>
          </a:p>
        </p:txBody>
      </p:sp>
    </p:spTree>
    <p:extLst>
      <p:ext uri="{BB962C8B-B14F-4D97-AF65-F5344CB8AC3E}">
        <p14:creationId xmlns:p14="http://schemas.microsoft.com/office/powerpoint/2010/main" xmlns="" val="1059101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reeform 2"/>
          <p:cNvSpPr/>
          <p:nvPr/>
        </p:nvSpPr>
        <p:spPr>
          <a:xfrm>
            <a:off x="0" y="724"/>
            <a:ext cx="8802977" cy="6857276"/>
          </a:xfrm>
          <a:custGeom>
            <a:avLst/>
            <a:gdLst/>
            <a:ahLst/>
            <a:cxnLst/>
            <a:rect l="l" t="t" r="r" b="b"/>
            <a:pathLst>
              <a:path w="13204465" h="10285914">
                <a:moveTo>
                  <a:pt x="0" y="0"/>
                </a:moveTo>
                <a:lnTo>
                  <a:pt x="13204465" y="0"/>
                </a:lnTo>
                <a:lnTo>
                  <a:pt x="13204465" y="10285914"/>
                </a:lnTo>
                <a:lnTo>
                  <a:pt x="0" y="10285914"/>
                </a:lnTo>
                <a:lnTo>
                  <a:pt x="0" y="0"/>
                </a:lnTo>
                <a:close/>
              </a:path>
            </a:pathLst>
          </a:custGeom>
          <a:blipFill>
            <a:blip r:embed="rId3"/>
            <a:stretch>
              <a:fillRect l="-36825" t="-8664" b="-8664"/>
            </a:stretch>
          </a:blipFill>
        </p:spPr>
      </p:sp>
      <p:grpSp>
        <p:nvGrpSpPr>
          <p:cNvPr id="3" name="Group 3"/>
          <p:cNvGrpSpPr/>
          <p:nvPr/>
        </p:nvGrpSpPr>
        <p:grpSpPr>
          <a:xfrm>
            <a:off x="7127045" y="724"/>
            <a:ext cx="5064955" cy="6857276"/>
            <a:chOff x="0" y="0"/>
            <a:chExt cx="2000970" cy="2709047"/>
          </a:xfrm>
        </p:grpSpPr>
        <p:sp>
          <p:nvSpPr>
            <p:cNvPr id="4" name="Freeform 4"/>
            <p:cNvSpPr/>
            <p:nvPr/>
          </p:nvSpPr>
          <p:spPr>
            <a:xfrm>
              <a:off x="0" y="0"/>
              <a:ext cx="2000970" cy="2709047"/>
            </a:xfrm>
            <a:custGeom>
              <a:avLst/>
              <a:gdLst/>
              <a:ahLst/>
              <a:cxnLst/>
              <a:rect l="l" t="t" r="r" b="b"/>
              <a:pathLst>
                <a:path w="2000970" h="2709047">
                  <a:moveTo>
                    <a:pt x="0" y="0"/>
                  </a:moveTo>
                  <a:lnTo>
                    <a:pt x="2000970" y="0"/>
                  </a:lnTo>
                  <a:lnTo>
                    <a:pt x="2000970" y="2709047"/>
                  </a:lnTo>
                  <a:lnTo>
                    <a:pt x="0" y="2709047"/>
                  </a:lnTo>
                  <a:close/>
                </a:path>
              </a:pathLst>
            </a:custGeom>
            <a:solidFill>
              <a:srgbClr val="F9AF77"/>
            </a:solidFill>
          </p:spPr>
        </p:sp>
        <p:sp>
          <p:nvSpPr>
            <p:cNvPr id="5" name="TextBox 5"/>
            <p:cNvSpPr txBox="1"/>
            <p:nvPr/>
          </p:nvSpPr>
          <p:spPr>
            <a:xfrm>
              <a:off x="0" y="-47625"/>
              <a:ext cx="2000970" cy="2756672"/>
            </a:xfrm>
            <a:prstGeom prst="rect">
              <a:avLst/>
            </a:prstGeom>
          </p:spPr>
          <p:txBody>
            <a:bodyPr lIns="50800" tIns="50800" rIns="50800" bIns="50800" rtlCol="0" anchor="ctr"/>
            <a:lstStyle/>
            <a:p>
              <a:pPr algn="ctr">
                <a:lnSpc>
                  <a:spcPts val="1919"/>
                </a:lnSpc>
              </a:pPr>
              <a:endParaRPr/>
            </a:p>
          </p:txBody>
        </p:sp>
      </p:grpSp>
      <p:grpSp>
        <p:nvGrpSpPr>
          <p:cNvPr id="6" name="Group 6"/>
          <p:cNvGrpSpPr/>
          <p:nvPr/>
        </p:nvGrpSpPr>
        <p:grpSpPr>
          <a:xfrm>
            <a:off x="4091729" y="2195985"/>
            <a:ext cx="7375148" cy="1357884"/>
            <a:chOff x="0" y="0"/>
            <a:chExt cx="2276280" cy="419100"/>
          </a:xfrm>
        </p:grpSpPr>
        <p:sp>
          <p:nvSpPr>
            <p:cNvPr id="7" name="Freeform 7"/>
            <p:cNvSpPr/>
            <p:nvPr/>
          </p:nvSpPr>
          <p:spPr>
            <a:xfrm>
              <a:off x="0" y="0"/>
              <a:ext cx="2276280" cy="419100"/>
            </a:xfrm>
            <a:custGeom>
              <a:avLst/>
              <a:gdLst/>
              <a:ahLst/>
              <a:cxnLst/>
              <a:rect l="l" t="t" r="r" b="b"/>
              <a:pathLst>
                <a:path w="2276280" h="419100">
                  <a:moveTo>
                    <a:pt x="13668" y="0"/>
                  </a:moveTo>
                  <a:lnTo>
                    <a:pt x="2262612" y="0"/>
                  </a:lnTo>
                  <a:cubicBezTo>
                    <a:pt x="2266237" y="0"/>
                    <a:pt x="2269714" y="1440"/>
                    <a:pt x="2272277" y="4003"/>
                  </a:cubicBezTo>
                  <a:cubicBezTo>
                    <a:pt x="2274840" y="6567"/>
                    <a:pt x="2276280" y="10043"/>
                    <a:pt x="2276280" y="13668"/>
                  </a:cubicBezTo>
                  <a:lnTo>
                    <a:pt x="2276280" y="405432"/>
                  </a:lnTo>
                  <a:cubicBezTo>
                    <a:pt x="2276280" y="409057"/>
                    <a:pt x="2274840" y="412533"/>
                    <a:pt x="2272277" y="415097"/>
                  </a:cubicBezTo>
                  <a:cubicBezTo>
                    <a:pt x="2269714" y="417660"/>
                    <a:pt x="2266237" y="419100"/>
                    <a:pt x="2262612" y="419100"/>
                  </a:cubicBezTo>
                  <a:lnTo>
                    <a:pt x="13668" y="419100"/>
                  </a:lnTo>
                  <a:cubicBezTo>
                    <a:pt x="10043" y="419100"/>
                    <a:pt x="6567" y="417660"/>
                    <a:pt x="4003" y="415097"/>
                  </a:cubicBezTo>
                  <a:cubicBezTo>
                    <a:pt x="1440" y="412533"/>
                    <a:pt x="0" y="409057"/>
                    <a:pt x="0" y="405432"/>
                  </a:cubicBezTo>
                  <a:lnTo>
                    <a:pt x="0" y="13668"/>
                  </a:lnTo>
                  <a:cubicBezTo>
                    <a:pt x="0" y="10043"/>
                    <a:pt x="1440" y="6567"/>
                    <a:pt x="4003" y="4003"/>
                  </a:cubicBezTo>
                  <a:cubicBezTo>
                    <a:pt x="6567" y="1440"/>
                    <a:pt x="10043" y="0"/>
                    <a:pt x="13668" y="0"/>
                  </a:cubicBezTo>
                  <a:close/>
                </a:path>
              </a:pathLst>
            </a:custGeom>
            <a:solidFill>
              <a:srgbClr val="B1E3FF"/>
            </a:solidFill>
          </p:spPr>
        </p:sp>
        <p:sp>
          <p:nvSpPr>
            <p:cNvPr id="8" name="TextBox 8"/>
            <p:cNvSpPr txBox="1"/>
            <p:nvPr/>
          </p:nvSpPr>
          <p:spPr>
            <a:xfrm>
              <a:off x="0" y="-47625"/>
              <a:ext cx="2276280" cy="466725"/>
            </a:xfrm>
            <a:prstGeom prst="rect">
              <a:avLst/>
            </a:prstGeom>
          </p:spPr>
          <p:txBody>
            <a:bodyPr lIns="50800" tIns="50800" rIns="50800" bIns="50800" rtlCol="0" anchor="ctr"/>
            <a:lstStyle/>
            <a:p>
              <a:pPr algn="ctr">
                <a:lnSpc>
                  <a:spcPts val="1919"/>
                </a:lnSpc>
              </a:pPr>
              <a:endParaRPr/>
            </a:p>
          </p:txBody>
        </p:sp>
      </p:grpSp>
      <p:sp>
        <p:nvSpPr>
          <p:cNvPr id="9" name="TextBox 9"/>
          <p:cNvSpPr txBox="1"/>
          <p:nvPr/>
        </p:nvSpPr>
        <p:spPr>
          <a:xfrm>
            <a:off x="3825473" y="2194969"/>
            <a:ext cx="7907662" cy="1218282"/>
          </a:xfrm>
          <a:prstGeom prst="rect">
            <a:avLst/>
          </a:prstGeom>
        </p:spPr>
        <p:txBody>
          <a:bodyPr lIns="0" tIns="0" rIns="0" bIns="0" rtlCol="0" anchor="t">
            <a:spAutoFit/>
          </a:bodyPr>
          <a:lstStyle/>
          <a:p>
            <a:pPr algn="ctr">
              <a:lnSpc>
                <a:spcPts val="9506"/>
              </a:lnSpc>
            </a:pPr>
            <a:r>
              <a:rPr lang="en-US" sz="7900" b="1" dirty="0">
                <a:solidFill>
                  <a:srgbClr val="FF0000"/>
                </a:solidFill>
                <a:latin typeface="Arial MT Pro Bold"/>
                <a:ea typeface="Arial MT Pro Bold"/>
                <a:cs typeface="Arial MT Pro Bold"/>
                <a:sym typeface="Arial MT Pro Bold"/>
              </a:rPr>
              <a:t>ROPE</a:t>
            </a:r>
            <a:r>
              <a:rPr lang="en-US" sz="7900" b="1" dirty="0">
                <a:solidFill>
                  <a:srgbClr val="FFFFFF"/>
                </a:solidFill>
                <a:latin typeface="Arial MT Pro Bold"/>
                <a:ea typeface="Arial MT Pro Bold"/>
                <a:cs typeface="Arial MT Pro Bold"/>
                <a:sym typeface="Arial MT Pro Bold"/>
              </a:rPr>
              <a:t> </a:t>
            </a:r>
            <a:r>
              <a:rPr lang="en-US" sz="7900" b="1" dirty="0">
                <a:solidFill>
                  <a:srgbClr val="000000"/>
                </a:solidFill>
                <a:latin typeface="Arial MT Pro Bold"/>
                <a:ea typeface="Arial MT Pro Bold"/>
                <a:cs typeface="Arial MT Pro Bold"/>
                <a:sym typeface="Arial MT Pro Bold"/>
              </a:rPr>
              <a:t>RESCUE</a:t>
            </a:r>
          </a:p>
        </p:txBody>
      </p:sp>
      <p:sp>
        <p:nvSpPr>
          <p:cNvPr id="10" name="TextBox 10"/>
          <p:cNvSpPr txBox="1"/>
          <p:nvPr/>
        </p:nvSpPr>
        <p:spPr>
          <a:xfrm>
            <a:off x="7792749" y="4416850"/>
            <a:ext cx="3686652" cy="961802"/>
          </a:xfrm>
          <a:prstGeom prst="rect">
            <a:avLst/>
          </a:prstGeom>
        </p:spPr>
        <p:txBody>
          <a:bodyPr lIns="0" tIns="0" rIns="0" bIns="0" rtlCol="0" anchor="t">
            <a:spAutoFit/>
          </a:bodyPr>
          <a:lstStyle/>
          <a:p>
            <a:pPr algn="ctr">
              <a:lnSpc>
                <a:spcPts val="2468"/>
              </a:lnSpc>
            </a:pPr>
            <a:r>
              <a:rPr lang="en-US" sz="2100" b="1" dirty="0" smtClean="0">
                <a:solidFill>
                  <a:srgbClr val="000000"/>
                </a:solidFill>
                <a:latin typeface="Arial MT Pro Bold"/>
                <a:ea typeface="Arial MT Pro Bold"/>
                <a:cs typeface="Arial MT Pro Bold"/>
                <a:sym typeface="Arial MT Pro Bold"/>
              </a:rPr>
              <a:t>Sh</a:t>
            </a:r>
            <a:r>
              <a:rPr lang="en-US" sz="2100" b="1" dirty="0">
                <a:solidFill>
                  <a:srgbClr val="000000"/>
                </a:solidFill>
                <a:latin typeface="Arial MT Pro Bold"/>
                <a:ea typeface="Arial MT Pro Bold"/>
                <a:cs typeface="Arial MT Pro Bold"/>
                <a:sym typeface="Arial MT Pro Bold"/>
              </a:rPr>
              <a:t>.</a:t>
            </a:r>
            <a:r>
              <a:rPr lang="en-US" sz="2100" b="1" dirty="0" smtClean="0">
                <a:solidFill>
                  <a:srgbClr val="000000"/>
                </a:solidFill>
                <a:latin typeface="Arial MT Pro Bold"/>
                <a:ea typeface="Arial MT Pro Bold"/>
                <a:cs typeface="Arial MT Pro Bold"/>
                <a:sym typeface="Arial MT Pro Bold"/>
              </a:rPr>
              <a:t> </a:t>
            </a:r>
            <a:r>
              <a:rPr lang="en-US" sz="2100" b="1" dirty="0">
                <a:solidFill>
                  <a:srgbClr val="000000"/>
                </a:solidFill>
                <a:latin typeface="Arial MT Pro Bold"/>
                <a:ea typeface="Arial MT Pro Bold"/>
                <a:cs typeface="Arial MT Pro Bold"/>
                <a:sym typeface="Arial MT Pro Bold"/>
              </a:rPr>
              <a:t>Deepak Kumar </a:t>
            </a:r>
            <a:r>
              <a:rPr lang="en-US" sz="2100" b="1" dirty="0" err="1">
                <a:solidFill>
                  <a:srgbClr val="000000"/>
                </a:solidFill>
                <a:latin typeface="Arial MT Pro Bold"/>
                <a:ea typeface="Arial MT Pro Bold"/>
                <a:cs typeface="Arial MT Pro Bold"/>
                <a:sym typeface="Arial MT Pro Bold"/>
              </a:rPr>
              <a:t>Jaiswal</a:t>
            </a:r>
            <a:endParaRPr lang="en-US" sz="2100" b="1" dirty="0">
              <a:solidFill>
                <a:srgbClr val="000000"/>
              </a:solidFill>
              <a:latin typeface="Arial MT Pro Bold"/>
              <a:ea typeface="Arial MT Pro Bold"/>
              <a:cs typeface="Arial MT Pro Bold"/>
              <a:sym typeface="Arial MT Pro Bold"/>
            </a:endParaRPr>
          </a:p>
          <a:p>
            <a:pPr algn="ctr">
              <a:lnSpc>
                <a:spcPts val="2468"/>
              </a:lnSpc>
            </a:pPr>
            <a:r>
              <a:rPr lang="en-US" sz="2100" b="1" dirty="0" err="1">
                <a:solidFill>
                  <a:srgbClr val="000000"/>
                </a:solidFill>
                <a:latin typeface="Arial MT Pro Bold"/>
                <a:ea typeface="Arial MT Pro Bold"/>
                <a:cs typeface="Arial MT Pro Bold"/>
                <a:sym typeface="Arial MT Pro Bold"/>
              </a:rPr>
              <a:t>Asstt</a:t>
            </a:r>
            <a:r>
              <a:rPr lang="en-US" sz="2100" b="1" dirty="0">
                <a:solidFill>
                  <a:srgbClr val="000000"/>
                </a:solidFill>
                <a:latin typeface="Arial MT Pro Bold"/>
                <a:ea typeface="Arial MT Pro Bold"/>
                <a:cs typeface="Arial MT Pro Bold"/>
                <a:sym typeface="Arial MT Pro Bold"/>
              </a:rPr>
              <a:t>. Commandant </a:t>
            </a:r>
          </a:p>
          <a:p>
            <a:pPr algn="ctr">
              <a:lnSpc>
                <a:spcPts val="2468"/>
              </a:lnSpc>
            </a:pPr>
            <a:r>
              <a:rPr lang="en-US" sz="2100" b="1" dirty="0">
                <a:solidFill>
                  <a:srgbClr val="000000"/>
                </a:solidFill>
                <a:latin typeface="Arial MT Pro Bold"/>
                <a:ea typeface="Arial MT Pro Bold"/>
                <a:cs typeface="Arial MT Pro Bold"/>
                <a:sym typeface="Arial MT Pro Bold"/>
              </a:rPr>
              <a:t> 12 NDRF, </a:t>
            </a:r>
            <a:r>
              <a:rPr lang="en-US" sz="2100" b="1" dirty="0" err="1">
                <a:solidFill>
                  <a:srgbClr val="000000"/>
                </a:solidFill>
                <a:latin typeface="Arial MT Pro Bold"/>
                <a:ea typeface="Arial MT Pro Bold"/>
                <a:cs typeface="Arial MT Pro Bold"/>
                <a:sym typeface="Arial MT Pro Bold"/>
              </a:rPr>
              <a:t>Itanagar</a:t>
            </a:r>
            <a:endParaRPr lang="en-US" sz="2100" b="1" dirty="0">
              <a:solidFill>
                <a:srgbClr val="000000"/>
              </a:solidFill>
              <a:latin typeface="Arial MT Pro Bold"/>
              <a:ea typeface="Arial MT Pro Bold"/>
              <a:cs typeface="Arial MT Pro Bold"/>
              <a:sym typeface="Arial MT Pro Bold"/>
            </a:endParaRPr>
          </a:p>
        </p:txBody>
      </p:sp>
      <p:pic>
        <p:nvPicPr>
          <p:cNvPr id="11" name="Picture 10" descr="new logo PNG.png"/>
          <p:cNvPicPr>
            <a:picLocks noChangeAspect="1"/>
          </p:cNvPicPr>
          <p:nvPr/>
        </p:nvPicPr>
        <p:blipFill>
          <a:blip r:embed="rId4" cstate="print"/>
          <a:stretch>
            <a:fillRect/>
          </a:stretch>
        </p:blipFill>
        <p:spPr>
          <a:xfrm>
            <a:off x="8617690" y="262550"/>
            <a:ext cx="1377334" cy="17216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3558989" y="2779059"/>
            <a:ext cx="8500628" cy="4078941"/>
          </a:xfrm>
        </p:spPr>
        <p:txBody>
          <a:bodyPr>
            <a:normAutofit/>
          </a:bodyPr>
          <a:lstStyle/>
          <a:p>
            <a:r>
              <a:rPr lang="hi-IN" b="1" dirty="0"/>
              <a:t>नाव या तैरते उपकरणों का उपयोग:</a:t>
            </a:r>
            <a:br>
              <a:rPr lang="hi-IN" b="1" dirty="0"/>
            </a:br>
            <a:r>
              <a:rPr lang="hi-IN" dirty="0"/>
              <a:t>यदि पानी गहरा है और धारा तेज है, तो पार करने के लिए एक नाव या फ्लोटिंग डिवाइस का उपयोग किया जाता है।</a:t>
            </a:r>
            <a:r>
              <a:rPr lang="hi-IN" b="1" dirty="0"/>
              <a:t>
लैडर का उपयोग:</a:t>
            </a:r>
            <a:br>
              <a:rPr lang="hi-IN" b="1" dirty="0"/>
            </a:br>
            <a:r>
              <a:rPr lang="hi-IN" dirty="0"/>
              <a:t>यदि नदी कम गहरी है और बीच में कुछ सपोर्ट है, तो पार करने के लिए होरीज़ोंटल लैडर का प्रयोग किया जा सकता है। लैडर को स्थिर करने के लिए, इसे दोनों सिरों पर मजबूती से बाधना चाहिए।</a:t>
            </a:r>
            <a:endParaRPr lang="en-US" sz="2400" dirty="0">
              <a:latin typeface="+mj-lt"/>
            </a:endParaRPr>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10</a:t>
            </a:fld>
            <a:endParaRPr lang="en-IN"/>
          </a:p>
        </p:txBody>
      </p:sp>
      <p:sp>
        <p:nvSpPr>
          <p:cNvPr id="11" name="Title 1">
            <a:extLst>
              <a:ext uri="{FF2B5EF4-FFF2-40B4-BE49-F238E27FC236}">
                <a16:creationId xmlns:a16="http://schemas.microsoft.com/office/drawing/2014/main" xmlns="" id="{C58FE9BF-BB8A-88D3-17BF-E8791EB0B92F}"/>
              </a:ext>
            </a:extLst>
          </p:cNvPr>
          <p:cNvSpPr txBox="1">
            <a:spLocks noChangeArrowheads="1"/>
          </p:cNvSpPr>
          <p:nvPr/>
        </p:nvSpPr>
        <p:spPr>
          <a:xfrm>
            <a:off x="412377" y="1152524"/>
            <a:ext cx="5450540" cy="1457325"/>
          </a:xfrm>
          <a:prstGeom prst="rect">
            <a:avLst/>
          </a:prstGeom>
          <a:solidFill>
            <a:srgbClr val="FF0000"/>
          </a:solidFill>
        </p:spPr>
        <p:txBody>
          <a:bodyPr vert="horz" lIns="91440" tIns="45720" rIns="91440" bIns="45720" rtlCol="0" anchor="ctr">
            <a:noAutofit/>
          </a:bodyPr>
          <a:lstStyle>
            <a:defPPr>
              <a:defRPr lang="en-US"/>
            </a:defPPr>
            <a:lvl1pPr>
              <a:lnSpc>
                <a:spcPct val="90000"/>
              </a:lnSpc>
              <a:spcBef>
                <a:spcPct val="0"/>
              </a:spcBef>
              <a:buNone/>
              <a:defRPr sz="4000" b="1">
                <a:solidFill>
                  <a:schemeClr val="bg1"/>
                </a:solidFill>
                <a:latin typeface="+mj-lt"/>
                <a:ea typeface="+mj-ea"/>
                <a:cs typeface="+mj-cs"/>
              </a:defRPr>
            </a:lvl1pPr>
          </a:lstStyle>
          <a:p>
            <a:r>
              <a:rPr lang="hi-IN" dirty="0"/>
              <a:t>नदी पार करने की तकनीक</a:t>
            </a:r>
            <a:endParaRPr lang="en-IN"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75751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3989294" y="3328080"/>
            <a:ext cx="7050008" cy="4746879"/>
          </a:xfrm>
        </p:spPr>
        <p:txBody>
          <a:bodyPr>
            <a:noAutofit/>
          </a:bodyPr>
          <a:lstStyle/>
          <a:p>
            <a:pPr marL="0" indent="0" algn="just">
              <a:buNone/>
            </a:pPr>
            <a:r>
              <a:rPr lang="hi-IN" b="1" dirty="0"/>
              <a:t>पेड़ों और अन्य प्राकृतिक सामग्रियों का उपयोग:     </a:t>
            </a:r>
          </a:p>
          <a:p>
            <a:pPr marL="0" indent="0" algn="just">
              <a:buNone/>
            </a:pPr>
            <a:r>
              <a:rPr lang="hi-IN" dirty="0"/>
              <a:t>        गिरे हुए पेड़ों या बड़ी शाखाओं का उपयोग करके एक अस्थायी पुल बनाया जा सकता है। नदी के दोनों किनारों पर पेड़ों को रोप से बांधकर सुरक्षित रास्ता बनाया जा सकता है। अस्थायी पुल बनाने के लिए बांस, लकड़ी और अन्य प्राकृतिक सामग्रियों का भी उपयोग किया जा सकता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11</a:t>
            </a:fld>
            <a:endParaRPr lang="en-IN"/>
          </a:p>
        </p:txBody>
      </p:sp>
      <p:sp>
        <p:nvSpPr>
          <p:cNvPr id="3" name="Title 1">
            <a:extLst>
              <a:ext uri="{FF2B5EF4-FFF2-40B4-BE49-F238E27FC236}">
                <a16:creationId xmlns:a16="http://schemas.microsoft.com/office/drawing/2014/main" xmlns="" id="{2392EABE-9598-C967-8106-6DC0689A1E28}"/>
              </a:ext>
            </a:extLst>
          </p:cNvPr>
          <p:cNvSpPr>
            <a:spLocks noGrp="1" noChangeArrowheads="1"/>
          </p:cNvSpPr>
          <p:nvPr>
            <p:ph type="title"/>
          </p:nvPr>
        </p:nvSpPr>
        <p:spPr>
          <a:xfrm>
            <a:off x="0" y="1609724"/>
            <a:ext cx="5333999" cy="1457325"/>
          </a:xfrm>
          <a:solidFill>
            <a:srgbClr val="FF0000"/>
          </a:solidFill>
        </p:spPr>
        <p:txBody>
          <a:bodyPr vert="horz" lIns="91440" tIns="45720" rIns="91440" bIns="45720" rtlCol="0" anchor="ctr">
            <a:noAutofit/>
          </a:bodyPr>
          <a:lstStyle/>
          <a:p>
            <a:r>
              <a:rPr lang="hi-IN" b="1" dirty="0">
                <a:solidFill>
                  <a:schemeClr val="bg1"/>
                </a:solidFill>
              </a:rPr>
              <a:t>नदी पार करने की तकनीक</a:t>
            </a:r>
            <a:endParaRPr lang="en-IN" b="1" dirty="0">
              <a:solidFill>
                <a:schemeClr val="bg1"/>
              </a:solidFill>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062872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150660" y="3247307"/>
            <a:ext cx="7710768" cy="4265865"/>
          </a:xfrm>
        </p:spPr>
        <p:txBody>
          <a:bodyPr>
            <a:normAutofit/>
          </a:bodyPr>
          <a:lstStyle/>
          <a:p>
            <a:pPr marL="0" indent="0" algn="just">
              <a:buNone/>
            </a:pPr>
            <a:r>
              <a:rPr lang="hi-IN" b="1" dirty="0"/>
              <a:t>एक अस्थायी फुटब्रिज का निर्माण: </a:t>
            </a:r>
          </a:p>
          <a:p>
            <a:pPr marL="0" indent="0" algn="just">
              <a:buNone/>
            </a:pPr>
            <a:r>
              <a:rPr lang="hi-IN" dirty="0"/>
              <a:t>       लकड़ी के तख्तों, बांस और रस्सियों का उपयोग करके एक अस्थायी पुल बनाया जा सकता है। पुल नदी के दोनों किनारों पर सुरक्षित रूप से एंकर किए हुए है। यह तकनीक विशेष रूप से तब उपयोगी होती है जब बचाव दल को लोगों को लगातार नदी पार करने की आवश्यकता होती है।</a:t>
            </a:r>
            <a:endParaRPr lang="en-US" sz="2400"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12</a:t>
            </a:fld>
            <a:endParaRPr lang="en-IN"/>
          </a:p>
        </p:txBody>
      </p:sp>
      <p:sp>
        <p:nvSpPr>
          <p:cNvPr id="4" name="Title 1">
            <a:extLst>
              <a:ext uri="{FF2B5EF4-FFF2-40B4-BE49-F238E27FC236}">
                <a16:creationId xmlns:a16="http://schemas.microsoft.com/office/drawing/2014/main" xmlns="" id="{7AA6723F-8E75-8A8E-8471-3256A640DC8C}"/>
              </a:ext>
            </a:extLst>
          </p:cNvPr>
          <p:cNvSpPr>
            <a:spLocks noGrp="1" noChangeArrowheads="1"/>
          </p:cNvSpPr>
          <p:nvPr>
            <p:ph type="title"/>
          </p:nvPr>
        </p:nvSpPr>
        <p:spPr>
          <a:xfrm>
            <a:off x="530175" y="1451721"/>
            <a:ext cx="5709262" cy="1457325"/>
          </a:xfrm>
          <a:solidFill>
            <a:srgbClr val="FF0000"/>
          </a:solidFill>
        </p:spPr>
        <p:txBody>
          <a:bodyPr vert="horz" lIns="91440" tIns="45720" rIns="91440" bIns="45720" rtlCol="0" anchor="ctr">
            <a:noAutofit/>
          </a:bodyPr>
          <a:lstStyle/>
          <a:p>
            <a:r>
              <a:rPr lang="hi-IN" b="1" dirty="0">
                <a:solidFill>
                  <a:schemeClr val="bg1"/>
                </a:solidFill>
              </a:rPr>
              <a:t>नदी पार करने की तकनीक</a:t>
            </a:r>
            <a:endParaRPr lang="en-IN" b="1" dirty="0">
              <a:solidFill>
                <a:schemeClr val="bg1"/>
              </a:solidFill>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188811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331259" y="1471247"/>
            <a:ext cx="7225784" cy="5044487"/>
          </a:xfrm>
        </p:spPr>
        <p:txBody>
          <a:bodyPr>
            <a:normAutofit/>
          </a:bodyPr>
          <a:lstStyle/>
          <a:p>
            <a:pPr lvl="0"/>
            <a:r>
              <a:rPr lang="hi-IN" dirty="0"/>
              <a:t>नदी के प्रवाह की गति और गहराई का सटीक आकलन करें।
सुनिश्चित करें कि सभी बचावकर्मी लाइफ जैकेट और हेलमेट पहनें।
रोप और एंकर पॉइंट्स की ताकत और स्थिरता को पहले से जाँच करे।
नियमित रूप से बचाव तकनीकों का अभ्यास करें और प्रशिक्षण का संचालन करें।
उचित योजना और उपकरणों के बिना नदी पार करने का प्रयास न करें।</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894386" y="2587284"/>
            <a:ext cx="2135684" cy="1393042"/>
          </a:xfrm>
          <a:solidFill>
            <a:srgbClr val="FF0000"/>
          </a:solidFill>
        </p:spPr>
        <p:txBody>
          <a:bodyPr vert="horz" lIns="91440" tIns="45720" rIns="91440" bIns="45720" rtlCol="0" anchor="ctr">
            <a:noAutofit/>
          </a:bodyPr>
          <a:lstStyle/>
          <a:p>
            <a:r>
              <a:rPr lang="hi-IN" b="1" dirty="0">
                <a:solidFill>
                  <a:schemeClr val="bg1"/>
                </a:solidFill>
              </a:rPr>
              <a:t>सावधानी</a:t>
            </a:r>
            <a:endParaRPr lang="en-IN"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13</a:t>
            </a:fld>
            <a:endParaRPr lang="en-IN"/>
          </a:p>
        </p:txBody>
      </p:sp>
      <p:sp>
        <p:nvSpPr>
          <p:cNvPr id="4" name="Rectangle 1">
            <a:extLst>
              <a:ext uri="{FF2B5EF4-FFF2-40B4-BE49-F238E27FC236}">
                <a16:creationId xmlns:a16="http://schemas.microsoft.com/office/drawing/2014/main" xmlns="" id="{272D6D17-50CF-44B6-88B9-4FC1224FD06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1800" b="0" i="0" u="none" strike="noStrike" cap="none" normalizeH="0" baseline="0">
                <a:ln>
                  <a:noFill/>
                </a:ln>
                <a:solidFill>
                  <a:schemeClr val="tx1"/>
                </a:solidFill>
                <a:effectLst/>
                <a:latin typeface="Arial" panose="020B0604020202020204" pitchFamily="34" charset="0"/>
                <a:cs typeface="Mangal" panose="02040503050203030202" pitchFamily="18" charset="0"/>
              </a:rPr>
              <a:t>सावधानी</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43003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5019674" y="1813514"/>
            <a:ext cx="6574917" cy="4495807"/>
          </a:xfrm>
        </p:spPr>
        <p:txBody>
          <a:bodyPr>
            <a:normAutofit/>
          </a:bodyPr>
          <a:lstStyle/>
          <a:p>
            <a:pPr marL="0" indent="0">
              <a:buNone/>
            </a:pPr>
            <a:r>
              <a:rPr lang="hi-IN" b="1" dirty="0"/>
              <a:t>आपने इसके बारे में सीखा है:-
</a:t>
            </a:r>
            <a:r>
              <a:rPr lang="hi-IN" dirty="0"/>
              <a:t>परिचय
नदी बचाव (रोप) उपकरण
नदी पार करने की तकनीक
सावधानी</a:t>
            </a:r>
            <a:endParaRPr lang="en-US" sz="2000"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1389447" y="1947671"/>
            <a:ext cx="1628073" cy="843063"/>
          </a:xfrm>
          <a:solidFill>
            <a:srgbClr val="FF0000"/>
          </a:solidFill>
        </p:spPr>
        <p:txBody>
          <a:bodyPr vert="horz" lIns="91440" tIns="45720" rIns="91440" bIns="45720" rtlCol="0" anchor="ctr">
            <a:noAutofit/>
          </a:bodyPr>
          <a:lstStyle/>
          <a:p>
            <a:r>
              <a:rPr lang="hi-IN" altLang="en-US" b="1" dirty="0">
                <a:solidFill>
                  <a:schemeClr val="bg1"/>
                </a:solidFill>
              </a:rPr>
              <a:t>रिव्यू</a:t>
            </a:r>
            <a:endParaRPr lang="en-IN" altLang="en-US"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14</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69048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52925" y="1328471"/>
            <a:ext cx="7596571" cy="4351338"/>
          </a:xfrm>
        </p:spPr>
        <p:txBody>
          <a:bodyPr>
            <a:normAutofit/>
          </a:bodyPr>
          <a:lstStyle/>
          <a:p>
            <a:pPr marL="0" indent="0">
              <a:buNone/>
            </a:pPr>
            <a:r>
              <a:rPr lang="hi-IN" b="1" dirty="0"/>
              <a:t>प्रश्न:- 1 नदी बचाव के दौरान रोप एंकर स्थापित करने के लिए आदर्श स्थान क्या है?
</a:t>
            </a:r>
            <a:br>
              <a:rPr lang="hi-IN" b="1" dirty="0"/>
            </a:br>
            <a:r>
              <a:rPr lang="en-US" dirty="0"/>
              <a:t>A. </a:t>
            </a:r>
            <a:r>
              <a:rPr lang="hi-IN" dirty="0"/>
              <a:t>सीधे जल प्रवाह में</a:t>
            </a:r>
            <a:br>
              <a:rPr lang="hi-IN" dirty="0"/>
            </a:br>
            <a:r>
              <a:rPr lang="en-US" dirty="0"/>
              <a:t>B.</a:t>
            </a:r>
            <a:r>
              <a:rPr lang="hi-IN" dirty="0"/>
              <a:t> स्टेबल ग्राउंड पर एक पेड़ या ठोस संरचना पर</a:t>
            </a:r>
            <a:br>
              <a:rPr lang="hi-IN" dirty="0"/>
            </a:br>
            <a:r>
              <a:rPr lang="en-US" dirty="0"/>
              <a:t>C. </a:t>
            </a:r>
            <a:r>
              <a:rPr lang="hi-IN" dirty="0"/>
              <a:t>रेस्क्यू बोट पर</a:t>
            </a:r>
            <a:br>
              <a:rPr lang="hi-IN" dirty="0"/>
            </a:br>
            <a:r>
              <a:rPr lang="en-US" dirty="0"/>
              <a:t>D. </a:t>
            </a:r>
            <a:r>
              <a:rPr lang="hi-IN" dirty="0"/>
              <a:t>पीड़ित के शरीर पर</a:t>
            </a:r>
            <a:endParaRPr lang="en-IN" dirty="0"/>
          </a:p>
        </p:txBody>
      </p:sp>
      <p:sp>
        <p:nvSpPr>
          <p:cNvPr id="4" name="Title 1">
            <a:extLst>
              <a:ext uri="{FF2B5EF4-FFF2-40B4-BE49-F238E27FC236}">
                <a16:creationId xmlns:a16="http://schemas.microsoft.com/office/drawing/2014/main" xmlns="" id="{063B4179-12C0-197A-CE34-E0B66CD05E14}"/>
              </a:ext>
            </a:extLst>
          </p:cNvPr>
          <p:cNvSpPr txBox="1">
            <a:spLocks noGrp="1" noChangeArrowheads="1"/>
          </p:cNvSpPr>
          <p:nvPr>
            <p:ph type="title"/>
          </p:nvPr>
        </p:nvSpPr>
        <p:spPr>
          <a:xfrm>
            <a:off x="168643" y="1513332"/>
            <a:ext cx="3644406" cy="772357"/>
          </a:xfrm>
          <a:prstGeom prst="rect">
            <a:avLst/>
          </a:prstGeom>
          <a:solidFill>
            <a:srgbClr val="FF00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b="1" dirty="0">
                <a:solidFill>
                  <a:schemeClr val="bg1"/>
                </a:solidFill>
              </a:rPr>
              <a:t>मूल्यांकन</a:t>
            </a:r>
            <a:endParaRPr lang="en-IN" altLang="en-US"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15</a:t>
            </a:fld>
            <a:endParaRPr lang="en-IN"/>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7" name="Picture 6">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313471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3058" y="1980073"/>
            <a:ext cx="7655402" cy="4351338"/>
          </a:xfrm>
        </p:spPr>
        <p:txBody>
          <a:bodyPr>
            <a:normAutofit/>
          </a:bodyPr>
          <a:lstStyle/>
          <a:p>
            <a:pPr marL="0" indent="0">
              <a:buNone/>
            </a:pPr>
            <a:r>
              <a:rPr lang="hi-IN" b="1" dirty="0"/>
              <a:t>प्रश्न:-2 नदी रोप बचाव में आमतौर पर स्टेटिक रोप का उपयोग क्यों किया जाना चाहिए?
</a:t>
            </a:r>
            <a:br>
              <a:rPr lang="hi-IN" b="1" dirty="0"/>
            </a:br>
            <a:r>
              <a:rPr lang="en-US" dirty="0"/>
              <a:t>A.</a:t>
            </a:r>
            <a:r>
              <a:rPr lang="hi-IN" dirty="0"/>
              <a:t> वे सस्ते हैं</a:t>
            </a:r>
            <a:br>
              <a:rPr lang="hi-IN" dirty="0"/>
            </a:br>
            <a:r>
              <a:rPr lang="en-US" dirty="0"/>
              <a:t>B.</a:t>
            </a:r>
            <a:r>
              <a:rPr lang="hi-IN" dirty="0"/>
              <a:t> वे पानी को अवशोषित नहीं करते हैं</a:t>
            </a:r>
            <a:br>
              <a:rPr lang="hi-IN" dirty="0"/>
            </a:br>
            <a:r>
              <a:rPr lang="en-US" dirty="0"/>
              <a:t>C. </a:t>
            </a:r>
            <a:r>
              <a:rPr lang="hi-IN" dirty="0"/>
              <a:t>वे कम खिंचाव के साथ बेहतर नियंत्रण प्रदान करते हैं</a:t>
            </a:r>
            <a:br>
              <a:rPr lang="hi-IN" dirty="0"/>
            </a:br>
            <a:r>
              <a:rPr lang="en-US" dirty="0"/>
              <a:t>D. </a:t>
            </a:r>
            <a:r>
              <a:rPr lang="hi-IN" dirty="0"/>
              <a:t>वे डायनामिक रोप की तुलना में हल्के होते हैं</a:t>
            </a:r>
            <a:endParaRPr lang="en-IN"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16</a:t>
            </a:fld>
            <a:endParaRPr lang="en-IN"/>
          </a:p>
        </p:txBody>
      </p:sp>
      <p:sp>
        <p:nvSpPr>
          <p:cNvPr id="7" name="Title 1">
            <a:extLst>
              <a:ext uri="{FF2B5EF4-FFF2-40B4-BE49-F238E27FC236}">
                <a16:creationId xmlns:a16="http://schemas.microsoft.com/office/drawing/2014/main" xmlns="" id="{CB0D4C6D-CE77-6FD6-083F-1524D8399AC7}"/>
              </a:ext>
            </a:extLst>
          </p:cNvPr>
          <p:cNvSpPr txBox="1">
            <a:spLocks noGrp="1" noChangeArrowheads="1"/>
          </p:cNvSpPr>
          <p:nvPr>
            <p:ph type="title"/>
          </p:nvPr>
        </p:nvSpPr>
        <p:spPr>
          <a:xfrm>
            <a:off x="113778" y="1604772"/>
            <a:ext cx="3754133" cy="772357"/>
          </a:xfrm>
          <a:prstGeom prst="rect">
            <a:avLst/>
          </a:prstGeom>
          <a:solidFill>
            <a:srgbClr val="FF0000"/>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b="1" dirty="0">
                <a:solidFill>
                  <a:schemeClr val="bg1"/>
                </a:solidFill>
              </a:rPr>
              <a:t>मूल्यांकन</a:t>
            </a:r>
            <a:endParaRPr lang="en-IN" altLang="en-US" b="1" dirty="0">
              <a:solidFill>
                <a:schemeClr val="bg1"/>
              </a:solidFill>
            </a:endParaRPr>
          </a:p>
        </p:txBody>
      </p:sp>
      <p:grpSp>
        <p:nvGrpSpPr>
          <p:cNvPr id="5" name="Group 4"/>
          <p:cNvGrpSpPr/>
          <p:nvPr/>
        </p:nvGrpSpPr>
        <p:grpSpPr>
          <a:xfrm>
            <a:off x="90530" y="135802"/>
            <a:ext cx="11896258" cy="1095470"/>
            <a:chOff x="90530" y="135802"/>
            <a:chExt cx="11896258" cy="1095470"/>
          </a:xfrm>
        </p:grpSpPr>
        <p:pic>
          <p:nvPicPr>
            <p:cNvPr id="6" name="Picture 5">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8" name="Picture 7">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424547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07976" y="2786479"/>
            <a:ext cx="4688542" cy="1285041"/>
          </a:xfrm>
          <a:solidFill>
            <a:srgbClr val="FF0000"/>
          </a:solidFill>
        </p:spPr>
        <p:txBody>
          <a:bodyPr>
            <a:normAutofit fontScale="92500"/>
          </a:bodyPr>
          <a:lstStyle/>
          <a:p>
            <a:pPr marL="0" indent="0" algn="ctr">
              <a:buNone/>
            </a:pPr>
            <a:r>
              <a:rPr lang="hi-IN" sz="8800" b="1" dirty="0">
                <a:solidFill>
                  <a:schemeClr val="bg1"/>
                </a:solidFill>
              </a:rPr>
              <a:t>कोई प्रश्न?</a:t>
            </a:r>
            <a:endParaRPr lang="en-IN" sz="88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17</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730910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37964" y="2259106"/>
            <a:ext cx="5316071" cy="1994343"/>
          </a:xfrm>
          <a:solidFill>
            <a:srgbClr val="FF0000"/>
          </a:solidFill>
        </p:spPr>
        <p:txBody>
          <a:bodyPr>
            <a:normAutofit fontScale="92500"/>
          </a:bodyPr>
          <a:lstStyle/>
          <a:p>
            <a:pPr marL="0" indent="0" algn="ctr">
              <a:buNone/>
            </a:pPr>
            <a:r>
              <a:rPr lang="hi-IN" sz="12800" b="1" dirty="0">
                <a:solidFill>
                  <a:schemeClr val="bg1"/>
                </a:solidFill>
              </a:rPr>
              <a:t>धन्यवाद</a:t>
            </a:r>
            <a:endParaRPr lang="en-IN" sz="128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18</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324203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9E32F1-3B4B-B66E-B0E6-2DA80A7C1DB8}"/>
              </a:ext>
            </a:extLst>
          </p:cNvPr>
          <p:cNvSpPr>
            <a:spLocks noGrp="1"/>
          </p:cNvSpPr>
          <p:nvPr>
            <p:ph type="ctrTitle"/>
          </p:nvPr>
        </p:nvSpPr>
        <p:spPr>
          <a:xfrm>
            <a:off x="335360" y="2253449"/>
            <a:ext cx="11521280" cy="2509051"/>
          </a:xfrm>
          <a:prstGeom prst="parallelogram">
            <a:avLst/>
          </a:prstGeom>
          <a:solidFill>
            <a:srgbClr val="FF0000"/>
          </a:solidFill>
        </p:spPr>
        <p:txBody>
          <a:bodyPr>
            <a:noAutofit/>
          </a:bodyPr>
          <a:lstStyle/>
          <a:p>
            <a:r>
              <a:rPr lang="hi-IN" sz="4800" b="1" dirty="0">
                <a:solidFill>
                  <a:schemeClr val="bg1"/>
                </a:solidFill>
              </a:rPr>
              <a:t>नदी बचाव (रोप) उपकरण और सहायक उपकरण का परिचय</a:t>
            </a:r>
            <a:endParaRPr lang="en-IN" sz="4800" b="1" dirty="0">
              <a:solidFill>
                <a:schemeClr val="bg1"/>
              </a:solidFill>
            </a:endParaRPr>
          </a:p>
        </p:txBody>
      </p:sp>
      <p:sp>
        <p:nvSpPr>
          <p:cNvPr id="3" name="Slide Number Placeholder 2"/>
          <p:cNvSpPr>
            <a:spLocks noGrp="1"/>
          </p:cNvSpPr>
          <p:nvPr>
            <p:ph type="sldNum" sz="quarter" idx="12"/>
          </p:nvPr>
        </p:nvSpPr>
        <p:spPr/>
        <p:txBody>
          <a:bodyPr/>
          <a:lstStyle/>
          <a:p>
            <a:fld id="{68AED0BF-B613-4EA2-A21D-6A60A5241C27}" type="slidenum">
              <a:rPr lang="en-IN" smtClean="0"/>
              <a:pPr/>
              <a:t>2</a:t>
            </a:fld>
            <a:endParaRPr lang="en-IN"/>
          </a:p>
        </p:txBody>
      </p:sp>
      <p:grpSp>
        <p:nvGrpSpPr>
          <p:cNvPr id="4" name="Group 3"/>
          <p:cNvGrpSpPr/>
          <p:nvPr/>
        </p:nvGrpSpPr>
        <p:grpSpPr>
          <a:xfrm>
            <a:off x="90530" y="135802"/>
            <a:ext cx="11896258" cy="1095470"/>
            <a:chOff x="90530" y="135802"/>
            <a:chExt cx="11896258" cy="1095470"/>
          </a:xfrm>
        </p:grpSpPr>
        <p:pic>
          <p:nvPicPr>
            <p:cNvPr id="5" name="Picture 4">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6" name="Picture 5">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15296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600574" y="1813514"/>
            <a:ext cx="6994017" cy="4495807"/>
          </a:xfrm>
        </p:spPr>
        <p:txBody>
          <a:bodyPr>
            <a:normAutofit/>
          </a:bodyPr>
          <a:lstStyle/>
          <a:p>
            <a:pPr marL="0" indent="0">
              <a:buNone/>
            </a:pPr>
            <a:r>
              <a:rPr lang="hi-IN" b="1" dirty="0"/>
              <a:t>इस पाठ के पूरा होने पर, आप इसके बारे में जान पाएंगे: -
</a:t>
            </a:r>
            <a:r>
              <a:rPr lang="hi-IN" dirty="0"/>
              <a:t>परिचय
नदी बचाव (रोप) उपकरण
नदी पार करने की तकनीक।
सावधानी</a:t>
            </a:r>
            <a:endParaRPr lang="en-US" sz="2000"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140687" y="2833922"/>
            <a:ext cx="4091214" cy="859536"/>
          </a:xfrm>
          <a:solidFill>
            <a:srgbClr val="FF0000"/>
          </a:solidFill>
        </p:spPr>
        <p:txBody>
          <a:bodyPr vert="horz" lIns="91440" tIns="45720" rIns="91440" bIns="45720" rtlCol="0" anchor="b">
            <a:noAutofit/>
          </a:bodyPr>
          <a:lstStyle/>
          <a:p>
            <a:pPr algn="ctr"/>
            <a:r>
              <a:rPr lang="hi-IN" altLang="en-US" sz="4800" b="1" dirty="0">
                <a:solidFill>
                  <a:schemeClr val="bg1"/>
                </a:solidFill>
              </a:rPr>
              <a:t>उद्देश्य</a:t>
            </a:r>
            <a:endParaRPr lang="en-IN" altLang="en-US" sz="4800" b="1" dirty="0">
              <a:solidFill>
                <a:schemeClr val="bg1"/>
              </a:solidFill>
            </a:endParaRPr>
          </a:p>
        </p:txBody>
      </p:sp>
      <p:sp>
        <p:nvSpPr>
          <p:cNvPr id="4" name="Slide Number Placeholder 3"/>
          <p:cNvSpPr>
            <a:spLocks noGrp="1"/>
          </p:cNvSpPr>
          <p:nvPr>
            <p:ph type="sldNum" sz="quarter" idx="12"/>
          </p:nvPr>
        </p:nvSpPr>
        <p:spPr/>
        <p:txBody>
          <a:bodyPr/>
          <a:lstStyle/>
          <a:p>
            <a:fld id="{68AED0BF-B613-4EA2-A21D-6A60A5241C27}" type="slidenum">
              <a:rPr lang="en-IN" smtClean="0"/>
              <a:pPr/>
              <a:t>3</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408571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258644" y="1657350"/>
            <a:ext cx="7685706" cy="4162425"/>
          </a:xfrm>
        </p:spPr>
        <p:txBody>
          <a:bodyPr>
            <a:normAutofit/>
          </a:bodyPr>
          <a:lstStyle/>
          <a:p>
            <a:pPr marL="0" indent="0" algn="just">
              <a:buNone/>
            </a:pPr>
            <a:r>
              <a:rPr lang="hi-IN" dirty="0"/>
              <a:t>नदी बचाव जल बचाव कार्यों का एक महत्वपूर्ण खंड है जो नदियों से व्यक्तियों को सुरक्षित रूप से निकालने पर केंद्रित है, विशेष रूप से बाढ़ की स्थिति, तेज धाराओं या फ्लैश फ्लड की घटनाओं के दौरान। राष्ट्रीय आपदा मोचन बल (एनडीआरएफ) के लिए, बाढ़, बादल फटने, बांध टूटने और चक्रवात जैसी प्राकृतिक आपदाओं के दौरान जीवन बचाने के लिए रोप-आधारित नदी बचाव तकनीक आवश्यक उपकरण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74812" y="2559018"/>
            <a:ext cx="3537966" cy="753521"/>
          </a:xfrm>
          <a:solidFill>
            <a:srgbClr val="FF0000"/>
          </a:solidFill>
        </p:spPr>
        <p:txBody>
          <a:bodyPr vert="horz" lIns="91440" tIns="45720" rIns="91440" bIns="45720" rtlCol="0" anchor="b">
            <a:noAutofit/>
          </a:bodyPr>
          <a:lstStyle/>
          <a:p>
            <a:pPr algn="ctr"/>
            <a:r>
              <a:rPr lang="hi-IN" sz="4800" b="1" dirty="0">
                <a:solidFill>
                  <a:schemeClr val="bg1"/>
                </a:solidFill>
              </a:rPr>
              <a:t>परिचय</a:t>
            </a:r>
            <a:endParaRPr lang="en-IN" sz="4800"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4</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342951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286250" y="2619400"/>
            <a:ext cx="7719688" cy="4783839"/>
          </a:xfrm>
        </p:spPr>
        <p:txBody>
          <a:bodyPr>
            <a:normAutofit/>
          </a:bodyPr>
          <a:lstStyle/>
          <a:p>
            <a:pPr marL="0" indent="0" algn="just">
              <a:buNone/>
            </a:pPr>
            <a:r>
              <a:rPr lang="hi-IN" dirty="0"/>
              <a:t>नदी बचाव कार्यों में, निम्नलिखित प्रमुख उपकरणों का उपयोग किया जाता है: -
</a:t>
            </a:r>
            <a:r>
              <a:rPr lang="hi-IN" b="1" u="sng" dirty="0"/>
              <a:t>बचाव रोप:</a:t>
            </a:r>
            <a:r>
              <a:rPr lang="hi-IN" dirty="0"/>
              <a:t>
</a:t>
            </a:r>
            <a:r>
              <a:rPr lang="hi-IN" b="1" dirty="0"/>
              <a:t>स्टैटिक रोप: </a:t>
            </a:r>
            <a:r>
              <a:rPr lang="hi-IN" dirty="0"/>
              <a:t>कम खिचाव वाली रोप, खींचने और सस्पेंडिंग करने के लिए उपयुक्त।
</a:t>
            </a:r>
            <a:r>
              <a:rPr lang="hi-IN" b="1" dirty="0"/>
              <a:t>डायनामिक रोप:</a:t>
            </a:r>
            <a:r>
              <a:rPr lang="hi-IN" dirty="0"/>
              <a:t> एक अधिक खिचाव वाली रोप जो झटके को अवशोषित करने में मदद करती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762000" y="1595717"/>
            <a:ext cx="5500134" cy="762399"/>
          </a:xfrm>
          <a:solidFill>
            <a:srgbClr val="FF0000"/>
          </a:solidFill>
        </p:spPr>
        <p:txBody>
          <a:bodyPr>
            <a:noAutofit/>
          </a:bodyPr>
          <a:lstStyle/>
          <a:p>
            <a:r>
              <a:rPr lang="hi-IN" sz="3200" b="1" dirty="0">
                <a:solidFill>
                  <a:schemeClr val="bg1"/>
                </a:solidFill>
              </a:rPr>
              <a:t>नदी बचाव (रोप) उपकरण</a:t>
            </a:r>
            <a:endParaRPr lang="en-IN" sz="3200"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5</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2055224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534461" y="2946429"/>
            <a:ext cx="7426934" cy="4687828"/>
          </a:xfrm>
        </p:spPr>
        <p:txBody>
          <a:bodyPr>
            <a:normAutofit/>
          </a:bodyPr>
          <a:lstStyle/>
          <a:p>
            <a:pPr marL="0" indent="0">
              <a:buNone/>
            </a:pPr>
            <a:r>
              <a:rPr lang="hi-IN" b="1" dirty="0"/>
              <a:t>थ्रो बैग (थ्रो गन):</a:t>
            </a:r>
            <a:br>
              <a:rPr lang="hi-IN" b="1" dirty="0"/>
            </a:br>
            <a:r>
              <a:rPr lang="hi-IN" dirty="0"/>
              <a:t>नदी में फंसे लोगों तक रोप पहुंचाने के लिए उपयोगी।</a:t>
            </a:r>
            <a:r>
              <a:rPr lang="hi-IN" b="1" dirty="0"/>
              <a:t>
हार्नेस और कैराबिनर:
</a:t>
            </a:r>
            <a:r>
              <a:rPr lang="hi-IN" dirty="0"/>
              <a:t>बचाव कर्मियों को सुरक्षा के लिए उचित हार्नेस पहनना चाहिए।
रोप को जोड़ने और रेसक्यू सिस्टम स्थापित करने के लिए केराबिनर आवश्यक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5" name="Slide Number Placeholder 4"/>
          <p:cNvSpPr>
            <a:spLocks noGrp="1"/>
          </p:cNvSpPr>
          <p:nvPr>
            <p:ph type="sldNum" sz="quarter" idx="12"/>
          </p:nvPr>
        </p:nvSpPr>
        <p:spPr/>
        <p:txBody>
          <a:bodyPr/>
          <a:lstStyle/>
          <a:p>
            <a:fld id="{68AED0BF-B613-4EA2-A21D-6A60A5241C27}" type="slidenum">
              <a:rPr lang="en-IN" smtClean="0"/>
              <a:pPr/>
              <a:t>6</a:t>
            </a:fld>
            <a:endParaRPr lang="en-IN"/>
          </a:p>
        </p:txBody>
      </p:sp>
      <p:sp>
        <p:nvSpPr>
          <p:cNvPr id="2" name="Title 1">
            <a:extLst>
              <a:ext uri="{FF2B5EF4-FFF2-40B4-BE49-F238E27FC236}">
                <a16:creationId xmlns:a16="http://schemas.microsoft.com/office/drawing/2014/main" xmlns="" id="{73CB7A7D-A0DA-49B9-CFDD-3711010615DB}"/>
              </a:ext>
            </a:extLst>
          </p:cNvPr>
          <p:cNvSpPr>
            <a:spLocks noGrp="1" noChangeArrowheads="1"/>
          </p:cNvSpPr>
          <p:nvPr>
            <p:ph type="title"/>
          </p:nvPr>
        </p:nvSpPr>
        <p:spPr>
          <a:xfrm>
            <a:off x="546847" y="1586757"/>
            <a:ext cx="5181600" cy="1187999"/>
          </a:xfrm>
          <a:solidFill>
            <a:srgbClr val="FF0000"/>
          </a:solidFill>
        </p:spPr>
        <p:txBody>
          <a:bodyPr>
            <a:noAutofit/>
          </a:bodyPr>
          <a:lstStyle/>
          <a:p>
            <a:r>
              <a:rPr lang="hi-IN" b="1" dirty="0">
                <a:solidFill>
                  <a:schemeClr val="bg1"/>
                </a:solidFill>
              </a:rPr>
              <a:t>नदी बचाव (रोप) उपकरण</a:t>
            </a:r>
            <a:endParaRPr lang="en-IN" dirty="0">
              <a:solidFill>
                <a:schemeClr val="bg1"/>
              </a:solidFill>
            </a:endParaRPr>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08944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3783106" y="2846853"/>
            <a:ext cx="7557247" cy="4352926"/>
          </a:xfrm>
        </p:spPr>
        <p:txBody>
          <a:bodyPr>
            <a:noAutofit/>
          </a:bodyPr>
          <a:lstStyle/>
          <a:p>
            <a:pPr marL="0" indent="0" algn="just">
              <a:buNone/>
            </a:pPr>
            <a:r>
              <a:rPr lang="hi-IN" dirty="0"/>
              <a:t>बचाव कार्यों के दौरान, विभिन्न नदी पार करने की तकनीकों का उपयोग किया जाता है। मुख्य तकनीकें इस प्रकार हैं:</a:t>
            </a:r>
          </a:p>
          <a:p>
            <a:pPr marL="0" indent="0">
              <a:buNone/>
            </a:pPr>
            <a:r>
              <a:rPr lang="hi-IN" b="1" dirty="0"/>
              <a:t>व्यक्तिगत फ्रीस्टाइल तैराकी-</a:t>
            </a:r>
            <a:r>
              <a:rPr lang="hi-IN" dirty="0"/>
              <a:t/>
            </a:r>
            <a:br>
              <a:rPr lang="hi-IN" dirty="0"/>
            </a:br>
            <a:r>
              <a:rPr lang="hi-IN" dirty="0"/>
              <a:t>यदि किसी बचावकर्ता को बिना किसी अतिरिक्त सहायता के नदी पार करने की आवश्यकता है, तो व्यक्तिगत फ्रीस्टाइल तैराकी का उपयोग किया जाना चाहिए।</a:t>
            </a:r>
            <a:endParaRPr lang="en-US" dirty="0">
              <a:latin typeface="+mj-lt"/>
            </a:endParaRPr>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3" name="Title 1">
            <a:extLst>
              <a:ext uri="{FF2B5EF4-FFF2-40B4-BE49-F238E27FC236}">
                <a16:creationId xmlns:a16="http://schemas.microsoft.com/office/drawing/2014/main" xmlns="" id="{F394924C-6064-6CE9-DD33-231909F8F7DC}"/>
              </a:ext>
            </a:extLst>
          </p:cNvPr>
          <p:cNvSpPr>
            <a:spLocks noGrp="1" noChangeArrowheads="1"/>
          </p:cNvSpPr>
          <p:nvPr>
            <p:ph type="title"/>
          </p:nvPr>
        </p:nvSpPr>
        <p:spPr>
          <a:xfrm>
            <a:off x="537883" y="1206313"/>
            <a:ext cx="5309006" cy="1252348"/>
          </a:xfrm>
          <a:solidFill>
            <a:srgbClr val="FF0000"/>
          </a:solidFill>
        </p:spPr>
        <p:txBody>
          <a:bodyPr vert="horz" lIns="91440" tIns="45720" rIns="91440" bIns="45720" rtlCol="0" anchor="ctr">
            <a:noAutofit/>
          </a:bodyPr>
          <a:lstStyle/>
          <a:p>
            <a:r>
              <a:rPr lang="hi-IN" b="1" dirty="0">
                <a:solidFill>
                  <a:schemeClr val="bg1"/>
                </a:solidFill>
              </a:rPr>
              <a:t>नदी पार करने की तकनीक</a:t>
            </a:r>
            <a:endParaRPr lang="en-IN" b="1" dirty="0">
              <a:solidFill>
                <a:schemeClr val="bg1"/>
              </a:solidFill>
            </a:endParaRPr>
          </a:p>
        </p:txBody>
      </p:sp>
      <p:sp>
        <p:nvSpPr>
          <p:cNvPr id="2" name="Slide Number Placeholder 1"/>
          <p:cNvSpPr>
            <a:spLocks noGrp="1"/>
          </p:cNvSpPr>
          <p:nvPr>
            <p:ph type="sldNum" sz="quarter" idx="12"/>
          </p:nvPr>
        </p:nvSpPr>
        <p:spPr/>
        <p:txBody>
          <a:bodyPr/>
          <a:lstStyle/>
          <a:p>
            <a:fld id="{68AED0BF-B613-4EA2-A21D-6A60A5241C27}" type="slidenum">
              <a:rPr lang="en-IN" smtClean="0"/>
              <a:pPr/>
              <a:t>7</a:t>
            </a:fld>
            <a:endParaRPr lang="en-IN"/>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1005771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4069977" y="2952031"/>
            <a:ext cx="7449109" cy="4495807"/>
          </a:xfrm>
        </p:spPr>
        <p:txBody>
          <a:bodyPr>
            <a:normAutofit/>
          </a:bodyPr>
          <a:lstStyle/>
          <a:p>
            <a:pPr marL="0" indent="0" algn="just">
              <a:buNone/>
            </a:pPr>
            <a:r>
              <a:rPr lang="hi-IN" b="1" dirty="0"/>
              <a:t>रोप की मदद से पार करना:
सिंगल रोप क्रॉसिंग: </a:t>
            </a:r>
            <a:r>
              <a:rPr lang="hi-IN" dirty="0"/>
              <a:t>एक रोप को एक मजबूत एंकर से बांधा जाता है, और बचावकर्ता हार्नेस और पुली का उपयोग करके नदी पार करता है।</a:t>
            </a:r>
            <a:r>
              <a:rPr lang="hi-IN" b="1" dirty="0"/>
              <a:t>
टायरोलियन ट्रैवर्स: </a:t>
            </a:r>
            <a:r>
              <a:rPr lang="hi-IN" dirty="0"/>
              <a:t>पानी के ऊपर एक रोप फिक्स जाती है, और एक व्यक्ति पुली सिस्टम का उपयोग करके दूसरी तरफ जाता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8</a:t>
            </a:fld>
            <a:endParaRPr lang="en-IN"/>
          </a:p>
        </p:txBody>
      </p:sp>
      <p:sp>
        <p:nvSpPr>
          <p:cNvPr id="5" name="Title 1">
            <a:extLst>
              <a:ext uri="{FF2B5EF4-FFF2-40B4-BE49-F238E27FC236}">
                <a16:creationId xmlns:a16="http://schemas.microsoft.com/office/drawing/2014/main" xmlns="" id="{C9E93432-8F9D-66F7-8257-973FAF84D4FE}"/>
              </a:ext>
            </a:extLst>
          </p:cNvPr>
          <p:cNvSpPr txBox="1">
            <a:spLocks noChangeArrowheads="1"/>
          </p:cNvSpPr>
          <p:nvPr/>
        </p:nvSpPr>
        <p:spPr>
          <a:xfrm>
            <a:off x="242048" y="1416422"/>
            <a:ext cx="5423646" cy="1268507"/>
          </a:xfrm>
          <a:prstGeom prst="rect">
            <a:avLst/>
          </a:prstGeom>
          <a:solidFill>
            <a:srgbClr val="FF0000"/>
          </a:solidFill>
        </p:spPr>
        <p:txBody>
          <a:bodyPr vert="horz" lIns="91440" tIns="45720" rIns="91440" bIns="45720" rtlCol="0" anchor="ctr">
            <a:noAutofit/>
          </a:bodyPr>
          <a:lstStyle>
            <a:lvl1pPr>
              <a:lnSpc>
                <a:spcPct val="90000"/>
              </a:lnSpc>
              <a:spcBef>
                <a:spcPct val="0"/>
              </a:spcBef>
              <a:buNone/>
              <a:defRPr sz="4000" b="1">
                <a:solidFill>
                  <a:schemeClr val="bg1"/>
                </a:solidFill>
                <a:latin typeface="+mj-lt"/>
                <a:ea typeface="+mj-ea"/>
                <a:cs typeface="+mj-cs"/>
              </a:defRPr>
            </a:lvl1pPr>
          </a:lstStyle>
          <a:p>
            <a:r>
              <a:rPr lang="hi-IN" dirty="0"/>
              <a:t>नदी पार करने की तकनीक</a:t>
            </a:r>
            <a:endParaRPr lang="en-IN"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341074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3783894" y="3429000"/>
            <a:ext cx="7120107" cy="2258232"/>
          </a:xfrm>
        </p:spPr>
        <p:txBody>
          <a:bodyPr>
            <a:normAutofit/>
          </a:bodyPr>
          <a:lstStyle/>
          <a:p>
            <a:pPr lvl="0"/>
            <a:r>
              <a:rPr lang="hi-IN" b="1" dirty="0"/>
              <a:t>ह्यूमन चैन तकनीक:</a:t>
            </a:r>
          </a:p>
          <a:p>
            <a:pPr marL="0" lvl="0" indent="0">
              <a:buNone/>
            </a:pPr>
            <a:r>
              <a:rPr lang="hi-IN" b="1" dirty="0"/>
              <a:t/>
            </a:r>
            <a:br>
              <a:rPr lang="hi-IN" b="1" dirty="0"/>
            </a:br>
            <a:r>
              <a:rPr lang="hi-IN" b="1" dirty="0"/>
              <a:t>      </a:t>
            </a:r>
            <a:r>
              <a:rPr lang="hi-IN" dirty="0"/>
              <a:t>नदी पार करते समय बचावकर्मी एक-दूसरे के हाथ या बेल्ट पकड़ते हैं, जिससे ग्रुप की स्थिरता बनी रहती है।</a:t>
            </a:r>
            <a:endParaRPr lang="en-US" dirty="0"/>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5" y="532400"/>
            <a:ext cx="922047"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algn="just" defTabSz="914377">
              <a:tabLst>
                <a:tab pos="730232" algn="l"/>
              </a:tabLst>
            </a:pPr>
            <a:r>
              <a:rPr lang="en-US" altLang="en-US" sz="1000" dirty="0">
                <a:solidFill>
                  <a:srgbClr val="211C1F"/>
                </a:solidFill>
                <a:ea typeface="Arial" panose="020B0604020202020204" pitchFamily="34" charset="0"/>
              </a:rPr>
              <a:t>	</a:t>
            </a:r>
            <a:endParaRPr lang="en-US" altLang="en-US" dirty="0"/>
          </a:p>
        </p:txBody>
      </p:sp>
      <p:sp>
        <p:nvSpPr>
          <p:cNvPr id="2" name="Slide Number Placeholder 1"/>
          <p:cNvSpPr>
            <a:spLocks noGrp="1"/>
          </p:cNvSpPr>
          <p:nvPr>
            <p:ph type="sldNum" sz="quarter" idx="12"/>
          </p:nvPr>
        </p:nvSpPr>
        <p:spPr/>
        <p:txBody>
          <a:bodyPr/>
          <a:lstStyle/>
          <a:p>
            <a:fld id="{68AED0BF-B613-4EA2-A21D-6A60A5241C27}" type="slidenum">
              <a:rPr lang="en-IN" smtClean="0"/>
              <a:pPr/>
              <a:t>9</a:t>
            </a:fld>
            <a:endParaRPr lang="en-IN"/>
          </a:p>
        </p:txBody>
      </p:sp>
      <p:sp>
        <p:nvSpPr>
          <p:cNvPr id="5" name="Title 1">
            <a:extLst>
              <a:ext uri="{FF2B5EF4-FFF2-40B4-BE49-F238E27FC236}">
                <a16:creationId xmlns:a16="http://schemas.microsoft.com/office/drawing/2014/main" xmlns="" id="{AF793B5F-499C-785B-EC46-E30A860CB0CF}"/>
              </a:ext>
            </a:extLst>
          </p:cNvPr>
          <p:cNvSpPr txBox="1">
            <a:spLocks noChangeArrowheads="1"/>
          </p:cNvSpPr>
          <p:nvPr/>
        </p:nvSpPr>
        <p:spPr>
          <a:xfrm>
            <a:off x="466345" y="1605400"/>
            <a:ext cx="5523980" cy="1457325"/>
          </a:xfrm>
          <a:prstGeom prst="rect">
            <a:avLst/>
          </a:prstGeom>
          <a:solidFill>
            <a:srgbClr val="FF0000"/>
          </a:solidFill>
        </p:spPr>
        <p:txBody>
          <a:bodyPr vert="horz" lIns="91440" tIns="45720" rIns="91440" bIns="45720" rtlCol="0" anchor="ctr">
            <a:noAutofit/>
          </a:bodyPr>
          <a:lstStyle>
            <a:defPPr>
              <a:defRPr lang="en-US"/>
            </a:defPPr>
            <a:lvl1pPr>
              <a:lnSpc>
                <a:spcPct val="90000"/>
              </a:lnSpc>
              <a:spcBef>
                <a:spcPct val="0"/>
              </a:spcBef>
              <a:buNone/>
              <a:defRPr sz="4000" b="1">
                <a:solidFill>
                  <a:schemeClr val="bg1"/>
                </a:solidFill>
                <a:latin typeface="+mj-lt"/>
                <a:ea typeface="+mj-ea"/>
                <a:cs typeface="+mj-cs"/>
              </a:defRPr>
            </a:lvl1pPr>
          </a:lstStyle>
          <a:p>
            <a:r>
              <a:rPr lang="hi-IN" dirty="0"/>
              <a:t>नदी पार करने की तकनीक</a:t>
            </a:r>
            <a:endParaRPr lang="en-IN" dirty="0"/>
          </a:p>
        </p:txBody>
      </p:sp>
      <p:grpSp>
        <p:nvGrpSpPr>
          <p:cNvPr id="7" name="Group 6"/>
          <p:cNvGrpSpPr/>
          <p:nvPr/>
        </p:nvGrpSpPr>
        <p:grpSpPr>
          <a:xfrm>
            <a:off x="90530" y="135802"/>
            <a:ext cx="11896258" cy="1095470"/>
            <a:chOff x="90530" y="135802"/>
            <a:chExt cx="11896258" cy="1095470"/>
          </a:xfrm>
        </p:grpSpPr>
        <p:pic>
          <p:nvPicPr>
            <p:cNvPr id="8" name="Picture 7">
              <a:extLst>
                <a:ext uri="{FF2B5EF4-FFF2-40B4-BE49-F238E27FC236}">
                  <a16:creationId xmlns:lc="http://schemas.openxmlformats.org/drawingml/2006/lockedCanvas" xmlns:a16="http://schemas.microsoft.com/office/drawing/2014/main" xmlns="" id="{AD3090FD-6B08-3911-9B2E-4298BEB31829}"/>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p:blipFill>
          <p:spPr>
            <a:xfrm>
              <a:off x="90530" y="172014"/>
              <a:ext cx="1330859" cy="928581"/>
            </a:xfrm>
            <a:prstGeom prst="rect">
              <a:avLst/>
            </a:prstGeom>
          </p:spPr>
        </p:pic>
        <p:pic>
          <p:nvPicPr>
            <p:cNvPr id="9" name="Picture 8">
              <a:extLst>
                <a:ext uri="{FF2B5EF4-FFF2-40B4-BE49-F238E27FC236}">
                  <a16:creationId xmlns:lc="http://schemas.openxmlformats.org/drawingml/2006/lockedCanvas" xmlns:a16="http://schemas.microsoft.com/office/drawing/2014/main" xmlns="" id="{FB2A9AEF-AB38-7144-38E6-1F20536B3EA5}"/>
                </a:ext>
              </a:extLst>
            </p:cNvPr>
            <p:cNvPicPr>
              <a:picLocks/>
            </p:cNvPicPr>
            <p:nvPr/>
          </p:nvPicPr>
          <p:blipFill>
            <a:blip r:embed="rId3" cstate="print">
              <a:extLst>
                <a:ext uri="{28A0092B-C50C-407E-A947-70E740481C1C}">
                  <a14:useLocalDpi xmlns:a14="http://schemas.microsoft.com/office/drawing/2010/main" xmlns="" val="0"/>
                </a:ext>
              </a:extLst>
            </a:blip>
            <a:srcRect/>
            <a:stretch/>
          </p:blipFill>
          <p:spPr>
            <a:xfrm>
              <a:off x="11021012" y="135802"/>
              <a:ext cx="965776" cy="1095470"/>
            </a:xfrm>
            <a:prstGeom prst="rect">
              <a:avLst/>
            </a:prstGeom>
          </p:spPr>
        </p:pic>
      </p:grpSp>
    </p:spTree>
    <p:extLst>
      <p:ext uri="{BB962C8B-B14F-4D97-AF65-F5344CB8AC3E}">
        <p14:creationId xmlns:p14="http://schemas.microsoft.com/office/powerpoint/2010/main" xmlns="" val="3038883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2">
      <a:majorFont>
        <a:latin typeface="Open Sans"/>
        <a:ea typeface=""/>
        <a:cs typeface="Open Sans"/>
      </a:majorFont>
      <a:minorFont>
        <a:latin typeface="Open Sans"/>
        <a:ea typeface=""/>
        <a:cs typeface="Open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433</Words>
  <Application>Microsoft Office PowerPoint</Application>
  <PresentationFormat>Custom</PresentationFormat>
  <Paragraphs>69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नदी बचाव (रोप) उपकरण और सहायक उपकरण का परिचय</vt:lpstr>
      <vt:lpstr>उद्देश्य</vt:lpstr>
      <vt:lpstr>परिचय</vt:lpstr>
      <vt:lpstr>नदी बचाव (रोप) उपकरण</vt:lpstr>
      <vt:lpstr>नदी बचाव (रोप) उपकरण</vt:lpstr>
      <vt:lpstr>नदी पार करने की तकनीक</vt:lpstr>
      <vt:lpstr>Slide 8</vt:lpstr>
      <vt:lpstr>Slide 9</vt:lpstr>
      <vt:lpstr>Slide 10</vt:lpstr>
      <vt:lpstr>नदी पार करने की तकनीक</vt:lpstr>
      <vt:lpstr>नदी पार करने की तकनीक</vt:lpstr>
      <vt:lpstr>सावधानी</vt:lpstr>
      <vt:lpstr>रिव्यू</vt:lpstr>
      <vt:lpstr>मूल्यांकन</vt:lpstr>
      <vt:lpstr>मूल्यांकन</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CREATIVITY</cp:lastModifiedBy>
  <cp:revision>38</cp:revision>
  <dcterms:created xsi:type="dcterms:W3CDTF">2025-08-21T09:31:06Z</dcterms:created>
  <dcterms:modified xsi:type="dcterms:W3CDTF">2025-12-17T06:22:48Z</dcterms:modified>
</cp:coreProperties>
</file>