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</p:sldIdLst>
  <p:sldSz cx="12192000" cy="6858000"/>
  <p:notesSz cx="6858000" cy="9144000"/>
  <p:embeddedFontLst>
    <p:embeddedFont>
      <p:font typeface="Open Sans" panose="020B0606030504020204" pitchFamily="34" charset="0"/>
      <p:regular r:id="rId30"/>
      <p:bold r:id="rId31"/>
      <p:italic r:id="rId32"/>
      <p:boldItalic r:id="rId33"/>
    </p:embeddedFont>
    <p:embeddedFont>
      <p:font typeface="Open Sans SemiBold" panose="020B0706030804020204" pitchFamily="34" charset="0"/>
      <p:regular r:id="rId34"/>
      <p:bold r:id="rId35"/>
      <p:italic r:id="rId36"/>
      <p:boldItalic r:id="rId3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5" d="100"/>
          <a:sy n="95" d="100"/>
        </p:scale>
        <p:origin x="1062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hi-IN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9" name="Google Shape;8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2" name="Google Shape;17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9" name="Google Shape;179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8" name="Google Shape;18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5" name="Google Shape;195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02" name="Google Shape;202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0" name="Google Shape;210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0" name="Google Shape;220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8" name="Google Shape;228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36" name="Google Shape;236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44" name="Google Shape;244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4" name="Google Shape;10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53" name="Google Shape;253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60" name="Google Shape;260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69" name="Google Shape;269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78" name="Google Shape;278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87" name="Google Shape;287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94" name="Google Shape;294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05" name="Google Shape;305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13" name="Google Shape;313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1" name="Google Shape;11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0" name="Google Shape;12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8" name="Google Shape;12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7" name="Google Shape;13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6" name="Google Shape;14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5" name="Google Shape;155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63" name="Google Shape;163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fault 01" type="tx">
  <p:cSld name="TITLE_AND_BODY">
    <p:bg>
      <p:bgPr>
        <a:solidFill>
          <a:srgbClr val="FFFFFF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/>
          <p:nvPr/>
        </p:nvSpPr>
        <p:spPr>
          <a:xfrm>
            <a:off x="301195" y="6438419"/>
            <a:ext cx="2321279" cy="2637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9125" tIns="39125" rIns="39125" bIns="391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hi-IN" sz="1200" b="0" i="0" u="none" strike="noStrike" cap="none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PEER | CSSR | INDIA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17;p2"/>
          <p:cNvSpPr/>
          <p:nvPr/>
        </p:nvSpPr>
        <p:spPr>
          <a:xfrm>
            <a:off x="508000" y="6756400"/>
            <a:ext cx="1907669" cy="1016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39125" tIns="39125" rIns="39125" bIns="391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8;p2"/>
          <p:cNvSpPr txBox="1"/>
          <p:nvPr/>
        </p:nvSpPr>
        <p:spPr>
          <a:xfrm>
            <a:off x="10757568" y="6406669"/>
            <a:ext cx="697166" cy="309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9125" tIns="39125" rIns="39125" bIns="391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hi-IN" sz="1500" b="1" i="0" u="none" strike="noStrike" cap="none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rPr>
              <a:t>PPT 2 -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10769600" y="6756400"/>
            <a:ext cx="939800" cy="1016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39125" tIns="39125" rIns="39125" bIns="391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20;p2"/>
          <p:cNvSpPr txBox="1">
            <a:spLocks noGrp="1"/>
          </p:cNvSpPr>
          <p:nvPr>
            <p:ph type="sldNum" idx="12"/>
          </p:nvPr>
        </p:nvSpPr>
        <p:spPr>
          <a:xfrm>
            <a:off x="11384562" y="6406669"/>
            <a:ext cx="302110" cy="338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275" tIns="78275" rIns="78275" bIns="78275" anchor="t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1" i="0" u="none" strike="noStrike" cap="none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1" i="0" u="none" strike="noStrike" cap="none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1" i="0" u="none" strike="noStrike" cap="none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1" i="0" u="none" strike="noStrike" cap="none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1" i="0" u="none" strike="noStrike" cap="none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1" i="0" u="none" strike="noStrike" cap="none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1" i="0" u="none" strike="noStrike" cap="none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1" i="0" u="none" strike="noStrike" cap="none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1" i="0" u="none" strike="noStrike" cap="none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i-IN"/>
              <a:t>‹#›</a:t>
            </a:fld>
            <a:endParaRPr/>
          </a:p>
        </p:txBody>
      </p:sp>
      <p:pic>
        <p:nvPicPr>
          <p:cNvPr id="21" name="Google Shape;21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01410" y="283029"/>
            <a:ext cx="1525361" cy="10397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i-I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i-I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i-I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i-I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i-I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5" name="Google Shape;45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i-I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7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7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51" name="Google Shape;51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i-I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8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8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7" name="Google Shape;57;p8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8" name="Google Shape;58;p8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9" name="Google Shape;59;p8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0" name="Google Shape;60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i-I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i-I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71" name="Google Shape;71;p1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2" name="Google Shape;72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i-I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i-I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91;p13" descr="closeup-firefighter-holding-his-helmet-walking-towards-fire-truck.jpg"/>
          <p:cNvPicPr preferRelativeResize="0"/>
          <p:nvPr/>
        </p:nvPicPr>
        <p:blipFill rotWithShape="1">
          <a:blip r:embed="rId3">
            <a:alphaModFix/>
          </a:blip>
          <a:srcRect t="13432" b="1559"/>
          <a:stretch/>
        </p:blipFill>
        <p:spPr>
          <a:xfrm>
            <a:off x="-12700" y="-32004"/>
            <a:ext cx="12217400" cy="6922008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3"/>
          <p:cNvSpPr txBox="1"/>
          <p:nvPr/>
        </p:nvSpPr>
        <p:spPr>
          <a:xfrm>
            <a:off x="301195" y="6438419"/>
            <a:ext cx="2321279" cy="2637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9125" tIns="39125" rIns="39125" bIns="391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hi-IN" sz="1200" b="0" i="0" u="none" strike="noStrike" cap="none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PEER | CSSR | INDIA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" name="Google Shape;93;p13"/>
          <p:cNvSpPr/>
          <p:nvPr/>
        </p:nvSpPr>
        <p:spPr>
          <a:xfrm>
            <a:off x="508000" y="6756400"/>
            <a:ext cx="1907669" cy="1016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39125" tIns="39125" rIns="39125" bIns="391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" name="Google Shape;94;p13"/>
          <p:cNvSpPr txBox="1"/>
          <p:nvPr/>
        </p:nvSpPr>
        <p:spPr>
          <a:xfrm>
            <a:off x="10757568" y="6406669"/>
            <a:ext cx="697166" cy="309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9125" tIns="39125" rIns="39125" bIns="391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hi-IN" sz="1500" b="1" i="0" u="none" strike="noStrike" cap="none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rPr>
              <a:t>PPT 2 -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95;p13"/>
          <p:cNvSpPr/>
          <p:nvPr/>
        </p:nvSpPr>
        <p:spPr>
          <a:xfrm>
            <a:off x="10769600" y="6756400"/>
            <a:ext cx="939800" cy="1016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39125" tIns="39125" rIns="39125" bIns="391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" name="Google Shape;96;p13"/>
          <p:cNvSpPr txBox="1">
            <a:spLocks noGrp="1"/>
          </p:cNvSpPr>
          <p:nvPr>
            <p:ph type="sldNum" idx="12"/>
          </p:nvPr>
        </p:nvSpPr>
        <p:spPr>
          <a:xfrm>
            <a:off x="11438930" y="6406669"/>
            <a:ext cx="193372" cy="338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275" tIns="78275" rIns="78275" bIns="7827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</a:pPr>
            <a:fld id="{00000000-1234-1234-1234-123412341234}" type="slidenum">
              <a:rPr lang="hi-IN"/>
              <a:t>1</a:t>
            </a:fld>
            <a:endParaRPr/>
          </a:p>
        </p:txBody>
      </p:sp>
      <p:pic>
        <p:nvPicPr>
          <p:cNvPr id="97" name="Google Shape;97;p13" descr="Image"/>
          <p:cNvPicPr preferRelativeResize="0"/>
          <p:nvPr/>
        </p:nvPicPr>
        <p:blipFill rotWithShape="1">
          <a:blip r:embed="rId4">
            <a:alphaModFix amt="90000"/>
          </a:blip>
          <a:srcRect l="50481"/>
          <a:stretch/>
        </p:blipFill>
        <p:spPr>
          <a:xfrm>
            <a:off x="-24680" y="2041260"/>
            <a:ext cx="9809469" cy="1569448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13"/>
          <p:cNvSpPr txBox="1"/>
          <p:nvPr/>
        </p:nvSpPr>
        <p:spPr>
          <a:xfrm>
            <a:off x="209691" y="2539280"/>
            <a:ext cx="9239109" cy="9100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9125" tIns="39125" rIns="39125" bIns="391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hi-IN" sz="54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अग्निशमन</a:t>
            </a:r>
            <a:endParaRPr sz="5400" b="1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99" name="Google Shape;99;p13" descr="A close-up of a logo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-13520"/>
            <a:ext cx="2084831" cy="12717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804918" y="-13520"/>
            <a:ext cx="1387082" cy="1227775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13"/>
          <p:cNvSpPr/>
          <p:nvPr/>
        </p:nvSpPr>
        <p:spPr>
          <a:xfrm flipH="1">
            <a:off x="7248356" y="6333236"/>
            <a:ext cx="4943644" cy="55676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19934" y="0"/>
                </a:lnTo>
                <a:lnTo>
                  <a:pt x="19328" y="7094"/>
                </a:lnTo>
                <a:lnTo>
                  <a:pt x="18721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39125" tIns="39125" rIns="39125" bIns="391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hi-IN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BY:-INSP/GD-PINTU NANDI,10</a:t>
            </a:r>
            <a:r>
              <a:rPr lang="hi-IN" sz="2400" b="0" i="0" u="none" strike="noStrike" cap="none" baseline="30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</a:t>
            </a:r>
            <a:r>
              <a:rPr lang="hi-IN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NDRF</a:t>
            </a:r>
            <a:endParaRPr sz="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hi-IN" sz="5400" b="1">
                <a:solidFill>
                  <a:srgbClr val="FF0000"/>
                </a:solidFill>
              </a:rPr>
              <a:t>दहन के प्रकार</a:t>
            </a:r>
            <a:endParaRPr sz="5400" b="1">
              <a:solidFill>
                <a:srgbClr val="FF0000"/>
              </a:solidFill>
            </a:endParaRPr>
          </a:p>
        </p:txBody>
      </p:sp>
      <p:sp>
        <p:nvSpPr>
          <p:cNvPr id="175" name="Google Shape;175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/>
          </a:bodyPr>
          <a:lstStyle/>
          <a:p>
            <a:pPr marL="457200" lvl="0" indent="-342900" algn="just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ct val="60810"/>
              <a:buChar char="•"/>
            </a:pPr>
            <a:r>
              <a:rPr lang="hi-IN" sz="3200" b="1"/>
              <a:t>धीमा या प्रारंभिक दहन –</a:t>
            </a:r>
            <a:endParaRPr/>
          </a:p>
          <a:p>
            <a:pPr marL="914400" lvl="1" indent="-342900" algn="just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ct val="59569"/>
              <a:buChar char="•"/>
            </a:pPr>
            <a:r>
              <a:rPr lang="hi-IN"/>
              <a:t> </a:t>
            </a:r>
            <a:r>
              <a:rPr lang="hi-IN" sz="2800"/>
              <a:t>जिसमें उत्सर्जित ऊष्मा और प्रकाश की मात्रा कम होती है। </a:t>
            </a:r>
            <a:endParaRPr sz="2800"/>
          </a:p>
          <a:p>
            <a:pPr marL="457200" lvl="0" indent="-228600" algn="just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ct val="60810"/>
              <a:buNone/>
            </a:pPr>
            <a:endParaRPr sz="3200"/>
          </a:p>
          <a:p>
            <a:pPr marL="457200" lvl="0" indent="-342900" algn="just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ct val="60810"/>
              <a:buChar char="•"/>
            </a:pPr>
            <a:r>
              <a:rPr lang="hi-IN" sz="3200" b="1"/>
              <a:t>तीव्र या सक्रिय दहन – </a:t>
            </a:r>
            <a:endParaRPr/>
          </a:p>
          <a:p>
            <a:pPr marL="914400" lvl="1" indent="-342900" algn="just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ct val="69498"/>
              <a:buChar char="•"/>
            </a:pPr>
            <a:r>
              <a:rPr lang="hi-IN" sz="2800"/>
              <a:t>जिसमें थोड़े समय में ही काफी मात्रा में ऊष्मा और प्रकाश उत्सर्जित होता है।</a:t>
            </a:r>
            <a:endParaRPr sz="2800"/>
          </a:p>
        </p:txBody>
      </p:sp>
      <p:sp>
        <p:nvSpPr>
          <p:cNvPr id="176" name="Google Shape;176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hi-IN"/>
              <a:t>10</a:t>
            </a:fld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hi-IN" sz="5400" b="1">
                <a:solidFill>
                  <a:srgbClr val="FF0000"/>
                </a:solidFill>
              </a:rPr>
              <a:t>दहन के प्रकार</a:t>
            </a:r>
            <a:endParaRPr sz="5400" b="1">
              <a:solidFill>
                <a:srgbClr val="FF0000"/>
              </a:solidFill>
            </a:endParaRPr>
          </a:p>
        </p:txBody>
      </p:sp>
      <p:sp>
        <p:nvSpPr>
          <p:cNvPr id="182" name="Google Shape;182;p2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77500" lnSpcReduction="20000"/>
          </a:bodyPr>
          <a:lstStyle/>
          <a:p>
            <a:pPr marL="457200" lvl="0" indent="-342900" algn="just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ct val="82949"/>
              <a:buChar char="•"/>
            </a:pPr>
            <a:r>
              <a:rPr lang="hi-IN" b="1"/>
              <a:t>विज्वलन – </a:t>
            </a:r>
            <a:endParaRPr/>
          </a:p>
          <a:p>
            <a:pPr marL="914400" lvl="1" indent="-342900" algn="just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ct val="82949"/>
              <a:buChar char="•"/>
            </a:pPr>
            <a:r>
              <a:rPr lang="hi-IN" sz="2800"/>
              <a:t>जो काफी तेज़ी से होता है, जिससे ऊष्मा और प्रकाश निकलता है।</a:t>
            </a:r>
            <a:endParaRPr/>
          </a:p>
          <a:p>
            <a:pPr marL="457200" lvl="0" indent="-228600" algn="just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ct val="232257"/>
              <a:buNone/>
            </a:pPr>
            <a:endParaRPr sz="1000"/>
          </a:p>
          <a:p>
            <a:pPr marL="457200" lvl="0" indent="-342900" algn="just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ct val="82949"/>
              <a:buChar char="•"/>
            </a:pPr>
            <a:r>
              <a:rPr lang="hi-IN" b="1"/>
              <a:t>विस्फोट </a:t>
            </a:r>
            <a:r>
              <a:rPr lang="hi-IN"/>
              <a:t>–</a:t>
            </a:r>
            <a:endParaRPr/>
          </a:p>
          <a:p>
            <a:pPr marL="914400" lvl="1" indent="-342900" algn="just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ct val="71099"/>
              <a:buChar char="•"/>
            </a:pPr>
            <a:r>
              <a:rPr lang="hi-IN"/>
              <a:t> </a:t>
            </a:r>
            <a:r>
              <a:rPr lang="hi-IN" sz="2800"/>
              <a:t>बहुत कम समय में तेज़ आवाज़ के साथ बहुत तेज़ दहन, जिससे बहुत अधिक दबाव और तापमान उत्पन्न होता है।</a:t>
            </a:r>
            <a:endParaRPr sz="2800"/>
          </a:p>
        </p:txBody>
      </p:sp>
      <p:sp>
        <p:nvSpPr>
          <p:cNvPr id="183" name="Google Shape;183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hi-IN"/>
              <a:t>11</a:t>
            </a:fld>
            <a:endParaRPr/>
          </a:p>
        </p:txBody>
      </p:sp>
      <p:pic>
        <p:nvPicPr>
          <p:cNvPr id="184" name="Google Shape;184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07315" y="1811250"/>
            <a:ext cx="5191154" cy="21458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07315" y="4563026"/>
            <a:ext cx="5191154" cy="16328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hi-IN" sz="6000" b="1">
                <a:solidFill>
                  <a:srgbClr val="FF0000"/>
                </a:solidFill>
              </a:rPr>
              <a:t>दहन की दर</a:t>
            </a:r>
            <a:endParaRPr sz="6000" b="1">
              <a:solidFill>
                <a:srgbClr val="FF0000"/>
              </a:solidFill>
            </a:endParaRPr>
          </a:p>
        </p:txBody>
      </p:sp>
      <p:sp>
        <p:nvSpPr>
          <p:cNvPr id="191" name="Google Shape;191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42900" algn="just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hi-IN"/>
              <a:t>यह किसी भी पदार्थ के जलने की दर है और इसे समय के साथ मिलीमीटर प्रति सेकंड की लंबाई में मापा जाता है।</a:t>
            </a:r>
            <a:endParaRPr/>
          </a:p>
          <a:p>
            <a:pPr marL="457200" lvl="0" indent="-228600" algn="just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 sz="1000"/>
          </a:p>
          <a:p>
            <a:pPr marL="457200" lvl="0" indent="-342900" algn="just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hi-IN" b="1"/>
              <a:t>दहन की दर या आग का प्रसार इस पर निर्भर करेगा:</a:t>
            </a:r>
            <a:endParaRPr/>
          </a:p>
          <a:p>
            <a:pPr marL="914400" lvl="1" indent="-342900" algn="just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1800"/>
              <a:buFont typeface="Noto Sans Symbols"/>
              <a:buChar char="❑"/>
            </a:pPr>
            <a:r>
              <a:rPr lang="hi-IN"/>
              <a:t>ठोस/द्रव का वायु के संपर्क में आने वाला क्षेत्रफल।</a:t>
            </a:r>
            <a:endParaRPr/>
          </a:p>
          <a:p>
            <a:pPr marL="914400" lvl="1" indent="-342900" algn="just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1800"/>
              <a:buFont typeface="Noto Sans Symbols"/>
              <a:buChar char="❑"/>
            </a:pPr>
            <a:r>
              <a:rPr lang="hi-IN"/>
              <a:t>अजले भाग का तापमान बढ़ाने के लिए उत्पन्न ऊष्मा की मात्रा।</a:t>
            </a:r>
            <a:endParaRPr/>
          </a:p>
        </p:txBody>
      </p:sp>
      <p:sp>
        <p:nvSpPr>
          <p:cNvPr id="192" name="Google Shape;192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hi-IN"/>
              <a:t>12</a:t>
            </a:fld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2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hi-IN" sz="6000" b="1">
                <a:solidFill>
                  <a:srgbClr val="FF0000"/>
                </a:solidFill>
              </a:rPr>
              <a:t>दहन की दर</a:t>
            </a:r>
            <a:endParaRPr sz="6000" b="1">
              <a:solidFill>
                <a:srgbClr val="FF0000"/>
              </a:solidFill>
            </a:endParaRPr>
          </a:p>
        </p:txBody>
      </p:sp>
      <p:sp>
        <p:nvSpPr>
          <p:cNvPr id="198" name="Google Shape;198;p2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42900" algn="just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hi-IN"/>
              <a:t>पदार्थों की ऊष्मा को दूर ले जाने की क्षमता।</a:t>
            </a:r>
            <a:endParaRPr/>
          </a:p>
          <a:p>
            <a:pPr marL="457200" lvl="0" indent="-342900" algn="just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hi-IN"/>
              <a:t>वायुमंडलीय आर्द्रता।</a:t>
            </a:r>
            <a:endParaRPr/>
          </a:p>
          <a:p>
            <a:pPr marL="457200" lvl="0" indent="-342900" algn="just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hi-IN"/>
              <a:t>वायु वेग।</a:t>
            </a:r>
            <a:endParaRPr/>
          </a:p>
          <a:p>
            <a:pPr marL="457200" lvl="0" indent="-342900" algn="just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hi-IN"/>
              <a:t>तापमान।</a:t>
            </a:r>
            <a:endParaRPr/>
          </a:p>
          <a:p>
            <a:pPr marL="457200" lvl="0" indent="-342900" algn="just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hi-IN"/>
              <a:t>वायुमंडलीय दाब।</a:t>
            </a:r>
            <a:endParaRPr/>
          </a:p>
        </p:txBody>
      </p:sp>
      <p:sp>
        <p:nvSpPr>
          <p:cNvPr id="199" name="Google Shape;199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hi-IN"/>
              <a:t>13</a:t>
            </a:fld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hi-IN" sz="6000" b="1">
                <a:solidFill>
                  <a:srgbClr val="FF0000"/>
                </a:solidFill>
              </a:rPr>
              <a:t>आग फैलने के तरीके</a:t>
            </a:r>
            <a:endParaRPr sz="6000" b="1">
              <a:solidFill>
                <a:srgbClr val="FF0000"/>
              </a:solidFill>
            </a:endParaRPr>
          </a:p>
        </p:txBody>
      </p:sp>
      <p:sp>
        <p:nvSpPr>
          <p:cNvPr id="205" name="Google Shape;205;p26"/>
          <p:cNvSpPr txBox="1">
            <a:spLocks noGrp="1"/>
          </p:cNvSpPr>
          <p:nvPr>
            <p:ph type="body" idx="1"/>
          </p:nvPr>
        </p:nvSpPr>
        <p:spPr>
          <a:xfrm>
            <a:off x="838199" y="1825625"/>
            <a:ext cx="6508531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457200" lvl="0" indent="-342900" algn="just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ct val="69498"/>
              <a:buChar char="•"/>
            </a:pPr>
            <a:r>
              <a:rPr lang="hi-IN" b="1"/>
              <a:t>चालन (Conduction):</a:t>
            </a:r>
            <a:endParaRPr/>
          </a:p>
          <a:p>
            <a:pPr marL="914400" lvl="1" indent="-342900" algn="just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ct val="81081"/>
              <a:buChar char="•"/>
            </a:pPr>
            <a:r>
              <a:rPr lang="hi-IN"/>
              <a:t>यह वह प्रक्रिया है, जिसमें ऊष्मा (Heat) किसी पदार्थ के कणों के बीच सीधे संचारित होती है।</a:t>
            </a:r>
            <a:endParaRPr/>
          </a:p>
          <a:p>
            <a:pPr marL="914400" lvl="1" indent="-342900" algn="just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ct val="81081"/>
              <a:buChar char="•"/>
            </a:pPr>
            <a:r>
              <a:rPr lang="hi-IN"/>
              <a:t>यह तब होती है जब पदार्थ के पास-पास के क्षेत्रों में तापमान का अंतर होता है।</a:t>
            </a:r>
            <a:endParaRPr/>
          </a:p>
          <a:p>
            <a:pPr marL="914400" lvl="1" indent="-228600" algn="just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ct val="81081"/>
              <a:buNone/>
            </a:pPr>
            <a:endParaRPr/>
          </a:p>
          <a:p>
            <a:pPr marL="457200" lvl="0" indent="-342900" algn="just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ct val="69498"/>
              <a:buChar char="•"/>
            </a:pPr>
            <a:r>
              <a:rPr lang="hi-IN" b="1"/>
              <a:t>चालन केवल ठोसों में होता है</a:t>
            </a:r>
            <a:r>
              <a:rPr lang="hi-IN"/>
              <a:t>, </a:t>
            </a:r>
            <a:r>
              <a:rPr lang="hi-IN" sz="2400"/>
              <a:t>विशेषकर धातु (Metallic) वस्तुओं में।</a:t>
            </a:r>
            <a:endParaRPr/>
          </a:p>
          <a:p>
            <a:pPr marL="457200" lvl="0" indent="-228600" algn="just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ct val="69498"/>
              <a:buNone/>
            </a:pPr>
            <a:endParaRPr/>
          </a:p>
        </p:txBody>
      </p:sp>
      <p:sp>
        <p:nvSpPr>
          <p:cNvPr id="206" name="Google Shape;206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hi-IN"/>
              <a:t>14</a:t>
            </a:fld>
            <a:endParaRPr/>
          </a:p>
        </p:txBody>
      </p:sp>
      <p:pic>
        <p:nvPicPr>
          <p:cNvPr id="207" name="Google Shape;207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30054" y="1842552"/>
            <a:ext cx="3641835" cy="45740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hi-IN" sz="5400" b="1">
                <a:solidFill>
                  <a:srgbClr val="FF0000"/>
                </a:solidFill>
              </a:rPr>
              <a:t>चालन (Conduction)</a:t>
            </a:r>
            <a:endParaRPr sz="5400" b="1">
              <a:solidFill>
                <a:srgbClr val="FF0000"/>
              </a:solidFill>
            </a:endParaRPr>
          </a:p>
        </p:txBody>
      </p:sp>
      <p:sp>
        <p:nvSpPr>
          <p:cNvPr id="213" name="Google Shape;213;p27"/>
          <p:cNvSpPr txBox="1">
            <a:spLocks noGrp="1"/>
          </p:cNvSpPr>
          <p:nvPr>
            <p:ph type="body" idx="1"/>
          </p:nvPr>
        </p:nvSpPr>
        <p:spPr>
          <a:xfrm>
            <a:off x="838200" y="1620667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42900" algn="just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hi-IN" sz="2400"/>
              <a:t>ऊष्मा ऊर्जा एक अणु से अगले अणु तक पहुँचती है।</a:t>
            </a:r>
            <a:endParaRPr/>
          </a:p>
          <a:p>
            <a:pPr marL="457200" lvl="0" indent="-342900" algn="just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hi-IN" sz="2400"/>
              <a:t>अणु अपनी औसत स्थिति से ऊपर कंपन करता है।</a:t>
            </a:r>
            <a:endParaRPr/>
          </a:p>
          <a:p>
            <a:pPr marL="457200" lvl="0" indent="-342900" algn="just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hi-IN" sz="2400"/>
              <a:t>अणु अपने पड़ोसी अणुओं से टकराकर ऊष्मा ऊर्जा का संचार करता है।</a:t>
            </a:r>
            <a:endParaRPr/>
          </a:p>
          <a:p>
            <a:pPr marL="457200" lvl="0" indent="-342900" algn="just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hi-IN" sz="2400"/>
              <a:t>ऊष्मा का संचालन करने की क्षमता विभिन्न पदार्थों में अलग-अलग होती है।</a:t>
            </a:r>
            <a:endParaRPr/>
          </a:p>
          <a:p>
            <a:pPr marL="114300" lvl="0" indent="0" algn="just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 sz="2400"/>
          </a:p>
        </p:txBody>
      </p:sp>
      <p:sp>
        <p:nvSpPr>
          <p:cNvPr id="214" name="Google Shape;214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hi-IN"/>
              <a:t>15</a:t>
            </a:fld>
            <a:endParaRPr/>
          </a:p>
        </p:txBody>
      </p:sp>
      <p:pic>
        <p:nvPicPr>
          <p:cNvPr id="215" name="Google Shape;215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85813" y="4698124"/>
            <a:ext cx="2724035" cy="20337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35063" y="4698124"/>
            <a:ext cx="3168868" cy="20337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2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339959" y="4698124"/>
            <a:ext cx="2805352" cy="20337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2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hi-IN" sz="6000" b="1">
                <a:solidFill>
                  <a:srgbClr val="FF0000"/>
                </a:solidFill>
              </a:rPr>
              <a:t>संवहन</a:t>
            </a:r>
            <a:endParaRPr sz="6000" b="1">
              <a:solidFill>
                <a:srgbClr val="FF0000"/>
              </a:solidFill>
            </a:endParaRPr>
          </a:p>
        </p:txBody>
      </p:sp>
      <p:sp>
        <p:nvSpPr>
          <p:cNvPr id="223" name="Google Shape;223;p2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6492766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457200" lvl="0" indent="-34290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hi-IN"/>
              <a:t>विभिन्न तापमान वाले क्षेत्रों में किसी तरल (द्रव) या गैस की गति द्वारा ऊष्मा का स्थानांतरण।</a:t>
            </a:r>
            <a:endParaRPr/>
          </a:p>
          <a:p>
            <a:pPr marL="457200" lvl="0" indent="-22860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/>
          </a:p>
          <a:p>
            <a:pPr marL="457200" lvl="0" indent="-34290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hi-IN"/>
              <a:t>यह द्रवों और गैसों दोनों में होता है।</a:t>
            </a:r>
            <a:endParaRPr/>
          </a:p>
        </p:txBody>
      </p:sp>
      <p:sp>
        <p:nvSpPr>
          <p:cNvPr id="224" name="Google Shape;2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hi-IN"/>
              <a:t>16</a:t>
            </a:fld>
            <a:endParaRPr/>
          </a:p>
        </p:txBody>
      </p:sp>
      <p:pic>
        <p:nvPicPr>
          <p:cNvPr id="225" name="Google Shape;225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57433" y="1813033"/>
            <a:ext cx="3525725" cy="43197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2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hi-IN" sz="6000" b="1">
                <a:solidFill>
                  <a:srgbClr val="FF0000"/>
                </a:solidFill>
              </a:rPr>
              <a:t>विकिरण</a:t>
            </a:r>
            <a:endParaRPr sz="6000" b="1">
              <a:solidFill>
                <a:srgbClr val="FF0000"/>
              </a:solidFill>
            </a:endParaRPr>
          </a:p>
        </p:txBody>
      </p:sp>
      <p:sp>
        <p:nvSpPr>
          <p:cNvPr id="231" name="Google Shape;231;p2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6208986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914400" lvl="1" indent="-342900" algn="just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</a:pPr>
            <a:r>
              <a:rPr lang="hi-IN" sz="2800"/>
              <a:t>यह न तो चालन है और न ही संवहन। ये गर्म वस्तु से निकलने वाली गर्म किरणें हैं।</a:t>
            </a:r>
            <a:endParaRPr/>
          </a:p>
          <a:p>
            <a:pPr marL="914400" lvl="1" indent="-228600" algn="just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</a:pPr>
            <a:endParaRPr sz="2800"/>
          </a:p>
          <a:p>
            <a:pPr marL="914400" lvl="1" indent="-342900" algn="just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</a:pPr>
            <a:r>
              <a:rPr lang="hi-IN" sz="2800"/>
              <a:t>यह प्रकाश की गति से यात्रा करती है।</a:t>
            </a:r>
            <a:endParaRPr sz="2800"/>
          </a:p>
        </p:txBody>
      </p:sp>
      <p:sp>
        <p:nvSpPr>
          <p:cNvPr id="232" name="Google Shape;232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hi-IN"/>
              <a:t>17</a:t>
            </a:fld>
            <a:endParaRPr/>
          </a:p>
        </p:txBody>
      </p:sp>
      <p:pic>
        <p:nvPicPr>
          <p:cNvPr id="233" name="Google Shape;233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83213" y="2049522"/>
            <a:ext cx="4209393" cy="42409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3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hi-IN" sz="6000" b="1">
                <a:solidFill>
                  <a:srgbClr val="FF0000"/>
                </a:solidFill>
              </a:rPr>
              <a:t>विकिरण</a:t>
            </a:r>
            <a:endParaRPr sz="6000" b="1">
              <a:solidFill>
                <a:srgbClr val="FF0000"/>
              </a:solidFill>
            </a:endParaRPr>
          </a:p>
        </p:txBody>
      </p:sp>
      <p:sp>
        <p:nvSpPr>
          <p:cNvPr id="239" name="Google Shape;239;p3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6208986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85000" lnSpcReduction="10000"/>
          </a:bodyPr>
          <a:lstStyle/>
          <a:p>
            <a:pPr marL="914400" lvl="1" indent="-342900" algn="just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ct val="75630"/>
              <a:buChar char="•"/>
            </a:pPr>
            <a:r>
              <a:rPr lang="hi-IN" sz="2800"/>
              <a:t>इसमें पिंडों के बीच कोई संपर्क नहीं होता।</a:t>
            </a:r>
            <a:endParaRPr/>
          </a:p>
          <a:p>
            <a:pPr marL="914400" lvl="1" indent="-228600" algn="just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ct val="75630"/>
              <a:buNone/>
            </a:pPr>
            <a:endParaRPr sz="2800"/>
          </a:p>
          <a:p>
            <a:pPr marL="914400" lvl="1" indent="-342900" algn="just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ct val="75630"/>
              <a:buChar char="•"/>
            </a:pPr>
            <a:r>
              <a:rPr lang="hi-IN" sz="2800"/>
              <a:t>यह मध्यवर्ती स्थान में किसी भी पदार्थ से स्वतंत्र होता है।</a:t>
            </a:r>
            <a:endParaRPr/>
          </a:p>
          <a:p>
            <a:pPr marL="914400" lvl="1" indent="-228600" algn="just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ct val="75630"/>
              <a:buNone/>
            </a:pPr>
            <a:endParaRPr sz="2800"/>
          </a:p>
          <a:p>
            <a:pPr marL="914400" lvl="1" indent="-342900" algn="just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ct val="75630"/>
              <a:buChar char="•"/>
            </a:pPr>
            <a:r>
              <a:rPr lang="hi-IN" sz="2800"/>
              <a:t>ये गर्म किरणें हैं, जो समान तीव्रता के साथ सभी दिशाओं में सीधी रेखा में गति करती हैं।</a:t>
            </a:r>
            <a:endParaRPr sz="2800"/>
          </a:p>
        </p:txBody>
      </p:sp>
      <p:sp>
        <p:nvSpPr>
          <p:cNvPr id="240" name="Google Shape;240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hi-IN"/>
              <a:t>18</a:t>
            </a:fld>
            <a:endParaRPr/>
          </a:p>
        </p:txBody>
      </p:sp>
      <p:pic>
        <p:nvPicPr>
          <p:cNvPr id="241" name="Google Shape;241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45821" y="1836260"/>
            <a:ext cx="3515709" cy="47667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3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hi-IN" sz="5400" b="1">
                <a:solidFill>
                  <a:srgbClr val="FF0000"/>
                </a:solidFill>
              </a:rPr>
              <a:t>जलने के तीन प्रगतिशील चरण</a:t>
            </a:r>
            <a:endParaRPr sz="5400" b="1">
              <a:solidFill>
                <a:srgbClr val="FF0000"/>
              </a:solidFill>
            </a:endParaRPr>
          </a:p>
        </p:txBody>
      </p:sp>
      <p:sp>
        <p:nvSpPr>
          <p:cNvPr id="247" name="Google Shape;247;p3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hi-IN"/>
              <a:t>प्रारंभिक या आरंभिक चरण</a:t>
            </a:r>
            <a:endParaRPr/>
          </a:p>
          <a:p>
            <a: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hi-IN"/>
              <a:t>मुक्त दहन चरण</a:t>
            </a:r>
            <a:endParaRPr/>
          </a:p>
          <a:p>
            <a: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hi-IN"/>
              <a:t>सुलगने वाला चरण</a:t>
            </a:r>
            <a:endParaRPr/>
          </a:p>
        </p:txBody>
      </p:sp>
      <p:sp>
        <p:nvSpPr>
          <p:cNvPr id="248" name="Google Shape;248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hi-IN"/>
              <a:t>19</a:t>
            </a:fld>
            <a:endParaRPr/>
          </a:p>
        </p:txBody>
      </p:sp>
      <p:sp>
        <p:nvSpPr>
          <p:cNvPr id="249" name="Google Shape;249;p31"/>
          <p:cNvSpPr txBox="1"/>
          <p:nvPr/>
        </p:nvSpPr>
        <p:spPr>
          <a:xfrm>
            <a:off x="3294994" y="4926751"/>
            <a:ext cx="3610303" cy="64633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hi-IN" sz="3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दहन के उत्पाद</a:t>
            </a:r>
            <a:endParaRPr sz="36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0" name="Google Shape;250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67293" y="1911970"/>
            <a:ext cx="3926224" cy="36611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hi-IN" sz="5400" b="1">
                <a:solidFill>
                  <a:srgbClr val="FF0000"/>
                </a:solidFill>
              </a:rPr>
              <a:t>उददेश्य</a:t>
            </a:r>
            <a:endParaRPr sz="5400" b="1">
              <a:solidFill>
                <a:srgbClr val="FF0000"/>
              </a:solidFill>
            </a:endParaRPr>
          </a:p>
        </p:txBody>
      </p:sp>
      <p:sp>
        <p:nvSpPr>
          <p:cNvPr id="107" name="Google Shape;107;p1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1143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hi-IN" b="1"/>
              <a:t>इस पाठ के समापन पर आप सभी परिचित हो जायेंगे :-</a:t>
            </a:r>
            <a:endParaRPr/>
          </a:p>
          <a:p>
            <a:pPr marL="457200" lvl="0" indent="-3429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Noto Sans Symbols"/>
              <a:buChar char="❑"/>
            </a:pPr>
            <a:r>
              <a:rPr lang="hi-IN"/>
              <a:t>आग क्या है और उसके प्रकार।</a:t>
            </a:r>
            <a:endParaRPr/>
          </a:p>
          <a:p>
            <a:pPr marL="457200" lvl="0" indent="-2286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Noto Sans Symbols"/>
              <a:buNone/>
            </a:pPr>
            <a:endParaRPr/>
          </a:p>
          <a:p>
            <a:pPr marL="457200" lvl="0" indent="-3429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Noto Sans Symbols"/>
              <a:buChar char="❑"/>
            </a:pPr>
            <a:r>
              <a:rPr lang="hi-IN"/>
              <a:t>अग्निशमन तकनीक।</a:t>
            </a:r>
            <a:endParaRPr/>
          </a:p>
          <a:p>
            <a:pPr marL="457200" lvl="0" indent="-2286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Noto Sans Symbols"/>
              <a:buNone/>
            </a:pPr>
            <a:endParaRPr/>
          </a:p>
          <a:p>
            <a:pPr marL="457200" lvl="0" indent="-3429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Noto Sans Symbols"/>
              <a:buChar char="❑"/>
            </a:pPr>
            <a:r>
              <a:rPr lang="hi-IN"/>
              <a:t>दहन के प्रकार, आग फैलने का तरीका और जलने के चरण।</a:t>
            </a:r>
            <a:endParaRPr/>
          </a:p>
          <a:p>
            <a:pPr marL="1143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/>
          </a:p>
        </p:txBody>
      </p:sp>
      <p:sp>
        <p:nvSpPr>
          <p:cNvPr id="108" name="Google Shape;108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hi-IN"/>
              <a:t>2</a:t>
            </a:fld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3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hi-IN" sz="6000" b="1">
                <a:solidFill>
                  <a:srgbClr val="FF0000"/>
                </a:solidFill>
              </a:rPr>
              <a:t>जलने के चरण</a:t>
            </a:r>
            <a:endParaRPr sz="6000" b="1">
              <a:solidFill>
                <a:srgbClr val="FF0000"/>
              </a:solidFill>
            </a:endParaRPr>
          </a:p>
        </p:txBody>
      </p:sp>
      <p:sp>
        <p:nvSpPr>
          <p:cNvPr id="256" name="Google Shape;256;p3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14300" lvl="0" indent="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hi-IN" sz="3200" b="1"/>
              <a:t>यह निम्नलिखित कारकों पर निर्भर करता है-</a:t>
            </a:r>
            <a:endParaRPr/>
          </a:p>
          <a:p>
            <a:pPr marL="457200" lvl="0" indent="-22860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 sz="3200" b="1"/>
          </a:p>
          <a:p>
            <a:pPr marL="457200" lvl="0" indent="-34290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hi-IN" sz="3200"/>
              <a:t>आग कितने समय तक जलती रही।</a:t>
            </a:r>
            <a:endParaRPr/>
          </a:p>
          <a:p>
            <a:pPr marL="457200" lvl="0" indent="-22860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 sz="3200"/>
          </a:p>
          <a:p>
            <a:pPr marL="457200" lvl="0" indent="-34290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hi-IN" sz="3200"/>
              <a:t>संरक्षण संरचना की हवादार विशेषताएँ</a:t>
            </a:r>
            <a:endParaRPr sz="3200"/>
          </a:p>
          <a:p>
            <a:pPr marL="457200" lvl="0" indent="-22860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 sz="3200"/>
          </a:p>
          <a:p>
            <a:pPr marL="457200" lvl="0" indent="-34290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hi-IN" sz="3200"/>
              <a:t>ज्वलनशील पदार्थों की मात्रा और प्रकार।</a:t>
            </a:r>
            <a:endParaRPr sz="3200"/>
          </a:p>
        </p:txBody>
      </p:sp>
      <p:sp>
        <p:nvSpPr>
          <p:cNvPr id="257" name="Google Shape;257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hi-IN"/>
              <a:t>20</a:t>
            </a:fld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3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hi-IN" sz="5400" b="1">
                <a:solidFill>
                  <a:srgbClr val="FF0000"/>
                </a:solidFill>
              </a:rPr>
              <a:t>प्रारंभिक या आरंभिक चरण</a:t>
            </a:r>
            <a:endParaRPr sz="5400" b="1">
              <a:solidFill>
                <a:srgbClr val="FF0000"/>
              </a:solidFill>
            </a:endParaRPr>
          </a:p>
        </p:txBody>
      </p:sp>
      <p:sp>
        <p:nvSpPr>
          <p:cNvPr id="263" name="Google Shape;263;p3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20000"/>
          </a:bodyPr>
          <a:lstStyle/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75630"/>
              <a:buChar char="•"/>
            </a:pPr>
            <a:r>
              <a:rPr lang="hi-IN"/>
              <a:t>ऑक्सीजन प्रचुर मात्रा में है</a:t>
            </a:r>
            <a:endParaRPr/>
          </a:p>
          <a:p>
            <a: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75630"/>
              <a:buNone/>
            </a:pP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75630"/>
              <a:buChar char="•"/>
            </a:pPr>
            <a:r>
              <a:rPr lang="hi-IN"/>
              <a:t>तापमान अभी तक उच्च शिखर तक नहीं पहुँचा है</a:t>
            </a:r>
            <a:endParaRPr/>
          </a:p>
          <a:p>
            <a: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75630"/>
              <a:buNone/>
            </a:pP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75630"/>
              <a:buChar char="•"/>
            </a:pPr>
            <a:r>
              <a:rPr lang="hi-IN"/>
              <a:t>ऊष्मीय अपवाह बढ़ता है, उच्चतम बिंदु पर जमा होता है</a:t>
            </a:r>
            <a:endParaRPr/>
          </a:p>
          <a:p>
            <a: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75630"/>
              <a:buNone/>
            </a:pP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75630"/>
              <a:buChar char="•"/>
            </a:pPr>
            <a:r>
              <a:rPr lang="hi-IN"/>
              <a:t>साँस लेना मुश्किल नहीं है</a:t>
            </a:r>
            <a:endParaRPr/>
          </a:p>
          <a:p>
            <a: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75630"/>
              <a:buNone/>
            </a:pP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75630"/>
              <a:buChar char="•"/>
            </a:pPr>
            <a:r>
              <a:rPr lang="hi-IN" b="1"/>
              <a:t>अग्नि शमन:</a:t>
            </a:r>
            <a:endParaRPr/>
          </a:p>
          <a:p>
            <a: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75630"/>
              <a:buNone/>
            </a:pPr>
            <a:endParaRPr/>
          </a:p>
          <a:p>
            <a: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88235"/>
              <a:buChar char="•"/>
            </a:pPr>
            <a:r>
              <a:rPr lang="hi-IN"/>
              <a:t>आग के आधार पर सीधे पानी का छिड़काव।</a:t>
            </a:r>
            <a:endParaRPr/>
          </a:p>
        </p:txBody>
      </p:sp>
      <p:sp>
        <p:nvSpPr>
          <p:cNvPr id="264" name="Google Shape;264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hi-IN"/>
              <a:t>21</a:t>
            </a:fld>
            <a:endParaRPr/>
          </a:p>
        </p:txBody>
      </p:sp>
      <p:pic>
        <p:nvPicPr>
          <p:cNvPr id="265" name="Google Shape;265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40459" y="1591709"/>
            <a:ext cx="3294947" cy="32250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27761" y="4726244"/>
            <a:ext cx="3309758" cy="19011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3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hi-IN" sz="5400" b="1">
                <a:solidFill>
                  <a:srgbClr val="FF0000"/>
                </a:solidFill>
              </a:rPr>
              <a:t>मुक्त दहन चरण</a:t>
            </a:r>
            <a:endParaRPr sz="5400" b="1">
              <a:solidFill>
                <a:srgbClr val="FF0000"/>
              </a:solidFill>
            </a:endParaRPr>
          </a:p>
        </p:txBody>
      </p:sp>
      <p:sp>
        <p:nvSpPr>
          <p:cNvPr id="272" name="Google Shape;272;p3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457200" lvl="0" indent="-342900" algn="just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ct val="69498"/>
              <a:buChar char="•"/>
            </a:pPr>
            <a:r>
              <a:rPr lang="hi-IN"/>
              <a:t>आग में ज़्यादा ईंधन लगा है</a:t>
            </a:r>
            <a:endParaRPr/>
          </a:p>
          <a:p>
            <a:pPr marL="457200" lvl="0" indent="-342900" algn="just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ct val="69498"/>
              <a:buChar char="•"/>
            </a:pPr>
            <a:r>
              <a:rPr lang="hi-IN"/>
              <a:t>ऑक्सीजन की आपूर्ति कम हो रही है</a:t>
            </a:r>
            <a:endParaRPr/>
          </a:p>
          <a:p>
            <a:pPr marL="457200" lvl="0" indent="-342900" algn="just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ct val="69498"/>
              <a:buChar char="•"/>
            </a:pPr>
            <a:r>
              <a:rPr lang="hi-IN"/>
              <a:t>ऊपरी हिस्सों में गर्मी जमा हो रही है</a:t>
            </a:r>
            <a:endParaRPr/>
          </a:p>
          <a:p>
            <a:pPr marL="457200" lvl="0" indent="-342900" algn="just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ct val="69498"/>
              <a:buChar char="•"/>
            </a:pPr>
            <a:r>
              <a:rPr lang="hi-IN"/>
              <a:t>साँस लेने में तकलीफ़: मास्क पहनने की सलाह दी जाती है</a:t>
            </a:r>
            <a:endParaRPr/>
          </a:p>
          <a:p>
            <a:pPr marL="457200" lvl="0" indent="-342900" algn="just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ct val="69498"/>
              <a:buChar char="•"/>
            </a:pPr>
            <a:r>
              <a:rPr lang="hi-IN"/>
              <a:t>आग बुझाने के उपकरण ज़्यादा प्रभावित क्षेत्रों तक पहुँच रहे हैं</a:t>
            </a:r>
            <a:endParaRPr/>
          </a:p>
          <a:p>
            <a:pPr marL="457200" lvl="0" indent="-342900" algn="just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ct val="69498"/>
              <a:buChar char="•"/>
            </a:pPr>
            <a:r>
              <a:rPr lang="hi-IN"/>
              <a:t>भाप का अच्छा उत्पादन हो रहा है</a:t>
            </a:r>
            <a:endParaRPr/>
          </a:p>
        </p:txBody>
      </p:sp>
      <p:sp>
        <p:nvSpPr>
          <p:cNvPr id="273" name="Google Shape;273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hi-IN"/>
              <a:t>22</a:t>
            </a:fld>
            <a:endParaRPr/>
          </a:p>
        </p:txBody>
      </p:sp>
      <p:pic>
        <p:nvPicPr>
          <p:cNvPr id="274" name="Google Shape;274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907517" y="1546238"/>
            <a:ext cx="2784464" cy="28470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3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907516" y="4382049"/>
            <a:ext cx="2784465" cy="21456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3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hi-IN" sz="6000" b="1">
                <a:solidFill>
                  <a:srgbClr val="FF0000"/>
                </a:solidFill>
              </a:rPr>
              <a:t>सुलगने का चरण</a:t>
            </a:r>
            <a:endParaRPr sz="6000" b="1">
              <a:solidFill>
                <a:srgbClr val="FF0000"/>
              </a:solidFill>
            </a:endParaRPr>
          </a:p>
        </p:txBody>
      </p:sp>
      <p:sp>
        <p:nvSpPr>
          <p:cNvPr id="281" name="Google Shape;281;p3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4290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Noto Sans Symbols"/>
              <a:buChar char="❑"/>
            </a:pPr>
            <a:r>
              <a:rPr lang="hi-IN"/>
              <a:t>ऑक्सीजन की आपूर्ति आग की माँग के बराबर नहीं है</a:t>
            </a:r>
            <a:endParaRPr/>
          </a:p>
          <a:p>
            <a:pPr marL="457200" lvl="0" indent="-22860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Noto Sans Symbols"/>
              <a:buNone/>
            </a:pPr>
            <a:endParaRPr/>
          </a:p>
          <a:p>
            <a:pPr marL="457200" lvl="0" indent="-34290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Noto Sans Symbols"/>
              <a:buChar char="❑"/>
            </a:pPr>
            <a:r>
              <a:rPr lang="hi-IN"/>
              <a:t>पूरी इमारत का तापमान बहुत ज़्यादा है</a:t>
            </a:r>
            <a:endParaRPr/>
          </a:p>
          <a:p>
            <a:pPr marL="457200" lvl="0" indent="-22860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Noto Sans Symbols"/>
              <a:buNone/>
            </a:pPr>
            <a:endParaRPr/>
          </a:p>
          <a:p>
            <a:pPr marL="457200" lvl="0" indent="-34290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Noto Sans Symbols"/>
              <a:buChar char="❑"/>
            </a:pPr>
            <a:r>
              <a:rPr lang="hi-IN"/>
              <a:t>सामान्य साँस लेना संभव नहीं है</a:t>
            </a:r>
            <a:endParaRPr/>
          </a:p>
          <a:p>
            <a:pPr marL="457200" lvl="0" indent="-22860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Noto Sans Symbols"/>
              <a:buNone/>
            </a:pPr>
            <a:endParaRPr/>
          </a:p>
          <a:p>
            <a:pPr marL="457200" lvl="0" indent="-34290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Noto Sans Symbols"/>
              <a:buChar char="❑"/>
            </a:pPr>
            <a:r>
              <a:rPr lang="hi-IN"/>
              <a:t>जल कोहरे से अधिकतम भाप उत्पादन</a:t>
            </a:r>
            <a:endParaRPr/>
          </a:p>
        </p:txBody>
      </p:sp>
      <p:sp>
        <p:nvSpPr>
          <p:cNvPr id="282" name="Google Shape;282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hi-IN"/>
              <a:t>23</a:t>
            </a:fld>
            <a:endParaRPr/>
          </a:p>
        </p:txBody>
      </p:sp>
      <p:pic>
        <p:nvPicPr>
          <p:cNvPr id="283" name="Google Shape;283;p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543152" y="1667969"/>
            <a:ext cx="3139096" cy="26752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3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543151" y="4343197"/>
            <a:ext cx="3139096" cy="20363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3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hi-IN" sz="5400" b="1">
                <a:solidFill>
                  <a:srgbClr val="FF0000"/>
                </a:solidFill>
              </a:rPr>
              <a:t>पाठ-समीक्षा</a:t>
            </a:r>
            <a:endParaRPr sz="5400" b="1">
              <a:solidFill>
                <a:srgbClr val="FF0000"/>
              </a:solidFill>
            </a:endParaRPr>
          </a:p>
        </p:txBody>
      </p:sp>
      <p:sp>
        <p:nvSpPr>
          <p:cNvPr id="290" name="Google Shape;290;p3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429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Noto Sans Symbols"/>
              <a:buChar char="❑"/>
            </a:pPr>
            <a:r>
              <a:rPr lang="hi-IN"/>
              <a:t>आग क्या है और उसके प्रकार।</a:t>
            </a:r>
            <a:endParaRPr/>
          </a:p>
          <a:p>
            <a:pPr marL="457200" lvl="0" indent="-2286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Noto Sans Symbols"/>
              <a:buNone/>
            </a:pPr>
            <a:endParaRPr/>
          </a:p>
          <a:p>
            <a:pPr marL="457200" lvl="0" indent="-3429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Noto Sans Symbols"/>
              <a:buChar char="❑"/>
            </a:pPr>
            <a:r>
              <a:rPr lang="hi-IN"/>
              <a:t>अग्निशमन तकनीक।</a:t>
            </a:r>
            <a:endParaRPr/>
          </a:p>
          <a:p>
            <a:pPr marL="457200" lvl="0" indent="-2286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Noto Sans Symbols"/>
              <a:buNone/>
            </a:pPr>
            <a:endParaRPr/>
          </a:p>
          <a:p>
            <a:pPr marL="457200" lvl="0" indent="-3429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Noto Sans Symbols"/>
              <a:buChar char="❑"/>
            </a:pPr>
            <a:r>
              <a:rPr lang="hi-IN"/>
              <a:t>दहन के प्रकार, आग फैलने का तरीका और जलने के चरण।</a:t>
            </a:r>
            <a:endParaRPr/>
          </a:p>
          <a:p>
            <a:pPr marL="1143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/>
          </a:p>
        </p:txBody>
      </p:sp>
      <p:sp>
        <p:nvSpPr>
          <p:cNvPr id="291" name="Google Shape;291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hi-IN"/>
              <a:t>24</a:t>
            </a:fld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37"/>
          <p:cNvSpPr/>
          <p:nvPr/>
        </p:nvSpPr>
        <p:spPr>
          <a:xfrm>
            <a:off x="5628290" y="1227"/>
            <a:ext cx="6614792" cy="6872539"/>
          </a:xfrm>
          <a:prstGeom prst="roundRect">
            <a:avLst>
              <a:gd name="adj" fmla="val 1583"/>
            </a:avLst>
          </a:prstGeom>
          <a:solidFill>
            <a:srgbClr val="EAEAEA"/>
          </a:solidFill>
          <a:ln>
            <a:noFill/>
          </a:ln>
        </p:spPr>
        <p:txBody>
          <a:bodyPr spcFirstLastPara="1" wrap="square" lIns="39125" tIns="39125" rIns="39125" bIns="391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97" name="Google Shape;297;p37"/>
          <p:cNvSpPr txBox="1"/>
          <p:nvPr/>
        </p:nvSpPr>
        <p:spPr>
          <a:xfrm>
            <a:off x="585314" y="2381097"/>
            <a:ext cx="4419600" cy="21103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9125" tIns="39125" rIns="39125" bIns="391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600"/>
              <a:buFont typeface="Arial"/>
              <a:buNone/>
            </a:pPr>
            <a:r>
              <a:rPr lang="hi-IN" sz="6600" b="1" i="0" u="none" strike="noStrike" cap="none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rPr>
              <a:t>कोई शक या सवाल</a:t>
            </a:r>
            <a:endParaRPr sz="6600" b="1" i="0" u="none" strike="noStrike" cap="none">
              <a:solidFill>
                <a:srgbClr val="C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98" name="Google Shape;298;p37"/>
          <p:cNvSpPr txBox="1"/>
          <p:nvPr/>
        </p:nvSpPr>
        <p:spPr>
          <a:xfrm>
            <a:off x="5004914" y="1896739"/>
            <a:ext cx="7238167" cy="9687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9125" tIns="39125" rIns="39125" bIns="39125" anchor="t" anchorCtr="0">
            <a:spAutoFit/>
          </a:bodyPr>
          <a:lstStyle/>
          <a:p>
            <a:pPr marL="457200" marR="0" lvl="0" indent="-254000" algn="just" rtl="0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Noto Sans Symbols"/>
              <a:buNone/>
            </a:pPr>
            <a:endParaRPr sz="28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99" name="Google Shape;299;p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2493" y="6406669"/>
            <a:ext cx="641637" cy="2762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p3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814959" y="6378135"/>
            <a:ext cx="1750540" cy="348119"/>
          </a:xfrm>
          <a:prstGeom prst="rect">
            <a:avLst/>
          </a:prstGeom>
          <a:noFill/>
          <a:ln>
            <a:noFill/>
          </a:ln>
        </p:spPr>
      </p:pic>
      <p:sp>
        <p:nvSpPr>
          <p:cNvPr id="301" name="Google Shape;301;p37"/>
          <p:cNvSpPr/>
          <p:nvPr/>
        </p:nvSpPr>
        <p:spPr>
          <a:xfrm>
            <a:off x="0" y="6207359"/>
            <a:ext cx="4548494" cy="65064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2" name="Google Shape;302;p3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711441" y="1765969"/>
            <a:ext cx="3368693" cy="33686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38"/>
          <p:cNvSpPr txBox="1">
            <a:spLocks noGrp="1"/>
          </p:cNvSpPr>
          <p:nvPr>
            <p:ph type="body" idx="1"/>
          </p:nvPr>
        </p:nvSpPr>
        <p:spPr>
          <a:xfrm>
            <a:off x="0" y="2057400"/>
            <a:ext cx="4128655" cy="3401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</a:pPr>
            <a:endParaRPr sz="7200" b="1"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</a:pPr>
            <a:r>
              <a:rPr lang="hi-IN" sz="5400" b="1">
                <a:solidFill>
                  <a:srgbClr val="C00000"/>
                </a:solidFill>
              </a:rPr>
              <a:t>मूल्यांकन</a:t>
            </a:r>
            <a:endParaRPr sz="5400" b="1">
              <a:solidFill>
                <a:srgbClr val="C00000"/>
              </a:solidFill>
            </a:endParaRPr>
          </a:p>
        </p:txBody>
      </p:sp>
      <p:sp>
        <p:nvSpPr>
          <p:cNvPr id="308" name="Google Shape;308;p3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hi-IN"/>
              <a:t>26</a:t>
            </a:fld>
            <a:endParaRPr/>
          </a:p>
        </p:txBody>
      </p:sp>
      <p:pic>
        <p:nvPicPr>
          <p:cNvPr id="309" name="Google Shape;309;p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9692" y="174626"/>
            <a:ext cx="1252142" cy="904626"/>
          </a:xfrm>
          <a:prstGeom prst="rect">
            <a:avLst/>
          </a:prstGeom>
          <a:noFill/>
          <a:ln>
            <a:noFill/>
          </a:ln>
        </p:spPr>
      </p:pic>
      <p:sp>
        <p:nvSpPr>
          <p:cNvPr id="310" name="Google Shape;310;p38"/>
          <p:cNvSpPr/>
          <p:nvPr/>
        </p:nvSpPr>
        <p:spPr>
          <a:xfrm>
            <a:off x="5017477" y="35168"/>
            <a:ext cx="7174524" cy="6829449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hi-IN" sz="2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प्र:1 - मुख्यता: आग कितने प्रकार की होती है?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hi-IN" sz="2800" b="0" i="0" u="none" strike="noStrike" cap="none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rPr>
              <a:t>उत्तर:- मुख्यत: 04 प्रकार की आग होती है, A,B,C &amp; D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C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C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hi-IN" sz="2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प्र:2-आग कितने प्रकार से फैलती है?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hi-IN" sz="2800" b="0" i="0" u="none" strike="noStrike" cap="none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rPr>
              <a:t>उत्तर:- 03 प्रकार से आग फैलती है:-</a:t>
            </a:r>
            <a:endParaRPr sz="2800" b="0" i="0" u="none" strike="noStrike" cap="none">
              <a:solidFill>
                <a:srgbClr val="C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hi-IN" sz="2800" b="0" i="0" u="none" strike="noStrike" cap="none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rPr>
              <a:t>     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71500" marR="0" lvl="0" indent="-571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AutoNum type="romanLcPeriod"/>
            </a:pPr>
            <a:r>
              <a:rPr lang="hi-IN" sz="2800" b="0" i="0" u="none" strike="noStrike" cap="none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rPr>
              <a:t>       चलन (Conduction)</a:t>
            </a:r>
            <a:endParaRPr sz="2800" b="0" i="0" u="none" strike="noStrike" cap="none">
              <a:solidFill>
                <a:srgbClr val="C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571500" marR="0" lvl="0" indent="-571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AutoNum type="romanLcPeriod"/>
            </a:pPr>
            <a:r>
              <a:rPr lang="hi-IN" sz="2800" b="0" i="0" u="none" strike="noStrike" cap="none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rPr>
              <a:t>       संवहन (Convection)</a:t>
            </a:r>
            <a:endParaRPr sz="2800" b="0" i="0" u="none" strike="noStrike" cap="none">
              <a:solidFill>
                <a:srgbClr val="C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571500" marR="0" lvl="0" indent="-571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AutoNum type="romanLcPeriod"/>
            </a:pPr>
            <a:r>
              <a:rPr lang="hi-IN" sz="2800" b="0" i="0" u="none" strike="noStrike" cap="none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rPr>
              <a:t>       विकिरण (Radiation)</a:t>
            </a:r>
            <a:endParaRPr sz="2800" b="0" i="0" u="none" strike="noStrike" cap="none">
              <a:solidFill>
                <a:srgbClr val="C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hi-IN" sz="2800" b="0" i="0" u="none" strike="noStrike" cap="none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39"/>
          <p:cNvSpPr/>
          <p:nvPr/>
        </p:nvSpPr>
        <p:spPr>
          <a:xfrm>
            <a:off x="5754414" y="-14539"/>
            <a:ext cx="6488668" cy="6872539"/>
          </a:xfrm>
          <a:prstGeom prst="roundRect">
            <a:avLst>
              <a:gd name="adj" fmla="val 1583"/>
            </a:avLst>
          </a:prstGeom>
          <a:solidFill>
            <a:srgbClr val="EAEAEA"/>
          </a:solidFill>
          <a:ln>
            <a:noFill/>
          </a:ln>
        </p:spPr>
        <p:txBody>
          <a:bodyPr spcFirstLastPara="1" wrap="square" lIns="39125" tIns="39125" rIns="39125" bIns="391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16" name="Google Shape;316;p39"/>
          <p:cNvSpPr txBox="1"/>
          <p:nvPr/>
        </p:nvSpPr>
        <p:spPr>
          <a:xfrm>
            <a:off x="823925" y="3230213"/>
            <a:ext cx="3724569" cy="11870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9125" tIns="39125" rIns="39125" bIns="391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lang="hi-IN" sz="7200" b="1" i="0" u="none" strike="noStrike" cap="none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rPr>
              <a:t>धन्यवाद</a:t>
            </a:r>
            <a:endParaRPr sz="7200" b="1" i="0" u="none" strike="noStrike" cap="none">
              <a:solidFill>
                <a:srgbClr val="C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17" name="Google Shape;317;p39"/>
          <p:cNvSpPr txBox="1"/>
          <p:nvPr/>
        </p:nvSpPr>
        <p:spPr>
          <a:xfrm>
            <a:off x="5004915" y="1311523"/>
            <a:ext cx="6781746" cy="448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9125" tIns="39125" rIns="39125" bIns="39125" anchor="t" anchorCtr="0">
            <a:spAutoFit/>
          </a:bodyPr>
          <a:lstStyle/>
          <a:p>
            <a:pPr marL="457200" marR="0" lvl="0" indent="-2540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Noto Sans Symbols"/>
              <a:buNone/>
            </a:pPr>
            <a:endParaRPr sz="24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18" name="Google Shape;318;p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2493" y="6406669"/>
            <a:ext cx="641637" cy="2762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p3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814959" y="6378135"/>
            <a:ext cx="1750540" cy="348119"/>
          </a:xfrm>
          <a:prstGeom prst="rect">
            <a:avLst/>
          </a:prstGeom>
          <a:noFill/>
          <a:ln>
            <a:noFill/>
          </a:ln>
        </p:spPr>
      </p:pic>
      <p:sp>
        <p:nvSpPr>
          <p:cNvPr id="320" name="Google Shape;320;p39"/>
          <p:cNvSpPr/>
          <p:nvPr/>
        </p:nvSpPr>
        <p:spPr>
          <a:xfrm>
            <a:off x="0" y="6207359"/>
            <a:ext cx="4548494" cy="65064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1" name="Google Shape;321;p3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196112" y="550641"/>
            <a:ext cx="5440680" cy="5695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hi-IN" sz="6000" b="1">
                <a:solidFill>
                  <a:srgbClr val="FF0000"/>
                </a:solidFill>
              </a:rPr>
              <a:t>आग</a:t>
            </a:r>
            <a:endParaRPr sz="6000" b="1">
              <a:solidFill>
                <a:srgbClr val="FF0000"/>
              </a:solidFill>
            </a:endParaRPr>
          </a:p>
        </p:txBody>
      </p:sp>
      <p:sp>
        <p:nvSpPr>
          <p:cNvPr id="114" name="Google Shape;114;p1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42900" algn="just" rtl="0">
              <a:lnSpc>
                <a:spcPct val="2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hi-IN"/>
              <a:t>एक प्रक्रिया जिसमें पदार्थ हवा में उपस्थित ऑक्सीजन के साथ रासायनिक रूप से संयोजित होते हैं और आमतौर पर तेज रोशनी, गर्मी और धुआं छोड़ते हैं।</a:t>
            </a:r>
            <a:endParaRPr/>
          </a:p>
          <a:p>
            <a:pPr marL="457200" lvl="0" indent="-342900" algn="just" rtl="0">
              <a:lnSpc>
                <a:spcPct val="2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hi-IN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Fuel+O2   </a:t>
            </a:r>
            <a:r>
              <a:rPr lang="hi-IN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                   </a:t>
            </a:r>
            <a:r>
              <a:rPr lang="hi-IN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CO2 + CO		</a:t>
            </a:r>
            <a:endParaRPr/>
          </a:p>
        </p:txBody>
      </p:sp>
      <p:sp>
        <p:nvSpPr>
          <p:cNvPr id="115" name="Google Shape;115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hi-IN"/>
              <a:t>3</a:t>
            </a:fld>
            <a:endParaRPr/>
          </a:p>
        </p:txBody>
      </p:sp>
      <p:pic>
        <p:nvPicPr>
          <p:cNvPr id="116" name="Google Shape;116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65175" y="4298731"/>
            <a:ext cx="1524000" cy="1524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15"/>
          <p:cNvSpPr/>
          <p:nvPr/>
        </p:nvSpPr>
        <p:spPr>
          <a:xfrm>
            <a:off x="3074276" y="5060731"/>
            <a:ext cx="1655379" cy="378371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5400" cap="flat" cmpd="sng">
            <a:solidFill>
              <a:srgbClr val="31538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hi-IN" sz="5400" b="1">
                <a:solidFill>
                  <a:srgbClr val="FF0000"/>
                </a:solidFill>
              </a:rPr>
              <a:t>अग्नि और उसके तत्व: अग्नि त्रिकोण</a:t>
            </a:r>
            <a:endParaRPr sz="5400" b="1">
              <a:solidFill>
                <a:srgbClr val="FF0000"/>
              </a:solidFill>
            </a:endParaRPr>
          </a:p>
        </p:txBody>
      </p:sp>
      <p:sp>
        <p:nvSpPr>
          <p:cNvPr id="123" name="Google Shape;123;p1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143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hi-IN" b="1"/>
              <a:t>"आग पैदा करने के लिए तीन चीज़ें एक साथ मौजूद होनी चाहिए"</a:t>
            </a:r>
            <a:endParaRPr/>
          </a:p>
          <a:p>
            <a: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hi-IN"/>
              <a:t>दहन को बनाए रखने के लिए पर्याप्त </a:t>
            </a:r>
            <a:r>
              <a:rPr lang="hi-IN" b="1">
                <a:solidFill>
                  <a:srgbClr val="00B0F0"/>
                </a:solidFill>
              </a:rPr>
              <a:t>ऑक्सीजन</a:t>
            </a:r>
            <a:r>
              <a:rPr lang="hi-IN"/>
              <a:t>।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hi-IN"/>
              <a:t>ज्वलन तापमान तक पहुँचने के लिए पर्याप्त </a:t>
            </a:r>
            <a:r>
              <a:rPr lang="hi-IN" b="1">
                <a:solidFill>
                  <a:srgbClr val="FF0000"/>
                </a:solidFill>
              </a:rPr>
              <a:t>ऊष्मा</a:t>
            </a:r>
            <a:r>
              <a:rPr lang="hi-IN"/>
              <a:t>।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hi-IN"/>
              <a:t>कुछ </a:t>
            </a:r>
            <a:r>
              <a:rPr lang="hi-IN" b="1">
                <a:solidFill>
                  <a:srgbClr val="385623"/>
                </a:solidFill>
              </a:rPr>
              <a:t>ईंधन या ज्वलनशील पदार्थ</a:t>
            </a:r>
            <a:r>
              <a:rPr lang="hi-IN"/>
              <a:t>।</a:t>
            </a:r>
            <a:endParaRPr/>
          </a:p>
          <a:p>
            <a: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hi-IN"/>
              <a:t>ये तीनों मिलकर एक रासायनिक अभिक्रिया उत्पन्न करते हैं जिसके परिणामस्वरूप हम "</a:t>
            </a:r>
            <a:r>
              <a:rPr lang="hi-IN" b="1">
                <a:solidFill>
                  <a:srgbClr val="FF0000"/>
                </a:solidFill>
              </a:rPr>
              <a:t>आग</a:t>
            </a:r>
            <a:r>
              <a:rPr lang="hi-IN"/>
              <a:t>" कहते हैं।</a:t>
            </a:r>
            <a:endParaRPr/>
          </a:p>
        </p:txBody>
      </p:sp>
      <p:sp>
        <p:nvSpPr>
          <p:cNvPr id="124" name="Google Shape;124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hi-IN"/>
              <a:t>4</a:t>
            </a:fld>
            <a:endParaRPr/>
          </a:p>
        </p:txBody>
      </p:sp>
      <p:pic>
        <p:nvPicPr>
          <p:cNvPr id="125" name="Google Shape;125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655269" y="2554015"/>
            <a:ext cx="2427889" cy="228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hi-IN" sz="6000" b="1">
                <a:solidFill>
                  <a:srgbClr val="FF0000"/>
                </a:solidFill>
              </a:rPr>
              <a:t>अग्नि चतुष्फलक</a:t>
            </a:r>
            <a:endParaRPr sz="6000" b="1">
              <a:solidFill>
                <a:srgbClr val="FF0000"/>
              </a:solidFill>
            </a:endParaRPr>
          </a:p>
        </p:txBody>
      </p:sp>
      <p:sp>
        <p:nvSpPr>
          <p:cNvPr id="131" name="Google Shape;131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hi-IN"/>
              <a:t>दहन के लिए चार घटक आवश्यक हैं:</a:t>
            </a:r>
            <a:endParaRPr/>
          </a:p>
          <a:p>
            <a:pPr marL="914400" lvl="1" indent="-34290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1800"/>
              <a:buFont typeface="Noto Sans Symbols"/>
              <a:buChar char="❑"/>
            </a:pPr>
            <a:r>
              <a:rPr lang="hi-IN"/>
              <a:t>ऊष्मा (स्रोत)</a:t>
            </a:r>
            <a:endParaRPr/>
          </a:p>
          <a:p>
            <a:pPr marL="914400" lvl="1" indent="-34290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1800"/>
              <a:buFont typeface="Noto Sans Symbols"/>
              <a:buChar char="❑"/>
            </a:pPr>
            <a:r>
              <a:rPr lang="hi-IN"/>
              <a:t>ईंधन</a:t>
            </a:r>
            <a:endParaRPr/>
          </a:p>
          <a:p>
            <a:pPr marL="914400" lvl="1" indent="-34290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1800"/>
              <a:buFont typeface="Noto Sans Symbols"/>
              <a:buChar char="❑"/>
            </a:pPr>
            <a:r>
              <a:rPr lang="hi-IN"/>
              <a:t>वायु (ऑक्सीजन)</a:t>
            </a:r>
            <a:endParaRPr/>
          </a:p>
          <a:p>
            <a:pPr marL="914400" lvl="1" indent="-34290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1800"/>
              <a:buFont typeface="Noto Sans Symbols"/>
              <a:buChar char="❑"/>
            </a:pPr>
            <a:r>
              <a:rPr lang="hi-IN"/>
              <a:t>स्व-संपोषित रासायनिक श्रृंखला अभिक्रिया</a:t>
            </a:r>
            <a:endParaRPr/>
          </a:p>
        </p:txBody>
      </p:sp>
      <p:sp>
        <p:nvSpPr>
          <p:cNvPr id="132" name="Google Shape;132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hi-IN"/>
              <a:t>5</a:t>
            </a:fld>
            <a:endParaRPr/>
          </a:p>
        </p:txBody>
      </p:sp>
      <p:sp>
        <p:nvSpPr>
          <p:cNvPr id="133" name="Google Shape;133;p17"/>
          <p:cNvSpPr txBox="1"/>
          <p:nvPr/>
        </p:nvSpPr>
        <p:spPr>
          <a:xfrm>
            <a:off x="1308538" y="5407572"/>
            <a:ext cx="9995338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hi-IN" sz="2400" b="1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यह त्रिभुजाकार आकृति पिरामिड के समान है, लेकिन इसमें तीन भुजाएँ और एक आधार है।</a:t>
            </a:r>
            <a:endParaRPr sz="2400" b="1" i="1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4" name="Google Shape;134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68814" y="2017986"/>
            <a:ext cx="4635062" cy="30900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hi-IN" sz="5400" b="1">
                <a:solidFill>
                  <a:srgbClr val="FF0000"/>
                </a:solidFill>
              </a:rPr>
              <a:t>आग का वर्गीकरण</a:t>
            </a:r>
            <a:endParaRPr sz="5400" b="1">
              <a:solidFill>
                <a:srgbClr val="FF0000"/>
              </a:solidFill>
            </a:endParaRPr>
          </a:p>
        </p:txBody>
      </p:sp>
      <p:sp>
        <p:nvSpPr>
          <p:cNvPr id="140" name="Google Shape;140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457200" lvl="0" indent="-342900" algn="just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ct val="69498"/>
              <a:buChar char="•"/>
            </a:pPr>
            <a:r>
              <a:rPr lang="hi-IN" b="1"/>
              <a:t>वर्ग A (CLASS-A):</a:t>
            </a:r>
            <a:endParaRPr b="1"/>
          </a:p>
          <a:p>
            <a:pPr marL="914400" lvl="1" indent="-342900" algn="just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ct val="81081"/>
              <a:buChar char="•"/>
            </a:pPr>
            <a:r>
              <a:rPr lang="hi-IN"/>
              <a:t>कार्बनिक प्रकृति के ठोस ज्वलनशील पदार्थों जैसे लकड़ी, कागज़, रबर, प्लास्टिक, कपड़े आदि से जुड़ी आग, जिसके लिए शीतलन प्रभाव की आवश्यकता होती है।</a:t>
            </a:r>
            <a:endParaRPr/>
          </a:p>
          <a:p>
            <a:pPr marL="457200" lvl="0" indent="-228600" algn="just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ct val="69498"/>
              <a:buNone/>
            </a:pPr>
            <a:endParaRPr/>
          </a:p>
          <a:p>
            <a:pPr marL="457200" lvl="0" indent="-342900" algn="just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ct val="69498"/>
              <a:buChar char="•"/>
            </a:pPr>
            <a:r>
              <a:rPr lang="hi-IN" b="1"/>
              <a:t>वर्ग B (CLASS-B) </a:t>
            </a:r>
            <a:r>
              <a:rPr lang="hi-IN"/>
              <a:t>:</a:t>
            </a:r>
            <a:endParaRPr/>
          </a:p>
          <a:p>
            <a:pPr marL="914400" lvl="1" indent="-342900" algn="just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ct val="81081"/>
              <a:buChar char="•"/>
            </a:pPr>
            <a:r>
              <a:rPr lang="hi-IN"/>
              <a:t>ज्वलनशील द्रवों या द्रवीकरणीय ठोस पदार्थों जैसे पेट्रोल, मिट्टी का तेल, अम्ल, विलायक आदि से जुड़ी आग।</a:t>
            </a:r>
            <a:endParaRPr/>
          </a:p>
        </p:txBody>
      </p:sp>
      <p:sp>
        <p:nvSpPr>
          <p:cNvPr id="141" name="Google Shape;141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hi-IN"/>
              <a:t>6</a:t>
            </a:fld>
            <a:endParaRPr/>
          </a:p>
        </p:txBody>
      </p:sp>
      <p:pic>
        <p:nvPicPr>
          <p:cNvPr id="142" name="Google Shape;142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475077" y="3484190"/>
            <a:ext cx="1828800" cy="12297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475076" y="5454735"/>
            <a:ext cx="1828799" cy="12822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hi-IN" sz="5400" b="1">
                <a:solidFill>
                  <a:srgbClr val="FF0000"/>
                </a:solidFill>
              </a:rPr>
              <a:t>आग का वर्गीकरण</a:t>
            </a:r>
            <a:endParaRPr sz="5400" b="1">
              <a:solidFill>
                <a:srgbClr val="FF0000"/>
              </a:solidFill>
            </a:endParaRPr>
          </a:p>
        </p:txBody>
      </p:sp>
      <p:sp>
        <p:nvSpPr>
          <p:cNvPr id="149" name="Google Shape;149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457200" lvl="0" indent="-342900" algn="just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hi-IN" b="1"/>
              <a:t>वर्ग C :</a:t>
            </a:r>
            <a:endParaRPr/>
          </a:p>
          <a:p>
            <a:pPr marL="914400" lvl="1" indent="-342900" algn="just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</a:pPr>
            <a:r>
              <a:rPr lang="hi-IN"/>
              <a:t>दबाव में ज्वलनशील गैसों से होने वाली आग, जिसमें मीथेन, हाइड्रोजन, एसिटिलीन, LPG आदि जैसी द्रवीकृत गैसें शामिल हैं।</a:t>
            </a:r>
            <a:endParaRPr/>
          </a:p>
          <a:p>
            <a:pPr marL="457200" lvl="0" indent="-342900" algn="just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hi-IN" b="1"/>
              <a:t>वर्ग D :</a:t>
            </a:r>
            <a:endParaRPr/>
          </a:p>
          <a:p>
            <a:pPr marL="914400" lvl="1" indent="-342900" algn="just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</a:pPr>
            <a:r>
              <a:rPr lang="hi-IN"/>
              <a:t>दहनशील धातुओं, जैसे मैग्नीशियम, जिंक, सोडियम, एल्युमीनियम, पोटेशियम, रेडियोधर्मी पदार्थ आदि से होने वाली आग। जब जलती हुई धातुएँ पानी के प्रति अभिक्रियाशील होती हैं।</a:t>
            </a:r>
            <a:endParaRPr/>
          </a:p>
        </p:txBody>
      </p:sp>
      <p:sp>
        <p:nvSpPr>
          <p:cNvPr id="150" name="Google Shape;15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hi-IN"/>
              <a:t>7</a:t>
            </a:fld>
            <a:endParaRPr/>
          </a:p>
        </p:txBody>
      </p:sp>
      <p:pic>
        <p:nvPicPr>
          <p:cNvPr id="151" name="Google Shape;151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35917" y="3217922"/>
            <a:ext cx="1720325" cy="11806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139559" y="5612413"/>
            <a:ext cx="2270234" cy="9292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hi-IN" sz="5400" b="1">
                <a:solidFill>
                  <a:srgbClr val="FF0000"/>
                </a:solidFill>
              </a:rPr>
              <a:t>अग्नि शमन तकनीक</a:t>
            </a:r>
            <a:endParaRPr sz="5400" b="1">
              <a:solidFill>
                <a:srgbClr val="FF0000"/>
              </a:solidFill>
            </a:endParaRPr>
          </a:p>
        </p:txBody>
      </p:sp>
      <p:sp>
        <p:nvSpPr>
          <p:cNvPr id="158" name="Google Shape;158;p2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4290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hi-IN"/>
              <a:t>आग बुझाने में चार तत्वों में से एक या अधिक को हटाना या हटाना शामिल है।</a:t>
            </a:r>
            <a:endParaRPr/>
          </a:p>
          <a:p>
            <a:pPr marL="914400" lvl="1" indent="-342900" algn="just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</a:pPr>
            <a:r>
              <a:rPr lang="hi-IN" sz="2800" b="1"/>
              <a:t>शीतलन: </a:t>
            </a:r>
            <a:endParaRPr sz="2800" b="1"/>
          </a:p>
          <a:p>
            <a:pPr marL="1371600" lvl="2" indent="-342900" algn="just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</a:pPr>
            <a:r>
              <a:rPr lang="hi-IN" sz="2400"/>
              <a:t>जलती हुई सामग्री/आग क्षेत्र से ऊष्मा को हटाना।</a:t>
            </a:r>
            <a:endParaRPr sz="2400"/>
          </a:p>
        </p:txBody>
      </p:sp>
      <p:sp>
        <p:nvSpPr>
          <p:cNvPr id="159" name="Google Shape;159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hi-IN"/>
              <a:t>8</a:t>
            </a:fld>
            <a:endParaRPr/>
          </a:p>
        </p:txBody>
      </p:sp>
      <p:pic>
        <p:nvPicPr>
          <p:cNvPr id="160" name="Google Shape;160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38648" y="3807373"/>
            <a:ext cx="5549461" cy="24995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hi-IN" sz="6000" b="1">
                <a:solidFill>
                  <a:srgbClr val="FF0000"/>
                </a:solidFill>
              </a:rPr>
              <a:t>अग्नि शमन तकनीक</a:t>
            </a:r>
            <a:endParaRPr sz="6000" b="1"/>
          </a:p>
        </p:txBody>
      </p:sp>
      <p:sp>
        <p:nvSpPr>
          <p:cNvPr id="166" name="Google Shape;166;p2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143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hi-IN" b="1"/>
              <a:t>2. शमन: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hi-IN"/>
              <a:t>आग वाले क्षेत्र से ऑक्सीजन की आपूर्ति में कटौती।</a:t>
            </a:r>
            <a:endParaRPr/>
          </a:p>
          <a:p>
            <a: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/>
          </a:p>
          <a:p>
            <a:pPr marL="1143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hi-IN" b="1"/>
              <a:t>3. भुखमरी: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hi-IN"/>
              <a:t>अजले पदार्थ या ईंधन को हटाना।</a:t>
            </a:r>
            <a:endParaRPr/>
          </a:p>
          <a:p>
            <a: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/>
          </a:p>
          <a:p>
            <a:pPr marL="1143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hi-IN" b="1"/>
              <a:t>4. श्रृंखला अभिक्रिया को तोड़ना: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hi-IN"/>
              <a:t>ईंधन, ऊष्मा और ऑक्सीजन के बीच श्रृंखला अभिक्रिया को बाधित करना।</a:t>
            </a:r>
            <a:endParaRPr/>
          </a:p>
        </p:txBody>
      </p:sp>
      <p:sp>
        <p:nvSpPr>
          <p:cNvPr id="167" name="Google Shape;167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hi-IN"/>
              <a:t>9</a:t>
            </a:fld>
            <a:endParaRPr/>
          </a:p>
        </p:txBody>
      </p:sp>
      <p:pic>
        <p:nvPicPr>
          <p:cNvPr id="168" name="Google Shape;168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70973" y="1923393"/>
            <a:ext cx="2875248" cy="21283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22752" y="4288222"/>
            <a:ext cx="2637013" cy="13699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1089</Words>
  <Application>Microsoft Office PowerPoint</Application>
  <PresentationFormat>Widescreen</PresentationFormat>
  <Paragraphs>194</Paragraphs>
  <Slides>27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3" baseType="lpstr">
      <vt:lpstr>Open Sans SemiBold</vt:lpstr>
      <vt:lpstr>Open Sans</vt:lpstr>
      <vt:lpstr>Noto Sans Symbols</vt:lpstr>
      <vt:lpstr>Calibri</vt:lpstr>
      <vt:lpstr>Arial</vt:lpstr>
      <vt:lpstr>Office Theme</vt:lpstr>
      <vt:lpstr>PowerPoint Presentation</vt:lpstr>
      <vt:lpstr>उददेश्य</vt:lpstr>
      <vt:lpstr>आग</vt:lpstr>
      <vt:lpstr>अग्नि और उसके तत्व: अग्नि त्रिकोण</vt:lpstr>
      <vt:lpstr>अग्नि चतुष्फलक</vt:lpstr>
      <vt:lpstr>आग का वर्गीकरण</vt:lpstr>
      <vt:lpstr>आग का वर्गीकरण</vt:lpstr>
      <vt:lpstr>अग्नि शमन तकनीक</vt:lpstr>
      <vt:lpstr>अग्नि शमन तकनीक</vt:lpstr>
      <vt:lpstr>दहन के प्रकार</vt:lpstr>
      <vt:lpstr>दहन के प्रकार</vt:lpstr>
      <vt:lpstr>दहन की दर</vt:lpstr>
      <vt:lpstr>दहन की दर</vt:lpstr>
      <vt:lpstr>आग फैलने के तरीके</vt:lpstr>
      <vt:lpstr>चालन (Conduction)</vt:lpstr>
      <vt:lpstr>संवहन</vt:lpstr>
      <vt:lpstr>विकिरण</vt:lpstr>
      <vt:lpstr>विकिरण</vt:lpstr>
      <vt:lpstr>जलने के तीन प्रगतिशील चरण</vt:lpstr>
      <vt:lpstr>जलने के चरण</vt:lpstr>
      <vt:lpstr>प्रारंभिक या आरंभिक चरण</vt:lpstr>
      <vt:lpstr>मुक्त दहन चरण</vt:lpstr>
      <vt:lpstr>सुलगने का चरण</vt:lpstr>
      <vt:lpstr>पाठ-समीक्षा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NDRF NDRF</dc:creator>
  <cp:lastModifiedBy>NDRF NDRF</cp:lastModifiedBy>
  <cp:revision>1</cp:revision>
  <dcterms:modified xsi:type="dcterms:W3CDTF">2026-01-05T05:13:59Z</dcterms:modified>
</cp:coreProperties>
</file>