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4"/>
  </p:notesMasterIdLst>
  <p:sldIdLst>
    <p:sldId id="598" r:id="rId2"/>
    <p:sldId id="257" r:id="rId3"/>
    <p:sldId id="599" r:id="rId4"/>
    <p:sldId id="600" r:id="rId5"/>
    <p:sldId id="258" r:id="rId6"/>
    <p:sldId id="259" r:id="rId7"/>
    <p:sldId id="290" r:id="rId8"/>
    <p:sldId id="590" r:id="rId9"/>
    <p:sldId id="601" r:id="rId10"/>
    <p:sldId id="602" r:id="rId11"/>
    <p:sldId id="603" r:id="rId12"/>
    <p:sldId id="556" r:id="rId13"/>
    <p:sldId id="548" r:id="rId14"/>
    <p:sldId id="604" r:id="rId15"/>
    <p:sldId id="566" r:id="rId16"/>
    <p:sldId id="509" r:id="rId17"/>
    <p:sldId id="510" r:id="rId18"/>
    <p:sldId id="567" r:id="rId19"/>
    <p:sldId id="547" r:id="rId20"/>
    <p:sldId id="571" r:id="rId21"/>
    <p:sldId id="594" r:id="rId22"/>
    <p:sldId id="596" r:id="rId23"/>
    <p:sldId id="504" r:id="rId24"/>
    <p:sldId id="505" r:id="rId25"/>
    <p:sldId id="605" r:id="rId26"/>
    <p:sldId id="507" r:id="rId27"/>
    <p:sldId id="508" r:id="rId28"/>
    <p:sldId id="555" r:id="rId29"/>
    <p:sldId id="557" r:id="rId30"/>
    <p:sldId id="545" r:id="rId31"/>
    <p:sldId id="546" r:id="rId32"/>
    <p:sldId id="511" r:id="rId33"/>
    <p:sldId id="512" r:id="rId34"/>
    <p:sldId id="513" r:id="rId35"/>
    <p:sldId id="514" r:id="rId36"/>
    <p:sldId id="515" r:id="rId37"/>
    <p:sldId id="606" r:id="rId38"/>
    <p:sldId id="517" r:id="rId39"/>
    <p:sldId id="518" r:id="rId40"/>
    <p:sldId id="521" r:id="rId41"/>
    <p:sldId id="523" r:id="rId42"/>
    <p:sldId id="542" r:id="rId43"/>
    <p:sldId id="524" r:id="rId44"/>
    <p:sldId id="525" r:id="rId45"/>
    <p:sldId id="526" r:id="rId46"/>
    <p:sldId id="527" r:id="rId47"/>
    <p:sldId id="528" r:id="rId48"/>
    <p:sldId id="529" r:id="rId49"/>
    <p:sldId id="532" r:id="rId50"/>
    <p:sldId id="533" r:id="rId51"/>
    <p:sldId id="534" r:id="rId52"/>
    <p:sldId id="535" r:id="rId53"/>
    <p:sldId id="293" r:id="rId54"/>
    <p:sldId id="294" r:id="rId55"/>
    <p:sldId id="295" r:id="rId56"/>
    <p:sldId id="296" r:id="rId57"/>
    <p:sldId id="297" r:id="rId58"/>
    <p:sldId id="299" r:id="rId59"/>
    <p:sldId id="608" r:id="rId60"/>
    <p:sldId id="287" r:id="rId61"/>
    <p:sldId id="292" r:id="rId62"/>
    <p:sldId id="50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12756-541F-429A-95E3-C594095F2F8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IN"/>
        </a:p>
      </dgm:t>
    </dgm:pt>
    <dgm:pt modelId="{2A67F7AD-2192-46F5-8BFA-AC6725F2E2A5}">
      <dgm:prSet/>
      <dgm:spPr/>
      <dgm:t>
        <a:bodyPr/>
        <a:lstStyle/>
        <a:p>
          <a:r>
            <a:rPr lang="hi-IN" sz="2700" dirty="0">
              <a:latin typeface="Times New Roman" panose="02020603050405020304" pitchFamily="18" charset="0"/>
              <a:cs typeface="Times New Roman" panose="02020603050405020304" pitchFamily="18" charset="0"/>
            </a:rPr>
            <a:t> बचावकर्ता को तैराकी के साथ-साथ बाढ़ बचाव तकनीकों में प्रशिक्षित होना  चाहिए।</a:t>
          </a:r>
          <a:endParaRPr lang="en-IN" sz="2700" dirty="0">
            <a:latin typeface="Times New Roman" panose="02020603050405020304" pitchFamily="18" charset="0"/>
            <a:cs typeface="Times New Roman" panose="02020603050405020304" pitchFamily="18" charset="0"/>
          </a:endParaRPr>
        </a:p>
      </dgm:t>
    </dgm:pt>
    <dgm:pt modelId="{296972A1-A877-4B77-B200-F6B7B74E3E1C}" type="parTrans" cxnId="{315AF6DB-7385-4670-8072-FCEBD0F91171}">
      <dgm:prSet/>
      <dgm:spPr/>
      <dgm:t>
        <a:bodyPr/>
        <a:lstStyle/>
        <a:p>
          <a:endParaRPr lang="en-IN"/>
        </a:p>
      </dgm:t>
    </dgm:pt>
    <dgm:pt modelId="{6FD1E522-0A4D-40F6-9C25-5FE039CAFA4A}" type="sibTrans" cxnId="{315AF6DB-7385-4670-8072-FCEBD0F91171}">
      <dgm:prSet/>
      <dgm:spPr/>
      <dgm:t>
        <a:bodyPr/>
        <a:lstStyle/>
        <a:p>
          <a:endParaRPr lang="en-IN"/>
        </a:p>
      </dgm:t>
    </dgm:pt>
    <dgm:pt modelId="{E2C3C541-4B62-4609-98A4-9C402AA166DE}">
      <dgm:prSet custT="1"/>
      <dgm:spPr/>
      <dgm:t>
        <a:bodyPr/>
        <a:lstStyle/>
        <a:p>
          <a:r>
            <a:rPr lang="hi-IN" sz="2400" dirty="0">
              <a:latin typeface="Times New Roman" panose="02020603050405020304" pitchFamily="18" charset="0"/>
              <a:cs typeface="Times New Roman" panose="02020603050405020304" pitchFamily="18" charset="0"/>
            </a:rPr>
            <a:t>प्रत्येक बचावकर्ता को नाव और आउटबोर्ड मोटर(OBM) के संचालन और समस्या निवारण का ज्ञान होना चाहिए।</a:t>
          </a:r>
          <a:endParaRPr lang="en-IN" sz="2400" dirty="0">
            <a:latin typeface="Times New Roman" panose="02020603050405020304" pitchFamily="18" charset="0"/>
            <a:cs typeface="Times New Roman" panose="02020603050405020304" pitchFamily="18" charset="0"/>
          </a:endParaRPr>
        </a:p>
      </dgm:t>
    </dgm:pt>
    <dgm:pt modelId="{D5691AE8-428D-416B-8199-1496262F124E}" type="sibTrans" cxnId="{289AFC0D-B9BD-4DFA-AD1A-62464B3671B5}">
      <dgm:prSet/>
      <dgm:spPr/>
      <dgm:t>
        <a:bodyPr/>
        <a:lstStyle/>
        <a:p>
          <a:endParaRPr lang="en-IN"/>
        </a:p>
      </dgm:t>
    </dgm:pt>
    <dgm:pt modelId="{3193B89B-8276-4DD1-BE6F-14C4247D7308}" type="parTrans" cxnId="{289AFC0D-B9BD-4DFA-AD1A-62464B3671B5}">
      <dgm:prSet/>
      <dgm:spPr/>
      <dgm:t>
        <a:bodyPr/>
        <a:lstStyle/>
        <a:p>
          <a:endParaRPr lang="en-IN"/>
        </a:p>
      </dgm:t>
    </dgm:pt>
    <dgm:pt modelId="{367FBD14-5C0A-40A6-8239-533CD0118367}">
      <dgm:prSet custT="1"/>
      <dgm:spPr/>
      <dgm:t>
        <a:bodyPr/>
        <a:lstStyle/>
        <a:p>
          <a:r>
            <a:rPr lang="hi-IN" sz="2400" dirty="0">
              <a:latin typeface="Times New Roman" panose="02020603050405020304" pitchFamily="18" charset="0"/>
              <a:cs typeface="Times New Roman" panose="02020603050405020304" pitchFamily="18" charset="0"/>
            </a:rPr>
            <a:t>कामचलाऊ उपकरणों और आधुनिक उपकरणों का उपयोग करें।</a:t>
          </a:r>
          <a:endParaRPr lang="en-IN" sz="2400" dirty="0">
            <a:latin typeface="Times New Roman" panose="02020603050405020304" pitchFamily="18" charset="0"/>
            <a:cs typeface="Times New Roman" panose="02020603050405020304" pitchFamily="18" charset="0"/>
          </a:endParaRPr>
        </a:p>
      </dgm:t>
    </dgm:pt>
    <dgm:pt modelId="{D276DE7E-F3A3-4255-BEE3-88962B90B705}" type="sibTrans" cxnId="{EB26949B-2DAB-4954-998B-4881154719F8}">
      <dgm:prSet/>
      <dgm:spPr/>
      <dgm:t>
        <a:bodyPr/>
        <a:lstStyle/>
        <a:p>
          <a:endParaRPr lang="en-IN"/>
        </a:p>
      </dgm:t>
    </dgm:pt>
    <dgm:pt modelId="{686D8E1C-6A23-421C-A4F8-0572A499E877}" type="parTrans" cxnId="{EB26949B-2DAB-4954-998B-4881154719F8}">
      <dgm:prSet/>
      <dgm:spPr/>
      <dgm:t>
        <a:bodyPr/>
        <a:lstStyle/>
        <a:p>
          <a:endParaRPr lang="en-IN"/>
        </a:p>
      </dgm:t>
    </dgm:pt>
    <dgm:pt modelId="{2D76894B-7B9F-4FE5-A00A-9D258037627D}" type="pres">
      <dgm:prSet presAssocID="{57112756-541F-429A-95E3-C594095F2F83}" presName="compositeShape" presStyleCnt="0">
        <dgm:presLayoutVars>
          <dgm:chMax val="7"/>
          <dgm:dir/>
          <dgm:resizeHandles val="exact"/>
        </dgm:presLayoutVars>
      </dgm:prSet>
      <dgm:spPr/>
      <dgm:t>
        <a:bodyPr/>
        <a:lstStyle/>
        <a:p>
          <a:endParaRPr lang="en-IN"/>
        </a:p>
      </dgm:t>
    </dgm:pt>
    <dgm:pt modelId="{54AC0139-1999-4052-843F-4C04A6273DFC}" type="pres">
      <dgm:prSet presAssocID="{2A67F7AD-2192-46F5-8BFA-AC6725F2E2A5}" presName="circ1TxSh" presStyleLbl="vennNode1" presStyleIdx="0" presStyleCnt="1"/>
      <dgm:spPr/>
      <dgm:t>
        <a:bodyPr/>
        <a:lstStyle/>
        <a:p>
          <a:endParaRPr lang="en-IN"/>
        </a:p>
      </dgm:t>
    </dgm:pt>
  </dgm:ptLst>
  <dgm:cxnLst>
    <dgm:cxn modelId="{B5D9255B-BC53-44CA-8C88-E4C7A56D78D8}" type="presOf" srcId="{2A67F7AD-2192-46F5-8BFA-AC6725F2E2A5}" destId="{54AC0139-1999-4052-843F-4C04A6273DFC}" srcOrd="0" destOrd="0" presId="urn:microsoft.com/office/officeart/2005/8/layout/venn1"/>
    <dgm:cxn modelId="{EB26949B-2DAB-4954-998B-4881154719F8}" srcId="{2A67F7AD-2192-46F5-8BFA-AC6725F2E2A5}" destId="{367FBD14-5C0A-40A6-8239-533CD0118367}" srcOrd="1" destOrd="0" parTransId="{686D8E1C-6A23-421C-A4F8-0572A499E877}" sibTransId="{D276DE7E-F3A3-4255-BEE3-88962B90B705}"/>
    <dgm:cxn modelId="{289AFC0D-B9BD-4DFA-AD1A-62464B3671B5}" srcId="{2A67F7AD-2192-46F5-8BFA-AC6725F2E2A5}" destId="{E2C3C541-4B62-4609-98A4-9C402AA166DE}" srcOrd="0" destOrd="0" parTransId="{3193B89B-8276-4DD1-BE6F-14C4247D7308}" sibTransId="{D5691AE8-428D-416B-8199-1496262F124E}"/>
    <dgm:cxn modelId="{8B3234B4-40A4-45A7-93EB-BC5447C33AFA}" type="presOf" srcId="{57112756-541F-429A-95E3-C594095F2F83}" destId="{2D76894B-7B9F-4FE5-A00A-9D258037627D}" srcOrd="0" destOrd="0" presId="urn:microsoft.com/office/officeart/2005/8/layout/venn1"/>
    <dgm:cxn modelId="{315AF6DB-7385-4670-8072-FCEBD0F91171}" srcId="{57112756-541F-429A-95E3-C594095F2F83}" destId="{2A67F7AD-2192-46F5-8BFA-AC6725F2E2A5}" srcOrd="0" destOrd="0" parTransId="{296972A1-A877-4B77-B200-F6B7B74E3E1C}" sibTransId="{6FD1E522-0A4D-40F6-9C25-5FE039CAFA4A}"/>
    <dgm:cxn modelId="{950379DC-7B60-4BEB-BE16-00B00030FEAE}" type="presOf" srcId="{E2C3C541-4B62-4609-98A4-9C402AA166DE}" destId="{54AC0139-1999-4052-843F-4C04A6273DFC}" srcOrd="0" destOrd="1" presId="urn:microsoft.com/office/officeart/2005/8/layout/venn1"/>
    <dgm:cxn modelId="{AFFA207F-C4E4-4C34-AF82-DD38403ABD5D}" type="presOf" srcId="{367FBD14-5C0A-40A6-8239-533CD0118367}" destId="{54AC0139-1999-4052-843F-4C04A6273DFC}" srcOrd="0" destOrd="2" presId="urn:microsoft.com/office/officeart/2005/8/layout/venn1"/>
    <dgm:cxn modelId="{7122CE50-EF93-44A8-A7F6-1B404CA3A7FA}" type="presParOf" srcId="{2D76894B-7B9F-4FE5-A00A-9D258037627D}" destId="{54AC0139-1999-4052-843F-4C04A6273DF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C0139-1999-4052-843F-4C04A6273DFC}">
      <dsp:nvSpPr>
        <dsp:cNvPr id="0" name=""/>
        <dsp:cNvSpPr/>
      </dsp:nvSpPr>
      <dsp:spPr>
        <a:xfrm>
          <a:off x="1787652" y="0"/>
          <a:ext cx="5102351" cy="5102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00150">
            <a:lnSpc>
              <a:spcPct val="90000"/>
            </a:lnSpc>
            <a:spcBef>
              <a:spcPct val="0"/>
            </a:spcBef>
            <a:spcAft>
              <a:spcPct val="35000"/>
            </a:spcAft>
          </a:pPr>
          <a:r>
            <a:rPr lang="hi-IN" sz="2700" kern="1200" dirty="0">
              <a:latin typeface="Times New Roman" panose="02020603050405020304" pitchFamily="18" charset="0"/>
              <a:cs typeface="Times New Roman" panose="02020603050405020304" pitchFamily="18" charset="0"/>
            </a:rPr>
            <a:t> बचावकर्ता को तैराकी के साथ-साथ बाढ़ बचाव तकनीकों में प्रशिक्षित होना  चाहिए।</a:t>
          </a:r>
          <a:endParaRPr lang="en-IN" sz="27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hi-IN" sz="2400" kern="1200" dirty="0">
              <a:latin typeface="Times New Roman" panose="02020603050405020304" pitchFamily="18" charset="0"/>
              <a:cs typeface="Times New Roman" panose="02020603050405020304" pitchFamily="18" charset="0"/>
            </a:rPr>
            <a:t>प्रत्येक बचावकर्ता को नाव और आउटबोर्ड मोटर(OBM) के संचालन और समस्या निवारण का ज्ञान होना चाहिए।</a:t>
          </a:r>
          <a:endParaRPr lang="en-IN"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hi-IN" sz="2400" kern="1200" dirty="0">
              <a:latin typeface="Times New Roman" panose="02020603050405020304" pitchFamily="18" charset="0"/>
              <a:cs typeface="Times New Roman" panose="02020603050405020304" pitchFamily="18" charset="0"/>
            </a:rPr>
            <a:t>कामचलाऊ उपकरणों और आधुनिक उपकरणों का उपयोग करें।</a:t>
          </a:r>
          <a:endParaRPr lang="en-IN" sz="2400" kern="1200" dirty="0">
            <a:latin typeface="Times New Roman" panose="02020603050405020304" pitchFamily="18" charset="0"/>
            <a:cs typeface="Times New Roman" panose="02020603050405020304" pitchFamily="18" charset="0"/>
          </a:endParaRPr>
        </a:p>
      </dsp:txBody>
      <dsp:txXfrm>
        <a:off x="2534874" y="747222"/>
        <a:ext cx="3607907" cy="36079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E70D0-7281-4F32-A721-DE32D4EB82A0}" type="datetimeFigureOut">
              <a:rPr lang="en-IN" smtClean="0"/>
              <a:t>15-12-2025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C0C21-1C55-44E0-88B6-565731997F77}" type="slidenum">
              <a:rPr lang="en-IN" smtClean="0"/>
              <a:t>‹#›</a:t>
            </a:fld>
            <a:endParaRPr lang="en-IN"/>
          </a:p>
        </p:txBody>
      </p:sp>
    </p:spTree>
    <p:extLst>
      <p:ext uri="{BB962C8B-B14F-4D97-AF65-F5344CB8AC3E}">
        <p14:creationId xmlns:p14="http://schemas.microsoft.com/office/powerpoint/2010/main" val="95083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8632C4-96AE-486E-B4C1-E873E8B4665E}" type="slidenum">
              <a:rPr lang="en-GB" altLang="en-US" sz="1200" smtClean="0"/>
              <a:pPr eaLnBrk="1" hangingPunct="1"/>
              <a:t>13</a:t>
            </a:fld>
            <a:endParaRPr lang="en-GB" altLang="en-US" sz="1200"/>
          </a:p>
        </p:txBody>
      </p:sp>
    </p:spTree>
    <p:extLst>
      <p:ext uri="{BB962C8B-B14F-4D97-AF65-F5344CB8AC3E}">
        <p14:creationId xmlns:p14="http://schemas.microsoft.com/office/powerpoint/2010/main" val="141251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8632C4-96AE-486E-B4C1-E873E8B4665E}" type="slidenum">
              <a:rPr lang="en-GB" altLang="en-US" sz="1200" smtClean="0"/>
              <a:pPr eaLnBrk="1" hangingPunct="1"/>
              <a:t>19</a:t>
            </a:fld>
            <a:endParaRPr lang="en-GB" altLang="en-US" sz="1200"/>
          </a:p>
        </p:txBody>
      </p:sp>
    </p:spTree>
    <p:extLst>
      <p:ext uri="{BB962C8B-B14F-4D97-AF65-F5344CB8AC3E}">
        <p14:creationId xmlns:p14="http://schemas.microsoft.com/office/powerpoint/2010/main" val="167623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8632C4-96AE-486E-B4C1-E873E8B4665E}" type="slidenum">
              <a:rPr lang="en-GB" altLang="en-US" sz="1200" smtClean="0"/>
              <a:pPr eaLnBrk="1" hangingPunct="1"/>
              <a:t>28</a:t>
            </a:fld>
            <a:endParaRPr lang="en-GB" altLang="en-US" sz="1200"/>
          </a:p>
        </p:txBody>
      </p:sp>
    </p:spTree>
    <p:extLst>
      <p:ext uri="{BB962C8B-B14F-4D97-AF65-F5344CB8AC3E}">
        <p14:creationId xmlns:p14="http://schemas.microsoft.com/office/powerpoint/2010/main" val="76096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89293D4-9DE0-0956-B074-4B40A06D692A}"/>
            </a:ext>
          </a:extLst>
        </p:cNvPr>
        <p:cNvGrpSpPr/>
        <p:nvPr/>
      </p:nvGrpSpPr>
      <p:grpSpPr>
        <a:xfrm>
          <a:off x="0" y="0"/>
          <a:ext cx="0" cy="0"/>
          <a:chOff x="0" y="0"/>
          <a:chExt cx="0" cy="0"/>
        </a:xfrm>
      </p:grpSpPr>
      <p:sp>
        <p:nvSpPr>
          <p:cNvPr id="99330" name="Slide Image Placeholder 1">
            <a:extLst>
              <a:ext uri="{FF2B5EF4-FFF2-40B4-BE49-F238E27FC236}">
                <a16:creationId xmlns="" xmlns:a16="http://schemas.microsoft.com/office/drawing/2014/main" id="{ECBA8AA7-E3AD-24C9-BE84-55195B721D3A}"/>
              </a:ext>
            </a:extLst>
          </p:cNvPr>
          <p:cNvSpPr>
            <a:spLocks noGrp="1" noRot="1" noChangeAspect="1" noTextEdit="1"/>
          </p:cNvSpPr>
          <p:nvPr>
            <p:ph type="sldImg"/>
          </p:nvPr>
        </p:nvSpPr>
        <p:spPr>
          <a:xfrm>
            <a:off x="381000" y="685800"/>
            <a:ext cx="6096000" cy="3429000"/>
          </a:xfrm>
        </p:spPr>
      </p:sp>
      <p:sp>
        <p:nvSpPr>
          <p:cNvPr id="99331" name="Notes Placeholder 2">
            <a:extLst>
              <a:ext uri="{FF2B5EF4-FFF2-40B4-BE49-F238E27FC236}">
                <a16:creationId xmlns="" xmlns:a16="http://schemas.microsoft.com/office/drawing/2014/main" id="{99B6A631-210B-594F-326D-F9F86A0318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a:extLst>
              <a:ext uri="{FF2B5EF4-FFF2-40B4-BE49-F238E27FC236}">
                <a16:creationId xmlns="" xmlns:a16="http://schemas.microsoft.com/office/drawing/2014/main" id="{69CE181E-FB59-5EDD-2A4C-41686C9293A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8632C4-96AE-486E-B4C1-E873E8B4665E}" type="slidenum">
              <a:rPr lang="en-GB" altLang="en-US" sz="1200" smtClean="0"/>
              <a:pPr eaLnBrk="1" hangingPunct="1"/>
              <a:t>37</a:t>
            </a:fld>
            <a:endParaRPr lang="en-GB" altLang="en-US" sz="1200"/>
          </a:p>
        </p:txBody>
      </p:sp>
    </p:spTree>
    <p:extLst>
      <p:ext uri="{BB962C8B-B14F-4D97-AF65-F5344CB8AC3E}">
        <p14:creationId xmlns:p14="http://schemas.microsoft.com/office/powerpoint/2010/main" val="274878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94C0C21-1C55-44E0-88B6-565731997F77}" type="slidenum">
              <a:rPr lang="en-IN" smtClean="0"/>
              <a:t>49</a:t>
            </a:fld>
            <a:endParaRPr lang="en-IN"/>
          </a:p>
        </p:txBody>
      </p:sp>
    </p:spTree>
    <p:extLst>
      <p:ext uri="{BB962C8B-B14F-4D97-AF65-F5344CB8AC3E}">
        <p14:creationId xmlns:p14="http://schemas.microsoft.com/office/powerpoint/2010/main" val="309051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7B025-FEC0-9727-5AC6-50C8EE336C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D9811CB-EBAD-C8A4-FA58-83EF6EA173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AD6B9254-F422-D24E-FE20-52EE5DB00CB5}"/>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5" name="Footer Placeholder 4">
            <a:extLst>
              <a:ext uri="{FF2B5EF4-FFF2-40B4-BE49-F238E27FC236}">
                <a16:creationId xmlns="" xmlns:a16="http://schemas.microsoft.com/office/drawing/2014/main" id="{F5A46890-01C2-BDF7-E070-0A63A541E78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 xmlns:a16="http://schemas.microsoft.com/office/drawing/2014/main" id="{E3111D6D-9F98-3E95-781B-B4F7C44646F8}"/>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364622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90D508-2002-663F-09B6-B55F98C48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7D3EEA2-87AC-DE8E-F12F-5F8BF28AF11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212A165-69E9-5D15-D338-E65D34CB3D37}"/>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5" name="Footer Placeholder 4">
            <a:extLst>
              <a:ext uri="{FF2B5EF4-FFF2-40B4-BE49-F238E27FC236}">
                <a16:creationId xmlns="" xmlns:a16="http://schemas.microsoft.com/office/drawing/2014/main" id="{E3FFD7FE-B580-3FDC-FA25-05E3DACE5A5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 xmlns:a16="http://schemas.microsoft.com/office/drawing/2014/main" id="{78CFE735-11C0-7E2B-77B6-C01E6CF68AAD}"/>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272267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9606E51-B5CE-6FCB-E739-655BAD1825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2634D0F-7089-419D-4308-986BADF9B14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D1F60B-64CD-E91A-51EE-E9F92DB1B8B5}"/>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5" name="Footer Placeholder 4">
            <a:extLst>
              <a:ext uri="{FF2B5EF4-FFF2-40B4-BE49-F238E27FC236}">
                <a16:creationId xmlns="" xmlns:a16="http://schemas.microsoft.com/office/drawing/2014/main" id="{0043D09B-D88A-F087-B3C1-66A88716DB8B}"/>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 xmlns:a16="http://schemas.microsoft.com/office/drawing/2014/main" id="{5EFCCC65-B599-04C6-A55D-A2B390C65B9A}"/>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6317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CEDB29-7A0E-86E2-38B2-A7E1E1EC8F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55348FF-8492-E9B9-5899-F230916A27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97C6925-95B0-7546-9A8A-DDB301E0D0FF}"/>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5" name="Footer Placeholder 4">
            <a:extLst>
              <a:ext uri="{FF2B5EF4-FFF2-40B4-BE49-F238E27FC236}">
                <a16:creationId xmlns="" xmlns:a16="http://schemas.microsoft.com/office/drawing/2014/main" id="{458BF3E6-E472-7454-4A5B-F0FCB37F2A2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 xmlns:a16="http://schemas.microsoft.com/office/drawing/2014/main" id="{E98DEF97-A5C1-E8E3-85FF-39D20B435465}"/>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138131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85AE0-E175-D889-00AC-BC12FB60A18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62F6BA7-8A1B-5B71-272F-84A56CAEA6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A952F41-54CD-AABA-ABAB-C5897C483F04}"/>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5" name="Footer Placeholder 4">
            <a:extLst>
              <a:ext uri="{FF2B5EF4-FFF2-40B4-BE49-F238E27FC236}">
                <a16:creationId xmlns="" xmlns:a16="http://schemas.microsoft.com/office/drawing/2014/main" id="{FF4F8FC3-B5DA-8B39-6F09-AD9CBFB2F73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 xmlns:a16="http://schemas.microsoft.com/office/drawing/2014/main" id="{27990C82-E87C-9FD1-1DE8-BA6D8BE24F76}"/>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292919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945D1-14DE-942F-DD60-77FF704A3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5424D09-09F7-351D-DA6E-6E7B6DA81BA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91CBA275-81BB-2D35-78F2-0FE3C2E1A0A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6F28F74B-E405-70C9-E975-B7F51013FCE8}"/>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6" name="Footer Placeholder 5">
            <a:extLst>
              <a:ext uri="{FF2B5EF4-FFF2-40B4-BE49-F238E27FC236}">
                <a16:creationId xmlns="" xmlns:a16="http://schemas.microsoft.com/office/drawing/2014/main" id="{6F2BE6B3-6858-842E-AA1D-3EF59E8EEF9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 xmlns:a16="http://schemas.microsoft.com/office/drawing/2014/main" id="{36DAC4F0-5AA4-56B7-A42B-BFBCDF800003}"/>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32453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16BB59-71B0-68C3-5D4B-7C8432C685B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6983129E-DE58-00D1-72FF-9925C849C3F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8F5AD82-B0DB-5CB8-1694-3F03D01E90B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48A784FB-0993-9392-1607-8F3C6A3AAF2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A10A506-D494-DB9D-623E-F5825E9045C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ED17C34-F4DF-244B-FA43-F28A1A239063}"/>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8" name="Footer Placeholder 7">
            <a:extLst>
              <a:ext uri="{FF2B5EF4-FFF2-40B4-BE49-F238E27FC236}">
                <a16:creationId xmlns="" xmlns:a16="http://schemas.microsoft.com/office/drawing/2014/main" id="{FF4E9C1B-4B7F-620A-6C53-CAEE3728B33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 xmlns:a16="http://schemas.microsoft.com/office/drawing/2014/main" id="{1671BB0E-9021-90E5-192E-AC02D477E336}"/>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427016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34AE0D-64F8-38A5-DEDA-1CDCCE045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15C78D32-3A34-4C6E-2271-9C4BA4E5AC92}"/>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4" name="Footer Placeholder 3">
            <a:extLst>
              <a:ext uri="{FF2B5EF4-FFF2-40B4-BE49-F238E27FC236}">
                <a16:creationId xmlns="" xmlns:a16="http://schemas.microsoft.com/office/drawing/2014/main" id="{A645819C-1244-D847-2467-7BEE7432373D}"/>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 xmlns:a16="http://schemas.microsoft.com/office/drawing/2014/main" id="{802EAB10-131B-EFE1-F33D-FF01ECA8FB67}"/>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117569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39CEA97-D023-CB85-1E79-E085BD73F2BD}"/>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3" name="Footer Placeholder 2">
            <a:extLst>
              <a:ext uri="{FF2B5EF4-FFF2-40B4-BE49-F238E27FC236}">
                <a16:creationId xmlns="" xmlns:a16="http://schemas.microsoft.com/office/drawing/2014/main" id="{BEFC7675-278E-2522-6548-4A5ECB19E2C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 xmlns:a16="http://schemas.microsoft.com/office/drawing/2014/main" id="{7E9DB4ED-7A53-ABF8-8BEB-8ACFC3D17677}"/>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269282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3D14E-1D98-F35B-B8EB-F6826B7C0A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40B7365A-BED1-1DF9-B6CD-47371572FB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E03D694B-A790-1991-2319-C1B522FBF9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E7D21A-222E-3CC1-2081-7D4F97E73E06}"/>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6" name="Footer Placeholder 5">
            <a:extLst>
              <a:ext uri="{FF2B5EF4-FFF2-40B4-BE49-F238E27FC236}">
                <a16:creationId xmlns="" xmlns:a16="http://schemas.microsoft.com/office/drawing/2014/main" id="{1DDE29CF-4926-4DB0-D755-775BD6A6D53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 xmlns:a16="http://schemas.microsoft.com/office/drawing/2014/main" id="{054A8489-FFAB-0D49-4156-B0F7753D5F6E}"/>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29324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1EF52C-8D5C-FE95-BD23-64A4DA5F57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24601D06-217B-0C04-527C-89CCEB300C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262E5C6E-8792-93EB-0496-30820D2C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5CD5DCD-561A-1B1C-2DD1-BC26B6F47ACC}"/>
              </a:ext>
            </a:extLst>
          </p:cNvPr>
          <p:cNvSpPr>
            <a:spLocks noGrp="1"/>
          </p:cNvSpPr>
          <p:nvPr>
            <p:ph type="dt" sz="half" idx="10"/>
          </p:nvPr>
        </p:nvSpPr>
        <p:spPr>
          <a:xfrm>
            <a:off x="838200" y="6356350"/>
            <a:ext cx="2743200" cy="365125"/>
          </a:xfrm>
          <a:prstGeom prst="rect">
            <a:avLst/>
          </a:prstGeom>
        </p:spPr>
        <p:txBody>
          <a:bodyPr/>
          <a:lstStyle/>
          <a:p>
            <a:fld id="{31BE3F11-453A-4D5C-9091-F93868B845D3}" type="datetimeFigureOut">
              <a:rPr lang="en-IN" smtClean="0"/>
              <a:pPr/>
              <a:t>15-12-2025</a:t>
            </a:fld>
            <a:endParaRPr lang="en-IN"/>
          </a:p>
        </p:txBody>
      </p:sp>
      <p:sp>
        <p:nvSpPr>
          <p:cNvPr id="6" name="Footer Placeholder 5">
            <a:extLst>
              <a:ext uri="{FF2B5EF4-FFF2-40B4-BE49-F238E27FC236}">
                <a16:creationId xmlns="" xmlns:a16="http://schemas.microsoft.com/office/drawing/2014/main" id="{CF64C33E-72CF-0477-0FE4-DFFE10DD3654}"/>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 xmlns:a16="http://schemas.microsoft.com/office/drawing/2014/main" id="{56D42F71-F722-FBAC-1D80-2189A337A74A}"/>
              </a:ext>
            </a:extLst>
          </p:cNvPr>
          <p:cNvSpPr>
            <a:spLocks noGrp="1"/>
          </p:cNvSpPr>
          <p:nvPr>
            <p:ph type="sldNum" sz="quarter" idx="12"/>
          </p:nvPr>
        </p:nvSpPr>
        <p:spPr>
          <a:xfrm>
            <a:off x="8610600" y="6356350"/>
            <a:ext cx="2743200" cy="365125"/>
          </a:xfrm>
          <a:prstGeom prst="rect">
            <a:avLst/>
          </a:prstGeom>
        </p:spPr>
        <p:txBody>
          <a:bodyPr/>
          <a:lstStyle/>
          <a:p>
            <a:fld id="{05BAC83E-C33A-4A4C-B946-899412133CB9}" type="slidenum">
              <a:rPr lang="en-IN" smtClean="0"/>
              <a:pPr/>
              <a:t>‹#›</a:t>
            </a:fld>
            <a:endParaRPr lang="en-IN"/>
          </a:p>
        </p:txBody>
      </p:sp>
    </p:spTree>
    <p:extLst>
      <p:ext uri="{BB962C8B-B14F-4D97-AF65-F5344CB8AC3E}">
        <p14:creationId xmlns:p14="http://schemas.microsoft.com/office/powerpoint/2010/main" val="207301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logo of a company&#10;&#10;AI-generated content may be incorrect.">
            <a:extLst>
              <a:ext uri="{FF2B5EF4-FFF2-40B4-BE49-F238E27FC236}">
                <a16:creationId xmlns="" xmlns:a16="http://schemas.microsoft.com/office/drawing/2014/main" id="{F044DC03-094B-E7BC-F308-DFECF918268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9783" y="172528"/>
            <a:ext cx="1975448" cy="1595887"/>
          </a:xfrm>
          <a:prstGeom prst="rect">
            <a:avLst/>
          </a:prstGeom>
        </p:spPr>
      </p:pic>
      <p:pic>
        <p:nvPicPr>
          <p:cNvPr id="10" name="Picture 9" descr="A logo with a symbol and text&#10;&#10;AI-generated content may be incorrect.">
            <a:extLst>
              <a:ext uri="{FF2B5EF4-FFF2-40B4-BE49-F238E27FC236}">
                <a16:creationId xmlns="" xmlns:a16="http://schemas.microsoft.com/office/drawing/2014/main" id="{48B810BD-2109-5D17-C0EE-038FF0AB4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26768" y="172528"/>
            <a:ext cx="1975448" cy="1595887"/>
          </a:xfrm>
          <a:prstGeom prst="rect">
            <a:avLst/>
          </a:prstGeom>
        </p:spPr>
      </p:pic>
    </p:spTree>
    <p:extLst>
      <p:ext uri="{BB962C8B-B14F-4D97-AF65-F5344CB8AC3E}">
        <p14:creationId xmlns:p14="http://schemas.microsoft.com/office/powerpoint/2010/main" val="5214167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2008%20floods%20in%20India.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949E984-7B31-E4A9-BE54-183EBE6F3D74}"/>
              </a:ext>
            </a:extLst>
          </p:cNvPr>
          <p:cNvSpPr txBox="1"/>
          <p:nvPr/>
        </p:nvSpPr>
        <p:spPr>
          <a:xfrm>
            <a:off x="0" y="2140878"/>
            <a:ext cx="12192000" cy="1446550"/>
          </a:xfrm>
          <a:prstGeom prst="rect">
            <a:avLst/>
          </a:prstGeom>
          <a:solidFill>
            <a:srgbClr val="FFC000"/>
          </a:solidFill>
        </p:spPr>
        <p:txBody>
          <a:bodyPr wrap="square" lIns="91440" tIns="45720" rIns="91440" bIns="45720">
            <a:spAutoFit/>
          </a:bodyPr>
          <a:lstStyle/>
          <a:p>
            <a:pPr algn="ctr"/>
            <a:r>
              <a:rPr lang="hi-IN" sz="4400" b="1" dirty="0">
                <a:latin typeface="Times New Roman" panose="02020603050405020304" pitchFamily="18" charset="0"/>
                <a:cs typeface="Times New Roman" panose="02020603050405020304" pitchFamily="18" charset="0"/>
              </a:rPr>
              <a:t>भू-आकृति/भू-भाग और बाढ़ का ज्ञान</a:t>
            </a:r>
            <a:endParaRPr lang="en-US" sz="4400" b="1" dirty="0">
              <a:latin typeface="Times New Roman" panose="02020603050405020304" pitchFamily="18" charset="0"/>
              <a:cs typeface="Times New Roman" panose="02020603050405020304" pitchFamily="18" charset="0"/>
            </a:endParaRPr>
          </a:p>
          <a:p>
            <a:pPr algn="ctr"/>
            <a:r>
              <a:rPr lang="hi-IN" sz="4400" b="1" dirty="0">
                <a:latin typeface="Times New Roman" panose="02020603050405020304" pitchFamily="18" charset="0"/>
                <a:cs typeface="Times New Roman" panose="02020603050405020304" pitchFamily="18" charset="0"/>
              </a:rPr>
              <a:t>(</a:t>
            </a:r>
            <a:r>
              <a:rPr lang="en-IN" sz="4400" b="1" dirty="0">
                <a:latin typeface="Times New Roman" panose="02020603050405020304" pitchFamily="18" charset="0"/>
                <a:cs typeface="Times New Roman" panose="02020603050405020304" pitchFamily="18" charset="0"/>
              </a:rPr>
              <a:t>KNOWLEDGE OF TERRAIN &amp; FLOOD</a:t>
            </a:r>
            <a:r>
              <a:rPr lang="hi-IN" sz="44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7036420" y="5213416"/>
            <a:ext cx="3668750" cy="646331"/>
          </a:xfrm>
          <a:prstGeom prst="rect">
            <a:avLst/>
          </a:prstGeom>
        </p:spPr>
        <p:txBody>
          <a:bodyPr wrap="square">
            <a:spAutoFit/>
          </a:bodyPr>
          <a:lstStyle/>
          <a:p>
            <a:r>
              <a:rPr lang="en-IN" b="1"/>
              <a:t> </a:t>
            </a:r>
            <a:r>
              <a:rPr lang="en-IN" b="1" smtClean="0"/>
              <a:t>     </a:t>
            </a:r>
            <a:r>
              <a:rPr lang="hi-IN" b="1" smtClean="0">
                <a:solidFill>
                  <a:srgbClr val="C00000"/>
                </a:solidFill>
              </a:rPr>
              <a:t>निरीक्षक</a:t>
            </a:r>
            <a:r>
              <a:rPr lang="en-IN" b="1" dirty="0">
                <a:solidFill>
                  <a:srgbClr val="C00000"/>
                </a:solidFill>
              </a:rPr>
              <a:t>:</a:t>
            </a:r>
            <a:r>
              <a:rPr lang="hi-IN" b="1" dirty="0">
                <a:solidFill>
                  <a:srgbClr val="C00000"/>
                </a:solidFill>
              </a:rPr>
              <a:t> किशन </a:t>
            </a:r>
            <a:r>
              <a:rPr lang="hi-IN" b="1" dirty="0" smtClean="0">
                <a:solidFill>
                  <a:srgbClr val="C00000"/>
                </a:solidFill>
              </a:rPr>
              <a:t>लाल</a:t>
            </a:r>
            <a:endParaRPr lang="en-IN" b="1" dirty="0" smtClean="0">
              <a:solidFill>
                <a:srgbClr val="C00000"/>
              </a:solidFill>
            </a:endParaRPr>
          </a:p>
          <a:p>
            <a:r>
              <a:rPr lang="en-IN" b="1" dirty="0" smtClean="0">
                <a:solidFill>
                  <a:srgbClr val="C00000"/>
                </a:solidFill>
              </a:rPr>
              <a:t>  </a:t>
            </a:r>
            <a:r>
              <a:rPr lang="hi-IN" b="1" dirty="0">
                <a:solidFill>
                  <a:srgbClr val="C00000"/>
                </a:solidFill>
              </a:rPr>
              <a:t>01 वी वाहिनी, रा.आ.मो.बल</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2DF067-DA50-93E4-F3A6-33D227EA4A4E}"/>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9FB7153-9ED8-434C-1D71-2BC56136C0A8}"/>
              </a:ext>
            </a:extLst>
          </p:cNvPr>
          <p:cNvSpPr>
            <a:spLocks noGrp="1"/>
          </p:cNvSpPr>
          <p:nvPr>
            <p:ph idx="1"/>
          </p:nvPr>
        </p:nvSpPr>
        <p:spPr>
          <a:xfrm>
            <a:off x="118872" y="1892808"/>
            <a:ext cx="11868911" cy="4018414"/>
          </a:xfrm>
        </p:spPr>
        <p:txBody>
          <a:bodyPr>
            <a:normAutofit/>
          </a:bodyPr>
          <a:lstStyle/>
          <a:p>
            <a:pPr lvl="0" algn="just">
              <a:spcAft>
                <a:spcPts val="1200"/>
              </a:spcAft>
            </a:pPr>
            <a:r>
              <a:rPr lang="hi-IN" dirty="0">
                <a:latin typeface="Times New Roman" panose="02020603050405020304" pitchFamily="18" charset="0"/>
                <a:cs typeface="Times New Roman" panose="02020603050405020304" pitchFamily="18" charset="0"/>
              </a:rPr>
              <a:t>बाढ़ भारी बारिश या बर्फ के पिघलने या दोनों के कारण होती है जब नदी में प्रवाह इतना अधिक होता है कि इसका प्राकृतिक मार्ग इसे रोकने में असमर्थ होता है। 
नदियों के अतिप्रवाह के अलावा, बाढ़ कुछ बांधों की विफलता के कारण या उनसे अचानक बड़ी मात्रा में पानी छोड़ने से भी हो सकती है, जिससे जीवन और संपत्ति को काफी नुकसान होता है।</a:t>
            </a:r>
            <a:endParaRPr lang="en-US" sz="3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7911C22B-D79C-680D-93C2-B93264C19F30}"/>
              </a:ext>
            </a:extLst>
          </p:cNvPr>
          <p:cNvSpPr>
            <a:spLocks noGrp="1" noChangeArrowheads="1"/>
          </p:cNvSpPr>
          <p:nvPr>
            <p:ph type="title"/>
          </p:nvPr>
        </p:nvSpPr>
        <p:spPr>
          <a:xfrm>
            <a:off x="2267712" y="795528"/>
            <a:ext cx="1106424" cy="496824"/>
          </a:xfrm>
          <a:solidFill>
            <a:srgbClr val="FFC000"/>
          </a:solidFill>
        </p:spPr>
        <p:txBody>
          <a:bodyPr/>
          <a:lstStyle/>
          <a:p>
            <a:r>
              <a:rPr lang="en-IN" sz="2800" b="1" dirty="0">
                <a:latin typeface="Times New Roman" panose="02020603050405020304" pitchFamily="18" charset="0"/>
                <a:cs typeface="Times New Roman" panose="02020603050405020304" pitchFamily="18" charset="0"/>
              </a:rPr>
              <a:t>Cont.</a:t>
            </a:r>
            <a:endParaRPr lang="en-US" sz="2800" b="1" dirty="0">
              <a:latin typeface="Times New Roman" panose="02020603050405020304" pitchFamily="18" charset="0"/>
              <a:cs typeface="Times New Roman" panose="02020603050405020304" pitchFamily="18" charset="0"/>
            </a:endParaRPr>
          </a:p>
        </p:txBody>
      </p:sp>
      <p:pic>
        <p:nvPicPr>
          <p:cNvPr id="6146" name="Picture 2" descr="Columbia-Pacific Northwest Region | Bureau of Recla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878" y="4398390"/>
            <a:ext cx="5210827" cy="2047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 xmlns:a16="http://schemas.microsoft.com/office/drawing/2014/main" id="{726BF92E-256C-38C0-81CE-F679A0171C10}"/>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86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4FF546-696A-4880-B35E-C26764F467AE}"/>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33909E3-6F4D-C774-2E3D-CEEEDBEF34DE}"/>
              </a:ext>
            </a:extLst>
          </p:cNvPr>
          <p:cNvSpPr>
            <a:spLocks noGrp="1"/>
          </p:cNvSpPr>
          <p:nvPr>
            <p:ph idx="1"/>
          </p:nvPr>
        </p:nvSpPr>
        <p:spPr>
          <a:xfrm>
            <a:off x="283464" y="2075688"/>
            <a:ext cx="11658599" cy="3835534"/>
          </a:xfrm>
        </p:spPr>
        <p:txBody>
          <a:bodyPr>
            <a:normAutofit/>
          </a:bodyPr>
          <a:lstStyle/>
          <a:p>
            <a:pPr marL="457200" lvl="0" indent="-457200" algn="just">
              <a:spcAft>
                <a:spcPts val="1200"/>
              </a:spcAft>
            </a:pPr>
            <a:r>
              <a:rPr lang="hi-IN" altLang="zh-CN" spc="-1" dirty="0">
                <a:solidFill>
                  <a:srgbClr val="000000"/>
                </a:solidFill>
                <a:latin typeface="Times New Roman" panose="02020603050405020304" pitchFamily="18" charset="0"/>
                <a:ea typeface="Garamond" panose="02020404030301010803"/>
                <a:cs typeface="Times New Roman" panose="02020603050405020304" pitchFamily="18" charset="0"/>
              </a:rPr>
              <a:t>बाढ़ सदियों से आ रही है क्योंकि प्रमुख आवासीय समूह जैसे शहर और कस्बे सभ्यता की शुरुआत से ही नदियों के पास बसाए गए हैं।</a:t>
            </a: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21061FE2-7FE0-CA32-9855-8DF51B838CAE}"/>
              </a:ext>
            </a:extLst>
          </p:cNvPr>
          <p:cNvPicPr>
            <a:picLocks noChangeAspect="1"/>
          </p:cNvPicPr>
          <p:nvPr/>
        </p:nvPicPr>
        <p:blipFill>
          <a:blip r:embed="rId2"/>
          <a:stretch>
            <a:fillRect/>
          </a:stretch>
        </p:blipFill>
        <p:spPr>
          <a:xfrm>
            <a:off x="6340779" y="3633347"/>
            <a:ext cx="5358531" cy="28339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a:extLst>
              <a:ext uri="{FF2B5EF4-FFF2-40B4-BE49-F238E27FC236}">
                <a16:creationId xmlns="" xmlns:a16="http://schemas.microsoft.com/office/drawing/2014/main" id="{9D3D2F82-0D09-0726-6E62-6DF05CB7999C}"/>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62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5"/>
          <p:cNvSpPr>
            <a:spLocks noChangeArrowheads="1"/>
          </p:cNvSpPr>
          <p:nvPr/>
        </p:nvSpPr>
        <p:spPr bwMode="auto">
          <a:xfrm rot="5400000">
            <a:off x="3529964" y="1866521"/>
            <a:ext cx="1626871" cy="381000"/>
          </a:xfrm>
          <a:prstGeom prst="rightArrow">
            <a:avLst>
              <a:gd name="adj1" fmla="val 50000"/>
              <a:gd name="adj2" fmla="val 115000"/>
            </a:avLst>
          </a:prstGeom>
          <a:solidFill>
            <a:srgbClr val="FFC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268" name="AutoShape 6"/>
          <p:cNvSpPr>
            <a:spLocks noChangeArrowheads="1"/>
          </p:cNvSpPr>
          <p:nvPr/>
        </p:nvSpPr>
        <p:spPr bwMode="auto">
          <a:xfrm rot="5400000">
            <a:off x="7424039" y="1866518"/>
            <a:ext cx="1626871" cy="381000"/>
          </a:xfrm>
          <a:prstGeom prst="rightArrow">
            <a:avLst>
              <a:gd name="adj1" fmla="val 50000"/>
              <a:gd name="adj2" fmla="val 115000"/>
            </a:avLst>
          </a:prstGeom>
          <a:solidFill>
            <a:srgbClr val="FFC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271" name="Line 9"/>
          <p:cNvSpPr>
            <a:spLocks noChangeShapeType="1"/>
          </p:cNvSpPr>
          <p:nvPr/>
        </p:nvSpPr>
        <p:spPr bwMode="auto">
          <a:xfrm>
            <a:off x="4441371" y="3396344"/>
            <a:ext cx="0" cy="3592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Text Box 10"/>
          <p:cNvSpPr txBox="1">
            <a:spLocks noChangeArrowheads="1"/>
          </p:cNvSpPr>
          <p:nvPr/>
        </p:nvSpPr>
        <p:spPr bwMode="auto">
          <a:xfrm>
            <a:off x="1727200" y="3886200"/>
            <a:ext cx="4691888" cy="954107"/>
          </a:xfrm>
          <a:prstGeom prst="rect">
            <a:avLst/>
          </a:prstGeom>
          <a:solidFill>
            <a:schemeClr val="bg1"/>
          </a:solidFill>
          <a:ln w="6350">
            <a:solidFill>
              <a:schemeClr val="tx1"/>
            </a:solid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hi-IN" sz="2800" b="1" dirty="0">
                <a:cs typeface="Times New Roman" panose="02020603050405020304" pitchFamily="18" charset="0"/>
              </a:rPr>
              <a:t>इसमें तेज बहाव वाली धारा होती है और पानी का स्तर बढ़ जाता है।</a:t>
            </a:r>
            <a:endParaRPr lang="en-US" sz="2800" b="1" dirty="0">
              <a:cs typeface="Times New Roman" panose="02020603050405020304" pitchFamily="18" charset="0"/>
            </a:endParaRPr>
          </a:p>
        </p:txBody>
      </p:sp>
      <p:sp>
        <p:nvSpPr>
          <p:cNvPr id="11274" name="Text Box 12"/>
          <p:cNvSpPr txBox="1">
            <a:spLocks noChangeArrowheads="1"/>
          </p:cNvSpPr>
          <p:nvPr/>
        </p:nvSpPr>
        <p:spPr bwMode="auto">
          <a:xfrm>
            <a:off x="6705600" y="3886200"/>
            <a:ext cx="3759200" cy="954107"/>
          </a:xfrm>
          <a:prstGeom prst="rect">
            <a:avLst/>
          </a:prstGeom>
          <a:solidFill>
            <a:schemeClr val="bg1"/>
          </a:solidFill>
          <a:ln w="6350">
            <a:solidFill>
              <a:schemeClr val="tx1"/>
            </a:solid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hi-IN" sz="2800" b="1" dirty="0">
                <a:cs typeface="Times New Roman" panose="02020603050405020304" pitchFamily="18" charset="0"/>
              </a:rPr>
              <a:t>इसमें कोई धारा नहीं होती, केवल पानी का स्तर बढ़ता है।</a:t>
            </a:r>
            <a:endParaRPr lang="en-US" sz="2800" b="1" dirty="0">
              <a:cs typeface="Times New Roman" panose="02020603050405020304" pitchFamily="18" charset="0"/>
            </a:endParaRPr>
          </a:p>
        </p:txBody>
      </p:sp>
      <p:sp>
        <p:nvSpPr>
          <p:cNvPr id="11275" name="Line 13"/>
          <p:cNvSpPr>
            <a:spLocks noChangeShapeType="1"/>
          </p:cNvSpPr>
          <p:nvPr/>
        </p:nvSpPr>
        <p:spPr bwMode="auto">
          <a:xfrm flipH="1">
            <a:off x="2645227" y="4947557"/>
            <a:ext cx="1714501" cy="8490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4"/>
          <p:cNvSpPr>
            <a:spLocks noChangeShapeType="1"/>
          </p:cNvSpPr>
          <p:nvPr/>
        </p:nvSpPr>
        <p:spPr bwMode="auto">
          <a:xfrm>
            <a:off x="4343399" y="4931229"/>
            <a:ext cx="1469571" cy="99604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WordArt 15"/>
          <p:cNvSpPr>
            <a:spLocks noChangeArrowheads="1" noChangeShapeType="1" noTextEdit="1"/>
          </p:cNvSpPr>
          <p:nvPr/>
        </p:nvSpPr>
        <p:spPr bwMode="auto">
          <a:xfrm>
            <a:off x="391886" y="5927272"/>
            <a:ext cx="3820886" cy="636814"/>
          </a:xfrm>
          <a:prstGeom prst="rect">
            <a:avLst/>
          </a:prstGeom>
          <a:solidFill>
            <a:schemeClr val="bg1"/>
          </a:solidFill>
          <a:ln w="12700">
            <a:solidFill>
              <a:schemeClr val="tx1"/>
            </a:solidFill>
          </a:ln>
        </p:spPr>
        <p:txBody>
          <a:bodyPr wrap="none" fromWordArt="1">
            <a:prstTxWarp prst="textPlain">
              <a:avLst>
                <a:gd name="adj" fmla="val 50000"/>
              </a:avLst>
            </a:prstTxWarp>
          </a:bodyPr>
          <a:lstStyle/>
          <a:p>
            <a:pPr algn="ctr"/>
            <a:r>
              <a:rPr lang="hi-IN" sz="1200" b="1" kern="10" dirty="0">
                <a:ln w="9525">
                  <a:solidFill>
                    <a:srgbClr val="000000"/>
                  </a:solidFill>
                  <a:round/>
                  <a:headEnd/>
                  <a:tailEnd/>
                </a:ln>
                <a:solidFill>
                  <a:srgbClr val="800000"/>
                </a:solidFill>
                <a:latin typeface="Arial Black" panose="020B0A04020102020204" pitchFamily="34" charset="0"/>
              </a:rPr>
              <a:t>अचानक बाढ़/फ़्लैश फ्लड </a:t>
            </a:r>
            <a:endParaRPr lang="en-US" sz="1200" b="1" kern="10" dirty="0">
              <a:ln w="9525">
                <a:solidFill>
                  <a:srgbClr val="000000"/>
                </a:solidFill>
                <a:round/>
                <a:headEnd/>
                <a:tailEnd/>
              </a:ln>
              <a:solidFill>
                <a:srgbClr val="800000"/>
              </a:solidFill>
              <a:latin typeface="Arial Black" panose="020B0A04020102020204" pitchFamily="34" charset="0"/>
            </a:endParaRPr>
          </a:p>
        </p:txBody>
      </p:sp>
      <p:sp>
        <p:nvSpPr>
          <p:cNvPr id="11278" name="WordArt 16"/>
          <p:cNvSpPr>
            <a:spLocks noChangeArrowheads="1" noChangeShapeType="1" noTextEdit="1"/>
          </p:cNvSpPr>
          <p:nvPr/>
        </p:nvSpPr>
        <p:spPr bwMode="auto">
          <a:xfrm>
            <a:off x="4468193" y="5938887"/>
            <a:ext cx="2209800" cy="623347"/>
          </a:xfrm>
          <a:prstGeom prst="rect">
            <a:avLst/>
          </a:prstGeom>
          <a:solidFill>
            <a:schemeClr val="bg1"/>
          </a:solidFill>
          <a:ln w="12700">
            <a:solidFill>
              <a:schemeClr val="tx1"/>
            </a:solidFill>
          </a:ln>
        </p:spPr>
        <p:txBody>
          <a:bodyPr wrap="none" fromWordArt="1">
            <a:prstTxWarp prst="textPlain">
              <a:avLst>
                <a:gd name="adj" fmla="val 50000"/>
              </a:avLst>
            </a:prstTxWarp>
          </a:bodyPr>
          <a:lstStyle/>
          <a:p>
            <a:pPr algn="ctr"/>
            <a:r>
              <a:rPr lang="hi-IN" sz="1200" b="1" kern="10" dirty="0">
                <a:ln w="9525">
                  <a:solidFill>
                    <a:srgbClr val="000000"/>
                  </a:solidFill>
                  <a:round/>
                  <a:headEnd/>
                  <a:tailEnd/>
                </a:ln>
                <a:solidFill>
                  <a:srgbClr val="800000"/>
                </a:solidFill>
                <a:latin typeface="Arial Black" panose="020B0A04020102020204" pitchFamily="34" charset="0"/>
              </a:rPr>
              <a:t>दीर्घकालिक बाढ़</a:t>
            </a:r>
            <a:endParaRPr lang="en-US" sz="1200" b="1" kern="10" dirty="0">
              <a:ln w="9525">
                <a:solidFill>
                  <a:srgbClr val="000000"/>
                </a:solidFill>
                <a:round/>
                <a:headEnd/>
                <a:tailEnd/>
              </a:ln>
              <a:solidFill>
                <a:srgbClr val="800000"/>
              </a:solidFill>
              <a:latin typeface="Arial Black" panose="020B0A04020102020204" pitchFamily="34" charset="0"/>
            </a:endParaRPr>
          </a:p>
        </p:txBody>
      </p:sp>
      <p:sp>
        <p:nvSpPr>
          <p:cNvPr id="15" name="Rounded Rectangle 14"/>
          <p:cNvSpPr/>
          <p:nvPr/>
        </p:nvSpPr>
        <p:spPr>
          <a:xfrm>
            <a:off x="2414016" y="356616"/>
            <a:ext cx="7534655" cy="886968"/>
          </a:xfrm>
          <a:prstGeom prst="roundRect">
            <a:avLst>
              <a:gd name="adj" fmla="val 50000"/>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4400" b="1" u="sng" dirty="0">
                <a:solidFill>
                  <a:schemeClr val="tx1"/>
                </a:solidFill>
                <a:latin typeface="Times New Roman" panose="02020603050405020304" pitchFamily="18" charset="0"/>
                <a:cs typeface="Times New Roman" panose="02020603050405020304" pitchFamily="18" charset="0"/>
              </a:rPr>
              <a:t>बाढ़ की श्रेणियां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DC439B77-E3BB-1B26-5E81-2BDE3712C8C7}"/>
              </a:ext>
            </a:extLst>
          </p:cNvPr>
          <p:cNvSpPr txBox="1"/>
          <p:nvPr/>
        </p:nvSpPr>
        <p:spPr>
          <a:xfrm>
            <a:off x="3040380" y="2743200"/>
            <a:ext cx="2889504" cy="584775"/>
          </a:xfrm>
          <a:prstGeom prst="rect">
            <a:avLst/>
          </a:prstGeom>
          <a:noFill/>
        </p:spPr>
        <p:txBody>
          <a:bodyPr wrap="square" rtlCol="0">
            <a:spAutoFit/>
          </a:bodyPr>
          <a:lstStyle/>
          <a:p>
            <a:pPr algn="ctr"/>
            <a:r>
              <a:rPr lang="hi-IN" sz="3200" b="1" dirty="0">
                <a:latin typeface="Times New Roman" panose="02020603050405020304" pitchFamily="18" charset="0"/>
                <a:cs typeface="Times New Roman" panose="02020603050405020304" pitchFamily="18" charset="0"/>
              </a:rPr>
              <a:t>बहती हुई बाढ़</a:t>
            </a:r>
            <a:endParaRPr lang="en-US" sz="32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6366B3C8-C893-9BAF-F18C-26878BDAC1E1}"/>
              </a:ext>
            </a:extLst>
          </p:cNvPr>
          <p:cNvSpPr txBox="1"/>
          <p:nvPr/>
        </p:nvSpPr>
        <p:spPr>
          <a:xfrm>
            <a:off x="6622432" y="2779994"/>
            <a:ext cx="3560059" cy="584775"/>
          </a:xfrm>
          <a:prstGeom prst="rect">
            <a:avLst/>
          </a:prstGeom>
          <a:noFill/>
        </p:spPr>
        <p:txBody>
          <a:bodyPr wrap="square" rtlCol="0">
            <a:spAutoFit/>
          </a:bodyPr>
          <a:lstStyle/>
          <a:p>
            <a:pPr algn="ctr"/>
            <a:r>
              <a:rPr lang="hi-IN" sz="3200" b="1" dirty="0">
                <a:latin typeface="Times New Roman" panose="02020603050405020304" pitchFamily="18" charset="0"/>
                <a:cs typeface="Times New Roman" panose="02020603050405020304" pitchFamily="18" charset="0"/>
              </a:rPr>
              <a:t>स्थिर बाढ़</a:t>
            </a:r>
            <a:endParaRPr lang="en-US" sz="3200" b="1"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 xmlns:a16="http://schemas.microsoft.com/office/drawing/2014/main" id="{C77CC61E-8607-C0BA-C5E9-133D94ED1564}"/>
              </a:ext>
            </a:extLst>
          </p:cNvPr>
          <p:cNvCxnSpPr>
            <a:cxnSpLocks/>
          </p:cNvCxnSpPr>
          <p:nvPr/>
        </p:nvCxnSpPr>
        <p:spPr>
          <a:xfrm>
            <a:off x="8262257" y="3298372"/>
            <a:ext cx="0" cy="473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646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329184" y="2048256"/>
            <a:ext cx="11548872" cy="282437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6600" b="1" dirty="0">
                <a:solidFill>
                  <a:schemeClr val="tx1"/>
                </a:solidFill>
                <a:latin typeface="Times New Roman" panose="02020603050405020304" pitchFamily="18" charset="0"/>
                <a:cs typeface="Times New Roman" panose="02020603050405020304" pitchFamily="18" charset="0"/>
              </a:rPr>
              <a:t>बाढ़ – </a:t>
            </a:r>
          </a:p>
          <a:p>
            <a:pPr algn="ctr"/>
            <a:r>
              <a:rPr lang="hi-IN" sz="6600" b="1" dirty="0">
                <a:solidFill>
                  <a:schemeClr val="tx1"/>
                </a:solidFill>
                <a:latin typeface="Times New Roman" panose="02020603050405020304" pitchFamily="18" charset="0"/>
                <a:cs typeface="Times New Roman" panose="02020603050405020304" pitchFamily="18" charset="0"/>
              </a:rPr>
              <a:t>इसके कारण और प्रकार</a:t>
            </a:r>
            <a:endParaRPr lang="en-US" sz="6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523333"/>
      </p:ext>
    </p:extLst>
  </p:cSld>
  <p:clrMapOvr>
    <a:masterClrMapping/>
  </p:clrMapOvr>
  <p:transition>
    <p:sndAc>
      <p:stSnd>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18D43C-4B48-78C0-E239-FC4680864327}"/>
            </a:ext>
          </a:extLst>
        </p:cNvPr>
        <p:cNvGrpSpPr/>
        <p:nvPr/>
      </p:nvGrpSpPr>
      <p:grpSpPr>
        <a:xfrm>
          <a:off x="0" y="0"/>
          <a:ext cx="0" cy="0"/>
          <a:chOff x="0" y="0"/>
          <a:chExt cx="0" cy="0"/>
        </a:xfrm>
      </p:grpSpPr>
      <p:sp>
        <p:nvSpPr>
          <p:cNvPr id="6" name="Rectangle 5">
            <a:extLst>
              <a:ext uri="{FF2B5EF4-FFF2-40B4-BE49-F238E27FC236}">
                <a16:creationId xmlns="" xmlns:a16="http://schemas.microsoft.com/office/drawing/2014/main" id="{F040EB3D-721C-8D11-42BD-926BB7AB90E5}"/>
              </a:ext>
            </a:extLst>
          </p:cNvPr>
          <p:cNvSpPr/>
          <p:nvPr/>
        </p:nvSpPr>
        <p:spPr>
          <a:xfrm>
            <a:off x="476794" y="2110304"/>
            <a:ext cx="11230791" cy="3498394"/>
          </a:xfrm>
          <a:prstGeom prst="rect">
            <a:avLst/>
          </a:prstGeom>
        </p:spPr>
        <p:txBody>
          <a:bodyPr wrap="square">
            <a:spAutoFit/>
          </a:bodyPr>
          <a:lstStyle/>
          <a:p>
            <a:pPr marL="609585" indent="-609585" algn="just">
              <a:spcAft>
                <a:spcPts val="1600"/>
              </a:spcAft>
              <a:buFont typeface="Arial" panose="020B0604020202020204" pitchFamily="34" charset="0"/>
              <a:buChar char="•"/>
            </a:pPr>
            <a:endParaRPr lang="en-US" sz="2800" spc="-1" dirty="0">
              <a:solidFill>
                <a:srgbClr val="000000"/>
              </a:solidFill>
              <a:latin typeface="Times New Roman" panose="02020603050405020304" pitchFamily="18" charset="0"/>
              <a:ea typeface="Garamond" panose="02020404030301010803"/>
              <a:cs typeface="Times New Roman" panose="02020603050405020304" pitchFamily="18" charset="0"/>
            </a:endParaRPr>
          </a:p>
          <a:p>
            <a:pPr marL="609585" indent="-609585" algn="just">
              <a:spcAft>
                <a:spcPts val="1600"/>
              </a:spcAft>
              <a:buFont typeface="Arial" panose="020B0604020202020204" pitchFamily="34" charset="0"/>
              <a:buChar char="•"/>
            </a:pPr>
            <a:r>
              <a:rPr lang="hi-IN" sz="2800" spc="-1" dirty="0">
                <a:solidFill>
                  <a:srgbClr val="000000"/>
                </a:solidFill>
                <a:latin typeface="Times New Roman" panose="02020603050405020304" pitchFamily="18" charset="0"/>
                <a:ea typeface="Garamond" panose="02020404030301010803"/>
                <a:cs typeface="Times New Roman" panose="02020603050405020304" pitchFamily="18" charset="0"/>
              </a:rPr>
              <a:t>बाढ़ सहनशीलता की सीमा से अधिक पानी के संचय का परिणाम है।
भूमि में ढलान होता है। ढलान पानी के प्रवाह की गति निर्धारित करता है।</a:t>
            </a:r>
          </a:p>
          <a:p>
            <a:pPr marL="609585" indent="-609585" algn="just">
              <a:spcAft>
                <a:spcPts val="1600"/>
              </a:spcAft>
              <a:buFont typeface="Arial" panose="020B0604020202020204" pitchFamily="34" charset="0"/>
              <a:buChar char="•"/>
            </a:pPr>
            <a:r>
              <a:rPr lang="hi-IN" sz="2800" spc="-1" dirty="0">
                <a:solidFill>
                  <a:srgbClr val="000000"/>
                </a:solidFill>
                <a:latin typeface="Times New Roman" panose="02020603050405020304" pitchFamily="18" charset="0"/>
                <a:ea typeface="Garamond" panose="02020404030301010803"/>
                <a:cs typeface="Times New Roman" panose="02020603050405020304" pitchFamily="18" charset="0"/>
              </a:rPr>
              <a:t>मिट्टी की भी अवशोषण क्षमता होती है।जब पानी के “आने की दर” (</a:t>
            </a:r>
            <a:r>
              <a:rPr lang="en-IN" sz="2800" spc="-1" dirty="0">
                <a:solidFill>
                  <a:srgbClr val="000000"/>
                </a:solidFill>
                <a:latin typeface="Times New Roman" panose="02020603050405020304" pitchFamily="18" charset="0"/>
                <a:ea typeface="Garamond" panose="02020404030301010803"/>
                <a:cs typeface="Times New Roman" panose="02020603050405020304" pitchFamily="18" charset="0"/>
              </a:rPr>
              <a:t>in-flow) </a:t>
            </a:r>
            <a:r>
              <a:rPr lang="hi-IN" sz="2800" spc="-1" dirty="0">
                <a:solidFill>
                  <a:srgbClr val="000000"/>
                </a:solidFill>
                <a:latin typeface="Times New Roman" panose="02020603050405020304" pitchFamily="18" charset="0"/>
                <a:ea typeface="Garamond" panose="02020404030301010803"/>
                <a:cs typeface="Times New Roman" panose="02020603050405020304" pitchFamily="18" charset="0"/>
              </a:rPr>
              <a:t>पानी के “जाने की दर” (</a:t>
            </a:r>
            <a:r>
              <a:rPr lang="en-IN" sz="2800" spc="-1" dirty="0">
                <a:solidFill>
                  <a:srgbClr val="000000"/>
                </a:solidFill>
                <a:latin typeface="Times New Roman" panose="02020603050405020304" pitchFamily="18" charset="0"/>
                <a:ea typeface="Garamond" panose="02020404030301010803"/>
                <a:cs typeface="Times New Roman" panose="02020603050405020304" pitchFamily="18" charset="0"/>
              </a:rPr>
              <a:t>out-flow) </a:t>
            </a:r>
            <a:r>
              <a:rPr lang="hi-IN" sz="2800" spc="-1" dirty="0">
                <a:solidFill>
                  <a:srgbClr val="000000"/>
                </a:solidFill>
                <a:latin typeface="Times New Roman" panose="02020603050405020304" pitchFamily="18" charset="0"/>
                <a:ea typeface="Garamond" panose="02020404030301010803"/>
                <a:cs typeface="Times New Roman" panose="02020603050405020304" pitchFamily="18" charset="0"/>
              </a:rPr>
              <a:t>से अधिक हो जाती है, तो संचय होता है। इसे हम बाढ़ कहते हैं।
बाढ़ स्थिर या बहने वाली हो सकती है।</a:t>
            </a:r>
            <a:endParaRPr lang="en-US" sz="3200" spc="-1" dirty="0">
              <a:solidFill>
                <a:srgbClr val="000000"/>
              </a:solidFill>
              <a:latin typeface="Times New Roman" panose="02020603050405020304" pitchFamily="18" charset="0"/>
              <a:ea typeface="Garamond" panose="02020404030301010803"/>
              <a:cs typeface="Times New Roman" panose="02020603050405020304" pitchFamily="18" charset="0"/>
            </a:endParaRPr>
          </a:p>
        </p:txBody>
      </p:sp>
      <p:sp>
        <p:nvSpPr>
          <p:cNvPr id="2" name="Title 1">
            <a:extLst>
              <a:ext uri="{FF2B5EF4-FFF2-40B4-BE49-F238E27FC236}">
                <a16:creationId xmlns="" xmlns:a16="http://schemas.microsoft.com/office/drawing/2014/main" id="{4EA8F498-5FB8-20A6-42CA-E5A5A0880BFD}"/>
              </a:ext>
            </a:extLst>
          </p:cNvPr>
          <p:cNvSpPr txBox="1">
            <a:spLocks noChangeArrowheads="1"/>
          </p:cNvSpPr>
          <p:nvPr/>
        </p:nvSpPr>
        <p:spPr>
          <a:xfrm>
            <a:off x="2261834" y="478099"/>
            <a:ext cx="7754112" cy="1138429"/>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एक समग्र दृश्य/दृष्टिकोण</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5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0D76A-2A9E-4615-BC43-B8615BBF4D87}" type="datetime1">
              <a:rPr lang="en-US" smtClean="0"/>
              <a:pPr/>
              <a:t>12/15/2025</a:t>
            </a:fld>
            <a:endParaRPr lang="en-US" dirty="0"/>
          </a:p>
        </p:txBody>
      </p:sp>
      <p:sp>
        <p:nvSpPr>
          <p:cNvPr id="3" name="Footer Placeholder 2"/>
          <p:cNvSpPr>
            <a:spLocks noGrp="1"/>
          </p:cNvSpPr>
          <p:nvPr>
            <p:ph type="ftr" sz="quarter" idx="11"/>
          </p:nvPr>
        </p:nvSpPr>
        <p:spPr/>
        <p:txBody>
          <a:bodyPr/>
          <a:lstStyle/>
          <a:p>
            <a:r>
              <a:rPr lang="en-US"/>
              <a:t>NDRF</a:t>
            </a:r>
            <a:endParaRPr lang="en-US" dirty="0"/>
          </a:p>
        </p:txBody>
      </p:sp>
      <p:sp>
        <p:nvSpPr>
          <p:cNvPr id="4" name="Slide Number Placeholder 3"/>
          <p:cNvSpPr>
            <a:spLocks noGrp="1"/>
          </p:cNvSpPr>
          <p:nvPr>
            <p:ph type="sldNum" sz="quarter" idx="12"/>
          </p:nvPr>
        </p:nvSpPr>
        <p:spPr/>
        <p:txBody>
          <a:bodyPr/>
          <a:lstStyle/>
          <a:p>
            <a:fld id="{87D824D7-42CF-468B-A652-735299655D02}" type="slidenum">
              <a:rPr lang="en-US" smtClean="0"/>
              <a:pPr/>
              <a:t>15</a:t>
            </a:fld>
            <a:endParaRPr lang="en-US" dirty="0"/>
          </a:p>
        </p:txBody>
      </p:sp>
      <p:pic>
        <p:nvPicPr>
          <p:cNvPr id="4098" name="Picture 2" descr="Three common types of floods explained | Zurich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6232"/>
            <a:ext cx="12192000" cy="500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1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63"/>
          <p:cNvSpPr txBox="1"/>
          <p:nvPr/>
        </p:nvSpPr>
        <p:spPr>
          <a:xfrm>
            <a:off x="431371" y="1682496"/>
            <a:ext cx="11400965" cy="3857403"/>
          </a:xfrm>
          <a:prstGeom prst="rect">
            <a:avLst/>
          </a:prstGeom>
        </p:spPr>
        <p:txBody>
          <a:bodyPr wrap="square" lIns="0" tIns="0" rIns="0" rtlCol="0">
            <a:spAutoFit/>
          </a:bodyPr>
          <a:lstStyle/>
          <a:p>
            <a:pPr>
              <a:lnSpc>
                <a:spcPts val="0"/>
              </a:lnSpc>
            </a:pPr>
            <a:endParaRPr sz="2400" dirty="0">
              <a:latin typeface="Times New Roman" panose="02020603050405020304" pitchFamily="18" charset="0"/>
              <a:cs typeface="Times New Roman" panose="02020603050405020304" pitchFamily="18" charset="0"/>
            </a:endParaRPr>
          </a:p>
          <a:p>
            <a:pPr marL="609585" indent="-609585" algn="just">
              <a:lnSpc>
                <a:spcPct val="150000"/>
              </a:lnSpc>
              <a:buFont typeface="Arial" panose="020B0604020202020204" pitchFamily="34" charset="0"/>
              <a:buChar char="•"/>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जलग्रहण क्षेत्र में वर्षा की तीव्रता।
जलग्रहण क्षेत्र की स्थलाकृति।
नदियों और जलाशयों में तलछट जमा होना।
नदी के प्रवाह में बाधा।
नदी खंड का संकुचन।
अपर्याप्त क्रॉस ड्रेनेज कार्य।</a:t>
            </a:r>
            <a:endParaRPr lang="en-US" altLang="zh-CN" sz="2800" dirty="0">
              <a:latin typeface="Times New Roman" panose="02020603050405020304" pitchFamily="18" charset="0"/>
              <a:ea typeface="Garamond" panose="02020404030301010803"/>
              <a:cs typeface="Times New Roman" panose="02020603050405020304" pitchFamily="18" charset="0"/>
            </a:endParaRPr>
          </a:p>
        </p:txBody>
      </p:sp>
      <p:pic>
        <p:nvPicPr>
          <p:cNvPr id="4" name="Picture 3" descr="D:\Flood_Videos\DJI_0026.JPG"/>
          <p:cNvPicPr>
            <a:picLocks noChangeAspect="1" noChangeArrowheads="1"/>
          </p:cNvPicPr>
          <p:nvPr/>
        </p:nvPicPr>
        <p:blipFill>
          <a:blip r:embed="rId2" cstate="print"/>
          <a:srcRect/>
          <a:stretch>
            <a:fillRect/>
          </a:stretch>
        </p:blipFill>
        <p:spPr bwMode="auto">
          <a:xfrm>
            <a:off x="431371" y="5539899"/>
            <a:ext cx="3319317" cy="1124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H:\ALL FOLDER\Inspr Ajit\Case Study\Case Study Patna Flood 2019\16 OCT 19\WhatsApp Image 2019-10-16 at 4.59.15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600" y="5539899"/>
            <a:ext cx="3556000" cy="1158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3" descr="D:\Patna Deployement\PATNA OPS PHOTOS AND VIDEO\PATNA OPS PHOTOS\WhatsApp Image 2019-10-01 at 10.45.17 AM.jpeg"/>
          <p:cNvPicPr>
            <a:picLocks noChangeAspect="1" noChangeArrowheads="1"/>
          </p:cNvPicPr>
          <p:nvPr/>
        </p:nvPicPr>
        <p:blipFill>
          <a:blip r:embed="rId4" cstate="print"/>
          <a:srcRect b="17773"/>
          <a:stretch>
            <a:fillRect/>
          </a:stretch>
        </p:blipFill>
        <p:spPr bwMode="auto">
          <a:xfrm>
            <a:off x="8356602" y="5539897"/>
            <a:ext cx="3582220" cy="1158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 xmlns:a16="http://schemas.microsoft.com/office/drawing/2014/main" id="{85AAACC0-BBA1-CCC2-826E-F3543DF83A2A}"/>
              </a:ext>
            </a:extLst>
          </p:cNvPr>
          <p:cNvSpPr txBox="1">
            <a:spLocks noChangeArrowheads="1"/>
          </p:cNvSpPr>
          <p:nvPr/>
        </p:nvSpPr>
        <p:spPr>
          <a:xfrm>
            <a:off x="2254648" y="322859"/>
            <a:ext cx="7726681" cy="917665"/>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कारण</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22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69"/>
          <p:cNvSpPr txBox="1"/>
          <p:nvPr/>
        </p:nvSpPr>
        <p:spPr>
          <a:xfrm>
            <a:off x="173736" y="1810512"/>
            <a:ext cx="11868912" cy="1931363"/>
          </a:xfrm>
          <a:prstGeom prst="rect">
            <a:avLst/>
          </a:prstGeom>
        </p:spPr>
        <p:txBody>
          <a:bodyPr wrap="square" lIns="0" tIns="0" rIns="0" rtlCol="0">
            <a:spAutoFit/>
          </a:bodyPr>
          <a:lstStyle/>
          <a:p>
            <a:pPr>
              <a:lnSpc>
                <a:spcPts val="0"/>
              </a:lnSpc>
            </a:pPr>
            <a:endParaRPr sz="2800" dirty="0">
              <a:latin typeface="Times New Roman" panose="02020603050405020304" pitchFamily="18" charset="0"/>
              <a:cs typeface="Times New Roman" panose="02020603050405020304" pitchFamily="18" charset="0"/>
            </a:endParaRPr>
          </a:p>
          <a:p>
            <a:pPr marL="609585" indent="-609585" algn="just">
              <a:lnSpc>
                <a:spcPct val="150000"/>
              </a:lnSpc>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बर्फ और हिम का भारी पिघलना। 
बांध की विफलता/क्षति।
भूकंप/सुनामी।</a:t>
            </a:r>
            <a:endParaRPr lang="en-US" altLang="zh-CN" sz="2800" dirty="0">
              <a:latin typeface="Times New Roman" panose="02020603050405020304" pitchFamily="18" charset="0"/>
              <a:ea typeface="Garamond" panose="02020404030301010803"/>
              <a:cs typeface="Times New Roman" panose="02020603050405020304" pitchFamily="18" charset="0"/>
            </a:endParaRPr>
          </a:p>
        </p:txBody>
      </p:sp>
      <p:pic>
        <p:nvPicPr>
          <p:cNvPr id="8" name="Content Placeholder 4" descr="mumbai-rain-flooding_650x400_71434695491.jpg"/>
          <p:cNvPicPr>
            <a:picLocks noChangeAspect="1"/>
          </p:cNvPicPr>
          <p:nvPr/>
        </p:nvPicPr>
        <p:blipFill>
          <a:blip r:embed="rId2" cstate="email"/>
          <a:srcRect/>
          <a:stretch>
            <a:fillRect/>
          </a:stretch>
        </p:blipFill>
        <p:spPr>
          <a:xfrm>
            <a:off x="576072" y="4090822"/>
            <a:ext cx="4987987" cy="2619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 descr="D:\Flood_Videos\DJI_0009.JPG"/>
          <p:cNvPicPr>
            <a:picLocks noChangeAspect="1" noChangeArrowheads="1"/>
          </p:cNvPicPr>
          <p:nvPr/>
        </p:nvPicPr>
        <p:blipFill>
          <a:blip r:embed="rId3" cstate="print"/>
          <a:srcRect/>
          <a:stretch>
            <a:fillRect/>
          </a:stretch>
        </p:blipFill>
        <p:spPr bwMode="auto">
          <a:xfrm>
            <a:off x="6783832" y="4090821"/>
            <a:ext cx="5088565" cy="2619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 xmlns:a16="http://schemas.microsoft.com/office/drawing/2014/main" id="{2DFB3113-5539-2C5C-912B-DD1DADB20274}"/>
              </a:ext>
            </a:extLst>
          </p:cNvPr>
          <p:cNvSpPr txBox="1">
            <a:spLocks noChangeArrowheads="1"/>
          </p:cNvSpPr>
          <p:nvPr/>
        </p:nvSpPr>
        <p:spPr>
          <a:xfrm>
            <a:off x="2289265" y="343186"/>
            <a:ext cx="7726681" cy="1142061"/>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अन्य कारण</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25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200" y="1291772"/>
            <a:ext cx="5495471" cy="5406608"/>
          </a:xfrm>
          <a:prstGeom prst="rect">
            <a:avLst/>
          </a:prstGeom>
        </p:spPr>
        <p:txBody>
          <a:bodyPr wrap="square">
            <a:spAutoFit/>
          </a:bodyPr>
          <a:lstStyle/>
          <a:p>
            <a:pPr algn="just">
              <a:spcAft>
                <a:spcPts val="1600"/>
              </a:spcAft>
            </a:pPr>
            <a:endParaRPr lang="en-US" altLang="zh-CN" sz="2800" spc="-1" dirty="0">
              <a:solidFill>
                <a:srgbClr val="000000"/>
              </a:solidFill>
              <a:ea typeface="Garamond" panose="02020404030301010803"/>
              <a:cs typeface="Arial" panose="020B0604020202020204" pitchFamily="34" charset="0"/>
            </a:endParaRPr>
          </a:p>
          <a:p>
            <a:pPr marL="609585" indent="-609585" algn="just">
              <a:spcAft>
                <a:spcPts val="1600"/>
              </a:spcAft>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नदी की बाढ़</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(River Flooding)</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फ्लैश फ्लड</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(Flash Floods)</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तटीय बाढ़</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(Coastal Flooding)</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शहरी बाढ़</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(Urban Floods)</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वर्षाजल बाढ़ (</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Pluvial Floods)</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भूजल बाढ़</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(Groundwater Flood)</a:t>
            </a: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
नाली और सीवर बाढ़</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(Drain and Sewer Flooding)</a:t>
            </a:r>
            <a:endParaRPr lang="en-US"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90489" y="2084832"/>
            <a:ext cx="5798312" cy="3639312"/>
          </a:xfrm>
          <a:prstGeom prst="rect">
            <a:avLst/>
          </a:prstGeom>
          <a:ln>
            <a:noFill/>
          </a:ln>
          <a:effectLst>
            <a:softEdge rad="112500"/>
          </a:effectLst>
        </p:spPr>
      </p:pic>
      <p:sp>
        <p:nvSpPr>
          <p:cNvPr id="3" name="Title 1">
            <a:extLst>
              <a:ext uri="{FF2B5EF4-FFF2-40B4-BE49-F238E27FC236}">
                <a16:creationId xmlns="" xmlns:a16="http://schemas.microsoft.com/office/drawing/2014/main" id="{C4839FF4-066D-EC51-38F0-388504B93D34}"/>
              </a:ext>
            </a:extLst>
          </p:cNvPr>
          <p:cNvSpPr txBox="1">
            <a:spLocks noChangeArrowheads="1"/>
          </p:cNvSpPr>
          <p:nvPr/>
        </p:nvSpPr>
        <p:spPr>
          <a:xfrm>
            <a:off x="2212848" y="283464"/>
            <a:ext cx="7763256" cy="1022822"/>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प्रकार</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73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1016000" y="2379598"/>
            <a:ext cx="10160000" cy="16256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6000" b="1" dirty="0">
                <a:solidFill>
                  <a:schemeClr val="tx1"/>
                </a:solidFill>
                <a:latin typeface="Times New Roman" panose="02020603050405020304" pitchFamily="18" charset="0"/>
                <a:cs typeface="Times New Roman" panose="02020603050405020304" pitchFamily="18" charset="0"/>
              </a:rPr>
              <a:t>भारत का बाढ़ प्रवण क्षेत्र</a:t>
            </a:r>
            <a:endParaRPr lang="en-US" sz="6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537391"/>
      </p:ext>
    </p:extLst>
  </p:cSld>
  <p:clrMapOvr>
    <a:masterClrMapping/>
  </p:clrMapOvr>
  <p:transition>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 xmlns:a16="http://schemas.microsoft.com/office/drawing/2014/main" id="{B6975D7C-6B9C-C7B6-57C7-8331EDE0229F}"/>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1">
            <a:extLst>
              <a:ext uri="{FF2B5EF4-FFF2-40B4-BE49-F238E27FC236}">
                <a16:creationId xmlns="" xmlns:a16="http://schemas.microsoft.com/office/drawing/2014/main" id="{F50CC40A-9CCF-C8D7-3278-A160AA97EBD7}"/>
              </a:ext>
            </a:extLst>
          </p:cNvPr>
          <p:cNvSpPr>
            <a:spLocks noGrp="1" noChangeArrowheads="1"/>
          </p:cNvSpPr>
          <p:nvPr>
            <p:ph type="title"/>
          </p:nvPr>
        </p:nvSpPr>
        <p:spPr>
          <a:xfrm>
            <a:off x="2240562" y="497002"/>
            <a:ext cx="7717536" cy="1096128"/>
          </a:xfrm>
          <a:solidFill>
            <a:srgbClr val="FFC000"/>
          </a:solidFill>
        </p:spPr>
        <p:txBody>
          <a:bodyPr anchor="ctr"/>
          <a:lstStyle/>
          <a:p>
            <a:pPr algn="ctr"/>
            <a:r>
              <a:rPr lang="hi-IN" b="1" u="sng" dirty="0">
                <a:latin typeface="Times New Roman" panose="02020603050405020304" pitchFamily="18" charset="0"/>
                <a:cs typeface="Times New Roman" panose="02020603050405020304" pitchFamily="18" charset="0"/>
              </a:rPr>
              <a:t>उद्देश्य </a:t>
            </a:r>
            <a:endParaRPr lang="en-IN" altLang="en-US"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59F82BF-F01B-4D20-52A9-580953B6780D}"/>
              </a:ext>
            </a:extLst>
          </p:cNvPr>
          <p:cNvSpPr txBox="1"/>
          <p:nvPr/>
        </p:nvSpPr>
        <p:spPr>
          <a:xfrm>
            <a:off x="1499616" y="2366510"/>
            <a:ext cx="9217152" cy="3816429"/>
          </a:xfrm>
          <a:prstGeom prst="rect">
            <a:avLst/>
          </a:prstGeom>
          <a:noFill/>
        </p:spPr>
        <p:txBody>
          <a:bodyPr wrap="square">
            <a:spAutoFit/>
          </a:bodyPr>
          <a:lstStyle/>
          <a:p>
            <a:r>
              <a:rPr lang="hi-IN" sz="2800" b="1" dirty="0">
                <a:latin typeface="Times New Roman" panose="02020603050405020304" pitchFamily="18" charset="0"/>
                <a:cs typeface="Times New Roman" panose="02020603050405020304" pitchFamily="18" charset="0"/>
              </a:rPr>
              <a:t>इस पाठ के पूरा होने पर, आप  सक्षम होंगे: -</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विभिन्न प्रकार भू- भाग को परिभाषित करना।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बाढ़ और उसके कारणों को परिभाषित करना।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बाढ़ प्रबंधन को परिभाषित करना।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नुकसान के प्रकारों की सूची बनाना।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विभिन्न मौसम स्थितियों, कैंपिंग स्थल को समझाना।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ऊँचे और नीचले भू-भाग को समझना।</a:t>
            </a:r>
          </a:p>
          <a:p>
            <a:pPr marL="457200" indent="-457200">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उष्णकटिबंधीय बाढ़ स्थितियों को समझना।</a:t>
            </a:r>
          </a:p>
          <a:p>
            <a:endParaRPr lang="hi-I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69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866" y="2162555"/>
            <a:ext cx="7031736" cy="3313728"/>
          </a:xfrm>
          <a:prstGeom prst="rect">
            <a:avLst/>
          </a:prstGeom>
        </p:spPr>
        <p:txBody>
          <a:bodyPr wrap="square">
            <a:spAutoFit/>
          </a:bodyPr>
          <a:lstStyle/>
          <a:p>
            <a:pPr marL="609585" indent="-609585" algn="just">
              <a:spcAft>
                <a:spcPts val="1600"/>
              </a:spcAft>
              <a:buFont typeface="Arial" panose="020B0604020202020204" pitchFamily="34" charset="0"/>
              <a:buChar char="•"/>
            </a:pPr>
            <a:r>
              <a:rPr lang="hi-IN" sz="2800" spc="-1" dirty="0">
                <a:solidFill>
                  <a:srgbClr val="000000"/>
                </a:solidFill>
                <a:latin typeface="Times New Roman" panose="02020603050405020304" pitchFamily="18" charset="0"/>
                <a:ea typeface="Garamond" panose="02020404030301010803"/>
                <a:cs typeface="Times New Roman" panose="02020603050405020304" pitchFamily="18" charset="0"/>
              </a:rPr>
              <a:t>बाढ़ के कारण औसतन हर साल 75 लाख हेक्टेयर भूमि प्रभावित होती है, 1600 लोगों की जान जाती है और फसलों, घरों और सार्वजनिक उपयोगिताओं को 1805 करोड़ रुपये का नुकसान होता है।
भारत में, गंगा-ब्रह्मपुत्र बेसिन में बाढ़ सबसे अधिक बार आती है और चक्रवात अक्सर बंगाल की खाड़ी और अरब सागर के आसपास के तटीय क्षेत्रों से टकराते हैं।</a:t>
            </a:r>
            <a:endParaRPr lang="en-US" sz="2800" spc="-1" dirty="0">
              <a:solidFill>
                <a:srgbClr val="000000"/>
              </a:solidFill>
              <a:latin typeface="Times New Roman" panose="02020603050405020304" pitchFamily="18" charset="0"/>
              <a:ea typeface="Garamond" panose="02020404030301010803"/>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57616" y="1819220"/>
            <a:ext cx="3209544" cy="3731188"/>
          </a:xfrm>
          <a:prstGeom prst="rect">
            <a:avLst/>
          </a:prstGeom>
        </p:spPr>
      </p:pic>
      <p:sp>
        <p:nvSpPr>
          <p:cNvPr id="3" name="Title 1">
            <a:extLst>
              <a:ext uri="{FF2B5EF4-FFF2-40B4-BE49-F238E27FC236}">
                <a16:creationId xmlns="" xmlns:a16="http://schemas.microsoft.com/office/drawing/2014/main" id="{24CB2C31-8243-6CD5-6F5E-F3166798F23C}"/>
              </a:ext>
            </a:extLst>
          </p:cNvPr>
          <p:cNvSpPr txBox="1">
            <a:spLocks noChangeArrowheads="1"/>
          </p:cNvSpPr>
          <p:nvPr/>
        </p:nvSpPr>
        <p:spPr>
          <a:xfrm>
            <a:off x="2229385" y="504476"/>
            <a:ext cx="7690104" cy="906034"/>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भारत में बाढ़</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86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89323699"/>
              </p:ext>
            </p:extLst>
          </p:nvPr>
        </p:nvGraphicFramePr>
        <p:xfrm>
          <a:off x="2464405" y="0"/>
          <a:ext cx="7470648" cy="6827520"/>
        </p:xfrm>
        <a:graphic>
          <a:graphicData uri="http://schemas.openxmlformats.org/drawingml/2006/table">
            <a:tbl>
              <a:tblPr firstRow="1" bandRow="1">
                <a:tableStyleId>{5C22544A-7EE6-4342-B048-85BDC9FD1C3A}</a:tableStyleId>
              </a:tblPr>
              <a:tblGrid>
                <a:gridCol w="1021690">
                  <a:extLst>
                    <a:ext uri="{9D8B030D-6E8A-4147-A177-3AD203B41FA5}">
                      <a16:colId xmlns="" xmlns:a16="http://schemas.microsoft.com/office/drawing/2014/main" val="20000"/>
                    </a:ext>
                  </a:extLst>
                </a:gridCol>
                <a:gridCol w="1227734">
                  <a:extLst>
                    <a:ext uri="{9D8B030D-6E8A-4147-A177-3AD203B41FA5}">
                      <a16:colId xmlns="" xmlns:a16="http://schemas.microsoft.com/office/drawing/2014/main" val="20001"/>
                    </a:ext>
                  </a:extLst>
                </a:gridCol>
                <a:gridCol w="2432304">
                  <a:extLst>
                    <a:ext uri="{9D8B030D-6E8A-4147-A177-3AD203B41FA5}">
                      <a16:colId xmlns="" xmlns:a16="http://schemas.microsoft.com/office/drawing/2014/main" val="20002"/>
                    </a:ext>
                  </a:extLst>
                </a:gridCol>
                <a:gridCol w="2788920">
                  <a:extLst>
                    <a:ext uri="{9D8B030D-6E8A-4147-A177-3AD203B41FA5}">
                      <a16:colId xmlns="" xmlns:a16="http://schemas.microsoft.com/office/drawing/2014/main" val="20003"/>
                    </a:ext>
                  </a:extLst>
                </a:gridCol>
              </a:tblGrid>
              <a:tr h="289744">
                <a:tc>
                  <a:txBody>
                    <a:bodyPr/>
                    <a:lstStyle/>
                    <a:p>
                      <a:pPr algn="ctr" fontAlgn="base"/>
                      <a:r>
                        <a:rPr lang="hi-IN" sz="1800" b="1" dirty="0">
                          <a:effectLst/>
                          <a:latin typeface="Times New Roman" panose="02020603050405020304" pitchFamily="18" charset="0"/>
                          <a:cs typeface="Times New Roman" panose="02020603050405020304" pitchFamily="18" charset="0"/>
                        </a:rPr>
                        <a:t>क्रम / रैंक</a:t>
                      </a:r>
                      <a:endParaRPr lang="en-US" sz="1800" b="1" dirty="0">
                        <a:effectLst/>
                        <a:latin typeface="Times New Roman" panose="02020603050405020304" pitchFamily="18" charset="0"/>
                        <a:cs typeface="Times New Roman" panose="02020603050405020304" pitchFamily="18" charset="0"/>
                      </a:endParaRPr>
                    </a:p>
                  </a:txBody>
                  <a:tcPr marL="50800" marR="50800" marT="127000" marB="127000" anchor="ctr"/>
                </a:tc>
                <a:tc>
                  <a:txBody>
                    <a:bodyPr/>
                    <a:lstStyle/>
                    <a:p>
                      <a:pPr algn="ctr" fontAlgn="base"/>
                      <a:r>
                        <a:rPr lang="hi-IN" sz="1800" b="1" dirty="0">
                          <a:effectLst/>
                          <a:latin typeface="Times New Roman" panose="02020603050405020304" pitchFamily="18" charset="0"/>
                          <a:cs typeface="Times New Roman" panose="02020603050405020304" pitchFamily="18" charset="0"/>
                        </a:rPr>
                        <a:t>वर्ष</a:t>
                      </a:r>
                      <a:endParaRPr lang="en-US" sz="1800" b="1" dirty="0">
                        <a:effectLst/>
                        <a:latin typeface="Times New Roman" panose="02020603050405020304" pitchFamily="18" charset="0"/>
                        <a:cs typeface="Times New Roman" panose="02020603050405020304" pitchFamily="18" charset="0"/>
                      </a:endParaRPr>
                    </a:p>
                  </a:txBody>
                  <a:tcPr marL="127000" marR="127000" marT="127000" marB="127000" anchor="ctr"/>
                </a:tc>
                <a:tc>
                  <a:txBody>
                    <a:bodyPr/>
                    <a:lstStyle/>
                    <a:p>
                      <a:pPr algn="ctr" fontAlgn="base"/>
                      <a:r>
                        <a:rPr lang="hi-IN" sz="1800" b="1" dirty="0">
                          <a:effectLst/>
                          <a:latin typeface="Times New Roman" panose="02020603050405020304" pitchFamily="18" charset="0"/>
                          <a:cs typeface="Times New Roman" panose="02020603050405020304" pitchFamily="18" charset="0"/>
                        </a:rPr>
                        <a:t>बाढ़ की घटना</a:t>
                      </a:r>
                      <a:endParaRPr lang="en-US" sz="1800" b="1" dirty="0">
                        <a:effectLst/>
                        <a:latin typeface="Times New Roman" panose="02020603050405020304" pitchFamily="18" charset="0"/>
                        <a:cs typeface="Times New Roman" panose="02020603050405020304" pitchFamily="18" charset="0"/>
                      </a:endParaRPr>
                    </a:p>
                  </a:txBody>
                  <a:tcPr marL="127000" marR="127000" marT="127000" marB="127000" anchor="ctr"/>
                </a:tc>
                <a:tc>
                  <a:txBody>
                    <a:bodyPr/>
                    <a:lstStyle/>
                    <a:p>
                      <a:pPr algn="ctr" fontAlgn="base"/>
                      <a:r>
                        <a:rPr lang="hi-IN" sz="1800" b="1" dirty="0">
                          <a:effectLst/>
                          <a:latin typeface="Times New Roman" panose="02020603050405020304" pitchFamily="18" charset="0"/>
                          <a:cs typeface="Times New Roman" panose="02020603050405020304" pitchFamily="18" charset="0"/>
                        </a:rPr>
                        <a:t>प्रभावित राज्य</a:t>
                      </a:r>
                      <a:endParaRPr lang="en-US" sz="1800" b="1" dirty="0">
                        <a:effectLst/>
                        <a:latin typeface="Times New Roman" panose="02020603050405020304" pitchFamily="18" charset="0"/>
                        <a:cs typeface="Times New Roman" panose="02020603050405020304" pitchFamily="18" charset="0"/>
                      </a:endParaRPr>
                    </a:p>
                  </a:txBody>
                  <a:tcPr marL="127000" marR="127000" marT="127000" marB="127000" anchor="ctr"/>
                </a:tc>
                <a:extLst>
                  <a:ext uri="{0D108BD9-81ED-4DB2-BD59-A6C34878D82A}">
                    <a16:rowId xmlns="" xmlns:a16="http://schemas.microsoft.com/office/drawing/2014/main" val="10000"/>
                  </a:ext>
                </a:extLst>
              </a:tr>
              <a:tr h="501813">
                <a:tc>
                  <a:txBody>
                    <a:bodyPr/>
                    <a:lstStyle/>
                    <a:p>
                      <a:pPr algn="ctr" fontAlgn="ctr"/>
                      <a:r>
                        <a:rPr lang="en-US" sz="1800" b="0" dirty="0">
                          <a:effectLst/>
                          <a:latin typeface="Times New Roman" panose="02020603050405020304" pitchFamily="18" charset="0"/>
                          <a:cs typeface="Times New Roman" panose="02020603050405020304" pitchFamily="18" charset="0"/>
                        </a:rPr>
                        <a:t>1</a:t>
                      </a:r>
                    </a:p>
                  </a:txBody>
                  <a:tcPr marL="127000" marR="127000" marT="177800" marB="177800" anchor="ctr"/>
                </a:tc>
                <a:tc>
                  <a:txBody>
                    <a:bodyPr/>
                    <a:lstStyle/>
                    <a:p>
                      <a:pPr algn="ctr" fontAlgn="ctr">
                        <a:spcBef>
                          <a:spcPts val="0"/>
                        </a:spcBef>
                      </a:pPr>
                      <a:r>
                        <a:rPr lang="en-US" sz="1800" b="0" dirty="0">
                          <a:effectLst/>
                          <a:latin typeface="Times New Roman" panose="02020603050405020304" pitchFamily="18" charset="0"/>
                          <a:cs typeface="Times New Roman" panose="02020603050405020304" pitchFamily="18" charset="0"/>
                        </a:rPr>
                        <a:t>1954</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उत्तर भारत में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उत्तर प्रदेश, बिहार</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1"/>
                  </a:ext>
                </a:extLst>
              </a:tr>
              <a:tr h="501813">
                <a:tc>
                  <a:txBody>
                    <a:bodyPr/>
                    <a:lstStyle/>
                    <a:p>
                      <a:pPr algn="ctr" fontAlgn="ctr"/>
                      <a:r>
                        <a:rPr lang="en-US" sz="1800" b="0" dirty="0">
                          <a:effectLst/>
                          <a:latin typeface="Times New Roman" panose="02020603050405020304" pitchFamily="18" charset="0"/>
                          <a:cs typeface="Times New Roman" panose="02020603050405020304" pitchFamily="18" charset="0"/>
                        </a:rPr>
                        <a:t>2</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1970</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असम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असम</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2"/>
                  </a:ext>
                </a:extLst>
              </a:tr>
              <a:tr h="501813">
                <a:tc>
                  <a:txBody>
                    <a:bodyPr/>
                    <a:lstStyle/>
                    <a:p>
                      <a:pPr algn="ctr" fontAlgn="ctr"/>
                      <a:r>
                        <a:rPr lang="en-US" sz="1800" b="0" dirty="0">
                          <a:effectLst/>
                          <a:latin typeface="Times New Roman" panose="02020603050405020304" pitchFamily="18" charset="0"/>
                          <a:cs typeface="Times New Roman" panose="02020603050405020304" pitchFamily="18" charset="0"/>
                        </a:rPr>
                        <a:t>3</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1978</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उत्तर भारत में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बिहार, पश्चिम बंगाल</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3"/>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4</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1987</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बिहार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बिहार</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4"/>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5</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1998</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गुजरात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गुजरात</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5"/>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6</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2000</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उत्तर-पूर्व भारत</a:t>
                      </a:r>
                      <a:r>
                        <a:rPr lang="en-US" sz="1800" b="0" dirty="0">
                          <a:effectLst/>
                          <a:latin typeface="Times New Roman" panose="02020603050405020304" pitchFamily="18" charset="0"/>
                          <a:cs typeface="Times New Roman" panose="02020603050405020304" pitchFamily="18" charset="0"/>
                        </a:rPr>
                        <a:t> </a:t>
                      </a:r>
                      <a:r>
                        <a:rPr lang="hi-IN" sz="1800" b="0" dirty="0">
                          <a:effectLst/>
                          <a:latin typeface="Times New Roman" panose="02020603050405020304" pitchFamily="18" charset="0"/>
                          <a:cs typeface="Times New Roman" panose="02020603050405020304" pitchFamily="18" charset="0"/>
                        </a:rPr>
                        <a:t>में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असम, अरुणाचल प्रदेश</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6"/>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7</a:t>
                      </a:r>
                    </a:p>
                  </a:txBody>
                  <a:tcPr marL="127000" marR="127000" marT="177800" marB="177800" anchor="ctr"/>
                </a:tc>
                <a:tc>
                  <a:txBody>
                    <a:bodyPr/>
                    <a:lstStyle/>
                    <a:p>
                      <a:pPr algn="ctr" fontAlgn="ctr"/>
                      <a:r>
                        <a:rPr lang="en-US" sz="1800" b="0">
                          <a:effectLst/>
                          <a:latin typeface="Times New Roman" panose="02020603050405020304" pitchFamily="18" charset="0"/>
                          <a:cs typeface="Times New Roman" panose="02020603050405020304" pitchFamily="18" charset="0"/>
                        </a:rPr>
                        <a:t>2005</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मुंबई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महाराष्ट्र</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7"/>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8</a:t>
                      </a:r>
                    </a:p>
                  </a:txBody>
                  <a:tcPr marL="127000" marR="127000" marT="177800" marB="177800" anchor="ctr"/>
                </a:tc>
                <a:tc>
                  <a:txBody>
                    <a:bodyPr/>
                    <a:lstStyle/>
                    <a:p>
                      <a:pPr algn="ctr" fontAlgn="ctr"/>
                      <a:r>
                        <a:rPr lang="en-US" sz="1800" b="0">
                          <a:effectLst/>
                          <a:latin typeface="Times New Roman" panose="02020603050405020304" pitchFamily="18" charset="0"/>
                          <a:cs typeface="Times New Roman" panose="02020603050405020304" pitchFamily="18" charset="0"/>
                        </a:rPr>
                        <a:t>2008</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कोसी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बिहार, नेपाल</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8"/>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9</a:t>
                      </a:r>
                    </a:p>
                  </a:txBody>
                  <a:tcPr marL="127000" marR="127000" marT="177800" marB="177800" anchor="ctr"/>
                </a:tc>
                <a:tc>
                  <a:txBody>
                    <a:bodyPr/>
                    <a:lstStyle/>
                    <a:p>
                      <a:pPr algn="ctr" fontAlgn="ctr"/>
                      <a:r>
                        <a:rPr lang="en-US" sz="1800" b="0" dirty="0">
                          <a:effectLst/>
                          <a:latin typeface="Times New Roman" panose="02020603050405020304" pitchFamily="18" charset="0"/>
                          <a:cs typeface="Times New Roman" panose="02020603050405020304" pitchFamily="18" charset="0"/>
                        </a:rPr>
                        <a:t>2013</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उत्तर भारत में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उत्तराखंड, हिमाचल प्रदेश</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09"/>
                  </a:ext>
                </a:extLst>
              </a:tr>
              <a:tr h="501813">
                <a:tc>
                  <a:txBody>
                    <a:bodyPr/>
                    <a:lstStyle/>
                    <a:p>
                      <a:pPr algn="ctr" fontAlgn="ctr"/>
                      <a:r>
                        <a:rPr lang="en-US" sz="1800" b="0">
                          <a:effectLst/>
                          <a:latin typeface="Times New Roman" panose="02020603050405020304" pitchFamily="18" charset="0"/>
                          <a:cs typeface="Times New Roman" panose="02020603050405020304" pitchFamily="18" charset="0"/>
                        </a:rPr>
                        <a:t>10</a:t>
                      </a:r>
                    </a:p>
                  </a:txBody>
                  <a:tcPr marL="127000" marR="127000" marT="177800" marB="177800" anchor="ctr"/>
                </a:tc>
                <a:tc>
                  <a:txBody>
                    <a:bodyPr/>
                    <a:lstStyle/>
                    <a:p>
                      <a:pPr algn="ctr" fontAlgn="ctr"/>
                      <a:r>
                        <a:rPr lang="en-US" sz="1800" b="0">
                          <a:effectLst/>
                          <a:latin typeface="Times New Roman" panose="02020603050405020304" pitchFamily="18" charset="0"/>
                          <a:cs typeface="Times New Roman" panose="02020603050405020304" pitchFamily="18" charset="0"/>
                        </a:rPr>
                        <a:t>2018</a:t>
                      </a:r>
                    </a:p>
                  </a:txBody>
                  <a:tcPr marL="127000" marR="127000" marT="177800" marB="177800" anchor="ctr"/>
                </a:tc>
                <a:tc>
                  <a:txBody>
                    <a:bodyPr/>
                    <a:lstStyle/>
                    <a:p>
                      <a:pPr algn="l" fontAlgn="ctr"/>
                      <a:r>
                        <a:rPr lang="hi-IN" sz="1800" b="0" dirty="0">
                          <a:effectLst/>
                          <a:latin typeface="Times New Roman" panose="02020603050405020304" pitchFamily="18" charset="0"/>
                          <a:cs typeface="Times New Roman" panose="02020603050405020304" pitchFamily="18" charset="0"/>
                        </a:rPr>
                        <a:t>केरल बाढ़</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tc>
                  <a:txBody>
                    <a:bodyPr/>
                    <a:lstStyle/>
                    <a:p>
                      <a:pPr algn="ctr" fontAlgn="ctr"/>
                      <a:r>
                        <a:rPr lang="hi-IN" sz="1800" b="0" dirty="0">
                          <a:effectLst/>
                          <a:latin typeface="Times New Roman" panose="02020603050405020304" pitchFamily="18" charset="0"/>
                          <a:cs typeface="Times New Roman" panose="02020603050405020304" pitchFamily="18" charset="0"/>
                        </a:rPr>
                        <a:t>केरल</a:t>
                      </a:r>
                      <a:endParaRPr lang="en-US" sz="1800" b="0" dirty="0">
                        <a:effectLst/>
                        <a:latin typeface="Times New Roman" panose="02020603050405020304" pitchFamily="18" charset="0"/>
                        <a:cs typeface="Times New Roman" panose="02020603050405020304" pitchFamily="18" charset="0"/>
                      </a:endParaRPr>
                    </a:p>
                  </a:txBody>
                  <a:tcPr marL="127000" marR="127000" marT="177800" marB="177800" anchor="ctr"/>
                </a:tc>
                <a:extLst>
                  <a:ext uri="{0D108BD9-81ED-4DB2-BD59-A6C34878D82A}">
                    <a16:rowId xmlns="" xmlns:a16="http://schemas.microsoft.com/office/drawing/2014/main" val="10010"/>
                  </a:ext>
                </a:extLst>
              </a:tr>
            </a:tbl>
          </a:graphicData>
        </a:graphic>
      </p:graphicFrame>
      <p:sp>
        <p:nvSpPr>
          <p:cNvPr id="6" name="Rounded Rectangle 5"/>
          <p:cNvSpPr/>
          <p:nvPr/>
        </p:nvSpPr>
        <p:spPr>
          <a:xfrm>
            <a:off x="131064" y="2057399"/>
            <a:ext cx="2203704" cy="3538729"/>
          </a:xfrm>
          <a:prstGeom prst="roundRect">
            <a:avLst>
              <a:gd name="adj" fmla="val 50000"/>
            </a:avLst>
          </a:prstGeom>
          <a:solidFill>
            <a:srgbClr val="FFC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4400" b="1" dirty="0">
                <a:solidFill>
                  <a:schemeClr val="tx1"/>
                </a:solidFill>
                <a:latin typeface="Times New Roman" panose="02020603050405020304" pitchFamily="18" charset="0"/>
                <a:cs typeface="Times New Roman" panose="02020603050405020304" pitchFamily="18" charset="0"/>
              </a:rPr>
              <a:t>भारत में प्रमुख बाढ़ें</a:t>
            </a:r>
            <a:r>
              <a:rPr lang="en-IN" sz="4400" b="1" dirty="0">
                <a:solidFill>
                  <a:schemeClr val="tx1"/>
                </a:solidFill>
                <a:latin typeface="Times New Roman" panose="02020603050405020304" pitchFamily="18" charset="0"/>
                <a:cs typeface="Times New Roman" panose="02020603050405020304" pitchFamily="18" charset="0"/>
              </a:rPr>
              <a:t> </a:t>
            </a:r>
            <a:endParaRPr 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84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NDRF</a:t>
            </a:r>
            <a:endParaRPr lang="en-US" dirty="0"/>
          </a:p>
        </p:txBody>
      </p:sp>
      <p:pic>
        <p:nvPicPr>
          <p:cNvPr id="5122" name="Picture 2" descr="IMD forecast of Water Volume in River Basins: Can it help prevent Dam  floods? – SAND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144" y="183252"/>
            <a:ext cx="7598664" cy="653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30"/>
          <p:cNvSpPr txBox="1"/>
          <p:nvPr/>
        </p:nvSpPr>
        <p:spPr>
          <a:xfrm>
            <a:off x="257337" y="1368468"/>
            <a:ext cx="11369211" cy="5111720"/>
          </a:xfrm>
          <a:prstGeom prst="rect">
            <a:avLst/>
          </a:prstGeom>
        </p:spPr>
        <p:txBody>
          <a:bodyPr wrap="square" lIns="0" tIns="0" rIns="0" rtlCol="0">
            <a:spAutoFit/>
          </a:bodyPr>
          <a:lstStyle/>
          <a:p>
            <a:pPr>
              <a:lnSpc>
                <a:spcPts val="0"/>
              </a:lnSpc>
            </a:pPr>
            <a:endParaRPr sz="2400" dirty="0">
              <a:latin typeface="Times New Roman" panose="02020603050405020304" pitchFamily="18" charset="0"/>
              <a:cs typeface="Times New Roman" panose="02020603050405020304" pitchFamily="18" charset="0"/>
            </a:endParaRPr>
          </a:p>
          <a:p>
            <a:pPr algn="just">
              <a:lnSpc>
                <a:spcPts val="5013"/>
              </a:lnSpc>
            </a:pPr>
            <a:endParaRPr lang="en-US" altLang="zh-CN" sz="3200" spc="3" dirty="0">
              <a:solidFill>
                <a:srgbClr val="000000"/>
              </a:solidFill>
              <a:latin typeface="Times New Roman" panose="02020603050405020304" pitchFamily="18" charset="0"/>
              <a:ea typeface="Garamond" panose="02020404030301010803"/>
              <a:cs typeface="Times New Roman" panose="02020603050405020304" pitchFamily="18" charset="0"/>
            </a:endParaRPr>
          </a:p>
          <a:p>
            <a:pPr algn="just">
              <a:lnSpc>
                <a:spcPts val="5013"/>
              </a:lnSpc>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बाढ़ की समस्याओं के अध्ययन के लिए भारत की नदियों को मोटे तौर पर निम्नलिखित पांच क्षेत्रों में विभाजित किया जा सकता है:
1. ब्रह्मपुत्र नदी क्षेत्र।
2. गंगा नदी क्षेत्र।
3. उत्तर पश्चिमी नदी क्षेत्र।
4. मध्य भारत और।
5. दक्कन क्षेत्र।</a:t>
            </a:r>
            <a:endParaRPr lang="en-US"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endParaRPr>
          </a:p>
        </p:txBody>
      </p:sp>
      <p:sp>
        <p:nvSpPr>
          <p:cNvPr id="4" name="Text Box31"/>
          <p:cNvSpPr txBox="1"/>
          <p:nvPr/>
        </p:nvSpPr>
        <p:spPr>
          <a:xfrm>
            <a:off x="1188720" y="3814963"/>
            <a:ext cx="6186683" cy="661784"/>
          </a:xfrm>
          <a:prstGeom prst="rect">
            <a:avLst/>
          </a:prstGeom>
        </p:spPr>
        <p:txBody>
          <a:bodyPr wrap="square" lIns="0" tIns="0" rIns="0" rtlCol="0">
            <a:spAutoFit/>
          </a:bodyPr>
          <a:lstStyle/>
          <a:p>
            <a:pPr>
              <a:lnSpc>
                <a:spcPts val="0"/>
              </a:lnSpc>
            </a:pPr>
            <a:endParaRPr sz="2400" dirty="0"/>
          </a:p>
          <a:p>
            <a:pPr>
              <a:lnSpc>
                <a:spcPts val="4807"/>
              </a:lnSpc>
            </a:pPr>
            <a:endParaRPr lang="en-US" altLang="zh-CN" sz="4267" dirty="0">
              <a:latin typeface="Garamond" panose="02020404030301010803"/>
              <a:ea typeface="Garamond" panose="02020404030301010803"/>
              <a:cs typeface="Garamond" panose="02020404030301010803"/>
            </a:endParaRPr>
          </a:p>
        </p:txBody>
      </p:sp>
      <p:pic>
        <p:nvPicPr>
          <p:cNvPr id="1026" name="Picture 2" descr="C:\Users\Server\Desktop\Map-of-the-Ganga-and-Brahmaputra-basins-respectively-delimited-in-red-and-blue-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848" y="2761488"/>
            <a:ext cx="3785616"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DCA54863-873A-6E58-1B29-79FCDD8F3726}"/>
              </a:ext>
            </a:extLst>
          </p:cNvPr>
          <p:cNvSpPr txBox="1">
            <a:spLocks noChangeArrowheads="1"/>
          </p:cNvSpPr>
          <p:nvPr/>
        </p:nvSpPr>
        <p:spPr>
          <a:xfrm>
            <a:off x="2260527" y="565403"/>
            <a:ext cx="7653528" cy="998977"/>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नदियाँ और बाढ़</a:t>
            </a:r>
            <a:endParaRPr lang="en-US"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37"/>
          <p:cNvSpPr txBox="1"/>
          <p:nvPr/>
        </p:nvSpPr>
        <p:spPr>
          <a:xfrm>
            <a:off x="461264" y="2695448"/>
            <a:ext cx="6807200" cy="1285032"/>
          </a:xfrm>
          <a:prstGeom prst="rect">
            <a:avLst/>
          </a:prstGeom>
        </p:spPr>
        <p:txBody>
          <a:bodyPr wrap="square" lIns="0" tIns="0" rIns="0" rtlCol="0">
            <a:spAutoFit/>
          </a:bodyPr>
          <a:lstStyle/>
          <a:p>
            <a:pPr>
              <a:lnSpc>
                <a:spcPts val="0"/>
              </a:lnSpc>
            </a:pPr>
            <a:endParaRPr sz="2400" dirty="0"/>
          </a:p>
          <a:p>
            <a:pPr marL="609585" indent="-609585">
              <a:lnSpc>
                <a:spcPct val="150000"/>
              </a:lnSpc>
              <a:spcAft>
                <a:spcPts val="1600"/>
              </a:spcAft>
              <a:buFont typeface="Arial" panose="020B0604020202020204" pitchFamily="34" charset="0"/>
              <a:buChar char="•"/>
            </a:pPr>
            <a:r>
              <a:rPr lang="hi-IN" altLang="zh-CN" sz="2800" spc="4" dirty="0">
                <a:solidFill>
                  <a:srgbClr val="000000"/>
                </a:solidFill>
                <a:latin typeface="Times New Roman" panose="02020603050405020304" pitchFamily="18" charset="0"/>
                <a:ea typeface="Garamond" panose="02020404030301010803"/>
                <a:cs typeface="Times New Roman" panose="02020603050405020304" pitchFamily="18" charset="0"/>
              </a:rPr>
              <a:t>इसमें असम, अरुणाचल प्रदेश, मेघालय, मिजोरम, पश्चिम बंगाल के उत्तरी भाग, मणिपुर, त्रिपुरा और नागालैंड राज्य शामिल हैं।</a:t>
            </a:r>
            <a:endParaRPr lang="en-US" altLang="zh-CN" sz="2800" dirty="0">
              <a:latin typeface="Arial" panose="020B0604020202020204" pitchFamily="34" charset="0"/>
              <a:ea typeface="Garamond" panose="02020404030301010803"/>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736155" y="2009648"/>
            <a:ext cx="3913302" cy="2717800"/>
          </a:xfrm>
          <a:prstGeom prst="rect">
            <a:avLst/>
          </a:prstGeom>
        </p:spPr>
      </p:pic>
      <p:sp>
        <p:nvSpPr>
          <p:cNvPr id="4" name="Title 1">
            <a:extLst>
              <a:ext uri="{FF2B5EF4-FFF2-40B4-BE49-F238E27FC236}">
                <a16:creationId xmlns="" xmlns:a16="http://schemas.microsoft.com/office/drawing/2014/main" id="{269ACFC8-A705-15F4-1D36-AE30A2E00697}"/>
              </a:ext>
            </a:extLst>
          </p:cNvPr>
          <p:cNvSpPr txBox="1">
            <a:spLocks noChangeArrowheads="1"/>
          </p:cNvSpPr>
          <p:nvPr/>
        </p:nvSpPr>
        <p:spPr>
          <a:xfrm>
            <a:off x="2258568" y="338328"/>
            <a:ext cx="7680960" cy="1058672"/>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ब्रह्मपुत्र नदी क्षेत्र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42"/>
          <p:cNvSpPr txBox="1"/>
          <p:nvPr/>
        </p:nvSpPr>
        <p:spPr>
          <a:xfrm>
            <a:off x="176904" y="1992687"/>
            <a:ext cx="7321176" cy="3041923"/>
          </a:xfrm>
          <a:prstGeom prst="rect">
            <a:avLst/>
          </a:prstGeom>
        </p:spPr>
        <p:txBody>
          <a:bodyPr wrap="square" lIns="0" tIns="0" rIns="0" rtlCol="0">
            <a:spAutoFit/>
          </a:bodyPr>
          <a:lstStyle/>
          <a:p>
            <a:pPr>
              <a:lnSpc>
                <a:spcPts val="0"/>
              </a:lnSpc>
            </a:pPr>
            <a:endParaRPr sz="2400" dirty="0">
              <a:latin typeface="Times New Roman" panose="02020603050405020304" pitchFamily="18" charset="0"/>
              <a:cs typeface="Times New Roman" panose="02020603050405020304" pitchFamily="18" charset="0"/>
            </a:endParaRPr>
          </a:p>
          <a:p>
            <a:pPr marL="609585" indent="-609585" algn="just">
              <a:spcAft>
                <a:spcPts val="1600"/>
              </a:spcAft>
              <a:buFont typeface="Arial" panose="020B0604020202020204" pitchFamily="34" charset="0"/>
              <a:buChar char="•"/>
            </a:pPr>
            <a:endParaRPr lang="en-US"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endParaRPr>
          </a:p>
          <a:p>
            <a:pPr marL="609585" indent="-609585" algn="just">
              <a:spcAft>
                <a:spcPts val="1600"/>
              </a:spcAft>
              <a:buFont typeface="Arial" panose="020B0604020202020204" pitchFamily="34" charset="0"/>
              <a:buChar char="•"/>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इसमें उत्तर प्रदेश, बिहार, पश्चिम बंगाल के दक्षिणी और मध्य भाग आदि शामिल हैं।
नुकसान गंगा की उत्तरी सहायक नदियों द्वारा उनके किनारों से बाहर बहने और मार्ग बदलने के कारण होता है; बाढ़ और कटाव की समस्याएँ अपेक्षाकृत कुछ ही स्थानों तक सीमित रहती हैं।</a:t>
            </a:r>
            <a:endParaRPr lang="en-US" altLang="zh-CN" sz="3200" dirty="0">
              <a:latin typeface="Times New Roman" panose="02020603050405020304" pitchFamily="18" charset="0"/>
              <a:ea typeface="Garamond" panose="02020404030301010803"/>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836408" y="1947672"/>
            <a:ext cx="4178687" cy="3859766"/>
          </a:xfrm>
          <a:prstGeom prst="rect">
            <a:avLst/>
          </a:prstGeom>
          <a:ln>
            <a:noFill/>
          </a:ln>
          <a:effectLst>
            <a:softEdge rad="112500"/>
          </a:effectLst>
        </p:spPr>
      </p:pic>
      <p:sp>
        <p:nvSpPr>
          <p:cNvPr id="4" name="Title 1">
            <a:extLst>
              <a:ext uri="{FF2B5EF4-FFF2-40B4-BE49-F238E27FC236}">
                <a16:creationId xmlns="" xmlns:a16="http://schemas.microsoft.com/office/drawing/2014/main" id="{411C03B3-B5D8-B73F-61F9-4B837322D725}"/>
              </a:ext>
            </a:extLst>
          </p:cNvPr>
          <p:cNvSpPr txBox="1">
            <a:spLocks noChangeArrowheads="1"/>
          </p:cNvSpPr>
          <p:nvPr/>
        </p:nvSpPr>
        <p:spPr>
          <a:xfrm>
            <a:off x="2295144" y="374904"/>
            <a:ext cx="7644384" cy="1106424"/>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गंगा नदी क्षेत्र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47"/>
          <p:cNvSpPr txBox="1"/>
          <p:nvPr/>
        </p:nvSpPr>
        <p:spPr>
          <a:xfrm>
            <a:off x="346166" y="2261834"/>
            <a:ext cx="11155680" cy="3277885"/>
          </a:xfrm>
          <a:prstGeom prst="rect">
            <a:avLst/>
          </a:prstGeom>
        </p:spPr>
        <p:txBody>
          <a:bodyPr wrap="square" lIns="0" tIns="0" rIns="0" rtlCol="0">
            <a:spAutoFit/>
          </a:bodyPr>
          <a:lstStyle/>
          <a:p>
            <a:pPr>
              <a:lnSpc>
                <a:spcPts val="0"/>
              </a:lnSpc>
            </a:pPr>
            <a:endParaRPr sz="2800" dirty="0">
              <a:latin typeface="Times New Roman" panose="02020603050405020304" pitchFamily="18" charset="0"/>
              <a:cs typeface="Times New Roman" panose="02020603050405020304" pitchFamily="18" charset="0"/>
            </a:endParaRPr>
          </a:p>
          <a:p>
            <a:pPr marL="609585" indent="-609585" algn="just">
              <a:lnSpc>
                <a:spcPts val="4433"/>
              </a:lnSpc>
              <a:spcAft>
                <a:spcPts val="1600"/>
              </a:spcAft>
              <a:buFont typeface="Arial" panose="020B0604020202020204" pitchFamily="34" charset="0"/>
              <a:buChar char="•"/>
            </a:pPr>
            <a:endParaRPr lang="en-US" altLang="zh-CN" sz="3200" spc="-3" dirty="0">
              <a:solidFill>
                <a:srgbClr val="000000"/>
              </a:solidFill>
              <a:latin typeface="Times New Roman" panose="02020603050405020304" pitchFamily="18" charset="0"/>
              <a:ea typeface="Garamond" panose="02020404030301010803"/>
              <a:cs typeface="Times New Roman" panose="02020603050405020304" pitchFamily="18" charset="0"/>
            </a:endParaRPr>
          </a:p>
          <a:p>
            <a:pPr marL="609585" indent="-609585" algn="just">
              <a:lnSpc>
                <a:spcPts val="4433"/>
              </a:lnSpc>
              <a:spcAft>
                <a:spcPts val="1600"/>
              </a:spcAft>
              <a:buFont typeface="Arial" panose="020B0604020202020204" pitchFamily="34" charset="0"/>
              <a:buChar char="•"/>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इस क्षेत्र की मुख्य नदियाँ हैं: सतलज, ब्यास, रावी, चिनाब और झेलम, जो सिंधु नदी की सहायक नदियाँ हैं और सभी हिमालय से बहती हैं।</a:t>
            </a:r>
          </a:p>
          <a:p>
            <a:pPr marL="609585" indent="-609585" algn="just">
              <a:lnSpc>
                <a:spcPts val="4433"/>
              </a:lnSpc>
              <a:spcAft>
                <a:spcPts val="1600"/>
              </a:spcAft>
              <a:buFont typeface="Arial" panose="020B0604020202020204" pitchFamily="34" charset="0"/>
              <a:buChar char="•"/>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यह क्षेत्र जम्मू और कश्मीर, पंजाब, हिमाचल प्रदेश के कुछ हिस्से, हरियाणा और राजस्थान राज्यों को शामिल करता है।</a:t>
            </a:r>
            <a:endParaRPr lang="en-US" altLang="zh-CN" sz="2800" dirty="0">
              <a:latin typeface="Times New Roman" panose="02020603050405020304" pitchFamily="18" charset="0"/>
              <a:ea typeface="Garamond" panose="02020404030301010803"/>
              <a:cs typeface="Times New Roman" panose="02020603050405020304" pitchFamily="18" charset="0"/>
            </a:endParaRPr>
          </a:p>
        </p:txBody>
      </p:sp>
      <p:sp>
        <p:nvSpPr>
          <p:cNvPr id="2" name="Title 1">
            <a:extLst>
              <a:ext uri="{FF2B5EF4-FFF2-40B4-BE49-F238E27FC236}">
                <a16:creationId xmlns="" xmlns:a16="http://schemas.microsoft.com/office/drawing/2014/main" id="{491119FF-EE56-F095-56D3-27A1F45B03C0}"/>
              </a:ext>
            </a:extLst>
          </p:cNvPr>
          <p:cNvSpPr txBox="1">
            <a:spLocks noChangeArrowheads="1"/>
          </p:cNvSpPr>
          <p:nvPr/>
        </p:nvSpPr>
        <p:spPr>
          <a:xfrm>
            <a:off x="2209799" y="475488"/>
            <a:ext cx="7772401" cy="1066132"/>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उत्तर पश्चिमी नदी क्षेत्र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51"/>
          <p:cNvSpPr txBox="1"/>
          <p:nvPr/>
        </p:nvSpPr>
        <p:spPr>
          <a:xfrm>
            <a:off x="64008" y="2478024"/>
            <a:ext cx="11960351" cy="2380203"/>
          </a:xfrm>
          <a:prstGeom prst="rect">
            <a:avLst/>
          </a:prstGeom>
        </p:spPr>
        <p:txBody>
          <a:bodyPr wrap="square" lIns="0" tIns="0" rIns="0" rtlCol="0">
            <a:spAutoFit/>
          </a:bodyPr>
          <a:lstStyle/>
          <a:p>
            <a:pPr>
              <a:lnSpc>
                <a:spcPts val="0"/>
              </a:lnSpc>
            </a:pPr>
            <a:endParaRPr sz="2400" dirty="0">
              <a:latin typeface="Times New Roman" panose="02020603050405020304" pitchFamily="18" charset="0"/>
              <a:cs typeface="Times New Roman" panose="02020603050405020304" pitchFamily="18" charset="0"/>
            </a:endParaRPr>
          </a:p>
          <a:p>
            <a:pPr marL="609585" indent="-609585" algn="just">
              <a:lnSpc>
                <a:spcPct val="150000"/>
              </a:lnSpc>
              <a:spcBef>
                <a:spcPts val="133"/>
              </a:spcBef>
              <a:spcAft>
                <a:spcPts val="1600"/>
              </a:spcAft>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इस क्षेत्र की महत्वपूर्ण नदियाँ नर्मदा, ताप्ती, महानदी, गोदावरी, कृष्णा और कावेरी हैं।
इसमें आंध्र प्रदेश, कर्नाटक, तमिलनाडु, केरल, ओडिशा, महाराष्ट्र, गुजरात और मध्य प्रदेश के कुछ हिस्से शामिल हैं।</a:t>
            </a:r>
          </a:p>
          <a:p>
            <a:pPr marL="609585" indent="-609585" algn="just">
              <a:lnSpc>
                <a:spcPct val="150000"/>
              </a:lnSpc>
              <a:spcBef>
                <a:spcPts val="133"/>
              </a:spcBef>
              <a:spcAft>
                <a:spcPts val="1600"/>
              </a:spcAft>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पश्चिमी घाट में वार्षिक वर्षा लगभग 500 सेमी है, जबकि शेष क्षेत्रों में 75 से 125 सेमी।</a:t>
            </a:r>
            <a:endParaRPr lang="en-US" altLang="zh-CN" sz="2800" dirty="0">
              <a:latin typeface="Times New Roman" panose="02020603050405020304" pitchFamily="18" charset="0"/>
              <a:ea typeface="Garamond" panose="02020404030301010803"/>
              <a:cs typeface="Times New Roman" panose="02020603050405020304" pitchFamily="18" charset="0"/>
            </a:endParaRPr>
          </a:p>
        </p:txBody>
      </p:sp>
      <p:sp>
        <p:nvSpPr>
          <p:cNvPr id="4" name="Title 1">
            <a:extLst>
              <a:ext uri="{FF2B5EF4-FFF2-40B4-BE49-F238E27FC236}">
                <a16:creationId xmlns="" xmlns:a16="http://schemas.microsoft.com/office/drawing/2014/main" id="{D4B21B09-087E-79E6-B2E5-B5F7CBEBF0F1}"/>
              </a:ext>
            </a:extLst>
          </p:cNvPr>
          <p:cNvSpPr txBox="1">
            <a:spLocks noChangeArrowheads="1"/>
          </p:cNvSpPr>
          <p:nvPr/>
        </p:nvSpPr>
        <p:spPr>
          <a:xfrm>
            <a:off x="2231135" y="429768"/>
            <a:ext cx="7744969" cy="1234440"/>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मध्य भारत और दक्कन क्षेत्र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 y="0"/>
            <a:ext cx="12192000" cy="6858000"/>
          </a:xfrm>
          <a:prstGeom prst="rect">
            <a:avLst/>
          </a:prstGeom>
        </p:spPr>
      </p:pic>
      <p:sp>
        <p:nvSpPr>
          <p:cNvPr id="2" name="Date Placeholder 1"/>
          <p:cNvSpPr>
            <a:spLocks noGrp="1"/>
          </p:cNvSpPr>
          <p:nvPr>
            <p:ph type="dt" sz="half" idx="10"/>
          </p:nvPr>
        </p:nvSpPr>
        <p:spPr/>
        <p:txBody>
          <a:bodyPr/>
          <a:lstStyle/>
          <a:p>
            <a:fld id="{4776FF2A-8523-4618-BA65-A799618BBF94}" type="datetime1">
              <a:rPr lang="en-US" smtClean="0"/>
              <a:pPr/>
              <a:t>12/15/2025</a:t>
            </a:fld>
            <a:endParaRPr lang="en-US" dirty="0"/>
          </a:p>
        </p:txBody>
      </p:sp>
      <p:sp>
        <p:nvSpPr>
          <p:cNvPr id="3" name="Footer Placeholder 2"/>
          <p:cNvSpPr>
            <a:spLocks noGrp="1"/>
          </p:cNvSpPr>
          <p:nvPr>
            <p:ph type="ftr" sz="quarter" idx="11"/>
          </p:nvPr>
        </p:nvSpPr>
        <p:spPr/>
        <p:txBody>
          <a:bodyPr/>
          <a:lstStyle/>
          <a:p>
            <a:r>
              <a:rPr lang="en-US"/>
              <a:t>NDRF</a:t>
            </a:r>
            <a:endParaRPr lang="en-US" dirty="0"/>
          </a:p>
        </p:txBody>
      </p:sp>
      <p:sp>
        <p:nvSpPr>
          <p:cNvPr id="4" name="Slide Number Placeholder 3"/>
          <p:cNvSpPr>
            <a:spLocks noGrp="1"/>
          </p:cNvSpPr>
          <p:nvPr>
            <p:ph type="sldNum" sz="quarter" idx="12"/>
          </p:nvPr>
        </p:nvSpPr>
        <p:spPr/>
        <p:txBody>
          <a:bodyPr/>
          <a:lstStyle/>
          <a:p>
            <a:fld id="{87D824D7-42CF-468B-A652-735299655D02}" type="slidenum">
              <a:rPr lang="en-US" smtClean="0"/>
              <a:pPr/>
              <a:t>28</a:t>
            </a:fld>
            <a:endParaRPr lang="en-US" dirty="0"/>
          </a:p>
        </p:txBody>
      </p:sp>
      <p:sp>
        <p:nvSpPr>
          <p:cNvPr id="5" name="Snip Diagonal Corner Rectangle 4"/>
          <p:cNvSpPr/>
          <p:nvPr/>
        </p:nvSpPr>
        <p:spPr>
          <a:xfrm>
            <a:off x="30603" y="5232400"/>
            <a:ext cx="12130794" cy="16256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5867" b="1" dirty="0">
                <a:solidFill>
                  <a:schemeClr val="tx1"/>
                </a:solidFill>
                <a:latin typeface="Times New Roman" panose="02020603050405020304" pitchFamily="18" charset="0"/>
                <a:cs typeface="Times New Roman" panose="02020603050405020304" pitchFamily="18" charset="0"/>
              </a:rPr>
              <a:t>भारत का चक्रवाती बाढ़ प्रवण क्षेत्र</a:t>
            </a:r>
            <a:endParaRPr lang="en-US" sz="5867"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468107"/>
      </p:ext>
    </p:extLst>
  </p:cSld>
  <p:clrMapOvr>
    <a:masterClrMapping/>
  </p:clrMapOvr>
  <p:transition>
    <p:sndAc>
      <p:stSnd>
        <p:snd r:embed="rId3"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ved] Identify the state most affected by cyclone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28" y="453298"/>
            <a:ext cx="7022592" cy="60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4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2BDD56-DFB9-0B91-4DA9-4DA0A35B8DC3}"/>
              </a:ext>
            </a:extLst>
          </p:cNvPr>
          <p:cNvSpPr>
            <a:spLocks noGrp="1"/>
          </p:cNvSpPr>
          <p:nvPr>
            <p:ph idx="1"/>
          </p:nvPr>
        </p:nvSpPr>
        <p:spPr>
          <a:xfrm>
            <a:off x="182880" y="2167128"/>
            <a:ext cx="11777472" cy="4233672"/>
          </a:xfrm>
        </p:spPr>
        <p:txBody>
          <a:bodyPr>
            <a:noAutofit/>
          </a:bodyPr>
          <a:lstStyle/>
          <a:p>
            <a:pPr lvl="0" algn="just">
              <a:spcAft>
                <a:spcPts val="1200"/>
              </a:spcAft>
            </a:pPr>
            <a:r>
              <a:rPr lang="hi-IN" b="1" dirty="0">
                <a:latin typeface="Times New Roman" panose="02020603050405020304" pitchFamily="18" charset="0"/>
                <a:cs typeface="Times New Roman" panose="02020603050405020304" pitchFamily="18" charset="0"/>
              </a:rPr>
              <a:t>परिचय :</a:t>
            </a:r>
          </a:p>
          <a:p>
            <a:pPr lvl="0" algn="just">
              <a:spcAft>
                <a:spcPts val="1200"/>
              </a:spcAft>
            </a:pPr>
            <a:r>
              <a:rPr lang="hi-IN" b="1" dirty="0">
                <a:latin typeface="Times New Roman" panose="02020603050405020304" pitchFamily="18" charset="0"/>
                <a:cs typeface="Times New Roman" panose="02020603050405020304" pitchFamily="18" charset="0"/>
              </a:rPr>
              <a:t>परिभाषा: </a:t>
            </a:r>
            <a:r>
              <a:rPr lang="hi-IN" dirty="0">
                <a:latin typeface="Times New Roman" panose="02020603050405020304" pitchFamily="18" charset="0"/>
                <a:cs typeface="Times New Roman" panose="02020603050405020304" pitchFamily="18" charset="0"/>
              </a:rPr>
              <a:t>भू-आकृति किसी भूमि क्षेत्र के लिए प्रयुक्त शब्द है। भू-आकृति में समतल मैदान, पर्वत, वन आदि शामिल हो सकते हैं।</a:t>
            </a:r>
          </a:p>
          <a:p>
            <a:pPr lvl="0" algn="just">
              <a:spcAft>
                <a:spcPts val="1200"/>
              </a:spcAft>
            </a:pPr>
            <a:r>
              <a:rPr lang="hi-IN" dirty="0">
                <a:latin typeface="Times New Roman" panose="02020603050405020304" pitchFamily="18" charset="0"/>
                <a:cs typeface="Times New Roman" panose="02020603050405020304" pitchFamily="18" charset="0"/>
              </a:rPr>
              <a:t>भौतिक भूगोल में, भू-आकृति का अर्थ भूमि की बनावट से है। इसे सामान्यतः ऊँचाई, ढलान और भू-आकृति की दिशा के रूप में व्यक्त किया जाता है।</a:t>
            </a:r>
          </a:p>
          <a:p>
            <a:pPr lvl="0" algn="just">
              <a:spcAft>
                <a:spcPts val="1200"/>
              </a:spcAft>
            </a:pPr>
            <a:r>
              <a:rPr lang="hi-IN" dirty="0">
                <a:latin typeface="Times New Roman" panose="02020603050405020304" pitchFamily="18" charset="0"/>
                <a:cs typeface="Times New Roman" panose="02020603050405020304" pitchFamily="18" charset="0"/>
              </a:rPr>
              <a:t>भू-आकृति सतही जल के प्रवाह और उसके वितरण को प्रभावित करती है। बड़े क्षेत्र में यह मौसम और जलवायु के पैटर्न को भी प्रभावित कर सकती है।</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EDC7D752-2A94-B025-C7CF-A8241E82AAC7}"/>
              </a:ext>
            </a:extLst>
          </p:cNvPr>
          <p:cNvSpPr>
            <a:spLocks noGrp="1" noChangeArrowheads="1"/>
          </p:cNvSpPr>
          <p:nvPr>
            <p:ph type="title"/>
          </p:nvPr>
        </p:nvSpPr>
        <p:spPr>
          <a:xfrm>
            <a:off x="2270760" y="345440"/>
            <a:ext cx="7708392" cy="1219200"/>
          </a:xfrm>
          <a:solidFill>
            <a:srgbClr val="FFC000"/>
          </a:solidFill>
        </p:spPr>
        <p:txBody>
          <a:bodyPr anchor="ctr">
            <a:normAutofit/>
          </a:bodyPr>
          <a:lstStyle/>
          <a:p>
            <a:pPr algn="ctr"/>
            <a:r>
              <a:rPr lang="hi-IN" b="1" u="sng" dirty="0">
                <a:latin typeface="Times New Roman" panose="02020603050405020304" pitchFamily="18" charset="0"/>
                <a:cs typeface="Times New Roman" panose="02020603050405020304" pitchFamily="18" charset="0"/>
              </a:rPr>
              <a:t>भू-आकृति/भू-भाग</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02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75151" y="2121031"/>
            <a:ext cx="6720840" cy="383793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hi-IN" sz="2800" dirty="0">
                <a:solidFill>
                  <a:schemeClr val="tx1"/>
                </a:solidFill>
                <a:latin typeface="Times New Roman" panose="02020603050405020304" pitchFamily="18" charset="0"/>
                <a:cs typeface="Times New Roman" panose="02020603050405020304" pitchFamily="18" charset="0"/>
              </a:rPr>
              <a:t>पूर्वी तटीय मैदान उत्तर में पश्चिम बंगाल से दक्षिण में तमिलनाडु तक फैले हुए हैं और आंध्र प्रदेश और ओडिशा से होकर गुजरते  है। 
पूर्वी तटीय मैदान में महानदी, कृष्णा, गोदावरी और कावेरी नदियों के डेल्टा स्थित हैं।</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159752" y="2002536"/>
            <a:ext cx="4837176" cy="3968496"/>
          </a:xfrm>
          <a:prstGeom prst="rect">
            <a:avLst/>
          </a:prstGeom>
        </p:spPr>
      </p:pic>
      <p:sp>
        <p:nvSpPr>
          <p:cNvPr id="2" name="Title 1">
            <a:extLst>
              <a:ext uri="{FF2B5EF4-FFF2-40B4-BE49-F238E27FC236}">
                <a16:creationId xmlns="" xmlns:a16="http://schemas.microsoft.com/office/drawing/2014/main" id="{ED298BE1-688B-E952-E034-CDE624A69905}"/>
              </a:ext>
            </a:extLst>
          </p:cNvPr>
          <p:cNvSpPr txBox="1">
            <a:spLocks noChangeArrowheads="1"/>
          </p:cNvSpPr>
          <p:nvPr/>
        </p:nvSpPr>
        <p:spPr>
          <a:xfrm>
            <a:off x="2237231" y="432831"/>
            <a:ext cx="7717537" cy="970083"/>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पूर्वी तटीय क्षेत्र</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901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51"/>
          <p:cNvSpPr txBox="1"/>
          <p:nvPr/>
        </p:nvSpPr>
        <p:spPr>
          <a:xfrm>
            <a:off x="283182" y="2662917"/>
            <a:ext cx="6743547" cy="2431499"/>
          </a:xfrm>
          <a:prstGeom prst="rect">
            <a:avLst/>
          </a:prstGeom>
          <a:noFill/>
        </p:spPr>
        <p:txBody>
          <a:bodyPr wrap="square" lIns="0" tIns="0" rIns="0" rtlCol="0">
            <a:spAutoFit/>
          </a:bodyPr>
          <a:lstStyle/>
          <a:p>
            <a:pPr>
              <a:lnSpc>
                <a:spcPts val="0"/>
              </a:lnSpc>
            </a:pPr>
            <a:endParaRPr sz="2400" dirty="0"/>
          </a:p>
          <a:p>
            <a:pPr marL="457200" indent="-457200" algn="just">
              <a:spcBef>
                <a:spcPts val="133"/>
              </a:spcBef>
              <a:spcAft>
                <a:spcPts val="1600"/>
              </a:spcAft>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इसमें गुजरात, महाराष्ट्र, गोवा, कर्नाटक, केरल और तमिलनाडु राज्य शामिल हैं।</a:t>
            </a:r>
          </a:p>
          <a:p>
            <a:pPr marL="457200" indent="-457200" algn="just">
              <a:spcBef>
                <a:spcPts val="133"/>
              </a:spcBef>
              <a:spcAft>
                <a:spcPts val="1600"/>
              </a:spcAft>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इस क्षेत्र में तीन खंड हैं: तट के उत्तरी भाग को कोंकण (मुंबई से गोवा) कहा जाता है, मध्य खंड को कनारा या "करावली" कहा जाता है, जबकि दक्षिणी खंड को मालाबार तट कहा जाता है।</a:t>
            </a:r>
            <a:endParaRPr lang="en-US" altLang="zh-CN" sz="2800" b="1" dirty="0">
              <a:latin typeface="Times New Roman" panose="02020603050405020304" pitchFamily="18" charset="0"/>
              <a:ea typeface="Garamond" panose="02020404030301010803"/>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415784" y="2169424"/>
            <a:ext cx="4575431" cy="4267200"/>
          </a:xfrm>
          <a:prstGeom prst="rect">
            <a:avLst/>
          </a:prstGeom>
        </p:spPr>
      </p:pic>
      <p:sp>
        <p:nvSpPr>
          <p:cNvPr id="4" name="Title 1">
            <a:extLst>
              <a:ext uri="{FF2B5EF4-FFF2-40B4-BE49-F238E27FC236}">
                <a16:creationId xmlns="" xmlns:a16="http://schemas.microsoft.com/office/drawing/2014/main" id="{20FF162D-45B7-F5DB-F2E5-4E1D2FDD4B5F}"/>
              </a:ext>
            </a:extLst>
          </p:cNvPr>
          <p:cNvSpPr txBox="1">
            <a:spLocks noChangeArrowheads="1"/>
          </p:cNvSpPr>
          <p:nvPr/>
        </p:nvSpPr>
        <p:spPr>
          <a:xfrm>
            <a:off x="2237013" y="613954"/>
            <a:ext cx="7626097" cy="996696"/>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पश्चिम तटीय क्षेत्र</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54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78"/>
          <p:cNvSpPr txBox="1"/>
          <p:nvPr/>
        </p:nvSpPr>
        <p:spPr>
          <a:xfrm>
            <a:off x="249500" y="2369603"/>
            <a:ext cx="11814048" cy="3385607"/>
          </a:xfrm>
          <a:prstGeom prst="rect">
            <a:avLst/>
          </a:prstGeom>
        </p:spPr>
        <p:txBody>
          <a:bodyPr wrap="square" lIns="0" tIns="0" rIns="0" rtlCol="0">
            <a:spAutoFit/>
          </a:bodyPr>
          <a:lstStyle/>
          <a:p>
            <a:pPr marL="380990" indent="-380990">
              <a:lnSpc>
                <a:spcPts val="0"/>
              </a:lnSpc>
              <a:buFont typeface="Arial" panose="020B0604020202020204" pitchFamily="34" charset="0"/>
              <a:buChar char="•"/>
            </a:pPr>
            <a:endParaRPr sz="2400" dirty="0"/>
          </a:p>
          <a:p>
            <a:pPr marL="457200" indent="-457200" algn="just">
              <a:lnSpc>
                <a:spcPct val="200000"/>
              </a:lnSpc>
              <a:buFont typeface="Arial" panose="020B0604020202020204" pitchFamily="34" charset="0"/>
              <a:buChar char="•"/>
            </a:pPr>
            <a:r>
              <a:rPr lang="hi-IN" altLang="zh-CN" sz="2800" spc="3" dirty="0">
                <a:solidFill>
                  <a:srgbClr val="000000"/>
                </a:solidFill>
                <a:latin typeface="Times New Roman" panose="02020603050405020304" pitchFamily="18" charset="0"/>
                <a:ea typeface="Garamond" panose="02020404030301010803"/>
                <a:cs typeface="Times New Roman" panose="02020603050405020304" pitchFamily="18" charset="0"/>
              </a:rPr>
              <a:t>सुरक्षात्मक कार्यों का निर्माण।
जल भंडारण द्वारा बाढ़ प्रवाह में कमी।
बाढ़ से होने वाले नुकसान की संवेदनशीलता को संशोधित करना।
जलग्रहण क्षेत्र में मृदा संरक्षण।</a:t>
            </a:r>
            <a:endParaRPr lang="en-US" altLang="zh-CN" sz="2800" dirty="0">
              <a:latin typeface="Times New Roman" panose="02020603050405020304" pitchFamily="18" charset="0"/>
              <a:ea typeface="Garamond" panose="02020404030301010803"/>
              <a:cs typeface="Times New Roman" panose="02020603050405020304" pitchFamily="18" charset="0"/>
            </a:endParaRPr>
          </a:p>
        </p:txBody>
      </p:sp>
      <p:sp>
        <p:nvSpPr>
          <p:cNvPr id="2" name="Title 1">
            <a:extLst>
              <a:ext uri="{FF2B5EF4-FFF2-40B4-BE49-F238E27FC236}">
                <a16:creationId xmlns="" xmlns:a16="http://schemas.microsoft.com/office/drawing/2014/main" id="{31DCFFB5-0CA3-8DE1-1B91-A2F27FB99024}"/>
              </a:ext>
            </a:extLst>
          </p:cNvPr>
          <p:cNvSpPr txBox="1">
            <a:spLocks noChangeArrowheads="1"/>
          </p:cNvSpPr>
          <p:nvPr/>
        </p:nvSpPr>
        <p:spPr>
          <a:xfrm>
            <a:off x="2203704" y="530352"/>
            <a:ext cx="7784974" cy="996696"/>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नियंत्रण उपाय</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78"/>
          <p:cNvSpPr txBox="1"/>
          <p:nvPr/>
        </p:nvSpPr>
        <p:spPr>
          <a:xfrm>
            <a:off x="2830749" y="1435938"/>
            <a:ext cx="7188740" cy="5422062"/>
          </a:xfrm>
          <a:prstGeom prst="rect">
            <a:avLst/>
          </a:prstGeom>
        </p:spPr>
        <p:txBody>
          <a:bodyPr wrap="square" lIns="0" tIns="0" rIns="0" rtlCol="0">
            <a:spAutoFit/>
          </a:bodyPr>
          <a:lstStyle/>
          <a:p>
            <a:pPr marL="380990" indent="-380990">
              <a:lnSpc>
                <a:spcPts val="0"/>
              </a:lnSpc>
              <a:buFont typeface="Arial" panose="020B0604020202020204" pitchFamily="34" charset="0"/>
              <a:buChar char="•"/>
            </a:pPr>
            <a:endParaRPr sz="2000" dirty="0">
              <a:latin typeface="Times New Roman" panose="02020603050405020304" pitchFamily="18" charset="0"/>
              <a:cs typeface="Times New Roman" panose="02020603050405020304" pitchFamily="18" charset="0"/>
            </a:endParaRPr>
          </a:p>
          <a:p>
            <a:pPr marL="457189" indent="-457189" algn="just">
              <a:spcBef>
                <a:spcPts val="800"/>
              </a:spcBef>
              <a:spcAft>
                <a:spcPts val="1067"/>
              </a:spcAft>
              <a:buFont typeface="Arial" panose="020B0604020202020204" pitchFamily="34" charset="0"/>
              <a:buChar char="•"/>
            </a:pPr>
            <a:r>
              <a:rPr lang="hi-IN" sz="2400" dirty="0">
                <a:latin typeface="Times New Roman" panose="02020603050405020304" pitchFamily="18" charset="0"/>
                <a:cs typeface="Times New Roman" panose="02020603050405020304" pitchFamily="18" charset="0"/>
              </a:rPr>
              <a:t>विशेष क्षेत्र में लगातार भारी वर्षा।
जलवायु परिवर्तन।
जनसंख्या।
नदी के मार्ग में अचानक परिवर्तन।
शहर का अनियंत्रित और अनियोजित विस्तार।
अतिक्रमण।
पुरानी जल निकासी व्यवस्था।
अनुचित ठोस अपशिष्ट निपटान।
राहत आश्रयों का अभाव।</a:t>
            </a:r>
            <a:endParaRPr lang="en-US" sz="24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BCAB68EF-C12C-C5F7-8C45-ADA6D1E5D8EC}"/>
              </a:ext>
            </a:extLst>
          </p:cNvPr>
          <p:cNvSpPr txBox="1">
            <a:spLocks noChangeArrowheads="1"/>
          </p:cNvSpPr>
          <p:nvPr/>
        </p:nvSpPr>
        <p:spPr>
          <a:xfrm>
            <a:off x="2202856" y="328336"/>
            <a:ext cx="7726680" cy="960120"/>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बाढ़ प्रबंधन की समस्याएं </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86"/>
          <p:cNvSpPr txBox="1"/>
          <p:nvPr/>
        </p:nvSpPr>
        <p:spPr>
          <a:xfrm>
            <a:off x="94488" y="2312779"/>
            <a:ext cx="12097512" cy="3224024"/>
          </a:xfrm>
          <a:prstGeom prst="rect">
            <a:avLst/>
          </a:prstGeom>
        </p:spPr>
        <p:txBody>
          <a:bodyPr wrap="square" lIns="0" tIns="0" rIns="0" rtlCol="0">
            <a:spAutoFit/>
          </a:bodyPr>
          <a:lstStyle/>
          <a:p>
            <a:pPr>
              <a:lnSpc>
                <a:spcPts val="0"/>
              </a:lnSpc>
            </a:pPr>
            <a:endParaRPr sz="2400" dirty="0">
              <a:latin typeface="Times New Roman" panose="02020603050405020304" pitchFamily="18" charset="0"/>
              <a:cs typeface="Times New Roman" panose="02020603050405020304" pitchFamily="18" charset="0"/>
            </a:endParaRPr>
          </a:p>
          <a:p>
            <a:pPr marL="609585" indent="-609585" algn="just">
              <a:lnSpc>
                <a:spcPct val="150000"/>
              </a:lnSpc>
              <a:buFont typeface="Arial" panose="020B0604020202020204" pitchFamily="34" charset="0"/>
              <a:buChar char="•"/>
            </a:pPr>
            <a:r>
              <a:rPr lang="hi-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एक निर्दिष्ट खंड के भीतर नदी के पानी को जारी रखने के लिए नदी के किनारे के समानांतर तटबंधों का निर्माण किया गया।
धारा के निर्वहन या वेग को बढ़ाना या बाढ़ की अवस्था और अवधि को कम करना।
धारा तल को चौड़ा और उत्खनन करके क्रॉस सेक्शन के आकार में वृद्धि।
नदी के तल को चिकना करके प्रवाह की गति बढ़ाना।
पानी को अन्य मार्गों पर मोड़ने की विधि (</a:t>
            </a:r>
            <a:r>
              <a:rPr lang="en-IN" altLang="zh-CN" sz="2800" spc="1" dirty="0">
                <a:solidFill>
                  <a:srgbClr val="000000"/>
                </a:solidFill>
                <a:latin typeface="Times New Roman" panose="02020603050405020304" pitchFamily="18" charset="0"/>
                <a:ea typeface="Garamond" panose="02020404030301010803"/>
                <a:cs typeface="Times New Roman" panose="02020603050405020304" pitchFamily="18" charset="0"/>
              </a:rPr>
              <a:t>Diversion method)।</a:t>
            </a:r>
            <a:endParaRPr lang="en-US" altLang="zh-CN" sz="2667" dirty="0">
              <a:latin typeface="Times New Roman" panose="02020603050405020304" pitchFamily="18" charset="0"/>
              <a:ea typeface="Garamond" panose="02020404030301010803"/>
              <a:cs typeface="Times New Roman" panose="02020603050405020304" pitchFamily="18" charset="0"/>
            </a:endParaRPr>
          </a:p>
        </p:txBody>
      </p:sp>
      <p:sp>
        <p:nvSpPr>
          <p:cNvPr id="2" name="Title 1">
            <a:extLst>
              <a:ext uri="{FF2B5EF4-FFF2-40B4-BE49-F238E27FC236}">
                <a16:creationId xmlns="" xmlns:a16="http://schemas.microsoft.com/office/drawing/2014/main" id="{0F2CCCD1-7357-DFBD-AF57-CD75058A4752}"/>
              </a:ext>
            </a:extLst>
          </p:cNvPr>
          <p:cNvSpPr txBox="1">
            <a:spLocks noChangeArrowheads="1"/>
          </p:cNvSpPr>
          <p:nvPr/>
        </p:nvSpPr>
        <p:spPr>
          <a:xfrm>
            <a:off x="2212848" y="527900"/>
            <a:ext cx="7772400" cy="1108875"/>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रोकथाम/निवारण उपाय</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9"/>
          <p:cNvPicPr>
            <a:picLocks noChangeAspect="1"/>
          </p:cNvPicPr>
          <p:nvPr/>
        </p:nvPicPr>
        <p:blipFill>
          <a:blip r:embed="rId2" cstate="print"/>
          <a:stretch>
            <a:fillRect/>
          </a:stretch>
        </p:blipFill>
        <p:spPr>
          <a:xfrm>
            <a:off x="4334256" y="4489704"/>
            <a:ext cx="7674864" cy="2029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 Box100"/>
          <p:cNvSpPr txBox="1"/>
          <p:nvPr/>
        </p:nvSpPr>
        <p:spPr>
          <a:xfrm>
            <a:off x="182880" y="1891430"/>
            <a:ext cx="12009120" cy="1917256"/>
          </a:xfrm>
          <a:prstGeom prst="rect">
            <a:avLst/>
          </a:prstGeom>
        </p:spPr>
        <p:txBody>
          <a:bodyPr wrap="square" lIns="0" tIns="0" rIns="0" rtlCol="0">
            <a:spAutoFit/>
          </a:bodyPr>
          <a:lstStyle/>
          <a:p>
            <a:pPr marL="609585" indent="-609585">
              <a:lnSpc>
                <a:spcPts val="0"/>
              </a:lnSpc>
              <a:buFont typeface="Arial" panose="020B0604020202020204" pitchFamily="34" charset="0"/>
              <a:buChar char="•"/>
            </a:pPr>
            <a:endParaRPr sz="3733" dirty="0">
              <a:latin typeface="Times New Roman" panose="02020603050405020304" pitchFamily="18" charset="0"/>
              <a:cs typeface="Times New Roman" panose="02020603050405020304" pitchFamily="18" charset="0"/>
            </a:endParaRPr>
          </a:p>
          <a:p>
            <a:pPr marL="609585" indent="-609585">
              <a:lnSpc>
                <a:spcPts val="4967"/>
              </a:lnSpc>
              <a:buFont typeface="Arial" panose="020B0604020202020204" pitchFamily="34" charset="0"/>
              <a:buChar char="•"/>
            </a:pPr>
            <a:r>
              <a:rPr lang="hi-IN" altLang="zh-CN" sz="2800" b="1" dirty="0">
                <a:latin typeface="Times New Roman" panose="02020603050405020304" pitchFamily="18" charset="0"/>
                <a:cs typeface="Times New Roman" panose="02020603050405020304" pitchFamily="18" charset="0"/>
              </a:rPr>
              <a:t>बाढ़ की दीवार(</a:t>
            </a:r>
            <a:r>
              <a:rPr lang="en-IN" altLang="zh-CN" sz="2800" b="1" dirty="0">
                <a:latin typeface="Times New Roman" panose="02020603050405020304" pitchFamily="18" charset="0"/>
                <a:cs typeface="Times New Roman" panose="02020603050405020304" pitchFamily="18" charset="0"/>
              </a:rPr>
              <a:t>Flood wall</a:t>
            </a:r>
            <a:r>
              <a:rPr lang="hi-IN" altLang="zh-CN" sz="2800" b="1" dirty="0">
                <a:latin typeface="Times New Roman" panose="02020603050405020304" pitchFamily="18" charset="0"/>
                <a:cs typeface="Times New Roman" panose="02020603050405020304" pitchFamily="18" charset="0"/>
              </a:rPr>
              <a:t>)</a:t>
            </a:r>
            <a:r>
              <a:rPr lang="en-IN" altLang="zh-CN" sz="2800" b="1" dirty="0">
                <a:latin typeface="Times New Roman" panose="02020603050405020304" pitchFamily="18" charset="0"/>
                <a:cs typeface="Times New Roman" panose="02020603050405020304" pitchFamily="18" charset="0"/>
              </a:rPr>
              <a:t>: </a:t>
            </a:r>
            <a:r>
              <a:rPr lang="hi-IN" altLang="zh-CN" sz="2800" dirty="0">
                <a:latin typeface="Times New Roman" panose="02020603050405020304" pitchFamily="18" charset="0"/>
                <a:cs typeface="Times New Roman" panose="02020603050405020304" pitchFamily="18" charset="0"/>
              </a:rPr>
              <a:t>नदी के किनारे केवल कंक्रीट की दीवारें बनाई जाती हैं।</a:t>
            </a:r>
            <a:r>
              <a:rPr lang="hi-IN" altLang="zh-CN" sz="2800" b="1" dirty="0">
                <a:latin typeface="Times New Roman" panose="02020603050405020304" pitchFamily="18" charset="0"/>
                <a:cs typeface="Times New Roman" panose="02020603050405020304" pitchFamily="18" charset="0"/>
              </a:rPr>
              <a:t>
तटबंध(</a:t>
            </a:r>
            <a:r>
              <a:rPr lang="en-IN" altLang="zh-CN" sz="2800" b="1" dirty="0">
                <a:latin typeface="Times New Roman" panose="02020603050405020304" pitchFamily="18" charset="0"/>
                <a:cs typeface="Times New Roman" panose="02020603050405020304" pitchFamily="18" charset="0"/>
              </a:rPr>
              <a:t>Levees/Embankments</a:t>
            </a:r>
            <a:r>
              <a:rPr lang="hi-IN" altLang="zh-CN" sz="2800" b="1" dirty="0">
                <a:latin typeface="Times New Roman" panose="02020603050405020304" pitchFamily="18" charset="0"/>
                <a:cs typeface="Times New Roman" panose="02020603050405020304" pitchFamily="18" charset="0"/>
              </a:rPr>
              <a:t>)</a:t>
            </a:r>
            <a:r>
              <a:rPr lang="en-IN" altLang="zh-CN" sz="2800" b="1" dirty="0">
                <a:latin typeface="Times New Roman" panose="02020603050405020304" pitchFamily="18" charset="0"/>
                <a:cs typeface="Times New Roman" panose="02020603050405020304" pitchFamily="18" charset="0"/>
              </a:rPr>
              <a:t>: </a:t>
            </a:r>
            <a:r>
              <a:rPr lang="hi-IN" altLang="zh-CN" sz="2800" dirty="0">
                <a:latin typeface="Times New Roman" panose="02020603050405020304" pitchFamily="18" charset="0"/>
                <a:cs typeface="Times New Roman" panose="02020603050405020304" pitchFamily="18" charset="0"/>
              </a:rPr>
              <a:t>बाढ़ नियंत्रण के लिए प्रयुक्त मिट्टी का बांध या तटबंध, नदी किनारे को पत्थर से सुरक्षित किया जाता है और ग्रामीण क्षेत्रों को घास/टर्फिंग से सुरक्षित किया जाता है।</a:t>
            </a:r>
            <a:endParaRPr lang="en-US" altLang="zh-CN" sz="2667" dirty="0">
              <a:latin typeface="Times New Roman" panose="02020603050405020304" pitchFamily="18" charset="0"/>
              <a:ea typeface="Garamond" panose="02020404030301010803"/>
              <a:cs typeface="Times New Roman" panose="02020603050405020304" pitchFamily="18" charset="0"/>
            </a:endParaRPr>
          </a:p>
        </p:txBody>
      </p:sp>
      <p:sp>
        <p:nvSpPr>
          <p:cNvPr id="5" name="Title 1">
            <a:extLst>
              <a:ext uri="{FF2B5EF4-FFF2-40B4-BE49-F238E27FC236}">
                <a16:creationId xmlns="" xmlns:a16="http://schemas.microsoft.com/office/drawing/2014/main" id="{52BE7C38-F413-9201-A051-39F142100889}"/>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0"/>
          <p:cNvPicPr>
            <a:picLocks noChangeAspect="1"/>
          </p:cNvPicPr>
          <p:nvPr/>
        </p:nvPicPr>
        <p:blipFill>
          <a:blip r:embed="rId2" cstate="print"/>
          <a:stretch>
            <a:fillRect/>
          </a:stretch>
        </p:blipFill>
        <p:spPr>
          <a:xfrm>
            <a:off x="0" y="1920241"/>
            <a:ext cx="12192000" cy="49250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445ED8-E335-7034-FC0F-FB51D131D838}"/>
            </a:ext>
          </a:extLst>
        </p:cNvPr>
        <p:cNvGrpSpPr/>
        <p:nvPr/>
      </p:nvGrpSpPr>
      <p:grpSpPr>
        <a:xfrm>
          <a:off x="0" y="0"/>
          <a:ext cx="0" cy="0"/>
          <a:chOff x="0" y="0"/>
          <a:chExt cx="0" cy="0"/>
        </a:xfrm>
      </p:grpSpPr>
      <p:sp>
        <p:nvSpPr>
          <p:cNvPr id="5" name="Snip Diagonal Corner Rectangle 4">
            <a:extLst>
              <a:ext uri="{FF2B5EF4-FFF2-40B4-BE49-F238E27FC236}">
                <a16:creationId xmlns="" xmlns:a16="http://schemas.microsoft.com/office/drawing/2014/main" id="{6BE936B2-4010-5A40-F105-5E4518933485}"/>
              </a:ext>
            </a:extLst>
          </p:cNvPr>
          <p:cNvSpPr/>
          <p:nvPr/>
        </p:nvSpPr>
        <p:spPr>
          <a:xfrm>
            <a:off x="1016000" y="2414016"/>
            <a:ext cx="10160000" cy="3127248"/>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9600" b="1" dirty="0">
                <a:solidFill>
                  <a:schemeClr val="tx1"/>
                </a:solidFill>
                <a:latin typeface="Times New Roman" panose="02020603050405020304" pitchFamily="18" charset="0"/>
                <a:cs typeface="Times New Roman" panose="02020603050405020304" pitchFamily="18" charset="0"/>
              </a:rPr>
              <a:t>बाढ़ प्रबंधन</a:t>
            </a:r>
            <a:endParaRPr lang="en-US" sz="9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639002"/>
      </p:ext>
    </p:extLst>
  </p:cSld>
  <p:clrMapOvr>
    <a:masterClrMapping/>
  </p:clrMapOvr>
  <p:transition>
    <p:sndAc>
      <p:stSnd>
        <p:snd r:embed="rId3"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p:nvPr/>
        </p:nvSpPr>
        <p:spPr>
          <a:xfrm>
            <a:off x="163285" y="1976411"/>
            <a:ext cx="12192000" cy="4506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i-IN" sz="2800" dirty="0">
                <a:latin typeface="Times New Roman" panose="02020603050405020304" pitchFamily="18" charset="0"/>
                <a:cs typeface="Times New Roman" panose="02020603050405020304" pitchFamily="18" charset="0"/>
              </a:rPr>
              <a:t>पूर्व चेतावनी और चेतावनी प्रणाली की स्थापना और कार्यान्वयन - एसएमएस या ऐप आधारित चेतावनी।
निचले और ऊंचे स्थानों की पहचान।
बचाव सामग्री (बोतलें, रस्सी, थर्मोकोल नाव) के साथ स्थानीय अधिकारियों की तैयारी।
समुदाय को प्राथमिक चिकित्सा सामग्री का वितरण।
रेडियो/टीवी समाचारों का प्रसारण।
अस्थायी आश्रयों की व्यवस्था।
बाढ़ प्रभावित क्षेत्रों का सर्वेक्षण।
घरों के नुकसान का सर्वेक्षण।</a:t>
            </a:r>
            <a:endParaRPr lang="en-IN" sz="2667" dirty="0">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91DAFBD5-A32A-6370-397B-BE93EAE0DFBE}"/>
              </a:ext>
            </a:extLst>
          </p:cNvPr>
          <p:cNvSpPr txBox="1">
            <a:spLocks noChangeArrowheads="1"/>
          </p:cNvSpPr>
          <p:nvPr/>
        </p:nvSpPr>
        <p:spPr>
          <a:xfrm>
            <a:off x="2231136" y="542109"/>
            <a:ext cx="7735824" cy="1139734"/>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प्रबंधन</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p:nvPr/>
        </p:nvSpPr>
        <p:spPr>
          <a:xfrm>
            <a:off x="118872" y="2004164"/>
            <a:ext cx="11942064" cy="4707532"/>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hi-IN" sz="2800" dirty="0">
                <a:latin typeface="Times New Roman" panose="02020603050405020304" pitchFamily="18" charset="0"/>
                <a:cs typeface="Times New Roman" panose="02020603050405020304" pitchFamily="18" charset="0"/>
              </a:rPr>
              <a:t>स्थानीय टेलीविजन और रेडियो स्टेशनों की निगरानी करना।
वरिष्ठ नागरिकों, महिलाओं, बच्चों, बीमार व्यक्तियों और पशुधन को ऊँची जगहों/आश्रयों में स्थानांतरित करना।
सरकारी आपातकालीन राहत कार्यों का संचालन।</a:t>
            </a:r>
          </a:p>
          <a:p>
            <a:pPr algn="just">
              <a:lnSpc>
                <a:spcPct val="150000"/>
              </a:lnSpc>
            </a:pPr>
            <a:r>
              <a:rPr lang="hi-IN" sz="2800" dirty="0">
                <a:latin typeface="Times New Roman" panose="02020603050405020304" pitchFamily="18" charset="0"/>
                <a:cs typeface="Times New Roman" panose="02020603050405020304" pitchFamily="18" charset="0"/>
              </a:rPr>
              <a:t>जल स्तर की निगरानी और घटाव की स्थिति।</a:t>
            </a:r>
          </a:p>
          <a:p>
            <a:pPr algn="just">
              <a:lnSpc>
                <a:spcPct val="150000"/>
              </a:lnSpc>
            </a:pPr>
            <a:r>
              <a:rPr lang="hi-IN" sz="2800" dirty="0">
                <a:latin typeface="Times New Roman" panose="02020603050405020304" pitchFamily="18" charset="0"/>
                <a:cs typeface="Times New Roman" panose="02020603050405020304" pitchFamily="18" charset="0"/>
              </a:rPr>
              <a:t>जनहानि और संपत्ति के नुकसान का मूल्यांकन (तत्काल और विस्तृत)।</a:t>
            </a:r>
            <a:endParaRPr lang="en-IN" sz="2667" dirty="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1B4A3725-260B-6299-C3DF-030CC01FC1F6}"/>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0A5376-BEAC-4E44-15E9-885D4515F1EF}"/>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DEF516C-BA1A-5C53-F7E7-89D2049DE5D8}"/>
              </a:ext>
            </a:extLst>
          </p:cNvPr>
          <p:cNvSpPr>
            <a:spLocks noGrp="1"/>
          </p:cNvSpPr>
          <p:nvPr>
            <p:ph idx="1"/>
          </p:nvPr>
        </p:nvSpPr>
        <p:spPr>
          <a:xfrm>
            <a:off x="1112520" y="2322575"/>
            <a:ext cx="9604248" cy="4280027"/>
          </a:xfrm>
        </p:spPr>
        <p:txBody>
          <a:bodyPr>
            <a:noAutofit/>
          </a:bodyPr>
          <a:lstStyle/>
          <a:p>
            <a:pPr algn="just">
              <a:spcAft>
                <a:spcPts val="1200"/>
              </a:spcAft>
            </a:pPr>
            <a:r>
              <a:rPr lang="hi-IN" dirty="0">
                <a:latin typeface="Times New Roman" panose="02020603050405020304" pitchFamily="18" charset="0"/>
                <a:cs typeface="Times New Roman" panose="02020603050405020304" pitchFamily="18" charset="0"/>
              </a:rPr>
              <a:t>बाढ़ मैदान एक समतल भूमि क्षेत्र होता है जो किसी नदी या नाले के पास स्थित होता है और जहाँ नियमित रूप से बाढ़ आती है।</a:t>
            </a:r>
          </a:p>
          <a:p>
            <a:pPr algn="just">
              <a:spcAft>
                <a:spcPts val="1200"/>
              </a:spcAft>
            </a:pPr>
            <a:r>
              <a:rPr lang="hi-IN" dirty="0">
                <a:latin typeface="Times New Roman" panose="02020603050405020304" pitchFamily="18" charset="0"/>
                <a:cs typeface="Times New Roman" panose="02020603050405020304" pitchFamily="18" charset="0"/>
              </a:rPr>
              <a:t>कुछ बाढ़ मैदान असाधारण रूप से चौड़े होते हैं।</a:t>
            </a:r>
          </a:p>
          <a:p>
            <a:pPr algn="just">
              <a:spcAft>
                <a:spcPts val="1200"/>
              </a:spcAft>
            </a:pPr>
            <a:r>
              <a:rPr lang="hi-IN" dirty="0">
                <a:latin typeface="Times New Roman" panose="02020603050405020304" pitchFamily="18" charset="0"/>
                <a:cs typeface="Times New Roman" panose="02020603050405020304" pitchFamily="18" charset="0"/>
              </a:rPr>
              <a:t>कुछ नदियों के बाढ़ मैदान बहुत संकरे होते हैं।</a:t>
            </a: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 xmlns:a16="http://schemas.microsoft.com/office/drawing/2014/main" id="{06184DAB-963E-81F1-DC74-15CA1F1FE854}"/>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412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3915" y="4435670"/>
            <a:ext cx="11511683" cy="2192844"/>
          </a:xfrm>
          <a:prstGeom prst="rect">
            <a:avLst/>
          </a:prstGeom>
          <a:solidFill>
            <a:srgbClr val="FFC000"/>
          </a:solidFill>
        </p:spPr>
        <p:txBody>
          <a:bodyPr wrap="square">
            <a:spAutoFit/>
          </a:bodyPr>
          <a:lstStyle/>
          <a:p>
            <a:pPr algn="just">
              <a:lnSpc>
                <a:spcPct val="150000"/>
              </a:lnSpc>
            </a:pPr>
            <a:r>
              <a:rPr lang="en-IN" sz="3733"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Bookman Old Style" panose="02050604050505020204" pitchFamily="18" charset="0"/>
              </a:rPr>
              <a:t>	</a:t>
            </a:r>
            <a:r>
              <a:rPr lang="hi-IN" sz="3733"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a:t>
            </a:r>
            <a:r>
              <a:rPr lang="hi-IN" sz="280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anose="02020603050405020304" pitchFamily="18" charset="0"/>
              </a:rPr>
              <a:t>भारत में बाढ़ बार – बार होने वाली घटना है जो भारी जनहानि और संपत्ति को नुकसान पहुँचाती है। भारत के पूर्वी और पश्चिमी दोनों सीमाएँ बाढ़ के प्रति संवेदनशील हैं।</a:t>
            </a:r>
            <a:endParaRPr lang="en-US" sz="280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anose="02020603050405020304" pitchFamily="18" charset="0"/>
              <a:cs typeface="Times New Roman" panose="02020603050405020304" pitchFamily="18" charset="0"/>
            </a:endParaRPr>
          </a:p>
        </p:txBody>
      </p:sp>
      <p:pic>
        <p:nvPicPr>
          <p:cNvPr id="10" name="Picture 4" descr="C:\Users\Sambhav\Desktop\DM in BSF\IMG-20160801-WA0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75" y="1927877"/>
            <a:ext cx="11811082" cy="197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1">
            <a:extLst>
              <a:ext uri="{FF2B5EF4-FFF2-40B4-BE49-F238E27FC236}">
                <a16:creationId xmlns="" xmlns:a16="http://schemas.microsoft.com/office/drawing/2014/main" id="{E0D15069-4EED-2F18-B8CC-DC2F27575024}"/>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2024" y="1837944"/>
            <a:ext cx="11832336" cy="4646913"/>
          </a:xfrm>
          <a:prstGeom prst="rect">
            <a:avLst/>
          </a:prstGeom>
          <a:noFill/>
        </p:spPr>
        <p:txBody>
          <a:bodyPr wrap="square">
            <a:spAutoFit/>
          </a:bodyPr>
          <a:lstStyle/>
          <a:p>
            <a:pPr algn="just">
              <a:defRPr/>
            </a:pPr>
            <a:endParaRPr lang="en-US" sz="700" b="1" dirty="0">
              <a:solidFill>
                <a:srgbClr val="002060"/>
              </a:solidFill>
              <a:latin typeface="Bookman Old Style" panose="02050604050505020204" pitchFamily="18" charset="0"/>
              <a:cs typeface="Times New Roman" panose="02020603050405020304" pitchFamily="18" charset="0"/>
            </a:endParaRPr>
          </a:p>
          <a:p>
            <a:pPr marL="457200" indent="-457200">
              <a:lnSpc>
                <a:spcPct val="150000"/>
              </a:lnSpc>
              <a:buFont typeface="Arial" panose="020B0604020202020204" pitchFamily="34" charset="0"/>
              <a:buChar char="•"/>
              <a:defRPr/>
            </a:pPr>
            <a:r>
              <a:rPr lang="hi-IN" sz="2800" dirty="0">
                <a:latin typeface="Times New Roman" panose="02020603050405020304" pitchFamily="18" charset="0"/>
                <a:cs typeface="Times New Roman" panose="02020603050405020304" pitchFamily="18" charset="0"/>
              </a:rPr>
              <a:t>बाढ़ प्रभावित क्षेत्र में संसाधनों का वितरण।
डूबने के मामले में प्री-हॉस्पिटल तकनीक (पीएचटी)।
बाढ़ की स्थिति में सुरक्षित स्थान/वैकल्पिक स्थान की पहचान करना/निर्धारित करना।
जनता को पिछली बाढ़ की स्थिति के बारे में जागरूक करना।
शुद्ध पेयजल की उपलब्धता।
पूर्व चेतावनी।
स्थानीय जनता को मानसिक और सामाजिक सहायता प्रदान करना।</a:t>
            </a:r>
            <a:endParaRPr lang="en-US" sz="28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 xmlns:a16="http://schemas.microsoft.com/office/drawing/2014/main" id="{3138AED1-1C22-B840-E2BA-62A50FF90B4A}"/>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2761488" y="381000"/>
            <a:ext cx="5772912" cy="914400"/>
          </a:xfrm>
          <a:prstGeom prst="snip2DiagRect">
            <a:avLst>
              <a:gd name="adj1" fmla="val 29379"/>
              <a:gd name="adj2" fmla="val 16667"/>
            </a:avLst>
          </a:prstGeom>
          <a:solidFill>
            <a:srgbClr val="FFC000"/>
          </a:solidFill>
          <a:ln>
            <a:solidFill>
              <a:schemeClr val="tx1"/>
            </a:solidFill>
          </a:ln>
        </p:spPr>
        <p:txBody>
          <a:bodyPr vert="horz" lIns="0" tIns="45720" rIns="0" bIns="0" rtlCol="0" anchor="b">
            <a:noAutofit/>
          </a:bodyPr>
          <a:lstStyle/>
          <a:p>
            <a:pPr algn="ctr"/>
            <a:r>
              <a:rPr lang="hi-IN" b="1" u="sng" dirty="0">
                <a:latin typeface="Times New Roman" panose="02020603050405020304" pitchFamily="18" charset="0"/>
                <a:cs typeface="Times New Roman" panose="02020603050405020304" pitchFamily="18" charset="0"/>
              </a:rPr>
              <a:t>नुकसान के प्रकार</a:t>
            </a:r>
            <a:endParaRPr lang="en-US" b="1" u="sng" dirty="0">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4294967295"/>
          </p:nvPr>
        </p:nvSpPr>
        <p:spPr>
          <a:xfrm>
            <a:off x="0" y="2029967"/>
            <a:ext cx="5689600" cy="4828034"/>
          </a:xfrm>
          <a:prstGeom prst="rect">
            <a:avLst/>
          </a:prstGeom>
        </p:spPr>
        <p:txBody>
          <a:bodyPr vert="horz" lIns="91440" tIns="45720" rIns="91440" bIns="45720" rtlCol="0">
            <a:normAutofit/>
          </a:bodyPr>
          <a:lstStyle/>
          <a:p>
            <a:pPr marL="982638">
              <a:lnSpc>
                <a:spcPct val="100000"/>
              </a:lnSpc>
              <a:defRPr/>
            </a:pPr>
            <a:endParaRPr lang="en-US" sz="3600" dirty="0">
              <a:latin typeface="Times New Roman" panose="02020603050405020304" pitchFamily="18" charset="0"/>
              <a:cs typeface="Times New Roman" panose="02020603050405020304" pitchFamily="18" charset="0"/>
            </a:endParaRPr>
          </a:p>
          <a:p>
            <a:pPr marL="1731934" indent="-571500">
              <a:lnSpc>
                <a:spcPct val="100000"/>
              </a:lnSpc>
              <a:defRPr/>
            </a:pPr>
            <a:r>
              <a:rPr lang="hi-IN" sz="3600" b="1" dirty="0">
                <a:latin typeface="Times New Roman" panose="02020603050405020304" pitchFamily="18" charset="0"/>
                <a:cs typeface="Times New Roman" panose="02020603050405020304" pitchFamily="18" charset="0"/>
              </a:rPr>
              <a:t>मूर्त</a:t>
            </a:r>
          </a:p>
          <a:p>
            <a:pPr marL="1617634" lvl="1" indent="0">
              <a:lnSpc>
                <a:spcPct val="100000"/>
              </a:lnSpc>
              <a:buNone/>
              <a:defRPr/>
            </a:pPr>
            <a:r>
              <a:rPr lang="hi-IN" sz="3200" b="1" dirty="0">
                <a:latin typeface="Times New Roman" panose="02020603050405020304" pitchFamily="18" charset="0"/>
                <a:cs typeface="Times New Roman" panose="02020603050405020304" pitchFamily="18" charset="0"/>
              </a:rPr>
              <a:t>    </a:t>
            </a:r>
            <a:r>
              <a:rPr lang="hi-IN" sz="3200" dirty="0">
                <a:latin typeface="Times New Roman" panose="02020603050405020304" pitchFamily="18" charset="0"/>
                <a:cs typeface="Times New Roman" panose="02020603050405020304" pitchFamily="18" charset="0"/>
              </a:rPr>
              <a:t>- प्रत्यक्ष</a:t>
            </a:r>
          </a:p>
          <a:p>
            <a:pPr marL="1617634" lvl="1" indent="0">
              <a:lnSpc>
                <a:spcPct val="100000"/>
              </a:lnSpc>
              <a:buNone/>
              <a:defRPr/>
            </a:pPr>
            <a:r>
              <a:rPr lang="hi-IN" sz="3200" dirty="0">
                <a:latin typeface="Times New Roman" panose="02020603050405020304" pitchFamily="18" charset="0"/>
                <a:cs typeface="Times New Roman" panose="02020603050405020304" pitchFamily="18" charset="0"/>
              </a:rPr>
              <a:t>    - अप्रत्यक्ष</a:t>
            </a:r>
            <a:endParaRPr lang="hi-IN" sz="3600" dirty="0">
              <a:latin typeface="Times New Roman" panose="02020603050405020304" pitchFamily="18" charset="0"/>
              <a:cs typeface="Times New Roman" panose="02020603050405020304" pitchFamily="18" charset="0"/>
            </a:endParaRPr>
          </a:p>
          <a:p>
            <a:pPr marL="1698583" indent="-538149">
              <a:lnSpc>
                <a:spcPct val="100000"/>
              </a:lnSpc>
              <a:defRPr/>
            </a:pPr>
            <a:endParaRPr lang="hi-IN" sz="3600" b="1" dirty="0">
              <a:latin typeface="Times New Roman" panose="02020603050405020304" pitchFamily="18" charset="0"/>
              <a:cs typeface="Times New Roman" panose="02020603050405020304" pitchFamily="18" charset="0"/>
            </a:endParaRPr>
          </a:p>
          <a:p>
            <a:pPr marL="1698583" indent="-538149">
              <a:lnSpc>
                <a:spcPct val="100000"/>
              </a:lnSpc>
              <a:defRPr/>
            </a:pPr>
            <a:r>
              <a:rPr lang="hi-IN" sz="3600" b="1" dirty="0">
                <a:latin typeface="Times New Roman" panose="02020603050405020304" pitchFamily="18" charset="0"/>
                <a:cs typeface="Times New Roman" panose="02020603050405020304" pitchFamily="18" charset="0"/>
              </a:rPr>
              <a:t>अमूर्त</a:t>
            </a:r>
            <a:endParaRPr lang="en-US" sz="3600" b="1" dirty="0">
              <a:latin typeface="Times New Roman" panose="02020603050405020304" pitchFamily="18" charset="0"/>
              <a:cs typeface="Times New Roman" panose="02020603050405020304" pitchFamily="18" charset="0"/>
            </a:endParaRPr>
          </a:p>
        </p:txBody>
      </p:sp>
      <p:pic>
        <p:nvPicPr>
          <p:cNvPr id="16388" name="Picture 5" descr="C:\Users\Administrator\Desktop\Flood\IMG_20180818_153406.jpg"/>
          <p:cNvPicPr>
            <a:picLocks noChangeAspect="1" noChangeArrowheads="1"/>
          </p:cNvPicPr>
          <p:nvPr/>
        </p:nvPicPr>
        <p:blipFill>
          <a:blip r:embed="rId2" cstate="print"/>
          <a:srcRect b="6876"/>
          <a:stretch>
            <a:fillRect/>
          </a:stretch>
        </p:blipFill>
        <p:spPr bwMode="auto">
          <a:xfrm>
            <a:off x="6502402" y="2029967"/>
            <a:ext cx="5485382" cy="447141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6652" y="3081403"/>
            <a:ext cx="12045348" cy="3416256"/>
          </a:xfrm>
          <a:prstGeom prst="rect">
            <a:avLst/>
          </a:prstGeom>
          <a:noFill/>
        </p:spPr>
        <p:txBody>
          <a:bodyPr wrap="square" rtlCol="0">
            <a:spAutoFit/>
          </a:bodyPr>
          <a:lstStyle/>
          <a:p>
            <a:pPr algn="just">
              <a:spcBef>
                <a:spcPts val="800"/>
              </a:spcBef>
              <a:spcAft>
                <a:spcPts val="800"/>
              </a:spcAft>
            </a:pPr>
            <a:endParaRPr lang="en-US" sz="3200" dirty="0">
              <a:latin typeface="Tw Cen MT" panose="020B0602020104020603" pitchFamily="34" charset="0"/>
            </a:endParaRPr>
          </a:p>
          <a:p>
            <a:pPr marL="609585" indent="-609585" algn="just">
              <a:lnSpc>
                <a:spcPct val="150000"/>
              </a:lnSpc>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नागरिक आबादी और पशुधन की निकासी।
नावों के पलटने/डूबने की घटना।  
सांप का काटना।
पानी की अशुद्धता।</a:t>
            </a:r>
            <a:r>
              <a:rPr lang="en-US" sz="3733" b="1" dirty="0">
                <a:latin typeface="Bookman Old Style" panose="02050604050505020204" pitchFamily="18" charset="0"/>
                <a:cs typeface="Arial" panose="020B0604020202020204" pitchFamily="34" charset="0"/>
              </a:rPr>
              <a:t> </a:t>
            </a:r>
            <a:endParaRPr lang="en-US" sz="2667" b="1" dirty="0">
              <a:latin typeface="Bookman Old Style" panose="02050604050505020204" pitchFamily="18" charset="0"/>
              <a:cs typeface="Arial" panose="020B0604020202020204" pitchFamily="34" charset="0"/>
            </a:endParaRPr>
          </a:p>
        </p:txBody>
      </p:sp>
      <p:pic>
        <p:nvPicPr>
          <p:cNvPr id="2051" name="Picture 3" descr="C:\Users\Sambhav\Desktop\DM in BSF\IMG-20160801-WA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1837944"/>
            <a:ext cx="5082573" cy="1755648"/>
          </a:xfrm>
          <a:prstGeom prst="rect">
            <a:avLst/>
          </a:prstGeom>
          <a:ln>
            <a:noFill/>
          </a:ln>
          <a:effectLst>
            <a:softEdge rad="112500"/>
          </a:effectLst>
        </p:spPr>
      </p:pic>
      <p:pic>
        <p:nvPicPr>
          <p:cNvPr id="2052" name="Picture 4" descr="C:\Users\Sambhav\Desktop\DM in BSF\IMG-20160801-WA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24" y="1837944"/>
            <a:ext cx="5082573" cy="1755648"/>
          </a:xfrm>
          <a:prstGeom prst="rect">
            <a:avLst/>
          </a:prstGeom>
          <a:ln>
            <a:noFill/>
          </a:ln>
          <a:effectLst>
            <a:softEdge rad="112500"/>
          </a:effectLst>
        </p:spPr>
      </p:pic>
      <p:sp>
        <p:nvSpPr>
          <p:cNvPr id="2" name="Title 1">
            <a:extLst>
              <a:ext uri="{FF2B5EF4-FFF2-40B4-BE49-F238E27FC236}">
                <a16:creationId xmlns="" xmlns:a16="http://schemas.microsoft.com/office/drawing/2014/main" id="{D68161EC-E575-EDD5-1C6E-875FC2F4E2C4}"/>
              </a:ext>
            </a:extLst>
          </p:cNvPr>
          <p:cNvSpPr txBox="1">
            <a:spLocks noChangeArrowheads="1"/>
          </p:cNvSpPr>
          <p:nvPr/>
        </p:nvSpPr>
        <p:spPr>
          <a:xfrm>
            <a:off x="2240280" y="576072"/>
            <a:ext cx="7717536" cy="1088136"/>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प्रभाव</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06D26466-C51B-5795-0B35-FCAC4B54113B}"/>
              </a:ext>
            </a:extLst>
          </p:cNvPr>
          <p:cNvGraphicFramePr/>
          <p:nvPr>
            <p:extLst>
              <p:ext uri="{D42A27DB-BD31-4B8C-83A1-F6EECF244321}">
                <p14:modId xmlns:p14="http://schemas.microsoft.com/office/powerpoint/2010/main" val="2305278690"/>
              </p:ext>
            </p:extLst>
          </p:nvPr>
        </p:nvGraphicFramePr>
        <p:xfrm>
          <a:off x="91441" y="1755648"/>
          <a:ext cx="8677655" cy="5102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5" descr="J:\Year 2014\April 2014\UTTAR KHAND SDRF PHOTOS\DSC013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1859" y="2009730"/>
            <a:ext cx="3149600" cy="2838539"/>
          </a:xfrm>
          <a:prstGeom prst="roundRect">
            <a:avLst>
              <a:gd name="adj" fmla="val 50000"/>
            </a:avLst>
          </a:prstGeom>
          <a:ln>
            <a:solidFill>
              <a:srgbClr val="00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EED7DC1B-6B8B-BC3F-DCFC-D51E71F369C2}"/>
              </a:ext>
            </a:extLst>
          </p:cNvPr>
          <p:cNvSpPr txBox="1">
            <a:spLocks noChangeArrowheads="1"/>
          </p:cNvSpPr>
          <p:nvPr/>
        </p:nvSpPr>
        <p:spPr>
          <a:xfrm>
            <a:off x="2249424" y="292230"/>
            <a:ext cx="7726680" cy="1248471"/>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में बचाव और राहत की तैयारी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4"/>
          <p:cNvGrpSpPr/>
          <p:nvPr/>
        </p:nvGrpSpPr>
        <p:grpSpPr>
          <a:xfrm>
            <a:off x="118872" y="1938528"/>
            <a:ext cx="11969496" cy="4800600"/>
            <a:chOff x="304800" y="606782"/>
            <a:chExt cx="8458200" cy="5717819"/>
          </a:xfrm>
        </p:grpSpPr>
        <p:grpSp>
          <p:nvGrpSpPr>
            <p:cNvPr id="9" name="Group 8"/>
            <p:cNvGrpSpPr/>
            <p:nvPr/>
          </p:nvGrpSpPr>
          <p:grpSpPr>
            <a:xfrm>
              <a:off x="304800" y="606782"/>
              <a:ext cx="4140640" cy="5717819"/>
              <a:chOff x="1828801" y="3110244"/>
              <a:chExt cx="2346436" cy="1851216"/>
            </a:xfrm>
          </p:grpSpPr>
          <p:pic>
            <p:nvPicPr>
              <p:cNvPr id="2" name="Picture 1" descr="Flood rescue photos 010"/>
              <p:cNvPicPr/>
              <p:nvPr/>
            </p:nvPicPr>
            <p:blipFill>
              <a:blip r:embed="rId2" cstate="print"/>
              <a:srcRect/>
              <a:stretch>
                <a:fillRect/>
              </a:stretch>
            </p:blipFill>
            <p:spPr bwMode="auto">
              <a:xfrm>
                <a:off x="1828801" y="3110244"/>
                <a:ext cx="1122715" cy="536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Flood rescue photos 004"/>
              <p:cNvPicPr/>
              <p:nvPr/>
            </p:nvPicPr>
            <p:blipFill>
              <a:blip r:embed="rId3" cstate="print"/>
              <a:srcRect/>
              <a:stretch>
                <a:fillRect/>
              </a:stretch>
            </p:blipFill>
            <p:spPr bwMode="auto">
              <a:xfrm>
                <a:off x="1828801" y="4344692"/>
                <a:ext cx="1122715" cy="616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Flood rescue photos 006"/>
              <p:cNvPicPr/>
              <p:nvPr/>
            </p:nvPicPr>
            <p:blipFill>
              <a:blip r:embed="rId4" cstate="print"/>
              <a:srcRect/>
              <a:stretch>
                <a:fillRect/>
              </a:stretch>
            </p:blipFill>
            <p:spPr bwMode="auto">
              <a:xfrm>
                <a:off x="3037879" y="3703253"/>
                <a:ext cx="1110520" cy="567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lood rescue photos 008"/>
              <p:cNvPicPr/>
              <p:nvPr/>
            </p:nvPicPr>
            <p:blipFill>
              <a:blip r:embed="rId5" cstate="print"/>
              <a:srcRect/>
              <a:stretch>
                <a:fillRect/>
              </a:stretch>
            </p:blipFill>
            <p:spPr bwMode="auto">
              <a:xfrm>
                <a:off x="1828801" y="3700517"/>
                <a:ext cx="1122715" cy="572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lood rescue photos 007"/>
              <p:cNvPicPr/>
              <p:nvPr/>
            </p:nvPicPr>
            <p:blipFill>
              <a:blip r:embed="rId6" cstate="print"/>
              <a:srcRect/>
              <a:stretch>
                <a:fillRect/>
              </a:stretch>
            </p:blipFill>
            <p:spPr bwMode="auto">
              <a:xfrm>
                <a:off x="3037879" y="3111157"/>
                <a:ext cx="1122715" cy="542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Flood rescue photos 009"/>
              <p:cNvPicPr/>
              <p:nvPr/>
            </p:nvPicPr>
            <p:blipFill>
              <a:blip r:embed="rId7" cstate="print"/>
              <a:srcRect/>
              <a:stretch>
                <a:fillRect/>
              </a:stretch>
            </p:blipFill>
            <p:spPr bwMode="auto">
              <a:xfrm>
                <a:off x="3081060" y="4344692"/>
                <a:ext cx="1094177" cy="616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0" name="Picture 3" descr="cyclo_501587_tyre300"/>
            <p:cNvPicPr>
              <a:picLocks noChangeAspect="1" noChangeArrowheads="1"/>
            </p:cNvPicPr>
            <p:nvPr/>
          </p:nvPicPr>
          <p:blipFill>
            <a:blip r:embed="rId8" cstate="print"/>
            <a:srcRect/>
            <a:stretch>
              <a:fillRect/>
            </a:stretch>
          </p:blipFill>
          <p:spPr>
            <a:xfrm>
              <a:off x="4648200" y="609600"/>
              <a:ext cx="1981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G:\IMG_2131.JPG"/>
            <p:cNvPicPr>
              <a:picLocks noChangeAspect="1" noChangeArrowheads="1"/>
            </p:cNvPicPr>
            <p:nvPr/>
          </p:nvPicPr>
          <p:blipFill>
            <a:blip r:embed="rId9" cstate="print"/>
            <a:srcRect/>
            <a:stretch>
              <a:fillRect/>
            </a:stretch>
          </p:blipFill>
          <p:spPr bwMode="auto">
            <a:xfrm>
              <a:off x="4648200" y="2514600"/>
              <a:ext cx="1981200" cy="1675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G:\IMG_2128.JPG"/>
            <p:cNvPicPr>
              <a:picLocks noChangeAspect="1" noChangeArrowheads="1"/>
            </p:cNvPicPr>
            <p:nvPr/>
          </p:nvPicPr>
          <p:blipFill>
            <a:blip r:embed="rId10" cstate="print"/>
            <a:srcRect/>
            <a:stretch>
              <a:fillRect/>
            </a:stretch>
          </p:blipFill>
          <p:spPr bwMode="auto">
            <a:xfrm>
              <a:off x="4648200" y="4419600"/>
              <a:ext cx="20574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G:\IMG_2127.JPG"/>
            <p:cNvPicPr>
              <a:picLocks noChangeAspect="1" noChangeArrowheads="1"/>
            </p:cNvPicPr>
            <p:nvPr/>
          </p:nvPicPr>
          <p:blipFill>
            <a:blip r:embed="rId11" cstate="print"/>
            <a:srcRect/>
            <a:stretch>
              <a:fillRect/>
            </a:stretch>
          </p:blipFill>
          <p:spPr bwMode="auto">
            <a:xfrm>
              <a:off x="6858000" y="609600"/>
              <a:ext cx="1905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H:\photo_print\DSCN4491.JPG"/>
            <p:cNvPicPr>
              <a:picLocks noChangeAspect="1" noChangeArrowheads="1"/>
            </p:cNvPicPr>
            <p:nvPr/>
          </p:nvPicPr>
          <p:blipFill>
            <a:blip r:embed="rId12" cstate="print"/>
            <a:srcRect/>
            <a:stretch>
              <a:fillRect/>
            </a:stretch>
          </p:blipFill>
          <p:spPr bwMode="auto">
            <a:xfrm>
              <a:off x="6858000" y="2438400"/>
              <a:ext cx="1905000" cy="1827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photo_print\Selected[1].jpg"/>
            <p:cNvPicPr>
              <a:picLocks noChangeAspect="1" noChangeArrowheads="1"/>
            </p:cNvPicPr>
            <p:nvPr/>
          </p:nvPicPr>
          <p:blipFill>
            <a:blip r:embed="rId13" cstate="print"/>
            <a:srcRect/>
            <a:stretch>
              <a:fillRect/>
            </a:stretch>
          </p:blipFill>
          <p:spPr bwMode="auto">
            <a:xfrm>
              <a:off x="6858000" y="4418661"/>
              <a:ext cx="1828800" cy="1905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6" name="TextBox 15"/>
          <p:cNvSpPr txBox="1"/>
          <p:nvPr/>
        </p:nvSpPr>
        <p:spPr>
          <a:xfrm>
            <a:off x="304799" y="228601"/>
            <a:ext cx="11531601" cy="461665"/>
          </a:xfrm>
          <a:prstGeom prst="rect">
            <a:avLst/>
          </a:prstGeom>
          <a:noFill/>
        </p:spPr>
        <p:txBody>
          <a:bodyPr wrap="square" rtlCol="0">
            <a:spAutoFit/>
          </a:bodyPr>
          <a:lstStyle/>
          <a:p>
            <a:endParaRPr lang="en-IN" sz="2400" dirty="0"/>
          </a:p>
        </p:txBody>
      </p:sp>
      <p:sp>
        <p:nvSpPr>
          <p:cNvPr id="11" name="Title 1">
            <a:extLst>
              <a:ext uri="{FF2B5EF4-FFF2-40B4-BE49-F238E27FC236}">
                <a16:creationId xmlns="" xmlns:a16="http://schemas.microsoft.com/office/drawing/2014/main" id="{2A8A1F54-1D7E-2A1F-5E3A-AE29A60F125E}"/>
              </a:ext>
            </a:extLst>
          </p:cNvPr>
          <p:cNvSpPr txBox="1">
            <a:spLocks noChangeArrowheads="1"/>
          </p:cNvSpPr>
          <p:nvPr/>
        </p:nvSpPr>
        <p:spPr>
          <a:xfrm>
            <a:off x="2231137" y="206308"/>
            <a:ext cx="7726679" cy="1405807"/>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अस्थायी/स्वविकसित फ्लोटिंग साधनों पर प्रशिक्षण</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228601"/>
            <a:ext cx="6299200" cy="461665"/>
          </a:xfrm>
          <a:prstGeom prst="rect">
            <a:avLst/>
          </a:prstGeom>
          <a:noFill/>
        </p:spPr>
        <p:txBody>
          <a:bodyPr wrap="square" rtlCol="0">
            <a:spAutoFit/>
          </a:bodyPr>
          <a:lstStyle/>
          <a:p>
            <a:endParaRPr lang="en-IN" sz="2400" dirty="0"/>
          </a:p>
        </p:txBody>
      </p:sp>
      <p:pic>
        <p:nvPicPr>
          <p:cNvPr id="22" name="Picture 2" descr="DSC00020"/>
          <p:cNvPicPr>
            <a:picLocks noChangeAspect="1" noChangeArrowheads="1"/>
          </p:cNvPicPr>
          <p:nvPr/>
        </p:nvPicPr>
        <p:blipFill rotWithShape="1">
          <a:blip r:embed="rId2" cstate="print"/>
          <a:srcRect l="38023" r="23953"/>
          <a:stretch>
            <a:fillRect/>
          </a:stretch>
        </p:blipFill>
        <p:spPr bwMode="auto">
          <a:xfrm>
            <a:off x="355600" y="2039113"/>
            <a:ext cx="3548888" cy="2913888"/>
          </a:xfrm>
          <a:prstGeom prst="rect">
            <a:avLst/>
          </a:prstGeom>
          <a:noFill/>
          <a:ln w="9525">
            <a:noFill/>
            <a:miter lim="800000"/>
            <a:headEnd/>
            <a:tailEnd/>
          </a:ln>
        </p:spPr>
      </p:pic>
      <p:sp>
        <p:nvSpPr>
          <p:cNvPr id="23" name="TextBox 22"/>
          <p:cNvSpPr txBox="1"/>
          <p:nvPr/>
        </p:nvSpPr>
        <p:spPr>
          <a:xfrm>
            <a:off x="0" y="5722205"/>
            <a:ext cx="3986784" cy="584775"/>
          </a:xfrm>
          <a:prstGeom prst="rect">
            <a:avLst/>
          </a:prstGeom>
          <a:solidFill>
            <a:schemeClr val="accent3">
              <a:lumMod val="40000"/>
              <a:lumOff val="60000"/>
            </a:schemeClr>
          </a:solidFill>
        </p:spPr>
        <p:txBody>
          <a:bodyPr wrap="square" rtlCol="0">
            <a:spAutoFit/>
          </a:bodyPr>
          <a:lstStyle/>
          <a:p>
            <a:r>
              <a:rPr lang="hi-IN" sz="3200" b="1" dirty="0">
                <a:latin typeface="Times New Roman" panose="02020603050405020304" pitchFamily="18" charset="0"/>
                <a:cs typeface="Times New Roman" panose="02020603050405020304" pitchFamily="18" charset="0"/>
              </a:rPr>
              <a:t>रबरयुक्त फुलाने योग्य मोटर बोट</a:t>
            </a:r>
            <a:endParaRPr lang="en-US" sz="2667" b="1" dirty="0">
              <a:latin typeface="Times New Roman" panose="02020603050405020304" pitchFamily="18" charset="0"/>
              <a:cs typeface="Times New Roman" panose="02020603050405020304" pitchFamily="18" charset="0"/>
            </a:endParaRPr>
          </a:p>
        </p:txBody>
      </p:sp>
      <p:pic>
        <p:nvPicPr>
          <p:cNvPr id="8" name="Picture 10" descr="http://t1.gstatic.com/images?q=tbn:ANd9GcTrpcjTDmsmJ8HIBjauhc_l8taNy3jBOk5p3TqEWumb36OmWbFrrsgV7atP"/>
          <p:cNvPicPr>
            <a:picLocks noChangeAspect="1" noChangeArrowheads="1"/>
          </p:cNvPicPr>
          <p:nvPr/>
        </p:nvPicPr>
        <p:blipFill>
          <a:blip r:embed="rId3" cstate="print"/>
          <a:srcRect/>
          <a:stretch>
            <a:fillRect/>
          </a:stretch>
        </p:blipFill>
        <p:spPr bwMode="auto">
          <a:xfrm>
            <a:off x="4470400" y="2039112"/>
            <a:ext cx="3962400" cy="2913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181600" y="5862936"/>
            <a:ext cx="2946400" cy="584775"/>
          </a:xfrm>
          <a:prstGeom prst="rect">
            <a:avLst/>
          </a:prstGeom>
          <a:solidFill>
            <a:schemeClr val="accent3">
              <a:lumMod val="40000"/>
              <a:lumOff val="60000"/>
            </a:schemeClr>
          </a:solidFill>
        </p:spPr>
        <p:txBody>
          <a:bodyPr wrap="square" rtlCol="0">
            <a:spAutoFit/>
          </a:bodyPr>
          <a:lstStyle/>
          <a:p>
            <a:pPr algn="ctr">
              <a:spcBef>
                <a:spcPts val="800"/>
              </a:spcBef>
              <a:spcAft>
                <a:spcPts val="800"/>
              </a:spcAft>
            </a:pPr>
            <a:r>
              <a:rPr lang="hi-IN" sz="3200" b="1" dirty="0">
                <a:latin typeface="Times New Roman" panose="02020603050405020304" pitchFamily="18" charset="0"/>
                <a:cs typeface="Times New Roman" panose="02020603050405020304" pitchFamily="18" charset="0"/>
              </a:rPr>
              <a:t>जीवन रक्षक जैकेट</a:t>
            </a:r>
            <a:endParaRPr lang="en-US" sz="2667" b="1" dirty="0">
              <a:latin typeface="Times New Roman" panose="02020603050405020304" pitchFamily="18" charset="0"/>
              <a:cs typeface="Times New Roman" panose="02020603050405020304" pitchFamily="18" charset="0"/>
            </a:endParaRPr>
          </a:p>
        </p:txBody>
      </p:sp>
      <p:pic>
        <p:nvPicPr>
          <p:cNvPr id="10" name="Picture 2" descr="http://t1.gstatic.com/images?q=tbn:ANd9GcR-oXE3HBVxtJX2iOj0sEZCROsmF0dwpi5ZqGqKtYq7_uj7eR0nDw"/>
          <p:cNvPicPr>
            <a:picLocks noChangeAspect="1" noChangeArrowheads="1"/>
          </p:cNvPicPr>
          <p:nvPr/>
        </p:nvPicPr>
        <p:blipFill>
          <a:blip r:embed="rId4" cstate="print"/>
          <a:srcRect/>
          <a:stretch>
            <a:fillRect/>
          </a:stretch>
        </p:blipFill>
        <p:spPr bwMode="auto">
          <a:xfrm>
            <a:off x="8737600" y="2039111"/>
            <a:ext cx="3149600" cy="2913888"/>
          </a:xfrm>
          <a:prstGeom prst="rect">
            <a:avLst/>
          </a:prstGeom>
          <a:noFill/>
        </p:spPr>
      </p:pic>
      <p:sp>
        <p:nvSpPr>
          <p:cNvPr id="11" name="TextBox 10"/>
          <p:cNvSpPr txBox="1"/>
          <p:nvPr/>
        </p:nvSpPr>
        <p:spPr>
          <a:xfrm>
            <a:off x="9182608" y="5780782"/>
            <a:ext cx="2844800" cy="1077218"/>
          </a:xfrm>
          <a:prstGeom prst="rect">
            <a:avLst/>
          </a:prstGeom>
          <a:solidFill>
            <a:schemeClr val="accent3">
              <a:lumMod val="40000"/>
              <a:lumOff val="60000"/>
            </a:schemeClr>
          </a:solidFill>
        </p:spPr>
        <p:txBody>
          <a:bodyPr wrap="square" rtlCol="0">
            <a:spAutoFit/>
          </a:bodyPr>
          <a:lstStyle/>
          <a:p>
            <a:pPr algn="ctr">
              <a:spcBef>
                <a:spcPts val="800"/>
              </a:spcBef>
              <a:spcAft>
                <a:spcPts val="800"/>
              </a:spcAft>
            </a:pPr>
            <a:r>
              <a:rPr lang="hi-IN" sz="3200" b="1" dirty="0">
                <a:latin typeface="Times New Roman" panose="02020603050405020304" pitchFamily="18" charset="0"/>
                <a:cs typeface="Times New Roman" panose="02020603050405020304" pitchFamily="18" charset="0"/>
              </a:rPr>
              <a:t>लाइफबॉय/जीवन रक्षक छल्ला</a:t>
            </a:r>
            <a:endParaRPr lang="en-US" sz="2667" b="1" dirty="0">
              <a:latin typeface="Times New Roman" panose="02020603050405020304" pitchFamily="18" charset="0"/>
              <a:cs typeface="Times New Roman" panose="02020603050405020304" pitchFamily="18" charset="0"/>
            </a:endParaRPr>
          </a:p>
        </p:txBody>
      </p:sp>
      <p:sp>
        <p:nvSpPr>
          <p:cNvPr id="12" name="Right Arrow 11"/>
          <p:cNvSpPr/>
          <p:nvPr/>
        </p:nvSpPr>
        <p:spPr>
          <a:xfrm rot="16200000">
            <a:off x="6072834" y="5103168"/>
            <a:ext cx="909936" cy="609599"/>
          </a:xfrm>
          <a:prstGeom prst="rightArrow">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p>
        </p:txBody>
      </p:sp>
      <p:sp>
        <p:nvSpPr>
          <p:cNvPr id="13" name="Right Arrow 12"/>
          <p:cNvSpPr/>
          <p:nvPr/>
        </p:nvSpPr>
        <p:spPr>
          <a:xfrm rot="16200000">
            <a:off x="10009833" y="4993332"/>
            <a:ext cx="909938" cy="609599"/>
          </a:xfrm>
          <a:prstGeom prst="rightArrow">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p>
        </p:txBody>
      </p:sp>
      <p:sp>
        <p:nvSpPr>
          <p:cNvPr id="14" name="Right Arrow 13">
            <a:hlinkClick r:id="rId5" action="ppaction://hlinksldjump"/>
          </p:cNvPr>
          <p:cNvSpPr/>
          <p:nvPr/>
        </p:nvSpPr>
        <p:spPr>
          <a:xfrm rot="16200000">
            <a:off x="1745442" y="5032801"/>
            <a:ext cx="769204" cy="609599"/>
          </a:xfrm>
          <a:prstGeom prst="rightArrow">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a:p>
        </p:txBody>
      </p:sp>
      <p:sp>
        <p:nvSpPr>
          <p:cNvPr id="2" name="Title 1">
            <a:extLst>
              <a:ext uri="{FF2B5EF4-FFF2-40B4-BE49-F238E27FC236}">
                <a16:creationId xmlns="" xmlns:a16="http://schemas.microsoft.com/office/drawing/2014/main" id="{76F11199-F9D9-F900-3661-C45FBA313293}"/>
              </a:ext>
            </a:extLst>
          </p:cNvPr>
          <p:cNvSpPr txBox="1">
            <a:spLocks noChangeArrowheads="1"/>
          </p:cNvSpPr>
          <p:nvPr/>
        </p:nvSpPr>
        <p:spPr>
          <a:xfrm>
            <a:off x="2221992" y="461878"/>
            <a:ext cx="7744968" cy="992458"/>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सुझाए गए संसाधन</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228601"/>
            <a:ext cx="6299200" cy="461665"/>
          </a:xfrm>
          <a:prstGeom prst="rect">
            <a:avLst/>
          </a:prstGeom>
          <a:noFill/>
        </p:spPr>
        <p:txBody>
          <a:bodyPr wrap="square" rtlCol="0">
            <a:spAutoFit/>
          </a:bodyPr>
          <a:lstStyle/>
          <a:p>
            <a:endParaRPr lang="en-IN" sz="2400" dirty="0"/>
          </a:p>
        </p:txBody>
      </p:sp>
      <p:pic>
        <p:nvPicPr>
          <p:cNvPr id="12" name="Picture 2" descr="D:\Inspr Ajit\PPT\Photos in Kosi flood\E Coy\E-2 team\IMG-20140817-WA00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9" t="32316" r="12034"/>
          <a:stretch>
            <a:fillRect/>
          </a:stretch>
        </p:blipFill>
        <p:spPr bwMode="auto">
          <a:xfrm>
            <a:off x="0" y="2471916"/>
            <a:ext cx="11171073" cy="325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sp>
        <p:nvSpPr>
          <p:cNvPr id="2" name="Title 1">
            <a:extLst>
              <a:ext uri="{FF2B5EF4-FFF2-40B4-BE49-F238E27FC236}">
                <a16:creationId xmlns="" xmlns:a16="http://schemas.microsoft.com/office/drawing/2014/main" id="{5C4A9CAE-9F0B-0B85-B015-53041DA97D4C}"/>
              </a:ext>
            </a:extLst>
          </p:cNvPr>
          <p:cNvSpPr txBox="1">
            <a:spLocks noChangeArrowheads="1"/>
          </p:cNvSpPr>
          <p:nvPr/>
        </p:nvSpPr>
        <p:spPr>
          <a:xfrm>
            <a:off x="2232660" y="320041"/>
            <a:ext cx="7763256" cy="1298447"/>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सुरक्षा वस्तुओं का सही उपयोग करें</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829" y="2432957"/>
            <a:ext cx="11605042" cy="2226250"/>
          </a:xfrm>
          <a:prstGeom prst="rect">
            <a:avLst/>
          </a:prstGeom>
          <a:noFill/>
        </p:spPr>
        <p:txBody>
          <a:bodyPr wrap="square" rtlCol="0">
            <a:spAutoFit/>
          </a:bodyPr>
          <a:lstStyle/>
          <a:p>
            <a:pPr marL="457200" indent="-457200" algn="just">
              <a:spcBef>
                <a:spcPts val="800"/>
              </a:spcBef>
              <a:spcAft>
                <a:spcPts val="800"/>
              </a:spcAft>
              <a:buFont typeface="Arial" panose="020B0604020202020204" pitchFamily="34" charset="0"/>
              <a:buChar char="•"/>
            </a:pPr>
            <a:r>
              <a:rPr lang="hi-IN" sz="2800" dirty="0">
                <a:latin typeface="Times New Roman" panose="02020603050405020304" pitchFamily="18" charset="0"/>
                <a:cs typeface="Times New Roman" panose="02020603050405020304" pitchFamily="18" charset="0"/>
              </a:rPr>
              <a:t>आईएमडी अलर्ट/वेबसाइट की लगातार निगरानी करें।  
आईएमडी अलर्ट प्राप्त करने के लिए वरिष्ठ अधिकारियों के मोबाइल नंबर पंजीकृत किए जा सकते हैं।
आपातकालीन संचालन केंद्र लगातार इन अद्यतनों की निगरानी कर सकता है और संबंधित कमांडरों को सूचित कर सकता है।</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0B33C25F-7263-0E7B-FC05-267733D95AD2}"/>
              </a:ext>
            </a:extLst>
          </p:cNvPr>
          <p:cNvSpPr txBox="1">
            <a:spLocks noChangeArrowheads="1"/>
          </p:cNvSpPr>
          <p:nvPr/>
        </p:nvSpPr>
        <p:spPr>
          <a:xfrm>
            <a:off x="2212848" y="297161"/>
            <a:ext cx="7772400" cy="970083"/>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सूचना प्रौद्योगिकी का उपयोग</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0486" y="2188681"/>
            <a:ext cx="10939489" cy="4146805"/>
          </a:xfrm>
          <a:prstGeom prst="rect">
            <a:avLst/>
          </a:prstGeom>
        </p:spPr>
        <p:txBody>
          <a:bodyPr>
            <a:normAutofit/>
          </a:bodyPr>
          <a:lstStyle/>
          <a:p>
            <a:pPr marL="1426598" indent="-365751" defTabSz="1219170">
              <a:spcBef>
                <a:spcPts val="773"/>
              </a:spcBef>
              <a:buSzPct val="85000"/>
              <a:buFont typeface="Wingdings 2" panose="05020102010507070707"/>
              <a:buChar char=""/>
              <a:defRPr/>
            </a:pPr>
            <a:r>
              <a:rPr lang="en-US" sz="2800" dirty="0">
                <a:latin typeface="Times New Roman" panose="02020603050405020304" pitchFamily="18" charset="0"/>
                <a:cs typeface="Times New Roman" panose="02020603050405020304" pitchFamily="18" charset="0"/>
              </a:rPr>
              <a:t> </a:t>
            </a:r>
            <a:r>
              <a:rPr lang="hi-IN" sz="2800" dirty="0">
                <a:latin typeface="Times New Roman" panose="02020603050405020304" pitchFamily="18" charset="0"/>
                <a:cs typeface="Times New Roman" panose="02020603050405020304" pitchFamily="18" charset="0"/>
              </a:rPr>
              <a:t>सतर्क रहें।
 आपदा आपूर्ति इकट्ठा करें।
 बचाव और निकासी के लिए तैयार रहें।
 अपने आपदा योजना की समीक्षा और कार्यान्वयन करें।
 अपनी संपत्ति की सुरक्षा करें।
 परिचितीकरण और जागरूकता कार्यक्रम।
 निरंतर प्रशिक्षण और उपकरण रखरखाव।</a:t>
            </a:r>
            <a:endParaRPr lang="en-US" sz="2800" dirty="0">
              <a:latin typeface="Bookman Old Style" panose="02050604050505020204" pitchFamily="18" charset="0"/>
            </a:endParaRPr>
          </a:p>
        </p:txBody>
      </p:sp>
      <p:sp>
        <p:nvSpPr>
          <p:cNvPr id="6" name="Title 1"/>
          <p:cNvSpPr txBox="1">
            <a:spLocks/>
          </p:cNvSpPr>
          <p:nvPr/>
        </p:nvSpPr>
        <p:spPr>
          <a:xfrm>
            <a:off x="3556000" y="0"/>
            <a:ext cx="5384800" cy="990600"/>
          </a:xfrm>
          <a:prstGeom prst="rect">
            <a:avLst/>
          </a:prstGeom>
        </p:spPr>
        <p:txBody>
          <a:bodyPr lIns="0" rIns="0" bIns="0" anchor="b" anchorCtr="0">
            <a:normAutofit/>
          </a:bodyPr>
          <a:lstStyle/>
          <a:p>
            <a:pPr defTabSz="1219170">
              <a:spcBef>
                <a:spcPct val="0"/>
              </a:spcBef>
              <a:defRPr/>
            </a:pPr>
            <a:endParaRPr lang="en-US" sz="5333" b="1" dirty="0">
              <a:solidFill>
                <a:srgbClr val="00FF00"/>
              </a:solidFill>
              <a:latin typeface="+mj-lt"/>
              <a:ea typeface="+mj-ea"/>
              <a:cs typeface="+mj-cs"/>
            </a:endParaRPr>
          </a:p>
        </p:txBody>
      </p:sp>
      <p:sp>
        <p:nvSpPr>
          <p:cNvPr id="10" name="Title 1">
            <a:extLst>
              <a:ext uri="{FF2B5EF4-FFF2-40B4-BE49-F238E27FC236}">
                <a16:creationId xmlns="" xmlns:a16="http://schemas.microsoft.com/office/drawing/2014/main" id="{EF4DBA9F-4585-C514-823F-FCFB931F73FB}"/>
              </a:ext>
            </a:extLst>
          </p:cNvPr>
          <p:cNvSpPr txBox="1">
            <a:spLocks noChangeArrowheads="1"/>
          </p:cNvSpPr>
          <p:nvPr/>
        </p:nvSpPr>
        <p:spPr>
          <a:xfrm>
            <a:off x="2231136" y="438912"/>
            <a:ext cx="7735824" cy="719408"/>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से पहले</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1D2193-8E1A-7FF6-B178-CDAE2BBCC636}"/>
              </a:ext>
            </a:extLst>
          </p:cNvPr>
          <p:cNvSpPr>
            <a:spLocks noGrp="1"/>
          </p:cNvSpPr>
          <p:nvPr>
            <p:ph idx="1"/>
          </p:nvPr>
        </p:nvSpPr>
        <p:spPr>
          <a:xfrm>
            <a:off x="201168" y="2048256"/>
            <a:ext cx="11823191" cy="4059936"/>
          </a:xfrm>
        </p:spPr>
        <p:txBody>
          <a:bodyPr>
            <a:normAutofit/>
          </a:bodyPr>
          <a:lstStyle/>
          <a:p>
            <a:pPr marL="0" indent="0" algn="just">
              <a:lnSpc>
                <a:spcPct val="150000"/>
              </a:lnSpc>
              <a:buNone/>
            </a:pPr>
            <a:r>
              <a:rPr lang="hi-IN" b="1" dirty="0">
                <a:latin typeface="Times New Roman" panose="02020603050405020304" pitchFamily="18" charset="0"/>
                <a:cs typeface="Times New Roman" panose="02020603050405020304" pitchFamily="18" charset="0"/>
              </a:rPr>
              <a:t>बाढ़ के मैदान का भूविज्ञान</a:t>
            </a:r>
          </a:p>
          <a:p>
            <a:pPr algn="just">
              <a:lnSpc>
                <a:spcPct val="150000"/>
              </a:lnSpc>
            </a:pPr>
            <a:r>
              <a:rPr lang="hi-IN" dirty="0">
                <a:latin typeface="Times New Roman" panose="02020603050405020304" pitchFamily="18" charset="0"/>
                <a:cs typeface="Times New Roman" panose="02020603050405020304" pitchFamily="18" charset="0"/>
              </a:rPr>
              <a:t>बाढ़ के मैदानों के प्राकृतिक विकास में दो प्रमुख प्रक्रियाएँ शामिल हैं:-</a:t>
            </a:r>
            <a:r>
              <a:rPr lang="hi-IN" b="1"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 कटाव (</a:t>
            </a:r>
            <a:r>
              <a:rPr lang="en-IN" dirty="0">
                <a:latin typeface="Times New Roman" panose="02020603050405020304" pitchFamily="18" charset="0"/>
                <a:cs typeface="Times New Roman" panose="02020603050405020304" pitchFamily="18" charset="0"/>
              </a:rPr>
              <a:t>Erosion)</a:t>
            </a:r>
            <a:r>
              <a:rPr lang="hi-IN" dirty="0">
                <a:latin typeface="Times New Roman" panose="02020603050405020304" pitchFamily="18" charset="0"/>
                <a:cs typeface="Times New Roman" panose="02020603050405020304" pitchFamily="18" charset="0"/>
              </a:rPr>
              <a:t>
 अवसादन/मिट्टी का संचय (</a:t>
            </a:r>
            <a:r>
              <a:rPr lang="en-IN" dirty="0">
                <a:latin typeface="Times New Roman" panose="02020603050405020304" pitchFamily="18" charset="0"/>
                <a:cs typeface="Times New Roman" panose="02020603050405020304" pitchFamily="18" charset="0"/>
              </a:rPr>
              <a:t>Aggradation/Alluviation)</a:t>
            </a:r>
            <a:r>
              <a:rPr lang="hi-IN" dirty="0">
                <a:latin typeface="Times New Roman" panose="02020603050405020304" pitchFamily="18" charset="0"/>
                <a:cs typeface="Times New Roman" panose="02020603050405020304" pitchFamily="18" charset="0"/>
              </a:rPr>
              <a:t>
 एक नदी बाढ़ मैदान को कटाव करती है जब यह घुमाव करती है, यानी साइड से साइड तक मुड़ती है।</a:t>
            </a:r>
            <a:endParaRPr lang="en-US"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4D086F1E-13A9-6506-C77F-C86312C7E36A}"/>
              </a:ext>
            </a:extLst>
          </p:cNvPr>
          <p:cNvSpPr txBox="1">
            <a:spLocks noChangeArrowheads="1"/>
          </p:cNvSpPr>
          <p:nvPr/>
        </p:nvSpPr>
        <p:spPr>
          <a:xfrm>
            <a:off x="2130552" y="822960"/>
            <a:ext cx="2221992"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p>
        </p:txBody>
      </p:sp>
    </p:spTree>
    <p:extLst>
      <p:ext uri="{BB962C8B-B14F-4D97-AF65-F5344CB8AC3E}">
        <p14:creationId xmlns:p14="http://schemas.microsoft.com/office/powerpoint/2010/main" val="251238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71500" y="1837944"/>
            <a:ext cx="11518900" cy="4715256"/>
          </a:xfrm>
          <a:prstGeom prst="rect">
            <a:avLst/>
          </a:prstGeom>
        </p:spPr>
        <p:txBody>
          <a:bodyPr>
            <a:noAutofit/>
          </a:bodyPr>
          <a:lstStyle/>
          <a:p>
            <a:pPr marL="764098" indent="-620168" algn="just" defTabSz="1219170">
              <a:lnSpc>
                <a:spcPct val="150000"/>
              </a:lnSpc>
              <a:spcBef>
                <a:spcPts val="773"/>
              </a:spcBef>
              <a:buSzPct val="85000"/>
              <a:buFont typeface="Wingdings 2" panose="05020102010507070707"/>
              <a:buChar char=""/>
              <a:defRPr/>
            </a:pPr>
            <a:r>
              <a:rPr lang="hi-IN" sz="2800" dirty="0">
                <a:latin typeface="Times New Roman" panose="02020603050405020304" pitchFamily="18" charset="0"/>
                <a:cs typeface="Times New Roman" panose="02020603050405020304" pitchFamily="18" charset="0"/>
              </a:rPr>
              <a:t>शांत रहें, घबराएं नहीं।
पड़ोसियों को चेतावनी दें और विकलांगों, बच्चों, महिलाओं और बुजुर्गों की मदद करने को प्राथमिकता दें।
खतरे से अवगत रहें।
बिजली, गैस आदि बंद कर दें।
तत्काल सुरक्षा उपायों को लागू करें।</a:t>
            </a:r>
            <a:endParaRPr lang="en-US" sz="2667"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149600" y="0"/>
            <a:ext cx="5181600" cy="889000"/>
          </a:xfrm>
          <a:prstGeom prst="rect">
            <a:avLst/>
          </a:prstGeom>
        </p:spPr>
        <p:txBody>
          <a:bodyPr lIns="0" rIns="0" bIns="0" anchor="b" anchorCtr="0">
            <a:normAutofit/>
          </a:bodyPr>
          <a:lstStyle/>
          <a:p>
            <a:pPr defTabSz="1219170">
              <a:spcBef>
                <a:spcPct val="0"/>
              </a:spcBef>
              <a:defRPr/>
            </a:pPr>
            <a:endParaRPr lang="en-US" sz="5333" b="1" dirty="0">
              <a:solidFill>
                <a:srgbClr val="00FF00"/>
              </a:solidFill>
              <a:latin typeface="+mj-lt"/>
              <a:ea typeface="+mj-ea"/>
              <a:cs typeface="+mj-cs"/>
            </a:endParaRPr>
          </a:p>
        </p:txBody>
      </p:sp>
      <p:sp>
        <p:nvSpPr>
          <p:cNvPr id="8" name="Title 1">
            <a:extLst>
              <a:ext uri="{FF2B5EF4-FFF2-40B4-BE49-F238E27FC236}">
                <a16:creationId xmlns="" xmlns:a16="http://schemas.microsoft.com/office/drawing/2014/main" id="{21F29502-B23C-2F56-C0D0-70C8B7C33665}"/>
              </a:ext>
            </a:extLst>
          </p:cNvPr>
          <p:cNvSpPr txBox="1">
            <a:spLocks noChangeArrowheads="1"/>
          </p:cNvSpPr>
          <p:nvPr/>
        </p:nvSpPr>
        <p:spPr>
          <a:xfrm>
            <a:off x="2240280" y="304800"/>
            <a:ext cx="7717536" cy="975360"/>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latin typeface="Times New Roman" panose="02020603050405020304" pitchFamily="18" charset="0"/>
                <a:cs typeface="Times New Roman" panose="02020603050405020304" pitchFamily="18" charset="0"/>
              </a:rPr>
              <a:t>बाढ़ में बचाव और राहत की तैयारी</a:t>
            </a:r>
            <a:endParaRPr lang="en-US" sz="4000"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8259" y="2427732"/>
            <a:ext cx="11313741" cy="3434225"/>
          </a:xfrm>
          <a:prstGeom prst="rect">
            <a:avLst/>
          </a:prstGeom>
        </p:spPr>
        <p:txBody>
          <a:bodyPr>
            <a:normAutofit/>
          </a:bodyPr>
          <a:lstStyle/>
          <a:p>
            <a:pPr marL="601130" indent="-457200" defTabSz="1219170">
              <a:lnSpc>
                <a:spcPct val="150000"/>
              </a:lnSpc>
              <a:spcBef>
                <a:spcPts val="773"/>
              </a:spcBef>
              <a:buSzPct val="85000"/>
              <a:buFont typeface="Arial" panose="020B0604020202020204" pitchFamily="34" charset="0"/>
              <a:buChar char="•"/>
              <a:defRPr/>
            </a:pPr>
            <a:r>
              <a:rPr lang="hi-IN" sz="2800" dirty="0">
                <a:latin typeface="Times New Roman" panose="02020603050405020304" pitchFamily="18" charset="0"/>
                <a:cs typeface="Times New Roman" panose="02020603050405020304" pitchFamily="18" charset="0"/>
              </a:rPr>
              <a:t>यदि खाली किया गया है तो अपनी संपत्ति को सुरक्षित करें।
अपने साथ केवल जरूरत की चीजें ही ले जाएं।
बाढ़ वाले इलाकों को पैदल या वाहन से पार न करें। 
सार्वजनिक सुरक्षा निकायों के साथ सहयोग करें।</a:t>
            </a:r>
            <a:endParaRPr lang="en-US" sz="28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8D8F48BF-22B7-4470-2C6F-D4B4E5F9797D}"/>
              </a:ext>
            </a:extLst>
          </p:cNvPr>
          <p:cNvSpPr txBox="1">
            <a:spLocks noChangeArrowheads="1"/>
          </p:cNvSpPr>
          <p:nvPr/>
        </p:nvSpPr>
        <p:spPr>
          <a:xfrm>
            <a:off x="2221992" y="356616"/>
            <a:ext cx="7744968" cy="1051560"/>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दौरान</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856232"/>
            <a:ext cx="12192000" cy="4645152"/>
          </a:xfrm>
          <a:prstGeom prst="rect">
            <a:avLst/>
          </a:prstGeom>
        </p:spPr>
        <p:txBody>
          <a:bodyPr rtlCol="0">
            <a:normAutofit/>
          </a:bodyPr>
          <a:lstStyle/>
          <a:p>
            <a:pPr marL="1432948" indent="-623984" defTabSz="1219170">
              <a:lnSpc>
                <a:spcPct val="150000"/>
              </a:lnSpc>
              <a:spcBef>
                <a:spcPts val="773"/>
              </a:spcBef>
              <a:buClr>
                <a:schemeClr val="tx1"/>
              </a:buClr>
              <a:buSzPct val="85000"/>
              <a:buFont typeface="Arial" panose="020B0604020202020204" pitchFamily="34" charset="0"/>
              <a:buChar char="•"/>
              <a:defRPr/>
            </a:pPr>
            <a:r>
              <a:rPr lang="hi-IN" sz="2800" dirty="0">
                <a:latin typeface="Times New Roman" panose="02020603050405020304" pitchFamily="18" charset="0"/>
                <a:cs typeface="Times New Roman" panose="02020603050405020304" pitchFamily="18" charset="0"/>
              </a:rPr>
              <a:t>शांत रहें, घबराएं नहीं।
घायलों की जांच करें और हो सके तो उनकी मदद करें।
रेडियो, टीवी सुनें। टेलीफोन का कम से कम इस्तेमाल करें।
बचाव और सहायता सेवाओं के साथ सहयोग करें।
शवों की पहचान में सहयोग करें।
पुनर्वास कार्य में सहायता के लिए स्वयं को उपलब्ध कराएं।</a:t>
            </a:r>
            <a:endParaRPr lang="en-US" sz="28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743200" y="76200"/>
            <a:ext cx="5892800" cy="990600"/>
          </a:xfrm>
          <a:prstGeom prst="rect">
            <a:avLst/>
          </a:prstGeom>
        </p:spPr>
        <p:txBody>
          <a:bodyPr lIns="0" rIns="0" bIns="0" anchor="b" anchorCtr="0">
            <a:normAutofit/>
          </a:bodyPr>
          <a:lstStyle/>
          <a:p>
            <a:pPr defTabSz="1219170">
              <a:spcBef>
                <a:spcPct val="0"/>
              </a:spcBef>
              <a:defRPr/>
            </a:pPr>
            <a:endParaRPr lang="en-US" sz="5333" b="1" dirty="0">
              <a:solidFill>
                <a:srgbClr val="00FF00"/>
              </a:solidFill>
              <a:latin typeface="+mj-lt"/>
              <a:ea typeface="+mj-ea"/>
              <a:cs typeface="+mj-cs"/>
            </a:endParaRPr>
          </a:p>
        </p:txBody>
      </p:sp>
      <p:sp>
        <p:nvSpPr>
          <p:cNvPr id="8" name="Title 1">
            <a:extLst>
              <a:ext uri="{FF2B5EF4-FFF2-40B4-BE49-F238E27FC236}">
                <a16:creationId xmlns="" xmlns:a16="http://schemas.microsoft.com/office/drawing/2014/main" id="{6ACF9ADC-E904-E979-DDC0-71D6EA5FD3DD}"/>
              </a:ext>
            </a:extLst>
          </p:cNvPr>
          <p:cNvSpPr txBox="1">
            <a:spLocks noChangeArrowheads="1"/>
          </p:cNvSpPr>
          <p:nvPr/>
        </p:nvSpPr>
        <p:spPr>
          <a:xfrm>
            <a:off x="2200656" y="484631"/>
            <a:ext cx="7790688" cy="882255"/>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बाढ़ के बाद</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47088"/>
            <a:ext cx="8503920" cy="4541187"/>
          </a:xfrm>
        </p:spPr>
        <p:txBody>
          <a:bodyPr anchor="ctr">
            <a:noAutofit/>
          </a:bodyPr>
          <a:lstStyle/>
          <a:p>
            <a:pPr algn="just"/>
            <a:r>
              <a:rPr lang="hi-IN" dirty="0">
                <a:latin typeface="Times New Roman" panose="02020603050405020304" pitchFamily="18" charset="0"/>
                <a:cs typeface="Times New Roman" panose="02020603050405020304" pitchFamily="18" charset="0"/>
              </a:rPr>
              <a:t>भारत मौसम विज्ञान विभाग (</a:t>
            </a:r>
            <a:r>
              <a:rPr lang="en-IN" dirty="0">
                <a:latin typeface="Times New Roman" panose="02020603050405020304" pitchFamily="18" charset="0"/>
                <a:cs typeface="Times New Roman" panose="02020603050405020304" pitchFamily="18" charset="0"/>
              </a:rPr>
              <a:t>IMD) </a:t>
            </a:r>
            <a:r>
              <a:rPr lang="hi-IN" dirty="0">
                <a:latin typeface="Times New Roman" panose="02020603050405020304" pitchFamily="18" charset="0"/>
                <a:cs typeface="Times New Roman" panose="02020603050405020304" pitchFamily="18" charset="0"/>
              </a:rPr>
              <a:t>मुख्य सरकारी एजेंसी है, जो भारत में मौसम संबंधी जानकारी प्रदान करने के लिए जिम्मेदार है, जिसमें वर्षा, चक्रवात और हवा की भविष्यवाणी शामिल है।</a:t>
            </a:r>
          </a:p>
          <a:p>
            <a:pPr algn="just"/>
            <a:r>
              <a:rPr lang="hi-IN" dirty="0">
                <a:latin typeface="Times New Roman" panose="02020603050405020304" pitchFamily="18" charset="0"/>
                <a:cs typeface="Times New Roman" panose="02020603050405020304" pitchFamily="18" charset="0"/>
              </a:rPr>
              <a:t>इस जानकारी के लिए उनकी आधिकारिक वेबसाइट और </a:t>
            </a:r>
            <a:r>
              <a:rPr lang="en-IN" dirty="0">
                <a:solidFill>
                  <a:srgbClr val="FF0000"/>
                </a:solidFill>
                <a:latin typeface="Times New Roman" panose="02020603050405020304" pitchFamily="18" charset="0"/>
                <a:cs typeface="Times New Roman" panose="02020603050405020304" pitchFamily="18" charset="0"/>
              </a:rPr>
              <a:t>MAUSAM</a:t>
            </a:r>
            <a:r>
              <a:rPr lang="en-IN"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ऐप मुख्य स्रोत हैं।</a:t>
            </a:r>
            <a:endParaRPr lang="en-US" dirty="0">
              <a:latin typeface="Times New Roman" panose="02020603050405020304" pitchFamily="18" charset="0"/>
              <a:cs typeface="Times New Roman" panose="02020603050405020304" pitchFamily="18" charset="0"/>
            </a:endParaRPr>
          </a:p>
        </p:txBody>
      </p:sp>
      <p:pic>
        <p:nvPicPr>
          <p:cNvPr id="5122" name="Picture 2" descr="C:\Users\TRG CELL\Desktop\mausam app.jfif"/>
          <p:cNvPicPr>
            <a:picLocks noChangeAspect="1" noChangeArrowheads="1"/>
          </p:cNvPicPr>
          <p:nvPr/>
        </p:nvPicPr>
        <p:blipFill>
          <a:blip r:embed="rId2"/>
          <a:srcRect/>
          <a:stretch>
            <a:fillRect/>
          </a:stretch>
        </p:blipFill>
        <p:spPr bwMode="auto">
          <a:xfrm>
            <a:off x="8921969" y="1847088"/>
            <a:ext cx="2681767" cy="4645787"/>
          </a:xfrm>
          <a:prstGeom prst="rect">
            <a:avLst/>
          </a:prstGeom>
          <a:noFill/>
        </p:spPr>
      </p:pic>
      <p:sp>
        <p:nvSpPr>
          <p:cNvPr id="4" name="Title 1">
            <a:extLst>
              <a:ext uri="{FF2B5EF4-FFF2-40B4-BE49-F238E27FC236}">
                <a16:creationId xmlns="" xmlns:a16="http://schemas.microsoft.com/office/drawing/2014/main" id="{EFF0752D-F292-8DD4-9238-648333A36761}"/>
              </a:ext>
            </a:extLst>
          </p:cNvPr>
          <p:cNvSpPr txBox="1">
            <a:spLocks noGrp="1" noChangeArrowheads="1"/>
          </p:cNvSpPr>
          <p:nvPr>
            <p:ph type="title"/>
          </p:nvPr>
        </p:nvSpPr>
        <p:spPr>
          <a:xfrm>
            <a:off x="2212848" y="365125"/>
            <a:ext cx="7763256" cy="1325563"/>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मौसम की स्थिति का ज्ञान</a:t>
            </a:r>
            <a:endParaRPr 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 y="1847088"/>
            <a:ext cx="7502821" cy="4699762"/>
          </a:xfrm>
        </p:spPr>
        <p:txBody>
          <a:bodyPr>
            <a:noAutofit/>
          </a:bodyPr>
          <a:lstStyle/>
          <a:p>
            <a:pPr algn="just">
              <a:lnSpc>
                <a:spcPct val="150000"/>
              </a:lnSpc>
            </a:pPr>
            <a:r>
              <a:rPr lang="hi-IN" dirty="0">
                <a:latin typeface="Times New Roman" panose="02020603050405020304" pitchFamily="18" charset="0"/>
                <a:cs typeface="Times New Roman" panose="02020603050405020304" pitchFamily="18" charset="0"/>
              </a:rPr>
              <a:t>निचले इलाकों से बचें।
 उच्च भूमि की तलाश करें।
जल निकासी की स्थिति जांचें।
क्षतिग्रस्त बुनियादी ढांचे से दूर रहें।
मलबे के मार्ग पर नजर रखें।</a:t>
            </a:r>
            <a:endParaRPr lang="en-US" dirty="0">
              <a:latin typeface="Times New Roman" panose="02020603050405020304" pitchFamily="18" charset="0"/>
              <a:cs typeface="Times New Roman" panose="02020603050405020304" pitchFamily="18" charset="0"/>
            </a:endParaRPr>
          </a:p>
        </p:txBody>
      </p:sp>
      <p:pic>
        <p:nvPicPr>
          <p:cNvPr id="6146" name="Picture 2" descr="C:\Users\TRG CELL\Desktop\damage.jfif"/>
          <p:cNvPicPr>
            <a:picLocks noChangeAspect="1" noChangeArrowheads="1"/>
          </p:cNvPicPr>
          <p:nvPr/>
        </p:nvPicPr>
        <p:blipFill>
          <a:blip r:embed="rId2"/>
          <a:srcRect/>
          <a:stretch>
            <a:fillRect/>
          </a:stretch>
        </p:blipFill>
        <p:spPr bwMode="auto">
          <a:xfrm>
            <a:off x="7809230" y="1847087"/>
            <a:ext cx="3620771" cy="2020824"/>
          </a:xfrm>
          <a:prstGeom prst="rect">
            <a:avLst/>
          </a:prstGeom>
          <a:noFill/>
        </p:spPr>
      </p:pic>
      <p:pic>
        <p:nvPicPr>
          <p:cNvPr id="6147" name="Picture 3" descr="C:\Users\TRG CELL\Desktop\debris.jfif"/>
          <p:cNvPicPr>
            <a:picLocks noChangeAspect="1" noChangeArrowheads="1"/>
          </p:cNvPicPr>
          <p:nvPr/>
        </p:nvPicPr>
        <p:blipFill>
          <a:blip r:embed="rId3"/>
          <a:srcRect/>
          <a:stretch>
            <a:fillRect/>
          </a:stretch>
        </p:blipFill>
        <p:spPr bwMode="auto">
          <a:xfrm>
            <a:off x="7809231" y="4050792"/>
            <a:ext cx="3620770" cy="2020824"/>
          </a:xfrm>
          <a:prstGeom prst="rect">
            <a:avLst/>
          </a:prstGeom>
          <a:noFill/>
        </p:spPr>
      </p:pic>
      <p:sp>
        <p:nvSpPr>
          <p:cNvPr id="5" name="Title 1">
            <a:extLst>
              <a:ext uri="{FF2B5EF4-FFF2-40B4-BE49-F238E27FC236}">
                <a16:creationId xmlns="" xmlns:a16="http://schemas.microsoft.com/office/drawing/2014/main" id="{FB4718AD-0F13-2BFF-2CD1-BAD14CB2280C}"/>
              </a:ext>
            </a:extLst>
          </p:cNvPr>
          <p:cNvSpPr txBox="1">
            <a:spLocks noGrp="1" noChangeArrowheads="1"/>
          </p:cNvSpPr>
          <p:nvPr>
            <p:ph type="title"/>
          </p:nvPr>
        </p:nvSpPr>
        <p:spPr>
          <a:xfrm>
            <a:off x="2240280" y="311150"/>
            <a:ext cx="7717536" cy="1008603"/>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कैंपिंग स्थल का ज्ञान</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7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853" y="1879092"/>
            <a:ext cx="6874934" cy="4572000"/>
          </a:xfrm>
        </p:spPr>
        <p:txBody>
          <a:bodyPr>
            <a:noAutofit/>
          </a:bodyPr>
          <a:lstStyle/>
          <a:p>
            <a:pPr algn="just">
              <a:lnSpc>
                <a:spcPct val="150000"/>
              </a:lnSpc>
            </a:pPr>
            <a:r>
              <a:rPr lang="hi-IN" dirty="0">
                <a:latin typeface="Times New Roman" panose="02020603050405020304" pitchFamily="18" charset="0"/>
                <a:cs typeface="Times New Roman" panose="02020603050405020304" pitchFamily="18" charset="0"/>
              </a:rPr>
              <a:t>इतिहास को जानें।
 संकेतों की दृश्यता बनाए रखें।।
स्वच्छ जल और स्वच्छता का ध्यान रखें।
हवा और पेड़ों का ध्यान रखें।
निकासी के मार्गों तक पहुंच सुनिश्चित करें।</a:t>
            </a:r>
            <a:endParaRPr lang="en-US"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7170" name="Picture 2" descr="C:\Users\TRG CELL\Desktop\mind.jfif"/>
          <p:cNvPicPr>
            <a:picLocks noChangeAspect="1" noChangeArrowheads="1"/>
          </p:cNvPicPr>
          <p:nvPr/>
        </p:nvPicPr>
        <p:blipFill>
          <a:blip r:embed="rId2"/>
          <a:srcRect/>
          <a:stretch>
            <a:fillRect/>
          </a:stretch>
        </p:blipFill>
        <p:spPr bwMode="auto">
          <a:xfrm>
            <a:off x="7604019" y="1856232"/>
            <a:ext cx="3505941" cy="1902970"/>
          </a:xfrm>
          <a:prstGeom prst="rect">
            <a:avLst/>
          </a:prstGeom>
          <a:noFill/>
        </p:spPr>
      </p:pic>
      <p:pic>
        <p:nvPicPr>
          <p:cNvPr id="7171" name="Picture 3" descr="C:\Users\TRG CELL\Desktop\escap.jfif"/>
          <p:cNvPicPr>
            <a:picLocks noChangeAspect="1" noChangeArrowheads="1"/>
          </p:cNvPicPr>
          <p:nvPr/>
        </p:nvPicPr>
        <p:blipFill>
          <a:blip r:embed="rId3"/>
          <a:srcRect/>
          <a:stretch>
            <a:fillRect/>
          </a:stretch>
        </p:blipFill>
        <p:spPr bwMode="auto">
          <a:xfrm>
            <a:off x="7604019" y="3972369"/>
            <a:ext cx="3505941" cy="1902970"/>
          </a:xfrm>
          <a:prstGeom prst="rect">
            <a:avLst/>
          </a:prstGeom>
          <a:noFill/>
        </p:spPr>
      </p:pic>
      <p:sp>
        <p:nvSpPr>
          <p:cNvPr id="2" name="Title 1">
            <a:extLst>
              <a:ext uri="{FF2B5EF4-FFF2-40B4-BE49-F238E27FC236}">
                <a16:creationId xmlns="" xmlns:a16="http://schemas.microsoft.com/office/drawing/2014/main" id="{BBFC7976-1FCF-FFB5-3570-E42B558579F9}"/>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568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10" y="1746504"/>
            <a:ext cx="7530406" cy="4892040"/>
          </a:xfrm>
        </p:spPr>
        <p:txBody>
          <a:bodyPr>
            <a:noAutofit/>
          </a:bodyPr>
          <a:lstStyle/>
          <a:p>
            <a:pPr algn="just">
              <a:lnSpc>
                <a:spcPct val="150000"/>
              </a:lnSpc>
            </a:pPr>
            <a:r>
              <a:rPr lang="hi-IN" b="1" dirty="0">
                <a:latin typeface="Times New Roman" panose="02020603050405020304" pitchFamily="18" charset="0"/>
                <a:cs typeface="Times New Roman" panose="02020603050405020304" pitchFamily="18" charset="0"/>
              </a:rPr>
              <a:t>बाढ़ का पानी निचले भू – भाग/जमीन में बहता है:- </a:t>
            </a:r>
          </a:p>
          <a:p>
            <a:pPr marL="0" indent="0" algn="just">
              <a:lnSpc>
                <a:spcPct val="150000"/>
              </a:lnSpc>
              <a:buNone/>
            </a:pPr>
            <a:r>
              <a:rPr lang="hi-IN" dirty="0">
                <a:latin typeface="Times New Roman" panose="02020603050405020304" pitchFamily="18" charset="0"/>
                <a:cs typeface="Times New Roman" panose="02020603050405020304" pitchFamily="18" charset="0"/>
              </a:rPr>
              <a:t>नीचा भू-भाग पानी जल्दी जमा करता है, जिससे डूबने या बह जाने का जोखिम बढ़ जाता है।</a:t>
            </a:r>
          </a:p>
          <a:p>
            <a:pPr algn="just">
              <a:lnSpc>
                <a:spcPct val="150000"/>
              </a:lnSpc>
            </a:pPr>
            <a:r>
              <a:rPr lang="hi-IN" b="1" dirty="0">
                <a:latin typeface="Times New Roman" panose="02020603050405020304" pitchFamily="18" charset="0"/>
                <a:cs typeface="Times New Roman" panose="02020603050405020304" pitchFamily="18" charset="0"/>
              </a:rPr>
              <a:t>उच्च भू – भाग/भूमि सुरक्षा प्रदान करती है: - </a:t>
            </a:r>
          </a:p>
          <a:p>
            <a:pPr marL="0" indent="0" algn="just">
              <a:lnSpc>
                <a:spcPct val="150000"/>
              </a:lnSpc>
              <a:buNone/>
            </a:pPr>
            <a:r>
              <a:rPr lang="hi-IN" dirty="0">
                <a:latin typeface="Times New Roman" panose="02020603050405020304" pitchFamily="18" charset="0"/>
                <a:cs typeface="Times New Roman" panose="02020603050405020304" pitchFamily="18" charset="0"/>
              </a:rPr>
              <a:t>ऊँचा भू-भाग सुरक्षित होता है – आश्रय स्थल, निकासी मार्ग और बचाव कार्यों के लिए उपयुक्त।</a:t>
            </a:r>
            <a:endParaRPr lang="en-US" dirty="0">
              <a:latin typeface="Times New Roman" panose="02020603050405020304" pitchFamily="18" charset="0"/>
              <a:cs typeface="Times New Roman" panose="02020603050405020304" pitchFamily="18" charset="0"/>
            </a:endParaRPr>
          </a:p>
        </p:txBody>
      </p:sp>
      <p:pic>
        <p:nvPicPr>
          <p:cNvPr id="9218" name="Picture 2" descr="C:\Users\TRG CELL\Desktop\high to low.jfif"/>
          <p:cNvPicPr>
            <a:picLocks noChangeAspect="1" noChangeArrowheads="1"/>
          </p:cNvPicPr>
          <p:nvPr/>
        </p:nvPicPr>
        <p:blipFill>
          <a:blip r:embed="rId2"/>
          <a:srcRect/>
          <a:stretch>
            <a:fillRect/>
          </a:stretch>
        </p:blipFill>
        <p:spPr bwMode="auto">
          <a:xfrm>
            <a:off x="7792933" y="1943546"/>
            <a:ext cx="3536483" cy="1485454"/>
          </a:xfrm>
          <a:prstGeom prst="rect">
            <a:avLst/>
          </a:prstGeom>
          <a:noFill/>
        </p:spPr>
      </p:pic>
      <p:pic>
        <p:nvPicPr>
          <p:cNvPr id="9219" name="Picture 3" descr="C:\Users\TRG CELL\Desktop\high ground aa.jfif"/>
          <p:cNvPicPr>
            <a:picLocks noChangeAspect="1" noChangeArrowheads="1"/>
          </p:cNvPicPr>
          <p:nvPr/>
        </p:nvPicPr>
        <p:blipFill>
          <a:blip r:embed="rId3"/>
          <a:srcRect/>
          <a:stretch>
            <a:fillRect/>
          </a:stretch>
        </p:blipFill>
        <p:spPr bwMode="auto">
          <a:xfrm>
            <a:off x="7792933" y="3728197"/>
            <a:ext cx="3536483" cy="1485455"/>
          </a:xfrm>
          <a:prstGeom prst="rect">
            <a:avLst/>
          </a:prstGeom>
          <a:noFill/>
        </p:spPr>
      </p:pic>
      <p:sp>
        <p:nvSpPr>
          <p:cNvPr id="4" name="Title 1">
            <a:extLst>
              <a:ext uri="{FF2B5EF4-FFF2-40B4-BE49-F238E27FC236}">
                <a16:creationId xmlns="" xmlns:a16="http://schemas.microsoft.com/office/drawing/2014/main" id="{5F212C04-FF18-E004-AA3A-0002FACCD66F}"/>
              </a:ext>
            </a:extLst>
          </p:cNvPr>
          <p:cNvSpPr txBox="1">
            <a:spLocks noChangeArrowheads="1"/>
          </p:cNvSpPr>
          <p:nvPr/>
        </p:nvSpPr>
        <p:spPr>
          <a:xfrm>
            <a:off x="2240280" y="411480"/>
            <a:ext cx="7726680" cy="1106424"/>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b="1" u="sng" dirty="0">
                <a:latin typeface="Times New Roman" panose="02020603050405020304" pitchFamily="18" charset="0"/>
                <a:cs typeface="Times New Roman" panose="02020603050405020304" pitchFamily="18" charset="0"/>
              </a:rPr>
              <a:t>ऊँचे और नीचले भू-भाग का ज्ञान</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313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83080"/>
            <a:ext cx="7416801" cy="4800600"/>
          </a:xfrm>
        </p:spPr>
        <p:txBody>
          <a:bodyPr>
            <a:noAutofit/>
          </a:bodyPr>
          <a:lstStyle/>
          <a:p>
            <a:pPr>
              <a:lnSpc>
                <a:spcPct val="150000"/>
              </a:lnSpc>
            </a:pPr>
            <a:r>
              <a:rPr lang="hi-IN" b="1" dirty="0">
                <a:latin typeface="Times New Roman" panose="02020603050405020304" pitchFamily="18" charset="0"/>
                <a:cs typeface="Times New Roman" panose="02020603050405020304" pitchFamily="18" charset="0"/>
              </a:rPr>
              <a:t>तेज़ और समझदारी भरी निकासी</a:t>
            </a:r>
            <a:r>
              <a:rPr lang="hi-IN" dirty="0">
                <a:latin typeface="Times New Roman" panose="02020603050405020304" pitchFamily="18" charset="0"/>
                <a:cs typeface="Times New Roman" panose="02020603050405020304" pitchFamily="18" charset="0"/>
              </a:rPr>
              <a:t>:- यदि आपको </a:t>
            </a:r>
            <a:r>
              <a:rPr lang="hi-IN" b="1" dirty="0">
                <a:latin typeface="Times New Roman" panose="02020603050405020304" pitchFamily="18" charset="0"/>
                <a:cs typeface="Times New Roman" panose="02020603050405020304" pitchFamily="18" charset="0"/>
              </a:rPr>
              <a:t>निकटतम ऊँचा स्थान </a:t>
            </a:r>
            <a:r>
              <a:rPr lang="hi-IN" dirty="0">
                <a:latin typeface="Times New Roman" panose="02020603050405020304" pitchFamily="18" charset="0"/>
                <a:cs typeface="Times New Roman" panose="02020603050405020304" pitchFamily="18" charset="0"/>
              </a:rPr>
              <a:t>पता है, तो आप तेजी से खतरे से बच सकते हैं।</a:t>
            </a:r>
            <a:r>
              <a:rPr lang="hi-IN" b="1" dirty="0">
                <a:latin typeface="Times New Roman" panose="02020603050405020304" pitchFamily="18" charset="0"/>
                <a:cs typeface="Times New Roman" panose="02020603050405020304" pitchFamily="18" charset="0"/>
              </a:rPr>
              <a:t>
जाल/फंदों और खतरों से बचें</a:t>
            </a:r>
            <a:r>
              <a:rPr lang="hi-IN" dirty="0">
                <a:latin typeface="Times New Roman" panose="02020603050405020304" pitchFamily="18" charset="0"/>
                <a:cs typeface="Times New Roman" panose="02020603050405020304" pitchFamily="18" charset="0"/>
              </a:rPr>
              <a:t>। </a:t>
            </a:r>
            <a:r>
              <a:rPr lang="hi-IN" b="1" dirty="0">
                <a:latin typeface="Times New Roman" panose="02020603050405020304" pitchFamily="18" charset="0"/>
                <a:cs typeface="Times New Roman" panose="02020603050405020304" pitchFamily="18" charset="0"/>
              </a:rPr>
              <a:t>
 बेहतर योजना और निर्णय लेना: - </a:t>
            </a:r>
            <a:r>
              <a:rPr lang="hi-IN" dirty="0">
                <a:latin typeface="Times New Roman" panose="02020603050405020304" pitchFamily="18" charset="0"/>
                <a:cs typeface="Times New Roman" panose="02020603050405020304" pitchFamily="18" charset="0"/>
              </a:rPr>
              <a:t>यह आपको सुरक्षित स्थान चुनने, कैंप लगाने या आश्रय लेने में मदद करता है।</a:t>
            </a:r>
            <a:endParaRPr lang="en-US" dirty="0">
              <a:latin typeface="Times New Roman" panose="02020603050405020304" pitchFamily="18" charset="0"/>
              <a:cs typeface="Times New Roman" panose="02020603050405020304" pitchFamily="18" charset="0"/>
            </a:endParaRPr>
          </a:p>
        </p:txBody>
      </p:sp>
      <p:pic>
        <p:nvPicPr>
          <p:cNvPr id="10242" name="Picture 2" descr="C:\Users\TRG CELL\Desktop\avoid.jfif"/>
          <p:cNvPicPr>
            <a:picLocks noChangeAspect="1" noChangeArrowheads="1"/>
          </p:cNvPicPr>
          <p:nvPr/>
        </p:nvPicPr>
        <p:blipFill>
          <a:blip r:embed="rId2"/>
          <a:srcRect/>
          <a:stretch>
            <a:fillRect/>
          </a:stretch>
        </p:blipFill>
        <p:spPr bwMode="auto">
          <a:xfrm>
            <a:off x="7552268" y="1947672"/>
            <a:ext cx="3191932" cy="1967432"/>
          </a:xfrm>
          <a:prstGeom prst="rect">
            <a:avLst/>
          </a:prstGeom>
          <a:noFill/>
        </p:spPr>
      </p:pic>
      <p:pic>
        <p:nvPicPr>
          <p:cNvPr id="10243" name="Picture 3" descr="C:\Users\TRG CELL\Desktop\quick action.jfif"/>
          <p:cNvPicPr>
            <a:picLocks noChangeAspect="1" noChangeArrowheads="1"/>
          </p:cNvPicPr>
          <p:nvPr/>
        </p:nvPicPr>
        <p:blipFill>
          <a:blip r:embed="rId3"/>
          <a:srcRect/>
          <a:stretch>
            <a:fillRect/>
          </a:stretch>
        </p:blipFill>
        <p:spPr bwMode="auto">
          <a:xfrm>
            <a:off x="7552267" y="4007263"/>
            <a:ext cx="3191933" cy="1967432"/>
          </a:xfrm>
          <a:prstGeom prst="rect">
            <a:avLst/>
          </a:prstGeom>
          <a:noFill/>
        </p:spPr>
      </p:pic>
      <p:sp>
        <p:nvSpPr>
          <p:cNvPr id="6" name="Title 1">
            <a:extLst>
              <a:ext uri="{FF2B5EF4-FFF2-40B4-BE49-F238E27FC236}">
                <a16:creationId xmlns="" xmlns:a16="http://schemas.microsoft.com/office/drawing/2014/main" id="{E60F08C0-AB2E-D477-0184-4ED40A1E1835}"/>
              </a:ext>
            </a:extLst>
          </p:cNvPr>
          <p:cNvSpPr txBox="1">
            <a:spLocks noChangeArrowheads="1"/>
          </p:cNvSpPr>
          <p:nvPr/>
        </p:nvSpPr>
        <p:spPr>
          <a:xfrm>
            <a:off x="2201672" y="810768"/>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984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6" y="2558487"/>
            <a:ext cx="11402567" cy="1039660"/>
          </a:xfrm>
          <a:solidFill>
            <a:srgbClr val="FFC000"/>
          </a:solidFill>
        </p:spPr>
        <p:txBody>
          <a:bodyPr anchor="ctr">
            <a:normAutofit/>
          </a:bodyPr>
          <a:lstStyle/>
          <a:p>
            <a:pPr marL="0" indent="0" algn="ctr">
              <a:buNone/>
            </a:pPr>
            <a:r>
              <a:rPr lang="hi-IN" sz="3600" b="1" dirty="0">
                <a:latin typeface="Times New Roman" panose="02020603050405020304" pitchFamily="18" charset="0"/>
                <a:cs typeface="Times New Roman" panose="02020603050405020304" pitchFamily="18" charset="0"/>
              </a:rPr>
              <a:t>उष्णकटिबंधीय बाढ़ चक्रवात पर वीडियो फिल्में- "आईजीओटी“(IGOT) से</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765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E8030B2-3491-392B-AD30-4E34DF22D92D}"/>
            </a:ext>
          </a:extLst>
        </p:cNvPr>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2C00EEA-64EB-6080-B068-35DD751E04FC}"/>
              </a:ext>
            </a:extLst>
          </p:cNvPr>
          <p:cNvSpPr>
            <a:spLocks noGrp="1"/>
          </p:cNvSpPr>
          <p:nvPr>
            <p:ph idx="1"/>
          </p:nvPr>
        </p:nvSpPr>
        <p:spPr>
          <a:xfrm>
            <a:off x="0" y="1746505"/>
            <a:ext cx="12192000" cy="5111496"/>
          </a:xfrm>
        </p:spPr>
        <p:txBody>
          <a:bodyPr>
            <a:noAutofit/>
          </a:bodyPr>
          <a:lstStyle/>
          <a:p>
            <a:pPr marL="0" indent="0">
              <a:lnSpc>
                <a:spcPct val="200000"/>
              </a:lnSpc>
              <a:buNone/>
            </a:pPr>
            <a:r>
              <a:rPr lang="en-US" sz="3200" b="1" dirty="0">
                <a:latin typeface="Times New Roman" panose="02020603050405020304" pitchFamily="18" charset="0"/>
                <a:cs typeface="Times New Roman" panose="02020603050405020304" pitchFamily="18" charset="0"/>
              </a:rPr>
              <a:t>	</a:t>
            </a:r>
            <a:r>
              <a:rPr lang="hi-IN" b="1" dirty="0">
                <a:latin typeface="Times New Roman" panose="02020603050405020304" pitchFamily="18" charset="0"/>
                <a:cs typeface="Times New Roman" panose="02020603050405020304" pitchFamily="18" charset="0"/>
              </a:rPr>
              <a:t>अब आप सक्षम हैं: -</a:t>
            </a:r>
            <a:endParaRPr lang="en-US" b="1" dirty="0">
              <a:latin typeface="Times New Roman" panose="02020603050405020304" pitchFamily="18" charset="0"/>
              <a:cs typeface="Times New Roman" panose="02020603050405020304" pitchFamily="18" charset="0"/>
            </a:endParaRPr>
          </a:p>
          <a:p>
            <a:pPr marL="457200" indent="-457200"/>
            <a:r>
              <a:rPr lang="hi-IN" dirty="0">
                <a:latin typeface="Times New Roman" panose="02020603050405020304" pitchFamily="18" charset="0"/>
                <a:cs typeface="Times New Roman" panose="02020603050405020304" pitchFamily="18" charset="0"/>
              </a:rPr>
              <a:t>विभिन्न प्रकार भू- भाग को परिभाषित करना।</a:t>
            </a:r>
          </a:p>
          <a:p>
            <a:pPr marL="457200" indent="-457200"/>
            <a:r>
              <a:rPr lang="hi-IN" dirty="0">
                <a:latin typeface="Times New Roman" panose="02020603050405020304" pitchFamily="18" charset="0"/>
                <a:cs typeface="Times New Roman" panose="02020603050405020304" pitchFamily="18" charset="0"/>
              </a:rPr>
              <a:t>बाढ़ और उसके कारणों को परिभाषित करना।</a:t>
            </a:r>
          </a:p>
          <a:p>
            <a:pPr marL="457200" indent="-457200"/>
            <a:r>
              <a:rPr lang="hi-IN" dirty="0">
                <a:latin typeface="Times New Roman" panose="02020603050405020304" pitchFamily="18" charset="0"/>
                <a:cs typeface="Times New Roman" panose="02020603050405020304" pitchFamily="18" charset="0"/>
              </a:rPr>
              <a:t>बाढ़ प्रबंधन को परिभाषित करना।</a:t>
            </a:r>
          </a:p>
          <a:p>
            <a:pPr marL="457200" indent="-457200"/>
            <a:r>
              <a:rPr lang="hi-IN" dirty="0">
                <a:latin typeface="Times New Roman" panose="02020603050405020304" pitchFamily="18" charset="0"/>
                <a:cs typeface="Times New Roman" panose="02020603050405020304" pitchFamily="18" charset="0"/>
              </a:rPr>
              <a:t>नुकसान के प्रकारों की सूची बनाना।</a:t>
            </a:r>
          </a:p>
          <a:p>
            <a:pPr marL="457200" indent="-457200"/>
            <a:r>
              <a:rPr lang="hi-IN" dirty="0">
                <a:latin typeface="Times New Roman" panose="02020603050405020304" pitchFamily="18" charset="0"/>
                <a:cs typeface="Times New Roman" panose="02020603050405020304" pitchFamily="18" charset="0"/>
              </a:rPr>
              <a:t>विभिन्न मौसम स्थितियों, कैंपिंग स्थल को समझाना।</a:t>
            </a:r>
          </a:p>
          <a:p>
            <a:pPr marL="457200" indent="-457200"/>
            <a:r>
              <a:rPr lang="hi-IN" dirty="0">
                <a:latin typeface="Times New Roman" panose="02020603050405020304" pitchFamily="18" charset="0"/>
                <a:cs typeface="Times New Roman" panose="02020603050405020304" pitchFamily="18" charset="0"/>
              </a:rPr>
              <a:t>ऊँचे और नीचले भू-भाग को समझना।</a:t>
            </a:r>
          </a:p>
          <a:p>
            <a:pPr marL="457200" indent="-457200"/>
            <a:r>
              <a:rPr lang="hi-IN" dirty="0">
                <a:latin typeface="Times New Roman" panose="02020603050405020304" pitchFamily="18" charset="0"/>
                <a:cs typeface="Times New Roman" panose="02020603050405020304" pitchFamily="18" charset="0"/>
              </a:rPr>
              <a:t>उष्णकटिबंधीय बाढ़ स्थितियों को समझना।</a:t>
            </a:r>
          </a:p>
        </p:txBody>
      </p:sp>
      <p:sp>
        <p:nvSpPr>
          <p:cNvPr id="10" name="Rectangle 6">
            <a:extLst>
              <a:ext uri="{FF2B5EF4-FFF2-40B4-BE49-F238E27FC236}">
                <a16:creationId xmlns="" xmlns:a16="http://schemas.microsoft.com/office/drawing/2014/main" id="{19078DBD-A562-032F-2D13-9CFC9BE49C48}"/>
              </a:ext>
            </a:extLst>
          </p:cNvPr>
          <p:cNvSpPr>
            <a:spLocks noChangeArrowheads="1"/>
          </p:cNvSpPr>
          <p:nvPr/>
        </p:nvSpPr>
        <p:spPr bwMode="auto">
          <a:xfrm>
            <a:off x="5990322"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30250" algn="l"/>
              </a:tabLst>
            </a:pPr>
            <a:r>
              <a:rPr kumimoji="0" lang="en-US" altLang="en-US" sz="1000" b="0" i="0" u="none" strike="noStrike" cap="none" normalizeH="0" baseline="0" dirty="0">
                <a:ln>
                  <a:noFill/>
                </a:ln>
                <a:solidFill>
                  <a:srgbClr val="211C1F"/>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1">
            <a:extLst>
              <a:ext uri="{FF2B5EF4-FFF2-40B4-BE49-F238E27FC236}">
                <a16:creationId xmlns="" xmlns:a16="http://schemas.microsoft.com/office/drawing/2014/main" id="{BCAB4C98-CE3E-CE4B-7CA4-DAF1CC592E5E}"/>
              </a:ext>
            </a:extLst>
          </p:cNvPr>
          <p:cNvSpPr>
            <a:spLocks noGrp="1" noChangeArrowheads="1"/>
          </p:cNvSpPr>
          <p:nvPr>
            <p:ph type="title"/>
          </p:nvPr>
        </p:nvSpPr>
        <p:spPr>
          <a:xfrm>
            <a:off x="2231136" y="405518"/>
            <a:ext cx="7717536" cy="1149906"/>
          </a:xfrm>
          <a:solidFill>
            <a:srgbClr val="FFC000"/>
          </a:solidFill>
        </p:spPr>
        <p:txBody>
          <a:bodyPr anchor="ctr"/>
          <a:lstStyle/>
          <a:p>
            <a:pPr algn="ctr"/>
            <a:r>
              <a:rPr lang="hi-IN" altLang="en-US" b="1" u="sng" dirty="0">
                <a:latin typeface="Times New Roman" panose="02020603050405020304" pitchFamily="18" charset="0"/>
                <a:cs typeface="Times New Roman" panose="02020603050405020304" pitchFamily="18" charset="0"/>
              </a:rPr>
              <a:t>समीक्षा</a:t>
            </a:r>
            <a:endParaRPr lang="en-IN" alt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1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A535FC9-F6B2-A866-57D4-AC3EB2DA71B6}"/>
              </a:ext>
            </a:extLst>
          </p:cNvPr>
          <p:cNvSpPr>
            <a:spLocks noGrp="1"/>
          </p:cNvSpPr>
          <p:nvPr>
            <p:ph idx="1"/>
          </p:nvPr>
        </p:nvSpPr>
        <p:spPr>
          <a:xfrm>
            <a:off x="769335" y="1678488"/>
            <a:ext cx="10691980" cy="4784942"/>
          </a:xfrm>
        </p:spPr>
        <p:txBody>
          <a:bodyPr>
            <a:noAutofit/>
          </a:bodyPr>
          <a:lstStyle/>
          <a:p>
            <a:endParaRPr lang="en-US" sz="3000" dirty="0"/>
          </a:p>
          <a:p>
            <a:endParaRPr lang="en-US" sz="3200" dirty="0"/>
          </a:p>
          <a:p>
            <a:endParaRPr lang="en-US" sz="3000" dirty="0"/>
          </a:p>
        </p:txBody>
      </p:sp>
      <p:sp>
        <p:nvSpPr>
          <p:cNvPr id="2" name="Title 1">
            <a:extLst>
              <a:ext uri="{FF2B5EF4-FFF2-40B4-BE49-F238E27FC236}">
                <a16:creationId xmlns="" xmlns:a16="http://schemas.microsoft.com/office/drawing/2014/main" id="{0070EC49-A443-AA00-C222-856EFACA8996}"/>
              </a:ext>
            </a:extLst>
          </p:cNvPr>
          <p:cNvSpPr>
            <a:spLocks noGrp="1" noChangeArrowheads="1"/>
          </p:cNvSpPr>
          <p:nvPr>
            <p:ph type="title"/>
          </p:nvPr>
        </p:nvSpPr>
        <p:spPr>
          <a:xfrm>
            <a:off x="2247465" y="503574"/>
            <a:ext cx="7735824" cy="859536"/>
          </a:xfrm>
          <a:solidFill>
            <a:srgbClr val="FFC000"/>
          </a:solidFill>
        </p:spPr>
        <p:txBody>
          <a:bodyPr anchor="ctr">
            <a:normAutofit/>
          </a:bodyPr>
          <a:lstStyle/>
          <a:p>
            <a:pPr algn="ctr"/>
            <a:r>
              <a:rPr lang="hi-IN" b="1" u="sng" dirty="0">
                <a:latin typeface="Times New Roman" panose="02020603050405020304" pitchFamily="18" charset="0"/>
                <a:cs typeface="Times New Roman" panose="02020603050405020304" pitchFamily="18" charset="0"/>
              </a:rPr>
              <a:t>नदी प्रणालियाँ</a:t>
            </a:r>
            <a:endParaRPr lang="en-US" u="sng" dirty="0">
              <a:latin typeface="Times New Roman" panose="02020603050405020304" pitchFamily="18" charset="0"/>
              <a:cs typeface="Times New Roman" panose="02020603050405020304" pitchFamily="18" charset="0"/>
            </a:endParaRPr>
          </a:p>
        </p:txBody>
      </p:sp>
      <p:pic>
        <p:nvPicPr>
          <p:cNvPr id="4" name="Picture 2" descr="2.1 River Features - GEOGRAPHY FOR 2023 &amp; BEYOND">
            <a:extLst>
              <a:ext uri="{FF2B5EF4-FFF2-40B4-BE49-F238E27FC236}">
                <a16:creationId xmlns="" xmlns:a16="http://schemas.microsoft.com/office/drawing/2014/main" id="{2FDAE5E6-66D6-8D00-4541-A439DAA62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 y="2194560"/>
            <a:ext cx="11256264" cy="450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88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532888"/>
            <a:ext cx="12192000" cy="1484932"/>
          </a:xfrm>
          <a:solidFill>
            <a:srgbClr val="FFC000"/>
          </a:solidFill>
        </p:spPr>
        <p:txBody>
          <a:bodyPr anchor="ctr">
            <a:normAutofit/>
          </a:bodyPr>
          <a:lstStyle/>
          <a:p>
            <a:pPr algn="ctr">
              <a:buNone/>
            </a:pPr>
            <a:r>
              <a:rPr lang="hi-IN" sz="6600" b="1" dirty="0">
                <a:latin typeface="Times New Roman" panose="02020603050405020304" pitchFamily="18" charset="0"/>
                <a:cs typeface="Times New Roman" panose="02020603050405020304" pitchFamily="18" charset="0"/>
              </a:rPr>
              <a:t>कोई सवाल?</a:t>
            </a:r>
            <a:endParaRPr lang="en-US" sz="6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92808"/>
            <a:ext cx="12192000" cy="4901184"/>
          </a:xfrm>
        </p:spPr>
        <p:txBody>
          <a:bodyPr anchor="t">
            <a:normAutofit/>
          </a:bodyPr>
          <a:lstStyle/>
          <a:p>
            <a:pPr>
              <a:lnSpc>
                <a:spcPct val="110000"/>
              </a:lnSpc>
              <a:buNone/>
            </a:pPr>
            <a:r>
              <a:rPr lang="hi-IN" sz="2000" b="1" dirty="0">
                <a:latin typeface="Times New Roman" panose="02020603050405020304" pitchFamily="18" charset="0"/>
                <a:cs typeface="Times New Roman" panose="02020603050405020304" pitchFamily="18" charset="0"/>
              </a:rPr>
              <a:t>प्रश्न: 1 निम्नलिखित में से कौन सा बाढ़ का एक सामान्य प्राकृतिक कारण है?</a:t>
            </a:r>
          </a:p>
          <a:p>
            <a:pPr>
              <a:lnSpc>
                <a:spcPct val="110000"/>
              </a:lnSpc>
              <a:buNone/>
            </a:pPr>
            <a:r>
              <a:rPr lang="hi-IN" sz="2000" dirty="0">
                <a:latin typeface="Times New Roman" panose="02020603050405020304" pitchFamily="18" charset="0"/>
                <a:cs typeface="Times New Roman" panose="02020603050405020304" pitchFamily="18" charset="0"/>
              </a:rPr>
              <a:t>अ</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वनों की कटाई।
ब</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बादल फटना
स) अधिक जनसंख्या
द</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शहरीकरण</a:t>
            </a:r>
            <a:endParaRPr lang="en-US" sz="2000" dirty="0">
              <a:latin typeface="Times New Roman" panose="02020603050405020304" pitchFamily="18" charset="0"/>
              <a:cs typeface="Times New Roman" panose="02020603050405020304" pitchFamily="18" charset="0"/>
            </a:endParaRPr>
          </a:p>
          <a:p>
            <a:pPr>
              <a:lnSpc>
                <a:spcPct val="110000"/>
              </a:lnSpc>
              <a:buNone/>
            </a:pPr>
            <a:r>
              <a:rPr lang="hi-IN" sz="2000" b="1" dirty="0">
                <a:latin typeface="Times New Roman" panose="02020603050405020304" pitchFamily="18" charset="0"/>
                <a:cs typeface="Times New Roman" panose="02020603050405020304" pitchFamily="18" charset="0"/>
              </a:rPr>
              <a:t>प्रश्न 2: फ्लैश फ्लड (अचानक बाढ़) क्या है?</a:t>
            </a:r>
          </a:p>
          <a:p>
            <a:pPr marL="0" indent="0">
              <a:lnSpc>
                <a:spcPct val="110000"/>
              </a:lnSpc>
              <a:buNone/>
            </a:pPr>
            <a:r>
              <a:rPr lang="hi-IN" sz="2000" dirty="0">
                <a:latin typeface="Times New Roman" panose="02020603050405020304" pitchFamily="18" charset="0"/>
                <a:cs typeface="Times New Roman" panose="02020603050405020304" pitchFamily="18" charset="0"/>
              </a:rPr>
              <a:t>अ) बर्फ पिघलने के कारण आई बाढ़।</a:t>
            </a:r>
          </a:p>
          <a:p>
            <a:pPr marL="0" indent="0">
              <a:lnSpc>
                <a:spcPct val="110000"/>
              </a:lnSpc>
              <a:buNone/>
            </a:pPr>
            <a:r>
              <a:rPr lang="hi-IN" sz="2000" dirty="0">
                <a:latin typeface="Times New Roman" panose="02020603050405020304" pitchFamily="18" charset="0"/>
                <a:cs typeface="Times New Roman" panose="02020603050405020304" pitchFamily="18" charset="0"/>
              </a:rPr>
              <a:t>ब) वर्षा के कुछ ही मिनटों या घंटों में अचानक और भीषण रूप से आने वाली बाढ़।</a:t>
            </a:r>
            <a:r>
              <a:rPr lang="en-IN" sz="2000" dirty="0">
                <a:latin typeface="Times New Roman" panose="02020603050405020304" pitchFamily="18" charset="0"/>
                <a:cs typeface="Times New Roman" panose="02020603050405020304" pitchFamily="18" charset="0"/>
              </a:rPr>
              <a:t> </a:t>
            </a:r>
            <a:endParaRPr lang="hi-IN" sz="2000" dirty="0">
              <a:latin typeface="Times New Roman" panose="02020603050405020304" pitchFamily="18" charset="0"/>
              <a:cs typeface="Times New Roman" panose="02020603050405020304" pitchFamily="18" charset="0"/>
            </a:endParaRPr>
          </a:p>
          <a:p>
            <a:pPr marL="0" indent="0">
              <a:lnSpc>
                <a:spcPct val="110000"/>
              </a:lnSpc>
              <a:buNone/>
            </a:pPr>
            <a:r>
              <a:rPr lang="hi-IN" sz="2000" dirty="0">
                <a:latin typeface="Times New Roman" panose="02020603050405020304" pitchFamily="18" charset="0"/>
                <a:cs typeface="Times New Roman" panose="02020603050405020304" pitchFamily="18" charset="0"/>
              </a:rPr>
              <a:t>स) कई सप्ताह तक चलने वाली बाढ़।</a:t>
            </a:r>
          </a:p>
          <a:p>
            <a:pPr marL="0" indent="0">
              <a:lnSpc>
                <a:spcPct val="110000"/>
              </a:lnSpc>
              <a:buNone/>
            </a:pPr>
            <a:r>
              <a:rPr lang="hi-IN" sz="2000" dirty="0">
                <a:latin typeface="Times New Roman" panose="02020603050405020304" pitchFamily="18" charset="0"/>
                <a:cs typeface="Times New Roman" panose="02020603050405020304" pitchFamily="18" charset="0"/>
              </a:rPr>
              <a:t>द) उच्च  ज्वार (हाई टाइड) से आने वाली बाढ़।</a:t>
            </a:r>
            <a:endParaRPr lang="en-US" sz="2000" dirty="0"/>
          </a:p>
        </p:txBody>
      </p:sp>
      <p:sp>
        <p:nvSpPr>
          <p:cNvPr id="4" name="Title 1">
            <a:extLst>
              <a:ext uri="{FF2B5EF4-FFF2-40B4-BE49-F238E27FC236}">
                <a16:creationId xmlns="" xmlns:a16="http://schemas.microsoft.com/office/drawing/2014/main" id="{367BEDCF-E70F-8A03-B723-D9987DB2D68F}"/>
              </a:ext>
            </a:extLst>
          </p:cNvPr>
          <p:cNvSpPr txBox="1">
            <a:spLocks noGrp="1" noChangeArrowheads="1"/>
          </p:cNvSpPr>
          <p:nvPr>
            <p:ph type="title"/>
          </p:nvPr>
        </p:nvSpPr>
        <p:spPr>
          <a:xfrm>
            <a:off x="2248292" y="572515"/>
            <a:ext cx="7653528" cy="1048896"/>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u="sng" dirty="0">
                <a:latin typeface="Times New Roman" panose="02020603050405020304" pitchFamily="18" charset="0"/>
                <a:cs typeface="Times New Roman" panose="02020603050405020304" pitchFamily="18" charset="0"/>
              </a:rPr>
              <a:t>मूल्यांकन</a:t>
            </a:r>
            <a:endParaRPr lang="en-IN" altLang="en-US" b="1"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365058-C396-9105-63DD-DEA4B8AD1E65}"/>
              </a:ext>
            </a:extLst>
          </p:cNvPr>
          <p:cNvSpPr>
            <a:spLocks noGrp="1"/>
          </p:cNvSpPr>
          <p:nvPr>
            <p:ph type="title"/>
          </p:nvPr>
        </p:nvSpPr>
        <p:spPr>
          <a:xfrm>
            <a:off x="0" y="2084832"/>
            <a:ext cx="12192000" cy="3941064"/>
          </a:xfrm>
          <a:solidFill>
            <a:srgbClr val="FFC000"/>
          </a:solidFill>
        </p:spPr>
        <p:txBody>
          <a:bodyPr anchor="ctr">
            <a:normAutofit/>
          </a:bodyPr>
          <a:lstStyle/>
          <a:p>
            <a:pPr algn="ctr">
              <a:lnSpc>
                <a:spcPct val="100000"/>
              </a:lnSpc>
            </a:pPr>
            <a:r>
              <a:rPr lang="hi-IN" sz="10666" b="1" dirty="0">
                <a:latin typeface="Times New Roman" panose="02020603050405020304" pitchFamily="18" charset="0"/>
                <a:cs typeface="Times New Roman" panose="02020603050405020304" pitchFamily="18" charset="0"/>
              </a:rPr>
              <a:t>धन्यवाद</a:t>
            </a:r>
            <a:endParaRPr lang="en-IN" sz="10666"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124487"/>
      </p:ext>
    </p:extLst>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834" y="2333679"/>
            <a:ext cx="7479792" cy="3136392"/>
          </a:xfrm>
        </p:spPr>
        <p:txBody>
          <a:bodyPr>
            <a:normAutofit/>
          </a:bodyPr>
          <a:lstStyle/>
          <a:p>
            <a:pPr>
              <a:spcAft>
                <a:spcPts val="1200"/>
              </a:spcAft>
            </a:pPr>
            <a:r>
              <a:rPr lang="hi-IN" b="1" dirty="0">
                <a:latin typeface="Times New Roman" panose="02020603050405020304" pitchFamily="18" charset="0"/>
                <a:cs typeface="Times New Roman" panose="02020603050405020304" pitchFamily="18" charset="0"/>
              </a:rPr>
              <a:t>घुमाव(मींडर): </a:t>
            </a:r>
            <a:r>
              <a:rPr lang="hi-IN" dirty="0">
                <a:latin typeface="Times New Roman" panose="02020603050405020304" pitchFamily="18" charset="0"/>
                <a:cs typeface="Times New Roman" panose="02020603050405020304" pitchFamily="18" charset="0"/>
              </a:rPr>
              <a:t>एक मींडर नदी या किसी अन्य जल स्रोत में एक घुमावदार मोड़ होता है, जो अक्सर सांप जैसी आकृति का होता है।</a:t>
            </a:r>
            <a:r>
              <a:rPr lang="hi-IN" b="1" dirty="0">
                <a:latin typeface="Times New Roman" panose="02020603050405020304" pitchFamily="18" charset="0"/>
                <a:cs typeface="Times New Roman" panose="02020603050405020304" pitchFamily="18" charset="0"/>
              </a:rPr>
              <a:t>
ऑक्सबो: </a:t>
            </a:r>
            <a:r>
              <a:rPr lang="hi-IN" dirty="0">
                <a:latin typeface="Times New Roman" panose="02020603050405020304" pitchFamily="18" charset="0"/>
                <a:cs typeface="Times New Roman" panose="02020603050405020304" pitchFamily="18" charset="0"/>
              </a:rPr>
              <a:t>एक ऑक्सबो झील एक </a:t>
            </a:r>
            <a:r>
              <a:rPr lang="en-IN" dirty="0">
                <a:latin typeface="Times New Roman" panose="02020603050405020304" pitchFamily="18" charset="0"/>
                <a:cs typeface="Times New Roman" panose="02020603050405020304" pitchFamily="18" charset="0"/>
              </a:rPr>
              <a:t>U</a:t>
            </a:r>
            <a:r>
              <a:rPr lang="hi-IN"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a:t>
            </a:r>
            <a:r>
              <a:rPr lang="hi-IN" dirty="0">
                <a:latin typeface="Times New Roman" panose="02020603050405020304" pitchFamily="18" charset="0"/>
                <a:cs typeface="Times New Roman" panose="02020603050405020304" pitchFamily="18" charset="0"/>
              </a:rPr>
              <a:t> आकार की झील होती है, जो तब बनती है जब नदी का मींडर मुख्य नदी से अलग हो जाता है और एक अलग जलाशय बनता है।</a:t>
            </a: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D0CEB05F-6A0B-E783-9467-CF0AFDBE98AC}"/>
              </a:ext>
            </a:extLst>
          </p:cNvPr>
          <p:cNvPicPr>
            <a:picLocks noChangeAspect="1"/>
          </p:cNvPicPr>
          <p:nvPr/>
        </p:nvPicPr>
        <p:blipFill>
          <a:blip r:embed="rId2"/>
          <a:stretch>
            <a:fillRect/>
          </a:stretch>
        </p:blipFill>
        <p:spPr>
          <a:xfrm>
            <a:off x="8059295" y="1892807"/>
            <a:ext cx="3270121" cy="1803817"/>
          </a:xfrm>
          <a:prstGeom prst="rect">
            <a:avLst/>
          </a:prstGeom>
        </p:spPr>
      </p:pic>
      <p:pic>
        <p:nvPicPr>
          <p:cNvPr id="5" name="Picture 4">
            <a:extLst>
              <a:ext uri="{FF2B5EF4-FFF2-40B4-BE49-F238E27FC236}">
                <a16:creationId xmlns="" xmlns:a16="http://schemas.microsoft.com/office/drawing/2014/main" id="{4DD18A76-5D63-7FC0-258B-C5E8CFA64013}"/>
              </a:ext>
            </a:extLst>
          </p:cNvPr>
          <p:cNvPicPr>
            <a:picLocks noChangeAspect="1"/>
          </p:cNvPicPr>
          <p:nvPr/>
        </p:nvPicPr>
        <p:blipFill>
          <a:blip r:embed="rId3"/>
          <a:stretch>
            <a:fillRect/>
          </a:stretch>
        </p:blipFill>
        <p:spPr>
          <a:xfrm>
            <a:off x="8059295" y="4224528"/>
            <a:ext cx="3270121" cy="2084832"/>
          </a:xfrm>
          <a:prstGeom prst="rect">
            <a:avLst/>
          </a:prstGeom>
        </p:spPr>
      </p:pic>
      <p:sp>
        <p:nvSpPr>
          <p:cNvPr id="6" name="Title 1">
            <a:extLst>
              <a:ext uri="{FF2B5EF4-FFF2-40B4-BE49-F238E27FC236}">
                <a16:creationId xmlns="" xmlns:a16="http://schemas.microsoft.com/office/drawing/2014/main" id="{5D816901-37FA-1357-6821-65B0B060C8D1}"/>
              </a:ext>
            </a:extLst>
          </p:cNvPr>
          <p:cNvSpPr txBox="1">
            <a:spLocks noChangeArrowheads="1"/>
          </p:cNvSpPr>
          <p:nvPr/>
        </p:nvSpPr>
        <p:spPr>
          <a:xfrm>
            <a:off x="2169014" y="859754"/>
            <a:ext cx="2410968" cy="65836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altLang="en-US" b="1" dirty="0">
                <a:latin typeface="Times New Roman" panose="02020603050405020304" pitchFamily="18" charset="0"/>
                <a:cs typeface="Times New Roman" panose="02020603050405020304" pitchFamily="18" charset="0"/>
              </a:rPr>
              <a:t>लगातार....</a:t>
            </a:r>
            <a:endParaRPr lang="en-I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743200" y="5139634"/>
            <a:ext cx="1205453" cy="612357"/>
          </a:xfrm>
          <a:prstGeom prst="round2DiagRect">
            <a:avLst>
              <a:gd name="adj1" fmla="val 50000"/>
              <a:gd name="adj2" fmla="val 0"/>
            </a:avLst>
          </a:prstGeom>
          <a:solidFill>
            <a:srgbClr val="008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12" name="Round Diagonal Corner Rectangle 11"/>
          <p:cNvSpPr/>
          <p:nvPr/>
        </p:nvSpPr>
        <p:spPr>
          <a:xfrm>
            <a:off x="3800672" y="4484916"/>
            <a:ext cx="1205453" cy="612357"/>
          </a:xfrm>
          <a:prstGeom prst="round2DiagRect">
            <a:avLst>
              <a:gd name="adj1" fmla="val 50000"/>
              <a:gd name="adj2" fmla="val 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sp>
        <p:nvSpPr>
          <p:cNvPr id="13" name="Round Diagonal Corner Rectangle 12"/>
          <p:cNvSpPr/>
          <p:nvPr/>
        </p:nvSpPr>
        <p:spPr>
          <a:xfrm>
            <a:off x="4971227" y="3802724"/>
            <a:ext cx="1205453" cy="612357"/>
          </a:xfrm>
          <a:prstGeom prst="round2DiagRect">
            <a:avLst>
              <a:gd name="adj1" fmla="val 50000"/>
              <a:gd name="adj2"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14" name="Round Diagonal Corner Rectangle 13"/>
          <p:cNvSpPr/>
          <p:nvPr/>
        </p:nvSpPr>
        <p:spPr>
          <a:xfrm>
            <a:off x="6096000" y="3091810"/>
            <a:ext cx="1205453" cy="612357"/>
          </a:xfrm>
          <a:prstGeom prst="round2DiagRect">
            <a:avLst>
              <a:gd name="adj1" fmla="val 50000"/>
              <a:gd name="adj2" fmla="val 0"/>
            </a:avLst>
          </a:prstGeom>
          <a:solidFill>
            <a:srgbClr val="A90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4</a:t>
            </a:r>
          </a:p>
        </p:txBody>
      </p:sp>
      <p:sp>
        <p:nvSpPr>
          <p:cNvPr id="15" name="Round Diagonal Corner Rectangle 14"/>
          <p:cNvSpPr/>
          <p:nvPr/>
        </p:nvSpPr>
        <p:spPr>
          <a:xfrm>
            <a:off x="7244378" y="2380895"/>
            <a:ext cx="1205453" cy="612357"/>
          </a:xfrm>
          <a:prstGeom prst="round2DiagRect">
            <a:avLst>
              <a:gd name="adj1" fmla="val 50000"/>
              <a:gd name="adj2" fmla="val 0"/>
            </a:avLst>
          </a:prstGeom>
          <a:solidFill>
            <a:srgbClr val="00EA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4" name="Rounded Rectangle 3"/>
          <p:cNvSpPr/>
          <p:nvPr/>
        </p:nvSpPr>
        <p:spPr>
          <a:xfrm>
            <a:off x="4222820" y="5178934"/>
            <a:ext cx="3624284" cy="6123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solidFill>
                  <a:schemeClr val="tx1"/>
                </a:solidFill>
                <a:latin typeface="Times New Roman" panose="02020603050405020304" pitchFamily="18" charset="0"/>
                <a:cs typeface="Times New Roman" panose="02020603050405020304" pitchFamily="18" charset="0"/>
              </a:rPr>
              <a:t>सही उपकरण चुनें</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163885" y="4593022"/>
            <a:ext cx="3624284" cy="408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solidFill>
                  <a:schemeClr val="tx1"/>
                </a:solidFill>
                <a:latin typeface="Times New Roman" panose="02020603050405020304" pitchFamily="18" charset="0"/>
                <a:cs typeface="Times New Roman" panose="02020603050405020304" pitchFamily="18" charset="0"/>
              </a:rPr>
              <a:t>मौसम की जाँच करें</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6379252" y="3900884"/>
            <a:ext cx="3624284" cy="408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solidFill>
                  <a:schemeClr val="tx1"/>
                </a:solidFill>
                <a:latin typeface="Times New Roman" panose="02020603050405020304" pitchFamily="18" charset="0"/>
                <a:cs typeface="Times New Roman" panose="02020603050405020304" pitchFamily="18" charset="0"/>
              </a:rPr>
              <a:t>मार्ग को जानें</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7399316" y="2993252"/>
            <a:ext cx="4422569" cy="574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solidFill>
                  <a:schemeClr val="tx1"/>
                </a:solidFill>
                <a:latin typeface="Times New Roman" panose="02020603050405020304" pitchFamily="18" charset="0"/>
                <a:cs typeface="Times New Roman" panose="02020603050405020304" pitchFamily="18" charset="0"/>
              </a:rPr>
              <a:t>पानी पिएँ और ऊर्जा बनाए रखें</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8598409" y="2478025"/>
            <a:ext cx="3352800" cy="408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solidFill>
                  <a:schemeClr val="tx1"/>
                </a:solidFill>
                <a:latin typeface="Times New Roman" panose="02020603050405020304" pitchFamily="18" charset="0"/>
                <a:cs typeface="Times New Roman" panose="02020603050405020304" pitchFamily="18" charset="0"/>
              </a:rPr>
              <a:t>अपने आप को शांति रखें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FCE6DA01-5BC5-F467-79BD-483928626D6F}"/>
              </a:ext>
            </a:extLst>
          </p:cNvPr>
          <p:cNvSpPr txBox="1">
            <a:spLocks noChangeArrowheads="1"/>
          </p:cNvSpPr>
          <p:nvPr/>
        </p:nvSpPr>
        <p:spPr>
          <a:xfrm>
            <a:off x="2203704" y="165575"/>
            <a:ext cx="7799832" cy="1812449"/>
          </a:xfrm>
          <a:prstGeom prst="rect">
            <a:avLst/>
          </a:prstGeom>
          <a:solidFill>
            <a:srgbClr val="FFC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altLang="en-US" sz="4000" b="1" dirty="0">
                <a:latin typeface="Times New Roman" panose="02020603050405020304" pitchFamily="18" charset="0"/>
                <a:cs typeface="Times New Roman" panose="02020603050405020304" pitchFamily="18" charset="0"/>
              </a:rPr>
              <a:t>चुनौतीपूर्ण भू-भाग और मौसम की </a:t>
            </a:r>
          </a:p>
          <a:p>
            <a:pPr algn="ctr"/>
            <a:r>
              <a:rPr lang="hi-IN" altLang="en-US" sz="4000" b="1" dirty="0">
                <a:latin typeface="Times New Roman" panose="02020603050405020304" pitchFamily="18" charset="0"/>
                <a:cs typeface="Times New Roman" panose="02020603050405020304" pitchFamily="18" charset="0"/>
              </a:rPr>
              <a:t>परिस्थितियों में बाढ़ के लिए सुझाव</a:t>
            </a:r>
            <a:endParaRPr lang="en-I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8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A70235C-0801-3CB8-A41E-5DD56CD23321}"/>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1C5E6B1-44F8-D37B-5DD2-91A5BC7AC017}"/>
              </a:ext>
            </a:extLst>
          </p:cNvPr>
          <p:cNvSpPr>
            <a:spLocks noGrp="1"/>
          </p:cNvSpPr>
          <p:nvPr>
            <p:ph idx="1"/>
          </p:nvPr>
        </p:nvSpPr>
        <p:spPr>
          <a:xfrm>
            <a:off x="228526" y="1779160"/>
            <a:ext cx="8607844" cy="4809744"/>
          </a:xfrm>
        </p:spPr>
        <p:txBody>
          <a:bodyPr>
            <a:normAutofit/>
          </a:bodyPr>
          <a:lstStyle/>
          <a:p>
            <a:pPr marL="0" indent="0" algn="just">
              <a:lnSpc>
                <a:spcPct val="100000"/>
              </a:lnSpc>
              <a:spcAft>
                <a:spcPts val="1200"/>
              </a:spcAft>
              <a:buNone/>
            </a:pPr>
            <a:r>
              <a:rPr lang="hi-IN" b="1" dirty="0">
                <a:latin typeface="Times New Roman" panose="02020603050405020304" pitchFamily="18" charset="0"/>
                <a:cs typeface="Times New Roman" panose="02020603050405020304" pitchFamily="18" charset="0"/>
              </a:rPr>
              <a:t>परिचय:</a:t>
            </a:r>
          </a:p>
          <a:p>
            <a:pPr algn="just">
              <a:lnSpc>
                <a:spcPct val="100000"/>
              </a:lnSpc>
              <a:spcAft>
                <a:spcPts val="1200"/>
              </a:spcAft>
            </a:pPr>
            <a:r>
              <a:rPr lang="hi-IN" dirty="0">
                <a:latin typeface="Times New Roman" panose="02020603050405020304" pitchFamily="18" charset="0"/>
                <a:cs typeface="Times New Roman" panose="02020603050405020304" pitchFamily="18" charset="0"/>
              </a:rPr>
              <a:t>बाढ़ और चक्रवात संपत्ति और बुनियादी ढांचा/अवसंरचना को गंभीर नुकसान पहुँचा सकते हैं, जिसमें पशुधन और फसल का नुकसान, पानी का संदूषण/प्रदूषण, पशुधन में रोगों के प्रति संवेदनशीलता में वृद्धि और कटाव शामिल हैं।
शर्त: - पानी के आने की दर, बाहर निकलने की दर से अधिक होती है। इस प्रकार, संचय होता है।</a:t>
            </a:r>
          </a:p>
          <a:p>
            <a:pPr algn="just">
              <a:lnSpc>
                <a:spcPct val="100000"/>
              </a:lnSpc>
              <a:spcAft>
                <a:spcPts val="1200"/>
              </a:spcAft>
            </a:pPr>
            <a:r>
              <a:rPr lang="hi-IN" dirty="0">
                <a:latin typeface="Times New Roman" panose="02020603050405020304" pitchFamily="18" charset="0"/>
                <a:cs typeface="Times New Roman" panose="02020603050405020304" pitchFamily="18" charset="0"/>
              </a:rPr>
              <a:t>एक सीमा से अधिक होने पर बाढ़ की स्थिति उत्पन्न होती है जो मानव जीवन को प्रभावित करती है।</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C0E24AF8-D0CD-2C74-26A6-BB406B2E1D84}"/>
              </a:ext>
            </a:extLst>
          </p:cNvPr>
          <p:cNvSpPr>
            <a:spLocks noGrp="1" noChangeArrowheads="1"/>
          </p:cNvSpPr>
          <p:nvPr>
            <p:ph type="title"/>
          </p:nvPr>
        </p:nvSpPr>
        <p:spPr>
          <a:xfrm>
            <a:off x="2267713" y="173736"/>
            <a:ext cx="7690104" cy="1176602"/>
          </a:xfrm>
          <a:solidFill>
            <a:srgbClr val="FFC000"/>
          </a:solidFill>
        </p:spPr>
        <p:txBody>
          <a:bodyPr anchor="ctr">
            <a:normAutofit/>
          </a:bodyPr>
          <a:lstStyle/>
          <a:p>
            <a:pPr algn="ctr"/>
            <a:r>
              <a:rPr lang="hi-IN" b="1" u="sng" dirty="0">
                <a:latin typeface="Times New Roman" panose="02020603050405020304" pitchFamily="18" charset="0"/>
                <a:cs typeface="Times New Roman" panose="02020603050405020304" pitchFamily="18" charset="0"/>
              </a:rPr>
              <a:t>बाढ़</a:t>
            </a:r>
            <a:endParaRPr lang="en-US" b="1" u="sng" dirty="0">
              <a:latin typeface="Times New Roman" panose="02020603050405020304" pitchFamily="18" charset="0"/>
              <a:cs typeface="Times New Roman" panose="02020603050405020304" pitchFamily="18" charset="0"/>
            </a:endParaRPr>
          </a:p>
        </p:txBody>
      </p:sp>
      <p:pic>
        <p:nvPicPr>
          <p:cNvPr id="6" name="Picture 5">
            <a:hlinkClick r:id="rId2" action="ppaction://hlinkfile"/>
            <a:extLst>
              <a:ext uri="{FF2B5EF4-FFF2-40B4-BE49-F238E27FC236}">
                <a16:creationId xmlns="" xmlns:a16="http://schemas.microsoft.com/office/drawing/2014/main" id="{B82BD0BE-E13B-4E45-4AEB-9050B28D4EAA}"/>
              </a:ext>
            </a:extLst>
          </p:cNvPr>
          <p:cNvPicPr>
            <a:picLocks noChangeAspect="1"/>
          </p:cNvPicPr>
          <p:nvPr/>
        </p:nvPicPr>
        <p:blipFill>
          <a:blip r:embed="rId3"/>
          <a:stretch>
            <a:fillRect/>
          </a:stretch>
        </p:blipFill>
        <p:spPr>
          <a:xfrm>
            <a:off x="9048343" y="2408736"/>
            <a:ext cx="2895418" cy="3313333"/>
          </a:xfrm>
          <a:prstGeom prst="rect">
            <a:avLst/>
          </a:prstGeom>
        </p:spPr>
      </p:pic>
    </p:spTree>
    <p:extLst>
      <p:ext uri="{BB962C8B-B14F-4D97-AF65-F5344CB8AC3E}">
        <p14:creationId xmlns:p14="http://schemas.microsoft.com/office/powerpoint/2010/main" val="155200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1449</TotalTime>
  <Words>1362</Words>
  <Application>Microsoft Office PowerPoint</Application>
  <PresentationFormat>Widescreen</PresentationFormat>
  <Paragraphs>249</Paragraphs>
  <Slides>62</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Arial Black</vt:lpstr>
      <vt:lpstr>Bookman Old Style</vt:lpstr>
      <vt:lpstr>Calibri</vt:lpstr>
      <vt:lpstr>Calibri Light</vt:lpstr>
      <vt:lpstr>等线</vt:lpstr>
      <vt:lpstr>Garamond</vt:lpstr>
      <vt:lpstr>Mangal</vt:lpstr>
      <vt:lpstr>Times New Roman</vt:lpstr>
      <vt:lpstr>Tw Cen MT</vt:lpstr>
      <vt:lpstr>Wingdings 2</vt:lpstr>
      <vt:lpstr>Office Theme</vt:lpstr>
      <vt:lpstr>PowerPoint Presentation</vt:lpstr>
      <vt:lpstr>उद्देश्य </vt:lpstr>
      <vt:lpstr>भू-आकृति/भू-भाग</vt:lpstr>
      <vt:lpstr>PowerPoint Presentation</vt:lpstr>
      <vt:lpstr>PowerPoint Presentation</vt:lpstr>
      <vt:lpstr>नदी प्रणालियाँ</vt:lpstr>
      <vt:lpstr>PowerPoint Presentation</vt:lpstr>
      <vt:lpstr>PowerPoint Presentation</vt:lpstr>
      <vt:lpstr>बाढ़</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नुकसान के प्रकार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मौसम की स्थिति का ज्ञान</vt:lpstr>
      <vt:lpstr>कैंपिंग स्थल का ज्ञान</vt:lpstr>
      <vt:lpstr>PowerPoint Presentation</vt:lpstr>
      <vt:lpstr>PowerPoint Presentation</vt:lpstr>
      <vt:lpstr>PowerPoint Presentation</vt:lpstr>
      <vt:lpstr>PowerPoint Presentation</vt:lpstr>
      <vt:lpstr>समीक्षा</vt:lpstr>
      <vt:lpstr>PowerPoint Presentation</vt:lpstr>
      <vt:lpstr>मूल्यांकन</vt:lpstr>
      <vt:lpstr>धन्यवाद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ON FWR</dc:title>
  <dc:creator>04bn NDRF Arakkonam</dc:creator>
  <cp:lastModifiedBy>Administrator</cp:lastModifiedBy>
  <cp:revision>213</cp:revision>
  <dcterms:created xsi:type="dcterms:W3CDTF">2025-03-09T04:24:30Z</dcterms:created>
  <dcterms:modified xsi:type="dcterms:W3CDTF">2025-12-15T05:16:07Z</dcterms:modified>
</cp:coreProperties>
</file>