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75" r:id="rId4"/>
    <p:sldId id="6183" r:id="rId5"/>
    <p:sldId id="6195" r:id="rId6"/>
    <p:sldId id="6296" r:id="rId7"/>
    <p:sldId id="6226" r:id="rId8"/>
    <p:sldId id="6297" r:id="rId9"/>
    <p:sldId id="6298" r:id="rId10"/>
    <p:sldId id="6299" r:id="rId11"/>
    <p:sldId id="6300" r:id="rId12"/>
    <p:sldId id="6301" r:id="rId13"/>
    <p:sldId id="6245" r:id="rId14"/>
    <p:sldId id="6302" r:id="rId15"/>
    <p:sldId id="6279" r:id="rId16"/>
    <p:sldId id="6303" r:id="rId17"/>
    <p:sldId id="6304" r:id="rId18"/>
    <p:sldId id="6305" r:id="rId19"/>
    <p:sldId id="6307" r:id="rId20"/>
    <p:sldId id="6308" r:id="rId21"/>
    <p:sldId id="6280" r:id="rId22"/>
    <p:sldId id="6281" r:id="rId23"/>
    <p:sldId id="6246" r:id="rId24"/>
    <p:sldId id="274"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288" autoAdjust="0"/>
  </p:normalViewPr>
  <p:slideViewPr>
    <p:cSldViewPr snapToGrid="0">
      <p:cViewPr varScale="1">
        <p:scale>
          <a:sx n="49" d="100"/>
          <a:sy n="49" d="100"/>
        </p:scale>
        <p:origin x="978" y="4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09926-F564-40C9-AEA5-2E175F52468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IN"/>
        </a:p>
      </dgm:t>
    </dgm:pt>
    <dgm:pt modelId="{17A9C381-F1D5-41DD-ACB0-41ED0065B736}">
      <dgm:prSet phldrT="[Text]" custT="1"/>
      <dgm:spPr/>
      <dgm:t>
        <a:bodyPr/>
        <a:lstStyle/>
        <a:p>
          <a:r>
            <a:rPr lang="hi-IN" sz="4800" b="1" dirty="0">
              <a:latin typeface="Open Sans" panose="020B0606030504020204" pitchFamily="34" charset="0"/>
            </a:rPr>
            <a:t>क्षेत्र पुनर्प्राप्ति</a:t>
          </a:r>
          <a:endParaRPr lang="en-IN" sz="4800" b="1" dirty="0">
            <a:latin typeface="Open Sans" panose="020B0606030504020204" pitchFamily="34" charset="0"/>
            <a:ea typeface="Open Sans" panose="020B0606030504020204" pitchFamily="34" charset="0"/>
            <a:cs typeface="Open Sans" panose="020B0606030504020204" pitchFamily="34" charset="0"/>
          </a:endParaRPr>
        </a:p>
      </dgm:t>
    </dgm:pt>
    <dgm:pt modelId="{DADA46DD-7917-4688-8B9C-837650E76B58}" type="parTrans" cxnId="{91C8A049-1255-4007-9935-7CB6E66CFE3B}">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350A1FA-583F-4839-A56B-4CDA54E35BC8}" type="sibTrans" cxnId="{91C8A049-1255-4007-9935-7CB6E66CFE3B}">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72A1C49-0A0B-420F-AA40-E9E495EAC26E}">
      <dgm:prSet phldrT="[Text]" custT="1"/>
      <dgm:spPr/>
      <dgm:t>
        <a:bodyPr/>
        <a:lstStyle/>
        <a:p>
          <a:r>
            <a:rPr lang="hi-IN" sz="4800" b="1" dirty="0">
              <a:latin typeface="Open Sans" panose="020B0606030504020204" pitchFamily="34" charset="0"/>
            </a:rPr>
            <a:t>सत्यापन</a:t>
          </a:r>
          <a:endParaRPr lang="en-IN" sz="4800" b="1" dirty="0">
            <a:latin typeface="Open Sans" panose="020B0606030504020204" pitchFamily="34" charset="0"/>
            <a:ea typeface="Open Sans" panose="020B0606030504020204" pitchFamily="34" charset="0"/>
            <a:cs typeface="Open Sans" panose="020B0606030504020204" pitchFamily="34" charset="0"/>
          </a:endParaRPr>
        </a:p>
      </dgm:t>
    </dgm:pt>
    <dgm:pt modelId="{2906863D-8D50-44AA-A15A-2B0B55501539}" type="parTrans" cxnId="{9E740E12-3CBC-4C59-801D-D080773D756C}">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2EB6E16-5198-48E8-B350-3A312BACC280}" type="sibTrans" cxnId="{9E740E12-3CBC-4C59-801D-D080773D756C}">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EDB3B938-BB1C-4418-8635-40681057349A}">
      <dgm:prSet phldrT="[Text]" custT="1"/>
      <dgm:spPr/>
      <dgm:t>
        <a:bodyPr/>
        <a:lstStyle/>
        <a:p>
          <a:r>
            <a:rPr lang="hi-IN" sz="4800" b="1" dirty="0">
              <a:latin typeface="Open Sans" panose="020B0606030504020204" pitchFamily="34" charset="0"/>
            </a:rPr>
            <a:t>प्रलेखन</a:t>
          </a:r>
          <a:endParaRPr lang="en-IN" sz="4800" b="1" dirty="0">
            <a:latin typeface="Open Sans" panose="020B0606030504020204" pitchFamily="34" charset="0"/>
            <a:ea typeface="Open Sans" panose="020B0606030504020204" pitchFamily="34" charset="0"/>
            <a:cs typeface="Open Sans" panose="020B0606030504020204" pitchFamily="34" charset="0"/>
          </a:endParaRPr>
        </a:p>
      </dgm:t>
    </dgm:pt>
    <dgm:pt modelId="{CB2D6527-D909-4DCD-94C3-63E435BDB2CB}" type="parTrans" cxnId="{19C7BEE1-31A3-44E2-A7A9-AB5F8E27A047}">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3D2524DC-9F9E-41A3-BDC8-008B565D2D39}" type="sibTrans" cxnId="{19C7BEE1-31A3-44E2-A7A9-AB5F8E27A047}">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95D0F90-D474-4432-8FF9-BE210555E95C}">
      <dgm:prSet phldrT="[Text]" custT="1"/>
      <dgm:spPr/>
      <dgm:t>
        <a:bodyPr/>
        <a:lstStyle/>
        <a:p>
          <a:r>
            <a:rPr lang="hi-IN" sz="4800" b="1" dirty="0">
              <a:latin typeface="Open Sans" panose="020B0606030504020204" pitchFamily="34" charset="0"/>
            </a:rPr>
            <a:t>केंद्रीय डेटाबेस</a:t>
          </a:r>
          <a:endParaRPr lang="en-IN" sz="4800" b="1" dirty="0">
            <a:latin typeface="Open Sans" panose="020B0606030504020204" pitchFamily="34" charset="0"/>
            <a:ea typeface="Open Sans" panose="020B0606030504020204" pitchFamily="34" charset="0"/>
            <a:cs typeface="Open Sans" panose="020B0606030504020204" pitchFamily="34" charset="0"/>
          </a:endParaRPr>
        </a:p>
      </dgm:t>
    </dgm:pt>
    <dgm:pt modelId="{4265370C-1160-4689-B3C8-26A22A60F1B2}" type="parTrans" cxnId="{E9EFC9F4-46BB-4FE0-95BA-3F42EBBC13EC}">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36B643FB-3CAC-40F5-9721-25E1484E7A97}" type="sibTrans" cxnId="{E9EFC9F4-46BB-4FE0-95BA-3F42EBBC13EC}">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5CCDE91-BB02-4E22-9DCA-5F114D25D17B}">
      <dgm:prSet phldrT="[Text]" custT="1"/>
      <dgm:spPr/>
      <dgm:t>
        <a:bodyPr/>
        <a:lstStyle/>
        <a:p>
          <a:r>
            <a:rPr lang="hi-IN" sz="4800" b="1" dirty="0">
              <a:latin typeface="Open Sans" panose="020B0606030504020204" pitchFamily="34" charset="0"/>
            </a:rPr>
            <a:t>प्रसार</a:t>
          </a:r>
          <a:endParaRPr lang="en-IN" sz="4800" b="1" dirty="0">
            <a:latin typeface="Open Sans" panose="020B0606030504020204" pitchFamily="34" charset="0"/>
            <a:ea typeface="Open Sans" panose="020B0606030504020204" pitchFamily="34" charset="0"/>
            <a:cs typeface="Open Sans" panose="020B0606030504020204" pitchFamily="34" charset="0"/>
          </a:endParaRPr>
        </a:p>
      </dgm:t>
    </dgm:pt>
    <dgm:pt modelId="{55E6FFE3-DF79-4594-8C70-C925B9ABD069}" type="parTrans" cxnId="{F06866EA-A7F2-46D0-8F95-B0331EE8B139}">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83FDA94-C69C-45BE-809B-119E646325E7}" type="sibTrans" cxnId="{F06866EA-A7F2-46D0-8F95-B0331EE8B139}">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948B9853-3CF2-43AF-8081-D1920C104438}" type="pres">
      <dgm:prSet presAssocID="{0EB09926-F564-40C9-AEA5-2E175F524682}" presName="Name0" presStyleCnt="0">
        <dgm:presLayoutVars>
          <dgm:dir/>
          <dgm:resizeHandles val="exact"/>
        </dgm:presLayoutVars>
      </dgm:prSet>
      <dgm:spPr/>
    </dgm:pt>
    <dgm:pt modelId="{423A132C-A809-4754-85EC-A1FB1CA30E82}" type="pres">
      <dgm:prSet presAssocID="{0EB09926-F564-40C9-AEA5-2E175F524682}" presName="cycle" presStyleCnt="0"/>
      <dgm:spPr/>
    </dgm:pt>
    <dgm:pt modelId="{245D3B94-1F0B-46F7-B712-2399D1D2F3B9}" type="pres">
      <dgm:prSet presAssocID="{17A9C381-F1D5-41DD-ACB0-41ED0065B736}" presName="nodeFirstNode" presStyleLbl="node1" presStyleIdx="0" presStyleCnt="5">
        <dgm:presLayoutVars>
          <dgm:bulletEnabled val="1"/>
        </dgm:presLayoutVars>
      </dgm:prSet>
      <dgm:spPr/>
    </dgm:pt>
    <dgm:pt modelId="{5BFA7C30-B2B5-48E6-8C8B-91DBE3F8AE9A}" type="pres">
      <dgm:prSet presAssocID="{C350A1FA-583F-4839-A56B-4CDA54E35BC8}" presName="sibTransFirstNode" presStyleLbl="bgShp" presStyleIdx="0" presStyleCnt="1"/>
      <dgm:spPr/>
    </dgm:pt>
    <dgm:pt modelId="{099A77E3-020F-4FA5-8DFB-F10D82BC0F60}" type="pres">
      <dgm:prSet presAssocID="{B72A1C49-0A0B-420F-AA40-E9E495EAC26E}" presName="nodeFollowingNodes" presStyleLbl="node1" presStyleIdx="1" presStyleCnt="5">
        <dgm:presLayoutVars>
          <dgm:bulletEnabled val="1"/>
        </dgm:presLayoutVars>
      </dgm:prSet>
      <dgm:spPr/>
    </dgm:pt>
    <dgm:pt modelId="{1D76D3FE-735A-4073-BDF9-5699BEEFB344}" type="pres">
      <dgm:prSet presAssocID="{EDB3B938-BB1C-4418-8635-40681057349A}" presName="nodeFollowingNodes" presStyleLbl="node1" presStyleIdx="2" presStyleCnt="5" custScaleX="111759" custRadScaleRad="109578" custRadScaleInc="-9757">
        <dgm:presLayoutVars>
          <dgm:bulletEnabled val="1"/>
        </dgm:presLayoutVars>
      </dgm:prSet>
      <dgm:spPr/>
    </dgm:pt>
    <dgm:pt modelId="{11F5B507-B11D-4F07-962F-92CE4347FCAB}" type="pres">
      <dgm:prSet presAssocID="{C95D0F90-D474-4432-8FF9-BE210555E95C}" presName="nodeFollowingNodes" presStyleLbl="node1" presStyleIdx="3" presStyleCnt="5" custScaleX="111759" custRadScaleRad="108289" custRadScaleInc="4851">
        <dgm:presLayoutVars>
          <dgm:bulletEnabled val="1"/>
        </dgm:presLayoutVars>
      </dgm:prSet>
      <dgm:spPr/>
    </dgm:pt>
    <dgm:pt modelId="{9E250483-0D7D-483A-95BA-B27C8BB56E8B}" type="pres">
      <dgm:prSet presAssocID="{C5CCDE91-BB02-4E22-9DCA-5F114D25D17B}" presName="nodeFollowingNodes" presStyleLbl="node1" presStyleIdx="4" presStyleCnt="5">
        <dgm:presLayoutVars>
          <dgm:bulletEnabled val="1"/>
        </dgm:presLayoutVars>
      </dgm:prSet>
      <dgm:spPr/>
    </dgm:pt>
  </dgm:ptLst>
  <dgm:cxnLst>
    <dgm:cxn modelId="{7CAD0E0F-9AB4-4A54-A86A-B7FE87D723AE}" type="presOf" srcId="{C95D0F90-D474-4432-8FF9-BE210555E95C}" destId="{11F5B507-B11D-4F07-962F-92CE4347FCAB}" srcOrd="0" destOrd="0" presId="urn:microsoft.com/office/officeart/2005/8/layout/cycle3"/>
    <dgm:cxn modelId="{9E740E12-3CBC-4C59-801D-D080773D756C}" srcId="{0EB09926-F564-40C9-AEA5-2E175F524682}" destId="{B72A1C49-0A0B-420F-AA40-E9E495EAC26E}" srcOrd="1" destOrd="0" parTransId="{2906863D-8D50-44AA-A15A-2B0B55501539}" sibTransId="{B2EB6E16-5198-48E8-B350-3A312BACC280}"/>
    <dgm:cxn modelId="{1D35A422-CF0C-4395-97A4-BC4A0ECEDB66}" type="presOf" srcId="{B72A1C49-0A0B-420F-AA40-E9E495EAC26E}" destId="{099A77E3-020F-4FA5-8DFB-F10D82BC0F60}" srcOrd="0" destOrd="0" presId="urn:microsoft.com/office/officeart/2005/8/layout/cycle3"/>
    <dgm:cxn modelId="{91C8A049-1255-4007-9935-7CB6E66CFE3B}" srcId="{0EB09926-F564-40C9-AEA5-2E175F524682}" destId="{17A9C381-F1D5-41DD-ACB0-41ED0065B736}" srcOrd="0" destOrd="0" parTransId="{DADA46DD-7917-4688-8B9C-837650E76B58}" sibTransId="{C350A1FA-583F-4839-A56B-4CDA54E35BC8}"/>
    <dgm:cxn modelId="{6FC2ABC9-6DC8-4518-AE70-E448A5B3CAD4}" type="presOf" srcId="{17A9C381-F1D5-41DD-ACB0-41ED0065B736}" destId="{245D3B94-1F0B-46F7-B712-2399D1D2F3B9}" srcOrd="0" destOrd="0" presId="urn:microsoft.com/office/officeart/2005/8/layout/cycle3"/>
    <dgm:cxn modelId="{8ECF7CD8-854C-4409-8B99-D5593CEAA2B1}" type="presOf" srcId="{C350A1FA-583F-4839-A56B-4CDA54E35BC8}" destId="{5BFA7C30-B2B5-48E6-8C8B-91DBE3F8AE9A}" srcOrd="0" destOrd="0" presId="urn:microsoft.com/office/officeart/2005/8/layout/cycle3"/>
    <dgm:cxn modelId="{4EE1CADE-82F1-4682-8F30-795D6612E033}" type="presOf" srcId="{0EB09926-F564-40C9-AEA5-2E175F524682}" destId="{948B9853-3CF2-43AF-8081-D1920C104438}" srcOrd="0" destOrd="0" presId="urn:microsoft.com/office/officeart/2005/8/layout/cycle3"/>
    <dgm:cxn modelId="{19C7BEE1-31A3-44E2-A7A9-AB5F8E27A047}" srcId="{0EB09926-F564-40C9-AEA5-2E175F524682}" destId="{EDB3B938-BB1C-4418-8635-40681057349A}" srcOrd="2" destOrd="0" parTransId="{CB2D6527-D909-4DCD-94C3-63E435BDB2CB}" sibTransId="{3D2524DC-9F9E-41A3-BDC8-008B565D2D39}"/>
    <dgm:cxn modelId="{3555A9E8-F901-42F7-BEC1-688A83EA0396}" type="presOf" srcId="{EDB3B938-BB1C-4418-8635-40681057349A}" destId="{1D76D3FE-735A-4073-BDF9-5699BEEFB344}" srcOrd="0" destOrd="0" presId="urn:microsoft.com/office/officeart/2005/8/layout/cycle3"/>
    <dgm:cxn modelId="{F06866EA-A7F2-46D0-8F95-B0331EE8B139}" srcId="{0EB09926-F564-40C9-AEA5-2E175F524682}" destId="{C5CCDE91-BB02-4E22-9DCA-5F114D25D17B}" srcOrd="4" destOrd="0" parTransId="{55E6FFE3-DF79-4594-8C70-C925B9ABD069}" sibTransId="{B83FDA94-C69C-45BE-809B-119E646325E7}"/>
    <dgm:cxn modelId="{A00364F3-7DA0-4D38-958D-F4421D08FDE2}" type="presOf" srcId="{C5CCDE91-BB02-4E22-9DCA-5F114D25D17B}" destId="{9E250483-0D7D-483A-95BA-B27C8BB56E8B}" srcOrd="0" destOrd="0" presId="urn:microsoft.com/office/officeart/2005/8/layout/cycle3"/>
    <dgm:cxn modelId="{E9EFC9F4-46BB-4FE0-95BA-3F42EBBC13EC}" srcId="{0EB09926-F564-40C9-AEA5-2E175F524682}" destId="{C95D0F90-D474-4432-8FF9-BE210555E95C}" srcOrd="3" destOrd="0" parTransId="{4265370C-1160-4689-B3C8-26A22A60F1B2}" sibTransId="{36B643FB-3CAC-40F5-9721-25E1484E7A97}"/>
    <dgm:cxn modelId="{388E8A84-661A-4E9D-99FD-F926B1E5AD4F}" type="presParOf" srcId="{948B9853-3CF2-43AF-8081-D1920C104438}" destId="{423A132C-A809-4754-85EC-A1FB1CA30E82}" srcOrd="0" destOrd="0" presId="urn:microsoft.com/office/officeart/2005/8/layout/cycle3"/>
    <dgm:cxn modelId="{BD247E05-7B2F-45B7-8E21-0481C771374D}" type="presParOf" srcId="{423A132C-A809-4754-85EC-A1FB1CA30E82}" destId="{245D3B94-1F0B-46F7-B712-2399D1D2F3B9}" srcOrd="0" destOrd="0" presId="urn:microsoft.com/office/officeart/2005/8/layout/cycle3"/>
    <dgm:cxn modelId="{31C592BA-BF9F-4382-A1FF-7EA9A14F4D95}" type="presParOf" srcId="{423A132C-A809-4754-85EC-A1FB1CA30E82}" destId="{5BFA7C30-B2B5-48E6-8C8B-91DBE3F8AE9A}" srcOrd="1" destOrd="0" presId="urn:microsoft.com/office/officeart/2005/8/layout/cycle3"/>
    <dgm:cxn modelId="{FAFF6872-4569-41FA-BA88-9ABA448676F3}" type="presParOf" srcId="{423A132C-A809-4754-85EC-A1FB1CA30E82}" destId="{099A77E3-020F-4FA5-8DFB-F10D82BC0F60}" srcOrd="2" destOrd="0" presId="urn:microsoft.com/office/officeart/2005/8/layout/cycle3"/>
    <dgm:cxn modelId="{A9BEEE6A-7AA1-49FB-B156-EF39D72908DC}" type="presParOf" srcId="{423A132C-A809-4754-85EC-A1FB1CA30E82}" destId="{1D76D3FE-735A-4073-BDF9-5699BEEFB344}" srcOrd="3" destOrd="0" presId="urn:microsoft.com/office/officeart/2005/8/layout/cycle3"/>
    <dgm:cxn modelId="{7E64CCE5-76BC-4C54-B0DB-07005D0E989C}" type="presParOf" srcId="{423A132C-A809-4754-85EC-A1FB1CA30E82}" destId="{11F5B507-B11D-4F07-962F-92CE4347FCAB}" srcOrd="4" destOrd="0" presId="urn:microsoft.com/office/officeart/2005/8/layout/cycle3"/>
    <dgm:cxn modelId="{9BF37B4A-7721-4852-8CCA-68BFCB27C949}" type="presParOf" srcId="{423A132C-A809-4754-85EC-A1FB1CA30E82}" destId="{9E250483-0D7D-483A-95BA-B27C8BB56E8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A7C30-B2B5-48E6-8C8B-91DBE3F8AE9A}">
      <dsp:nvSpPr>
        <dsp:cNvPr id="0" name=""/>
        <dsp:cNvSpPr/>
      </dsp:nvSpPr>
      <dsp:spPr>
        <a:xfrm>
          <a:off x="2786055" y="-74937"/>
          <a:ext cx="10683888" cy="10683888"/>
        </a:xfrm>
        <a:prstGeom prst="circularArrow">
          <a:avLst>
            <a:gd name="adj1" fmla="val 5544"/>
            <a:gd name="adj2" fmla="val 330680"/>
            <a:gd name="adj3" fmla="val 13695540"/>
            <a:gd name="adj4" fmla="val 174350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D3B94-1F0B-46F7-B712-2399D1D2F3B9}">
      <dsp:nvSpPr>
        <dsp:cNvPr id="0" name=""/>
        <dsp:cNvSpPr/>
      </dsp:nvSpPr>
      <dsp:spPr>
        <a:xfrm>
          <a:off x="5540374" y="3886"/>
          <a:ext cx="5175249" cy="25876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1" kern="1200" dirty="0">
              <a:latin typeface="Open Sans" panose="020B0606030504020204" pitchFamily="34" charset="0"/>
            </a:rPr>
            <a:t>क्षेत्र पुनर्प्राप्ति</a:t>
          </a:r>
          <a:endParaRPr lang="en-IN" sz="4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666691" y="130203"/>
        <a:ext cx="4922615" cy="2334990"/>
      </dsp:txXfrm>
    </dsp:sp>
    <dsp:sp modelId="{099A77E3-020F-4FA5-8DFB-F10D82BC0F60}">
      <dsp:nvSpPr>
        <dsp:cNvPr id="0" name=""/>
        <dsp:cNvSpPr/>
      </dsp:nvSpPr>
      <dsp:spPr>
        <a:xfrm>
          <a:off x="9873416" y="3152025"/>
          <a:ext cx="5175249" cy="25876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1" kern="1200" dirty="0">
              <a:latin typeface="Open Sans" panose="020B0606030504020204" pitchFamily="34" charset="0"/>
            </a:rPr>
            <a:t>सत्यापन</a:t>
          </a:r>
          <a:endParaRPr lang="en-IN" sz="4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9999733" y="3278342"/>
        <a:ext cx="4922615" cy="2334990"/>
      </dsp:txXfrm>
    </dsp:sp>
    <dsp:sp modelId="{1D76D3FE-735A-4073-BDF9-5699BEEFB344}">
      <dsp:nvSpPr>
        <dsp:cNvPr id="0" name=""/>
        <dsp:cNvSpPr/>
      </dsp:nvSpPr>
      <dsp:spPr>
        <a:xfrm>
          <a:off x="8567215" y="8249708"/>
          <a:ext cx="5783807" cy="25876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1" kern="1200" dirty="0">
              <a:latin typeface="Open Sans" panose="020B0606030504020204" pitchFamily="34" charset="0"/>
            </a:rPr>
            <a:t>प्रलेखन</a:t>
          </a:r>
          <a:endParaRPr lang="en-IN" sz="4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8693532" y="8376025"/>
        <a:ext cx="5531173" cy="2334991"/>
      </dsp:txXfrm>
    </dsp:sp>
    <dsp:sp modelId="{11F5B507-B11D-4F07-962F-92CE4347FCAB}">
      <dsp:nvSpPr>
        <dsp:cNvPr id="0" name=""/>
        <dsp:cNvSpPr/>
      </dsp:nvSpPr>
      <dsp:spPr>
        <a:xfrm>
          <a:off x="2137218" y="8249707"/>
          <a:ext cx="5783807" cy="25876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1" kern="1200" dirty="0">
              <a:latin typeface="Open Sans" panose="020B0606030504020204" pitchFamily="34" charset="0"/>
            </a:rPr>
            <a:t>केंद्रीय डेटाबेस</a:t>
          </a:r>
          <a:endParaRPr lang="en-IN" sz="4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2263535" y="8376024"/>
        <a:ext cx="5531173" cy="2334991"/>
      </dsp:txXfrm>
    </dsp:sp>
    <dsp:sp modelId="{9E250483-0D7D-483A-95BA-B27C8BB56E8B}">
      <dsp:nvSpPr>
        <dsp:cNvPr id="0" name=""/>
        <dsp:cNvSpPr/>
      </dsp:nvSpPr>
      <dsp:spPr>
        <a:xfrm>
          <a:off x="1207333" y="3152025"/>
          <a:ext cx="5175249" cy="25876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1" kern="1200" dirty="0">
              <a:latin typeface="Open Sans" panose="020B0606030504020204" pitchFamily="34" charset="0"/>
            </a:rPr>
            <a:t>प्रसार</a:t>
          </a:r>
          <a:endParaRPr lang="en-IN" sz="4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333650" y="3278342"/>
        <a:ext cx="4922615" cy="23349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2013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822E-1EA4-0BC8-CD2D-2D06B08EE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DDFD8-D405-4287-81B1-436DEF6C22D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45BD74-5687-F7B4-B56A-6C9F0FCEDF4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199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B33A-DAFA-E001-72BE-D66FB6B88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A0096-E264-2510-9272-A453D26A03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9E3FBC-45D7-25A3-7F99-7AFC6A78560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4418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AA6F-C558-561D-7A0A-86001543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9197D-A8A3-9501-2FCB-B6D223DCF6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B0F329-E187-F5F6-85F4-AF47530057E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8564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68E2-EE39-F3ED-08C6-0055C360D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17B95-25D8-7A20-763A-B317662C4F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4C26D14-341C-5013-2ED0-88876580A01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0702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FA5C-72DC-DE4A-7801-4EA377254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E3BD5-2264-FD24-FA42-42AA5A24CE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E3BAF6-3C80-D16A-3E4A-E3BE70515B2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4681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1FC5-BB66-2880-A86E-8BF6FF8FC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F475F-D153-C8B7-7B46-27D14AAAF82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A5D48B-6EDF-BFD5-EFDC-A67845B5894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6522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332C-782E-1018-144E-B1E381641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6754F-65B7-8634-A9B4-AE00E6D777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46D657-ACB4-9845-A1E5-807FCC20F00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8206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A3B8-6460-14DF-5796-165128532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FBC5C-A2E6-415D-FEE9-DFD317CBC1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1193C4B-CBFE-DD76-3A04-E239AC32699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5136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C1DCA-EE93-F05C-4999-9E9B8698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A5B26-97CB-B452-85EC-E9716C2B31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384EA5-43B3-1966-EAE5-F290E10EAD7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3876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3D31-250E-4AD1-784D-D722B22A0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1823-98A8-E232-973F-E629186BBC0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0972D1-1E81-577B-48C3-1EBBA39D8E6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0161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6460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FEBC-C57E-CD63-20FE-530BD1925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739A1-DB9F-2B11-FCE2-11ACD5E274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EDE9B4-671E-A0C7-F96F-CEAA6B4F9E2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0926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7011-D6ED-90D3-1867-4F26A5B6E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83FAE-4317-E310-B1A5-1291DAA4F3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3CAB2E-69F1-CA11-C266-797F76B7096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98549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976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D6B7-0D95-7114-B3D4-AF1A517CF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C0FA2-8AEE-A106-7280-81E588C727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B8EAAC-20BD-05C2-B9CF-771EE801096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545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CB063-9F95-3CE9-ECCD-876B79A27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0F12D-DEF4-88F1-131D-63EEEE2A6A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432A3A-4D64-517E-F4B5-77714A86890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3520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4DF0-CE68-6335-987B-32D863AAB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A2CA4-3AA4-0CAC-D105-8704BAF96E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7C3350-9B97-55DC-996C-1C99336374A2}"/>
              </a:ext>
            </a:extLst>
          </p:cNvPr>
          <p:cNvSpPr>
            <a:spLocks noGrp="1"/>
          </p:cNvSpPr>
          <p:nvPr>
            <p:ph type="body" idx="1"/>
          </p:nvPr>
        </p:nvSpPr>
        <p:spPr/>
        <p:txBody>
          <a:bodyPr/>
          <a:lstStyle/>
          <a:p>
            <a:pPr marL="0" marR="0" lvl="0" indent="0" defTabSz="1662545" eaLnBrk="1" fontAlgn="auto" latinLnBrk="0" hangingPunct="1">
              <a:lnSpc>
                <a:spcPct val="100000"/>
              </a:lnSpc>
              <a:spcBef>
                <a:spcPts val="700"/>
              </a:spcBef>
              <a:spcAft>
                <a:spcPts val="0"/>
              </a:spcAft>
              <a:buClrTx/>
              <a:buSzTx/>
              <a:buFontTx/>
              <a:buNone/>
              <a:tabLst/>
              <a:defRPr/>
            </a:pPr>
            <a:r>
              <a:rPr lang="en-US" dirty="0"/>
              <a:t>Minimize handling before police/forensic clearance; use waterproof forms.</a:t>
            </a:r>
          </a:p>
          <a:p>
            <a:endParaRPr lang="en-IN" dirty="0"/>
          </a:p>
        </p:txBody>
      </p:sp>
    </p:spTree>
    <p:extLst>
      <p:ext uri="{BB962C8B-B14F-4D97-AF65-F5344CB8AC3E}">
        <p14:creationId xmlns:p14="http://schemas.microsoft.com/office/powerpoint/2010/main" val="95932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851E3-D509-0CB9-FB7C-EF7154E54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7ED77-5994-D38A-317F-EB537D1B71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CC254D-D282-1138-7617-0C0AD4B2C11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0744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E3C9D-4238-1FDF-E6B4-A1DBE47F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A00EE-3420-E6B0-05BC-7E653FD012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75E3712-7980-A51C-C26C-323CBF7BDC9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7684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D55AF-0DB8-16E4-FD78-FDE672031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06A59-851D-7B0A-B709-043312AC3E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D966B9-E8E5-CCB5-0E14-6984BF8D89A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6526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D8EB-B99C-F91F-CF7F-6001835A3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243F-2FF0-BFB6-1992-19046FBC2F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D4C1BE-33A7-CEFD-4057-915E9FEA5FE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9168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DBM-CM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10" name="Picture 9">
            <a:extLst>
              <a:ext uri="{FF2B5EF4-FFF2-40B4-BE49-F238E27FC236}">
                <a16:creationId xmlns:a16="http://schemas.microsoft.com/office/drawing/2014/main" id="{485AFFBE-1A2B-E1F8-A28F-73DC8AC026E8}"/>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pic>
        <p:nvPicPr>
          <p:cNvPr id="11" name="Picture 10">
            <a:extLst>
              <a:ext uri="{FF2B5EF4-FFF2-40B4-BE49-F238E27FC236}">
                <a16:creationId xmlns:a16="http://schemas.microsoft.com/office/drawing/2014/main" id="{975EC3A5-9A61-1D5F-19D1-F4378BF8E6EB}"/>
              </a:ext>
            </a:extLst>
          </p:cNvPr>
          <p:cNvPicPr>
            <a:picLocks/>
          </p:cNvPicPr>
          <p:nvPr userDrawn="1"/>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3">
            <a:extLst>
              <a:ext uri="{28A0092B-C50C-407E-A947-70E740481C1C}">
                <a14:useLocalDpi xmlns:a14="http://schemas.microsoft.com/office/drawing/2010/main" val="0"/>
              </a:ext>
            </a:extLst>
          </a:blip>
          <a:srcRect t="7698" b="7698"/>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dirty="0"/>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dirty="0"/>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dirty="0"/>
          </a:p>
        </p:txBody>
      </p:sp>
      <p:sp>
        <p:nvSpPr>
          <p:cNvPr id="84" name="LESSON 2…"/>
          <p:cNvSpPr txBox="1"/>
          <p:nvPr/>
        </p:nvSpPr>
        <p:spPr>
          <a:xfrm>
            <a:off x="841430" y="4324111"/>
            <a:ext cx="10382141" cy="3205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600" dirty="0"/>
              <a:t>पाठ 05</a:t>
            </a:r>
          </a:p>
          <a:p>
            <a:pPr defTabSz="2438400">
              <a:defRPr sz="6400" b="1">
                <a:solidFill>
                  <a:srgbClr val="FFFFFF"/>
                </a:solidFill>
                <a:latin typeface="Open Sans"/>
                <a:ea typeface="Open Sans"/>
                <a:cs typeface="Open Sans"/>
                <a:sym typeface="Open Sans"/>
              </a:defRPr>
            </a:pPr>
            <a:r>
              <a:rPr lang="hi-IN" sz="6600" dirty="0"/>
              <a:t>शव प्रबंधन के दौरान सूचना प्रबंधन</a:t>
            </a:r>
            <a:endParaRPr lang="en-US" sz="60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dirty="0"/>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5 - 1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dirty="0"/>
            </a:p>
          </p:txBody>
        </p:sp>
      </p:grpSp>
      <p:pic>
        <p:nvPicPr>
          <p:cNvPr id="3" name="Picture 2">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28071" y="209487"/>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6000" b="1" dirty="0">
                <a:solidFill>
                  <a:srgbClr val="C00000"/>
                </a:solidFill>
                <a:latin typeface="Arial Black" panose="020B0A04020102020204" pitchFamily="34" charset="0"/>
              </a:rPr>
              <a:t>मृत शरीर प्रबंधन और </a:t>
            </a:r>
            <a:r>
              <a:rPr lang="hi-IN" sz="6000" b="1" dirty="0">
                <a:solidFill>
                  <a:srgbClr val="C00000"/>
                </a:solidFill>
              </a:rPr>
              <a:t>शव</a:t>
            </a:r>
            <a:r>
              <a:rPr lang="hi-IN" sz="6000" b="1" dirty="0">
                <a:solidFill>
                  <a:srgbClr val="C00000"/>
                </a:solidFill>
                <a:latin typeface="Arial Black" panose="020B0A04020102020204" pitchFamily="34" charset="0"/>
              </a:rPr>
              <a:t> प्रबंधन</a:t>
            </a:r>
            <a:endParaRPr kumimoji="0" lang="en-IN" sz="6000" b="1"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 | DBM-CM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5">
            <a:alphaModFix amt="50000"/>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p:blipFill>
        <p:spPr>
          <a:xfrm>
            <a:off x="18483943" y="8078547"/>
            <a:ext cx="5486400" cy="3455114"/>
          </a:xfrm>
          <a:prstGeom prst="rect">
            <a:avLst/>
          </a:prstGeom>
          <a:ln>
            <a:noFill/>
          </a:ln>
          <a:effectLst/>
          <a:scene3d>
            <a:camera prst="orthographicFront">
              <a:rot lat="0" lon="0" rev="0"/>
            </a:camera>
            <a:lightRig rig="contrasting" dir="t">
              <a:rot lat="0" lon="0" rev="1500000"/>
            </a:lightRig>
          </a:scene3d>
          <a:sp3d prstMaterial="metal">
            <a:bevelT w="88900" h="88900"/>
          </a:sp3d>
        </p:spPr>
      </p:pic>
      <p:pic>
        <p:nvPicPr>
          <p:cNvPr id="8" name="Picture 7">
            <a:extLst>
              <a:ext uri="{FF2B5EF4-FFF2-40B4-BE49-F238E27FC236}">
                <a16:creationId xmlns:a16="http://schemas.microsoft.com/office/drawing/2014/main" id="{FB2A9AEF-AB38-7144-38E6-1F20536B3EA5}"/>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
        <p:nvSpPr>
          <p:cNvPr id="2" name="TextBox 1">
            <a:extLst>
              <a:ext uri="{FF2B5EF4-FFF2-40B4-BE49-F238E27FC236}">
                <a16:creationId xmlns:a16="http://schemas.microsoft.com/office/drawing/2014/main" id="{AC5EC712-4450-43FC-B492-DEDE81C3F3DA}"/>
              </a:ext>
            </a:extLst>
          </p:cNvPr>
          <p:cNvSpPr txBox="1"/>
          <p:nvPr/>
        </p:nvSpPr>
        <p:spPr>
          <a:xfrm>
            <a:off x="1800968" y="9996268"/>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E789-5655-A7F1-7129-DB8F3C03387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3989E03-EE08-1061-A725-6B4078A1C06A}"/>
              </a:ext>
            </a:extLst>
          </p:cNvPr>
          <p:cNvSpPr txBox="1"/>
          <p:nvPr/>
        </p:nvSpPr>
        <p:spPr>
          <a:xfrm>
            <a:off x="8784771" y="5351787"/>
            <a:ext cx="15382807" cy="7391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घटना कमांड पोस्ट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ICP) </a:t>
            </a: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 स्तर पर</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जानकारी की तुलना</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सॉफ़्टवेयर आधारित विश्लेषण</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प्राथमिक पहचान: रिश्तेदारों द्वारा दृश्य, दस्तावेज़</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द्वितीयक: उंगलियों के निशान, दांत, यदि आवश्यक हो तो डीएनए</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जनता के सामने घोषणा करने से पहले दो-चरणीय सत्यापन</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167C5922-0B9E-12FB-61CA-D233ACB0BFF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39F8987-4C72-DAC1-3E51-06D17FD70CE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BC9AC7A1-E75C-96D1-D46A-AA7BD84746A9}"/>
              </a:ext>
            </a:extLst>
          </p:cNvPr>
          <p:cNvSpPr txBox="1"/>
          <p:nvPr/>
        </p:nvSpPr>
        <p:spPr>
          <a:xfrm>
            <a:off x="742863" y="2812493"/>
            <a:ext cx="804190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पुष्टिकरण और पहचान (जानकारी का विश्लेषण)</a:t>
            </a:r>
            <a:endParaRPr lang="en-US" sz="5400" dirty="0"/>
          </a:p>
        </p:txBody>
      </p:sp>
      <p:cxnSp>
        <p:nvCxnSpPr>
          <p:cNvPr id="3" name="Straight Connector 2">
            <a:extLst>
              <a:ext uri="{FF2B5EF4-FFF2-40B4-BE49-F238E27FC236}">
                <a16:creationId xmlns:a16="http://schemas.microsoft.com/office/drawing/2014/main" id="{622FC488-E966-FF3D-955A-E2C9F8513E53}"/>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448802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6698-F501-FB82-BB1F-A7F33748B807}"/>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EB46F2D-5C74-1F7C-56D7-0D0F50191B48}"/>
              </a:ext>
            </a:extLst>
          </p:cNvPr>
          <p:cNvSpPr txBox="1"/>
          <p:nvPr/>
        </p:nvSpPr>
        <p:spPr>
          <a:xfrm>
            <a:off x="8784771" y="5351787"/>
            <a:ext cx="15382807" cy="7253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आवश्यकता-आधारित और केवल नोडल व्यक्ति द्वारा प्रदान किया जाना चाहिए</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जिला अधिकारियों के पास एक मीडिया योजना और जन संपर्क अधिकारी होना चाहिए</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सत्यापित साधनों (इंटरनेट, सूचना पट्ट, समाचार पत्र, टेलीविजन, रेडियो) के माध्यम से प्रदान किया जाएगा</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D9403DA3-BD63-8AC6-F559-CF2B1B7A463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EC405071-EBBD-6AD6-4BBA-D8AA81A77AB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EA48B86C-93AF-365C-5F83-6641AE003F72}"/>
              </a:ext>
            </a:extLst>
          </p:cNvPr>
          <p:cNvSpPr txBox="1"/>
          <p:nvPr/>
        </p:nvSpPr>
        <p:spPr>
          <a:xfrm>
            <a:off x="742863" y="2812493"/>
            <a:ext cx="804190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सूचना का प्रचार</a:t>
            </a:r>
            <a:endParaRPr lang="en-US" dirty="0"/>
          </a:p>
        </p:txBody>
      </p:sp>
      <p:cxnSp>
        <p:nvCxnSpPr>
          <p:cNvPr id="3" name="Straight Connector 2">
            <a:extLst>
              <a:ext uri="{FF2B5EF4-FFF2-40B4-BE49-F238E27FC236}">
                <a16:creationId xmlns:a16="http://schemas.microsoft.com/office/drawing/2014/main" id="{2E8A37EA-746D-4E5C-01DB-70E5439C8BE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710862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32C8-DF88-7CF6-A3B3-1762AF02863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05C6AF2-68FA-F34A-9970-AD4C196095FB}"/>
              </a:ext>
            </a:extLst>
          </p:cNvPr>
          <p:cNvSpPr txBox="1"/>
          <p:nvPr/>
        </p:nvSpPr>
        <p:spPr>
          <a:xfrm>
            <a:off x="8784771" y="5351787"/>
            <a:ext cx="15382807" cy="62683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मीडिया को तस्वीरों और व्यक्तिगत रिकॉर्ड्स तक सीधे पहुँच की अनुमति नहीं दी जानी चाहिए।</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सही जानकारी सही व्यक्ति को और जानने की आवश्यकता के आधार पर</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विभिन्न समर्थन सेवाओं के बारे में जानकारी</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5FBBFB08-F459-70E9-282C-46C60DE858C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3A44B251-46A9-9C62-DDEC-262B6088A0B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10CC80EE-8EB3-90DB-7F7C-AF9F90C7C193}"/>
              </a:ext>
            </a:extLst>
          </p:cNvPr>
          <p:cNvSpPr txBox="1"/>
          <p:nvPr/>
        </p:nvSpPr>
        <p:spPr>
          <a:xfrm>
            <a:off x="742863" y="2812493"/>
            <a:ext cx="804190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सूचना का प्रचार</a:t>
            </a:r>
            <a:endParaRPr lang="en-US" dirty="0"/>
          </a:p>
        </p:txBody>
      </p:sp>
      <p:cxnSp>
        <p:nvCxnSpPr>
          <p:cNvPr id="3" name="Straight Connector 2">
            <a:extLst>
              <a:ext uri="{FF2B5EF4-FFF2-40B4-BE49-F238E27FC236}">
                <a16:creationId xmlns:a16="http://schemas.microsoft.com/office/drawing/2014/main" id="{B630E11C-8A03-5197-8CB3-36D20C5EEC31}"/>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6E93E6A5-A001-10F5-9069-BDE4F036B611}"/>
              </a:ext>
            </a:extLst>
          </p:cNvPr>
          <p:cNvSpPr txBox="1"/>
          <p:nvPr/>
        </p:nvSpPr>
        <p:spPr>
          <a:xfrm>
            <a:off x="8784771" y="4355582"/>
            <a:ext cx="1221377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95545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9F81-A842-CCF3-7F78-0D1B62415C7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960DB96-FBA3-6777-8416-2B5CC830CB7F}"/>
              </a:ext>
            </a:extLst>
          </p:cNvPr>
          <p:cNvSpPr txBox="1"/>
          <p:nvPr/>
        </p:nvSpPr>
        <p:spPr>
          <a:xfrm>
            <a:off x="8784771" y="5351787"/>
            <a:ext cx="15382807" cy="7078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प्राधिकृत अधिकारियों को कई माध्यमों के जरिए समय पर और सटीक जानकारी प्रदान करने की आवश्यकता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प्रोएक्टिव मीडिया सहभागिता</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समय पर सूचना</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निगरानी और सक्रिय अफवाहों का मुकाबला।</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पारदर्शिता</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7B6CC18-23E2-FD91-DA61-856F4487535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5E608EC-A1CE-701A-2FA6-1F09971F8E6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18887916-1C7A-81ED-D05F-57E8D63D155D}"/>
              </a:ext>
            </a:extLst>
          </p:cNvPr>
          <p:cNvSpPr txBox="1"/>
          <p:nvPr/>
        </p:nvSpPr>
        <p:spPr>
          <a:xfrm>
            <a:off x="742863" y="2812493"/>
            <a:ext cx="8695052"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मीडिया प्रबंधन और अफवाह नियंत्रण</a:t>
            </a:r>
            <a:endParaRPr lang="en-US" dirty="0"/>
          </a:p>
        </p:txBody>
      </p:sp>
      <p:cxnSp>
        <p:nvCxnSpPr>
          <p:cNvPr id="3" name="Straight Connector 2">
            <a:extLst>
              <a:ext uri="{FF2B5EF4-FFF2-40B4-BE49-F238E27FC236}">
                <a16:creationId xmlns:a16="http://schemas.microsoft.com/office/drawing/2014/main" id="{21CCA496-D197-C73E-1029-37E9A04520F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41446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8BA9-0DE4-359E-0D50-5E1AB82B392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2DFCC65-CA2B-97C7-1387-85ADF2C2EB4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80C4A16-D123-E612-8A6C-783657519ED5}"/>
              </a:ext>
            </a:extLst>
          </p:cNvPr>
          <p:cNvSpPr txBox="1"/>
          <p:nvPr/>
        </p:nvSpPr>
        <p:spPr>
          <a:xfrm>
            <a:off x="8584462" y="2942283"/>
            <a:ext cx="15382807" cy="9521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बिना अनुमति के व्यक्तिगत पहचानकर्ताओं को प्रकाशित न करें।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भंडारण को सुरक्षित करें और नियंत्रित पहुंच सुनिश्चित करें। </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RTI </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और संवेदनशील डेटा पर कानूनी निर्देशों का पालन करें।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संदर्भीय अखंडता।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सुरक्षा उपाय।</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28EDEBDA-A9F1-6AE5-8356-DCCFAE8B614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B0358380-BE7A-973A-861F-7D97A612D49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575F3FF-A41D-553F-90E5-246E774691B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FAC2D683-5F9D-44F2-EE74-34F8604AFE7F}"/>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डेटा गोपनीयता और गोपनीयता</a:t>
            </a:r>
            <a:endParaRPr lang="en-US" dirty="0"/>
          </a:p>
        </p:txBody>
      </p:sp>
      <p:pic>
        <p:nvPicPr>
          <p:cNvPr id="3" name="Picture 2">
            <a:extLst>
              <a:ext uri="{FF2B5EF4-FFF2-40B4-BE49-F238E27FC236}">
                <a16:creationId xmlns:a16="http://schemas.microsoft.com/office/drawing/2014/main" id="{B8505497-5A21-6011-DF31-DF7E28F1D7E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26488500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766F-0837-711D-0086-112F519A2171}"/>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80207D8-0589-28D1-0BF9-31B34279BED4}"/>
              </a:ext>
            </a:extLst>
          </p:cNvPr>
          <p:cNvSpPr txBox="1"/>
          <p:nvPr/>
        </p:nvSpPr>
        <p:spPr>
          <a:xfrm>
            <a:off x="8784771" y="5351787"/>
            <a:ext cx="15382807" cy="7873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अस्थायी भंडारण और सक्रिय ट्रेसिंग प्रयास।</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सार्वजनिक नोटिस, पुलिस पंजीकरण, जहां संभव हो,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DNA </a:t>
            </a: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नमूना लेना</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कानूनी अवधि के बाद, मजिस्ट्रेट के आदेश के अनुसार कानूनी निपटारा।</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हर कदम का दस्तावेजीकरण करें; सार्वजनिक पारदर्शिता बनाए रखें ताकि अविश्वास से बचा जा सके।</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82CA1CF4-FA48-3E01-974F-C1A716B8E9E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AEBB368-E11E-C280-E6B3-402F69F7FE5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5AFA3F4E-A300-0FDF-32D2-85645BD6F0B5}"/>
              </a:ext>
            </a:extLst>
          </p:cNvPr>
          <p:cNvSpPr txBox="1"/>
          <p:nvPr/>
        </p:nvSpPr>
        <p:spPr>
          <a:xfrm>
            <a:off x="742863" y="2812493"/>
            <a:ext cx="8695052"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अज्ञात और अप्राप्त शवों की प्रक्रिया</a:t>
            </a:r>
            <a:endParaRPr lang="en-US" dirty="0"/>
          </a:p>
        </p:txBody>
      </p:sp>
      <p:cxnSp>
        <p:nvCxnSpPr>
          <p:cNvPr id="3" name="Straight Connector 2">
            <a:extLst>
              <a:ext uri="{FF2B5EF4-FFF2-40B4-BE49-F238E27FC236}">
                <a16:creationId xmlns:a16="http://schemas.microsoft.com/office/drawing/2014/main" id="{30D7D8A0-FB6C-F212-E006-7A4A92BB78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351611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525C-CBFE-3B07-D7CA-7518B8A43ED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834BC60-04EF-8B29-8FF9-CA9F10C5000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FE4EB5C-C0B0-CBAF-6D23-70044FEFBEE0}"/>
              </a:ext>
            </a:extLst>
          </p:cNvPr>
          <p:cNvSpPr txBox="1"/>
          <p:nvPr/>
        </p:nvSpPr>
        <p:spPr>
          <a:xfrm>
            <a:off x="8584462" y="2812493"/>
            <a:ext cx="15382807" cy="9101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जानकारी को प्रबंधित करें और हितधारकों (पुलिस, स्वास्थ्य, पशुपालन, आपदा प्रबंधन प्राधिकरण, राष्ट्रीय आपदा मोचन बल, गैर सरकारी संगठन, फॉरेंसिक प्रयोगशालाएं) के बीच आकलन गतिविधियों का समन्वय करें</a:t>
            </a:r>
            <a:endPar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आवश्यक संसाधनों की पहचान करें (फोरेंसिक टीमें, शवगृह, लाश के बैग आदि)</a:t>
            </a:r>
            <a:endPar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संयुक्त ब्रीफिंग और साझा डैशबोर्ड</a:t>
            </a:r>
            <a:endPar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3F731005-58AF-9810-CC8D-30D34C0A026A}"/>
              </a:ext>
            </a:extLst>
          </p:cNvPr>
          <p:cNvSpPr txBox="1"/>
          <p:nvPr/>
        </p:nvSpPr>
        <p:spPr>
          <a:xfrm>
            <a:off x="21596677" y="12813338"/>
            <a:ext cx="1307448"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a:t>
            </a:r>
          </a:p>
        </p:txBody>
      </p:sp>
      <p:sp>
        <p:nvSpPr>
          <p:cNvPr id="115" name="Rectangle">
            <a:extLst>
              <a:ext uri="{FF2B5EF4-FFF2-40B4-BE49-F238E27FC236}">
                <a16:creationId xmlns:a16="http://schemas.microsoft.com/office/drawing/2014/main" id="{AB8F08A0-30B5-CAE5-BAE6-0DB29028DD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606B18C-AFED-6E7C-B1FA-8BE1563B41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662952F5-2F19-B8A7-AA14-CC5FB303529F}"/>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अंतर सरकारी समन्वय</a:t>
            </a:r>
            <a:endParaRPr lang="en-US" dirty="0"/>
          </a:p>
        </p:txBody>
      </p:sp>
      <p:pic>
        <p:nvPicPr>
          <p:cNvPr id="3" name="Picture 2">
            <a:extLst>
              <a:ext uri="{FF2B5EF4-FFF2-40B4-BE49-F238E27FC236}">
                <a16:creationId xmlns:a16="http://schemas.microsoft.com/office/drawing/2014/main" id="{4DD116C2-71C3-854D-F05B-F85891E1875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18342542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34DC-A6DA-B85C-FEC7-C47591E25EE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37F1886-F3B3-89C5-F9E3-B46C8D1405F4}"/>
              </a:ext>
            </a:extLst>
          </p:cNvPr>
          <p:cNvSpPr txBox="1"/>
          <p:nvPr/>
        </p:nvSpPr>
        <p:spPr>
          <a:xfrm>
            <a:off x="8784772" y="5351787"/>
            <a:ext cx="14856366" cy="5180905"/>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सूचना केंद्र उस स्थान पर स्थापित किया जाएगा जहां शव रखे जा रहे हैं और मृतक शरीरों पर डेटा संकलित किया जा रहा है, जिसे मृत शरीर सूची रिकॉर्ड रजिस्टर में दर्ज किया जा रहा है। (अनुपूरक-'ई')</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7AFA12CD-8A7C-1487-9F61-04CA178BF31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724B605-C3F6-4C59-EB57-2A5D2517D55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dirty="0"/>
          </a:p>
        </p:txBody>
      </p:sp>
      <p:sp>
        <p:nvSpPr>
          <p:cNvPr id="9" name="Course Purpose">
            <a:extLst>
              <a:ext uri="{FF2B5EF4-FFF2-40B4-BE49-F238E27FC236}">
                <a16:creationId xmlns:a16="http://schemas.microsoft.com/office/drawing/2014/main" id="{F8D58EB3-9753-4370-FFED-267A0199C2C5}"/>
              </a:ext>
            </a:extLst>
          </p:cNvPr>
          <p:cNvSpPr txBox="1"/>
          <p:nvPr/>
        </p:nvSpPr>
        <p:spPr>
          <a:xfrm>
            <a:off x="742862" y="2812493"/>
            <a:ext cx="9348195"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सूचना केंद्र</a:t>
            </a:r>
            <a:endParaRPr lang="en-US" dirty="0"/>
          </a:p>
        </p:txBody>
      </p:sp>
    </p:spTree>
    <p:extLst>
      <p:ext uri="{BB962C8B-B14F-4D97-AF65-F5344CB8AC3E}">
        <p14:creationId xmlns:p14="http://schemas.microsoft.com/office/powerpoint/2010/main" val="9015891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261EA-4190-B412-4347-CEE2DC3ECAFB}"/>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65C57ED3-398E-5640-7B3C-8E346E16DB8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BAC77AB-A901-BC3B-095E-3940E0EF23A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CFEB62FA-89AA-1A6F-8129-C4D21583F31F}"/>
              </a:ext>
            </a:extLst>
          </p:cNvPr>
          <p:cNvSpPr txBox="1"/>
          <p:nvPr/>
        </p:nvSpPr>
        <p:spPr>
          <a:xfrm>
            <a:off x="3747319" y="231666"/>
            <a:ext cx="1836156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	अनुबंध-ई मृत शरीर इन्वेंटरी रिकॉर्ड</a:t>
            </a:r>
            <a:endParaRPr lang="en-US" dirty="0"/>
          </a:p>
        </p:txBody>
      </p:sp>
      <p:graphicFrame>
        <p:nvGraphicFramePr>
          <p:cNvPr id="5" name="Content Placeholder 6">
            <a:extLst>
              <a:ext uri="{FF2B5EF4-FFF2-40B4-BE49-F238E27FC236}">
                <a16:creationId xmlns:a16="http://schemas.microsoft.com/office/drawing/2014/main" id="{B1216B33-FE4E-6CAC-BAF2-30A5F95E633D}"/>
              </a:ext>
            </a:extLst>
          </p:cNvPr>
          <p:cNvGraphicFramePr>
            <a:graphicFrameLocks/>
          </p:cNvGraphicFramePr>
          <p:nvPr>
            <p:extLst>
              <p:ext uri="{D42A27DB-BD31-4B8C-83A1-F6EECF244321}">
                <p14:modId xmlns:p14="http://schemas.microsoft.com/office/powerpoint/2010/main" val="1968405103"/>
              </p:ext>
            </p:extLst>
          </p:nvPr>
        </p:nvGraphicFramePr>
        <p:xfrm>
          <a:off x="569742" y="3305214"/>
          <a:ext cx="23244516" cy="8904392"/>
        </p:xfrm>
        <a:graphic>
          <a:graphicData uri="http://schemas.openxmlformats.org/drawingml/2006/table">
            <a:tbl>
              <a:tblPr firstRow="1" bandRow="1">
                <a:tableStyleId>{5940675A-B579-460E-94D1-54222C63F5DA}</a:tableStyleId>
              </a:tblPr>
              <a:tblGrid>
                <a:gridCol w="2853094">
                  <a:extLst>
                    <a:ext uri="{9D8B030D-6E8A-4147-A177-3AD203B41FA5}">
                      <a16:colId xmlns:a16="http://schemas.microsoft.com/office/drawing/2014/main" val="1404210082"/>
                    </a:ext>
                  </a:extLst>
                </a:gridCol>
                <a:gridCol w="1373180">
                  <a:extLst>
                    <a:ext uri="{9D8B030D-6E8A-4147-A177-3AD203B41FA5}">
                      <a16:colId xmlns:a16="http://schemas.microsoft.com/office/drawing/2014/main" val="466053145"/>
                    </a:ext>
                  </a:extLst>
                </a:gridCol>
                <a:gridCol w="1427795">
                  <a:extLst>
                    <a:ext uri="{9D8B030D-6E8A-4147-A177-3AD203B41FA5}">
                      <a16:colId xmlns:a16="http://schemas.microsoft.com/office/drawing/2014/main" val="2013184745"/>
                    </a:ext>
                  </a:extLst>
                </a:gridCol>
                <a:gridCol w="1256460">
                  <a:extLst>
                    <a:ext uri="{9D8B030D-6E8A-4147-A177-3AD203B41FA5}">
                      <a16:colId xmlns:a16="http://schemas.microsoft.com/office/drawing/2014/main" val="1520008068"/>
                    </a:ext>
                  </a:extLst>
                </a:gridCol>
                <a:gridCol w="2041747">
                  <a:extLst>
                    <a:ext uri="{9D8B030D-6E8A-4147-A177-3AD203B41FA5}">
                      <a16:colId xmlns:a16="http://schemas.microsoft.com/office/drawing/2014/main" val="3815280850"/>
                    </a:ext>
                  </a:extLst>
                </a:gridCol>
                <a:gridCol w="2984092">
                  <a:extLst>
                    <a:ext uri="{9D8B030D-6E8A-4147-A177-3AD203B41FA5}">
                      <a16:colId xmlns:a16="http://schemas.microsoft.com/office/drawing/2014/main" val="341669715"/>
                    </a:ext>
                  </a:extLst>
                </a:gridCol>
                <a:gridCol w="2669977">
                  <a:extLst>
                    <a:ext uri="{9D8B030D-6E8A-4147-A177-3AD203B41FA5}">
                      <a16:colId xmlns:a16="http://schemas.microsoft.com/office/drawing/2014/main" val="551275603"/>
                    </a:ext>
                  </a:extLst>
                </a:gridCol>
                <a:gridCol w="2298758">
                  <a:extLst>
                    <a:ext uri="{9D8B030D-6E8A-4147-A177-3AD203B41FA5}">
                      <a16:colId xmlns:a16="http://schemas.microsoft.com/office/drawing/2014/main" val="3360860702"/>
                    </a:ext>
                  </a:extLst>
                </a:gridCol>
                <a:gridCol w="2412965">
                  <a:extLst>
                    <a:ext uri="{9D8B030D-6E8A-4147-A177-3AD203B41FA5}">
                      <a16:colId xmlns:a16="http://schemas.microsoft.com/office/drawing/2014/main" val="2374649471"/>
                    </a:ext>
                  </a:extLst>
                </a:gridCol>
                <a:gridCol w="2198804">
                  <a:extLst>
                    <a:ext uri="{9D8B030D-6E8A-4147-A177-3AD203B41FA5}">
                      <a16:colId xmlns:a16="http://schemas.microsoft.com/office/drawing/2014/main" val="1086569198"/>
                    </a:ext>
                  </a:extLst>
                </a:gridCol>
                <a:gridCol w="1727644">
                  <a:extLst>
                    <a:ext uri="{9D8B030D-6E8A-4147-A177-3AD203B41FA5}">
                      <a16:colId xmlns:a16="http://schemas.microsoft.com/office/drawing/2014/main" val="531166694"/>
                    </a:ext>
                  </a:extLst>
                </a:gridCol>
              </a:tblGrid>
              <a:tr h="2897716">
                <a:tc rowSpan="3">
                  <a:txBody>
                    <a:bodyPr/>
                    <a:lstStyle/>
                    <a:p>
                      <a:pPr marL="54610" marR="54610" algn="ctr">
                        <a:lnSpc>
                          <a:spcPts val="1025"/>
                        </a:lnSpc>
                        <a:spcBef>
                          <a:spcPts val="45"/>
                        </a:spcBef>
                        <a:spcAft>
                          <a:spcPts val="0"/>
                        </a:spcAft>
                      </a:pPr>
                      <a:endPar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endParaRPr>
                    </a:p>
                    <a:p>
                      <a:pPr marL="54610" marR="54610" algn="ctr">
                        <a:lnSpc>
                          <a:spcPts val="1025"/>
                        </a:lnSpc>
                        <a:spcBef>
                          <a:spcPts val="45"/>
                        </a:spcBef>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BODY</a:t>
                      </a:r>
                      <a:r>
                        <a:rPr lang="en-US" sz="2800" b="1" spc="18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113030" marR="88900" indent="29210" algn="ctr">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BODY</a:t>
                      </a:r>
                      <a:r>
                        <a:rPr lang="en-US" sz="2800" b="1" spc="6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PART</a:t>
                      </a:r>
                      <a:r>
                        <a:rPr lang="en-US" sz="2800" b="1" spc="-21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spc="60" dirty="0">
                          <a:solidFill>
                            <a:srgbClr val="231F20"/>
                          </a:solidFill>
                          <a:latin typeface="Open Sans" panose="020B0606030504020204" pitchFamily="34" charset="0"/>
                          <a:ea typeface="Open Sans" panose="020B0606030504020204" pitchFamily="34" charset="0"/>
                          <a:cs typeface="Open Sans" panose="020B0606030504020204" pitchFamily="34" charset="0"/>
                        </a:rPr>
                        <a:t>INDIVIDUAL</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60325" marR="54610" algn="ctr">
                        <a:lnSpc>
                          <a:spcPct val="98000"/>
                        </a:lnSpc>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IDENTIFICATION</a:t>
                      </a:r>
                      <a:r>
                        <a:rPr lang="en-US" sz="2800" b="1" spc="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spc="70" dirty="0">
                          <a:solidFill>
                            <a:srgbClr val="231F20"/>
                          </a:solidFill>
                          <a:latin typeface="Open Sans" panose="020B0606030504020204" pitchFamily="34" charset="0"/>
                          <a:ea typeface="Open Sans" panose="020B0606030504020204" pitchFamily="34" charset="0"/>
                          <a:cs typeface="Open Sans" panose="020B0606030504020204" pitchFamily="34" charset="0"/>
                        </a:rPr>
                        <a:t>NUMBER</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gridSpan="2">
                  <a:txBody>
                    <a:bodyPr/>
                    <a:lstStyle/>
                    <a:p>
                      <a:pPr marL="196850" algn="ctr">
                        <a:lnSpc>
                          <a:spcPts val="950"/>
                        </a:lnSpc>
                        <a:spcBef>
                          <a:spcPts val="45"/>
                        </a:spcBef>
                        <a:spcAft>
                          <a:spcPts val="0"/>
                        </a:spcAft>
                      </a:pPr>
                      <a:r>
                        <a:rPr lang="en-US" sz="2800" b="1" dirty="0">
                          <a:latin typeface="Open Sans" panose="020B0606030504020204" pitchFamily="34" charset="0"/>
                          <a:ea typeface="Open Sans" panose="020B0606030504020204" pitchFamily="34" charset="0"/>
                          <a:cs typeface="Open Sans" panose="020B0606030504020204" pitchFamily="34" charset="0"/>
                        </a:rPr>
                        <a:t>Recovery</a:t>
                      </a:r>
                    </a:p>
                  </a:txBody>
                  <a:tcPr marL="182880" marR="182880" marT="91440" marB="91440" anchor="ctr"/>
                </a:tc>
                <a:tc hMerge="1">
                  <a:txBody>
                    <a:bodyPr/>
                    <a:lstStyle/>
                    <a:p>
                      <a:endParaRPr lang="en-IN" dirty="0"/>
                    </a:p>
                  </a:txBody>
                  <a:tcPr/>
                </a:tc>
                <a:tc grid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Storage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grid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Information Recorded</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gridSpan="3">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Characteristics (Apparent)</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hMerge="1">
                  <a:txBody>
                    <a:bodyPr/>
                    <a:lstStyle/>
                    <a:p>
                      <a:endParaRPr lang="en-IN" dirty="0"/>
                    </a:p>
                  </a:txBody>
                  <a:tcPr/>
                </a:tc>
                <a:tc rowSpan="3">
                  <a:txBody>
                    <a:bodyPr/>
                    <a:lstStyle/>
                    <a:p>
                      <a:pPr algn="ctr"/>
                      <a:r>
                        <a:rPr lang="en-US" sz="2800" b="1" dirty="0" err="1">
                          <a:latin typeface="Open Sans" panose="020B0606030504020204" pitchFamily="34" charset="0"/>
                          <a:ea typeface="Open Sans" panose="020B0606030504020204" pitchFamily="34" charset="0"/>
                          <a:cs typeface="Open Sans" panose="020B0606030504020204" pitchFamily="34" charset="0"/>
                        </a:rPr>
                        <a:t>Rmks</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extLst>
                  <a:ext uri="{0D108BD9-81ED-4DB2-BD59-A6C34878D82A}">
                    <a16:rowId xmlns:a16="http://schemas.microsoft.com/office/drawing/2014/main" val="1805851467"/>
                  </a:ext>
                </a:extLst>
              </a:tr>
              <a:tr h="2897716">
                <a:tc vMerge="1">
                  <a:txBody>
                    <a:bodyPr/>
                    <a:lstStyle/>
                    <a:p>
                      <a:endParaRPr lang="en-IN" dirty="0"/>
                    </a:p>
                  </a:txBody>
                  <a:tcPr/>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Date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Place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Date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Location</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Dead Body Identification Form</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Photographs</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Sex</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Age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Presumed Identity</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vMerge="1">
                  <a:txBody>
                    <a:bodyPr/>
                    <a:lstStyle/>
                    <a:p>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6528843"/>
                  </a:ext>
                </a:extLst>
              </a:tr>
              <a:tr h="3108960">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Y=YES</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N=NO</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Y=YES</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N=NO</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Male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Female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Unknown</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I=Infant</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C=Child</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A1=</a:t>
                      </a:r>
                      <a:r>
                        <a:rPr lang="en-IN" sz="2800" b="1" dirty="0" err="1">
                          <a:latin typeface="Open Sans" panose="020B0606030504020204" pitchFamily="34" charset="0"/>
                          <a:ea typeface="Open Sans" panose="020B0606030504020204" pitchFamily="34" charset="0"/>
                          <a:cs typeface="Open Sans" panose="020B0606030504020204" pitchFamily="34" charset="0"/>
                        </a:rPr>
                        <a:t>Adolesent</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A2=Adult</a:t>
                      </a: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E=Elderly</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vMerge="1">
                  <a:txBody>
                    <a:bodyPr/>
                    <a:lstStyle/>
                    <a:p>
                      <a:endParaRPr lang="en-IN" sz="1400" b="1" dirty="0">
                        <a:latin typeface="Times New Roman" panose="02020603050405020304" pitchFamily="18" charset="0"/>
                        <a:cs typeface="Times New Roman" panose="02020603050405020304" pitchFamily="18" charset="0"/>
                      </a:endParaRPr>
                    </a:p>
                  </a:txBody>
                  <a:tcPr/>
                </a:tc>
                <a:tc vMerge="1">
                  <a:txBody>
                    <a:bodyPr/>
                    <a:lstStyle/>
                    <a:p>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8599369"/>
                  </a:ext>
                </a:extLst>
              </a:tr>
            </a:tbl>
          </a:graphicData>
        </a:graphic>
      </p:graphicFrame>
    </p:spTree>
    <p:extLst>
      <p:ext uri="{BB962C8B-B14F-4D97-AF65-F5344CB8AC3E}">
        <p14:creationId xmlns:p14="http://schemas.microsoft.com/office/powerpoint/2010/main" val="5571106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7A0B-29F5-5EB5-D31B-C2CDDBDFA1D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F3B231D-1886-3C9F-1784-5F7BB8648EE9}"/>
              </a:ext>
            </a:extLst>
          </p:cNvPr>
          <p:cNvSpPr txBox="1"/>
          <p:nvPr/>
        </p:nvSpPr>
        <p:spPr>
          <a:xfrm>
            <a:off x="8784771" y="5351787"/>
            <a:ext cx="15382807" cy="6950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पूर्व-मृत्यु व्यक्तिगत डेटा प्राप्त करने के लिए एक संसाधन केंद्र के रूप में कार्य करना</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गुमशुदा व्यक्ति का फॉर्म बनाए रखें</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भी दस्तावेज़ या प्रमाण, जैसे पंचायती रजिस्टर या उपलब्ध कराए गए फ़ोटो, रखे जाएंगे।</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कागजी और डिजिटल दोनों प्रतियों को बनाए रखें</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B778841E-4208-E7B4-CCCF-CFF777C48FB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A86D039-9D07-BA6C-C73A-9C617FA5F6E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8FAD92E8-953B-0D30-0F87-1DDCD3B75F38}"/>
              </a:ext>
            </a:extLst>
          </p:cNvPr>
          <p:cNvSpPr txBox="1"/>
          <p:nvPr/>
        </p:nvSpPr>
        <p:spPr>
          <a:xfrm>
            <a:off x="742863" y="2812493"/>
            <a:ext cx="804190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सूचना केंद्र</a:t>
            </a:r>
            <a:endParaRPr lang="en-US" dirty="0"/>
          </a:p>
        </p:txBody>
      </p:sp>
      <p:cxnSp>
        <p:nvCxnSpPr>
          <p:cNvPr id="3" name="Straight Connector 2">
            <a:extLst>
              <a:ext uri="{FF2B5EF4-FFF2-40B4-BE49-F238E27FC236}">
                <a16:creationId xmlns:a16="http://schemas.microsoft.com/office/drawing/2014/main" id="{99269F15-8BD2-DE65-B969-634930B0978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D40FE7E7-53ED-E51C-3199-7CF6A5A56740}"/>
              </a:ext>
            </a:extLst>
          </p:cNvPr>
          <p:cNvSpPr txBox="1"/>
          <p:nvPr/>
        </p:nvSpPr>
        <p:spPr>
          <a:xfrm>
            <a:off x="8784771" y="4355582"/>
            <a:ext cx="1221377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96811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2" y="787889"/>
            <a:ext cx="3530627"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  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dirty="0"/>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7447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जानकारी प्रबंधन और जानकारी के प्रवाह के 05 चरणों से परिचित हों।</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sz="44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जानकारी के प्रसार के विभिन्न पहलुओं के बारे में जानें।</a:t>
            </a: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DBM </a:t>
            </a:r>
            <a:r>
              <a:rPr lang="hi-IN" dirty="0"/>
              <a:t>के दौरान मीडिया प्रबंधन और अफवाह नियंत्रण के बारे में जानें।</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3" y="7908582"/>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3" y="10561865"/>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8E76-1DF7-DE4D-3E72-89961DA532F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817A168-27E9-2E93-770F-4327F092DE6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522941-CBBB-728A-3B4F-BFDD4D45920C}"/>
              </a:ext>
            </a:extLst>
          </p:cNvPr>
          <p:cNvSpPr txBox="1"/>
          <p:nvPr/>
        </p:nvSpPr>
        <p:spPr>
          <a:xfrm>
            <a:off x="8564880" y="3888736"/>
            <a:ext cx="15382807" cy="83595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हेल्पलाइन नंबर।</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डिस्प्ले बोर्ड।</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रेडियो और टीवी घोषणा।</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व्हाट्सएप समूह।</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एसएमएस सुविधा।</a:t>
            </a:r>
            <a:endPar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सार्वजनिक घोषणा प्रणाली स्थानीय भाषा में: करने योग्य और न करने योग्य</a:t>
            </a:r>
            <a:endPar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45E91686-8580-B850-6448-6AE64AA1563C}"/>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0E2B7D41-6A91-A696-7F24-E2D79162158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50BA3D4-4262-AA13-6F4E-4632322B8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20</a:t>
            </a:fld>
            <a:endParaRPr dirty="0"/>
          </a:p>
        </p:txBody>
      </p:sp>
      <p:sp>
        <p:nvSpPr>
          <p:cNvPr id="9" name="Course Purpose">
            <a:extLst>
              <a:ext uri="{FF2B5EF4-FFF2-40B4-BE49-F238E27FC236}">
                <a16:creationId xmlns:a16="http://schemas.microsoft.com/office/drawing/2014/main" id="{E801CB92-FC0F-8215-D7C1-5C981F005562}"/>
              </a:ext>
            </a:extLst>
          </p:cNvPr>
          <p:cNvSpPr txBox="1"/>
          <p:nvPr/>
        </p:nvSpPr>
        <p:spPr>
          <a:xfrm>
            <a:off x="742862" y="2812493"/>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जनता को सूचना</a:t>
            </a:r>
            <a:endParaRPr lang="en-US" dirty="0"/>
          </a:p>
        </p:txBody>
      </p:sp>
      <p:pic>
        <p:nvPicPr>
          <p:cNvPr id="3" name="Picture 2">
            <a:extLst>
              <a:ext uri="{FF2B5EF4-FFF2-40B4-BE49-F238E27FC236}">
                <a16:creationId xmlns:a16="http://schemas.microsoft.com/office/drawing/2014/main" id="{5D4173CF-86E6-236C-9DA0-2FC57C79405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3438248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7C7EC-248C-4C00-7E98-33D2B6455FEA}"/>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A1BD81E0-2010-0D43-C597-F22A2EEB536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308EE0D-D841-F5B2-19AA-7AEB44C6911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A8ADE9CF-30C3-DAD5-B9F4-619A274CF503}"/>
              </a:ext>
            </a:extLst>
          </p:cNvPr>
          <p:cNvSpPr txBox="1"/>
          <p:nvPr/>
        </p:nvSpPr>
        <p:spPr>
          <a:xfrm>
            <a:off x="742863" y="2812493"/>
            <a:ext cx="7105714"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मीडिया की भूमिका</a:t>
            </a:r>
            <a:endParaRPr lang="en-US" dirty="0"/>
          </a:p>
        </p:txBody>
      </p:sp>
      <p:grpSp>
        <p:nvGrpSpPr>
          <p:cNvPr id="2" name="Group 1">
            <a:extLst>
              <a:ext uri="{FF2B5EF4-FFF2-40B4-BE49-F238E27FC236}">
                <a16:creationId xmlns:a16="http://schemas.microsoft.com/office/drawing/2014/main" id="{05FD40AF-422C-B93B-B777-D2A1A3149663}"/>
              </a:ext>
            </a:extLst>
          </p:cNvPr>
          <p:cNvGrpSpPr/>
          <p:nvPr/>
        </p:nvGrpSpPr>
        <p:grpSpPr>
          <a:xfrm>
            <a:off x="3692776" y="2353321"/>
            <a:ext cx="20785320" cy="9793887"/>
            <a:chOff x="-1007964" y="622050"/>
            <a:chExt cx="13261509" cy="5783506"/>
          </a:xfrm>
        </p:grpSpPr>
        <p:sp>
          <p:nvSpPr>
            <p:cNvPr id="3" name="Oval 2">
              <a:extLst>
                <a:ext uri="{FF2B5EF4-FFF2-40B4-BE49-F238E27FC236}">
                  <a16:creationId xmlns:a16="http://schemas.microsoft.com/office/drawing/2014/main" id="{A187C7DD-4934-5A93-56D2-1C3ED2DDCC8A}"/>
                </a:ext>
              </a:extLst>
            </p:cNvPr>
            <p:cNvSpPr/>
            <p:nvPr/>
          </p:nvSpPr>
          <p:spPr>
            <a:xfrm>
              <a:off x="3513061" y="5453582"/>
              <a:ext cx="5299678" cy="245090"/>
            </a:xfrm>
            <a:prstGeom prst="ellipse">
              <a:avLst/>
            </a:prstGeom>
            <a:gradFill flip="none" rotWithShape="1">
              <a:gsLst>
                <a:gs pos="0">
                  <a:srgbClr val="000000">
                    <a:lumMod val="65000"/>
                    <a:lumOff val="35000"/>
                  </a:srgbClr>
                </a:gs>
                <a:gs pos="68000">
                  <a:srgbClr val="000000">
                    <a:lumMod val="75000"/>
                    <a:lumOff val="25000"/>
                    <a:alpha val="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24D0236-F31F-DC97-221D-D14A84F28E58}"/>
                </a:ext>
              </a:extLst>
            </p:cNvPr>
            <p:cNvSpPr/>
            <p:nvPr/>
          </p:nvSpPr>
          <p:spPr>
            <a:xfrm>
              <a:off x="8697296" y="1129073"/>
              <a:ext cx="3062104" cy="781520"/>
            </a:xfrm>
            <a:prstGeom prst="rect">
              <a:avLst/>
            </a:prstGeom>
          </p:spPr>
          <p:txBody>
            <a:bodyPr wrap="square">
              <a:spAutoFit/>
            </a:bodyPr>
            <a:lstStyle/>
            <a:p>
              <a:pPr lvl="0" defTabSz="914400" hangingPunct="1">
                <a:defRPr/>
              </a:pPr>
              <a:r>
                <a:rPr lang="hi-IN" sz="4000" b="1" kern="1200" dirty="0">
                  <a:solidFill>
                    <a:srgbClr val="604700"/>
                  </a:solidFill>
                  <a:latin typeface="Open Sans" panose="020B0606030504020204" pitchFamily="34" charset="0"/>
                  <a:ea typeface="Open Sans" panose="020B0606030504020204" pitchFamily="34" charset="0"/>
                  <a:cs typeface="Open Sans" panose="020B0606030504020204" pitchFamily="34" charset="0"/>
                </a:rPr>
                <a:t>अफवाहों के फैलाव को रोकना</a:t>
              </a:r>
              <a:endParaRPr kumimoji="0" lang="en-US" sz="4000" b="1" u="none" strike="noStrike" kern="1200" cap="none" spc="0" normalizeH="0" baseline="0" noProof="0" dirty="0">
                <a:ln>
                  <a:noFill/>
                </a:ln>
                <a:solidFill>
                  <a:srgbClr val="6047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E1A1ABBD-D7DE-619F-ECE3-6281FB722431}"/>
                </a:ext>
              </a:extLst>
            </p:cNvPr>
            <p:cNvSpPr/>
            <p:nvPr/>
          </p:nvSpPr>
          <p:spPr>
            <a:xfrm>
              <a:off x="8812739" y="5350284"/>
              <a:ext cx="3440806" cy="781520"/>
            </a:xfrm>
            <a:prstGeom prst="rect">
              <a:avLst/>
            </a:prstGeom>
          </p:spPr>
          <p:txBody>
            <a:bodyPr wrap="square">
              <a:spAutoFit/>
            </a:bodyPr>
            <a:lstStyle/>
            <a:p>
              <a:pPr lvl="0" defTabSz="914400" hangingPunct="1">
                <a:buClr>
                  <a:srgbClr val="00B050"/>
                </a:buClr>
                <a:defRPr/>
              </a:pPr>
              <a:r>
                <a:rPr lang="hi-IN" sz="4000" b="1" kern="1200" dirty="0">
                  <a:solidFill>
                    <a:srgbClr val="FF005B">
                      <a:lumMod val="50000"/>
                    </a:srgbClr>
                  </a:solidFill>
                  <a:latin typeface="Open Sans" panose="020B0606030504020204" pitchFamily="34" charset="0"/>
                  <a:ea typeface="Open Sans" panose="020B0606030504020204" pitchFamily="34" charset="0"/>
                  <a:cs typeface="Open Sans" panose="020B0606030504020204" pitchFamily="34" charset="0"/>
                </a:rPr>
                <a:t>वास्तविक समाचार का प्रचार</a:t>
              </a:r>
              <a:endParaRPr kumimoji="0" lang="en-US" sz="4000" b="1" u="none" strike="noStrike" kern="1200" cap="none" spc="0" normalizeH="0" baseline="0" noProof="0" dirty="0">
                <a:ln>
                  <a:noFill/>
                </a:ln>
                <a:solidFill>
                  <a:srgbClr val="FF005B">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1F73F43-D80A-DC8F-69AC-4EC4F5D3C367}"/>
                </a:ext>
              </a:extLst>
            </p:cNvPr>
            <p:cNvSpPr/>
            <p:nvPr/>
          </p:nvSpPr>
          <p:spPr>
            <a:xfrm>
              <a:off x="-143382" y="5624036"/>
              <a:ext cx="4401133" cy="781520"/>
            </a:xfrm>
            <a:prstGeom prst="rect">
              <a:avLst/>
            </a:prstGeom>
          </p:spPr>
          <p:txBody>
            <a:bodyPr wrap="square">
              <a:spAutoFit/>
            </a:bodyPr>
            <a:lstStyle/>
            <a:p>
              <a:pPr lvl="0" algn="r" defTabSz="914400" hangingPunct="1">
                <a:defRPr/>
              </a:pPr>
              <a:r>
                <a:rPr lang="hi-IN" sz="4000" b="1" kern="1200" dirty="0">
                  <a:solidFill>
                    <a:srgbClr val="001E16"/>
                  </a:solidFill>
                  <a:latin typeface="Open Sans" panose="020B0606030504020204" pitchFamily="34" charset="0"/>
                  <a:ea typeface="Open Sans" panose="020B0606030504020204" pitchFamily="34" charset="0"/>
                  <a:cs typeface="Open Sans" panose="020B0606030504020204" pitchFamily="34" charset="0"/>
                </a:rPr>
                <a:t>समुदाय के स्वयंसेवकों की सक्रियता को प्रेरित करें</a:t>
              </a:r>
              <a:endParaRPr kumimoji="0" lang="en-US" sz="4000" b="1" u="none" strike="noStrike" kern="1200" cap="none" spc="0" normalizeH="0" baseline="0" noProof="0" dirty="0">
                <a:ln>
                  <a:noFill/>
                </a:ln>
                <a:solidFill>
                  <a:srgbClr val="001E1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6F3238BC-BD58-2355-4CEE-52DEDBF166E7}"/>
                </a:ext>
              </a:extLst>
            </p:cNvPr>
            <p:cNvSpPr/>
            <p:nvPr/>
          </p:nvSpPr>
          <p:spPr>
            <a:xfrm>
              <a:off x="-1007964" y="3628293"/>
              <a:ext cx="4069667" cy="418022"/>
            </a:xfrm>
            <a:prstGeom prst="rect">
              <a:avLst/>
            </a:prstGeom>
          </p:spPr>
          <p:txBody>
            <a:bodyPr wrap="square">
              <a:spAutoFit/>
            </a:bodyPr>
            <a:lstStyle/>
            <a:p>
              <a:pPr lvl="0" algn="r" defTabSz="914400" hangingPunct="1">
                <a:defRPr/>
              </a:pPr>
              <a:r>
                <a:rPr lang="hi-IN" sz="4000" b="1" kern="1200" dirty="0">
                  <a:solidFill>
                    <a:srgbClr val="005D64"/>
                  </a:solidFill>
                  <a:latin typeface="Open Sans" panose="020B0606030504020204" pitchFamily="34" charset="0"/>
                  <a:ea typeface="Open Sans" panose="020B0606030504020204" pitchFamily="34" charset="0"/>
                  <a:cs typeface="Open Sans" panose="020B0606030504020204" pitchFamily="34" charset="0"/>
                </a:rPr>
                <a:t>मृतक की पहचान में मदद करें</a:t>
              </a:r>
              <a:endParaRPr lang="en-US" sz="4000" b="1" kern="1200" dirty="0">
                <a:solidFill>
                  <a:srgbClr val="005D6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B5C3BAB6-9F0B-A658-E1DC-F20CA08BC8C5}"/>
                </a:ext>
              </a:extLst>
            </p:cNvPr>
            <p:cNvSpPr/>
            <p:nvPr/>
          </p:nvSpPr>
          <p:spPr>
            <a:xfrm>
              <a:off x="1274285" y="622050"/>
              <a:ext cx="3082466" cy="781520"/>
            </a:xfrm>
            <a:prstGeom prst="rect">
              <a:avLst/>
            </a:prstGeom>
          </p:spPr>
          <p:txBody>
            <a:bodyPr wrap="square">
              <a:spAutoFit/>
            </a:bodyPr>
            <a:lstStyle/>
            <a:p>
              <a:pPr lvl="0" algn="r" defTabSz="914400" hangingPunct="1">
                <a:defRPr/>
              </a:pPr>
              <a:r>
                <a:rPr lang="hi-IN" sz="4000" b="1" kern="1200" dirty="0">
                  <a:solidFill>
                    <a:srgbClr val="0F1B57">
                      <a:lumMod val="75000"/>
                    </a:srgbClr>
                  </a:solidFill>
                  <a:latin typeface="Open Sans" panose="020B0606030504020204" pitchFamily="34" charset="0"/>
                  <a:ea typeface="Open Sans" panose="020B0606030504020204" pitchFamily="34" charset="0"/>
                  <a:cs typeface="Open Sans" panose="020B0606030504020204" pitchFamily="34" charset="0"/>
                </a:rPr>
                <a:t>सोशल मीडिया: "हम में से एक"</a:t>
              </a:r>
              <a:endParaRPr kumimoji="0" lang="en-US" sz="4000" b="1" u="none" strike="noStrike" kern="1200" cap="none" spc="0" normalizeH="0" baseline="0" noProof="0" dirty="0">
                <a:ln>
                  <a:noFill/>
                </a:ln>
                <a:solidFill>
                  <a:srgbClr val="0F1B5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3966982A-C059-7060-6E6C-FEC76F8C649F}"/>
                </a:ext>
              </a:extLst>
            </p:cNvPr>
            <p:cNvGrpSpPr/>
            <p:nvPr/>
          </p:nvGrpSpPr>
          <p:grpSpPr>
            <a:xfrm>
              <a:off x="4679232" y="1452990"/>
              <a:ext cx="1502095" cy="1238752"/>
              <a:chOff x="4679232" y="1452990"/>
              <a:chExt cx="1502095" cy="1238752"/>
            </a:xfrm>
            <a:solidFill>
              <a:srgbClr val="0F1B57"/>
            </a:solidFill>
          </p:grpSpPr>
          <p:sp>
            <p:nvSpPr>
              <p:cNvPr id="37" name="Freeform 6">
                <a:extLst>
                  <a:ext uri="{FF2B5EF4-FFF2-40B4-BE49-F238E27FC236}">
                    <a16:creationId xmlns:a16="http://schemas.microsoft.com/office/drawing/2014/main" id="{31ED0A35-C4D9-EB7E-D174-438C5E1C56FD}"/>
                  </a:ext>
                </a:extLst>
              </p:cNvPr>
              <p:cNvSpPr>
                <a:spLocks/>
              </p:cNvSpPr>
              <p:nvPr/>
            </p:nvSpPr>
            <p:spPr bwMode="auto">
              <a:xfrm>
                <a:off x="4679232" y="1572157"/>
                <a:ext cx="1502095" cy="1119585"/>
              </a:xfrm>
              <a:custGeom>
                <a:avLst/>
                <a:gdLst>
                  <a:gd name="T0" fmla="*/ 0 w 778"/>
                  <a:gd name="T1" fmla="*/ 353 h 581"/>
                  <a:gd name="T2" fmla="*/ 288 w 778"/>
                  <a:gd name="T3" fmla="*/ 581 h 581"/>
                  <a:gd name="T4" fmla="*/ 778 w 778"/>
                  <a:gd name="T5" fmla="*/ 367 h 581"/>
                  <a:gd name="T6" fmla="*/ 778 w 778"/>
                  <a:gd name="T7" fmla="*/ 0 h 581"/>
                  <a:gd name="T8" fmla="*/ 0 w 778"/>
                  <a:gd name="T9" fmla="*/ 353 h 581"/>
                </a:gdLst>
                <a:ahLst/>
                <a:cxnLst>
                  <a:cxn ang="0">
                    <a:pos x="T0" y="T1"/>
                  </a:cxn>
                  <a:cxn ang="0">
                    <a:pos x="T2" y="T3"/>
                  </a:cxn>
                  <a:cxn ang="0">
                    <a:pos x="T4" y="T5"/>
                  </a:cxn>
                  <a:cxn ang="0">
                    <a:pos x="T6" y="T7"/>
                  </a:cxn>
                  <a:cxn ang="0">
                    <a:pos x="T8" y="T9"/>
                  </a:cxn>
                </a:cxnLst>
                <a:rect l="0" t="0" r="r" b="b"/>
                <a:pathLst>
                  <a:path w="778" h="581">
                    <a:moveTo>
                      <a:pt x="0" y="353"/>
                    </a:moveTo>
                    <a:cubicBezTo>
                      <a:pt x="288" y="581"/>
                      <a:pt x="288" y="581"/>
                      <a:pt x="288" y="581"/>
                    </a:cubicBezTo>
                    <a:cubicBezTo>
                      <a:pt x="410" y="449"/>
                      <a:pt x="584" y="367"/>
                      <a:pt x="778" y="367"/>
                    </a:cubicBezTo>
                    <a:cubicBezTo>
                      <a:pt x="778" y="0"/>
                      <a:pt x="778" y="0"/>
                      <a:pt x="778" y="0"/>
                    </a:cubicBezTo>
                    <a:cubicBezTo>
                      <a:pt x="468" y="0"/>
                      <a:pt x="189" y="136"/>
                      <a:pt x="0" y="353"/>
                    </a:cubicBezTo>
                    <a:close/>
                  </a:path>
                </a:pathLst>
              </a:custGeom>
              <a:solidFill>
                <a:srgbClr val="0F1B57">
                  <a:lumMod val="60000"/>
                  <a:lumOff val="40000"/>
                </a:srgbClr>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7">
                <a:extLst>
                  <a:ext uri="{FF2B5EF4-FFF2-40B4-BE49-F238E27FC236}">
                    <a16:creationId xmlns:a16="http://schemas.microsoft.com/office/drawing/2014/main" id="{B4EDBF21-BD9B-F132-7A37-24A43E7FBE61}"/>
                  </a:ext>
                </a:extLst>
              </p:cNvPr>
              <p:cNvSpPr>
                <a:spLocks noChangeArrowheads="1"/>
              </p:cNvSpPr>
              <p:nvPr/>
            </p:nvSpPr>
            <p:spPr bwMode="auto">
              <a:xfrm>
                <a:off x="4980828" y="1452990"/>
                <a:ext cx="856238" cy="856240"/>
              </a:xfrm>
              <a:prstGeom prst="ellipse">
                <a:avLst/>
              </a:prstGeom>
              <a:solidFill>
                <a:srgbClr val="0F1B5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a:t>
                </a:r>
              </a:p>
            </p:txBody>
          </p:sp>
        </p:grpSp>
        <p:grpSp>
          <p:nvGrpSpPr>
            <p:cNvPr id="11" name="Group 10">
              <a:extLst>
                <a:ext uri="{FF2B5EF4-FFF2-40B4-BE49-F238E27FC236}">
                  <a16:creationId xmlns:a16="http://schemas.microsoft.com/office/drawing/2014/main" id="{AE04B4BE-36CC-1128-73B0-0FC5FBD545A8}"/>
                </a:ext>
              </a:extLst>
            </p:cNvPr>
            <p:cNvGrpSpPr/>
            <p:nvPr/>
          </p:nvGrpSpPr>
          <p:grpSpPr>
            <a:xfrm>
              <a:off x="6400535" y="1586869"/>
              <a:ext cx="1647744" cy="1493270"/>
              <a:chOff x="6400535" y="1586869"/>
              <a:chExt cx="1647744" cy="1493270"/>
            </a:xfrm>
          </p:grpSpPr>
          <p:sp>
            <p:nvSpPr>
              <p:cNvPr id="35" name="Freeform 11">
                <a:extLst>
                  <a:ext uri="{FF2B5EF4-FFF2-40B4-BE49-F238E27FC236}">
                    <a16:creationId xmlns:a16="http://schemas.microsoft.com/office/drawing/2014/main" id="{9912D205-C0A7-48BB-A7E2-BD58FF1D8BD0}"/>
                  </a:ext>
                </a:extLst>
              </p:cNvPr>
              <p:cNvSpPr>
                <a:spLocks/>
              </p:cNvSpPr>
              <p:nvPr/>
            </p:nvSpPr>
            <p:spPr bwMode="auto">
              <a:xfrm>
                <a:off x="6400535" y="1586869"/>
                <a:ext cx="1647744" cy="1493270"/>
              </a:xfrm>
              <a:custGeom>
                <a:avLst/>
                <a:gdLst>
                  <a:gd name="T0" fmla="*/ 18 w 854"/>
                  <a:gd name="T1" fmla="*/ 0 h 774"/>
                  <a:gd name="T2" fmla="*/ 0 w 854"/>
                  <a:gd name="T3" fmla="*/ 368 h 774"/>
                  <a:gd name="T4" fmla="*/ 505 w 854"/>
                  <a:gd name="T5" fmla="*/ 774 h 774"/>
                  <a:gd name="T6" fmla="*/ 854 w 854"/>
                  <a:gd name="T7" fmla="*/ 660 h 774"/>
                  <a:gd name="T8" fmla="*/ 18 w 854"/>
                  <a:gd name="T9" fmla="*/ 0 h 774"/>
                </a:gdLst>
                <a:ahLst/>
                <a:cxnLst>
                  <a:cxn ang="0">
                    <a:pos x="T0" y="T1"/>
                  </a:cxn>
                  <a:cxn ang="0">
                    <a:pos x="T2" y="T3"/>
                  </a:cxn>
                  <a:cxn ang="0">
                    <a:pos x="T4" y="T5"/>
                  </a:cxn>
                  <a:cxn ang="0">
                    <a:pos x="T6" y="T7"/>
                  </a:cxn>
                  <a:cxn ang="0">
                    <a:pos x="T8" y="T9"/>
                  </a:cxn>
                </a:cxnLst>
                <a:rect l="0" t="0" r="r" b="b"/>
                <a:pathLst>
                  <a:path w="854" h="774">
                    <a:moveTo>
                      <a:pt x="18" y="0"/>
                    </a:moveTo>
                    <a:cubicBezTo>
                      <a:pt x="0" y="368"/>
                      <a:pt x="0" y="368"/>
                      <a:pt x="0" y="368"/>
                    </a:cubicBezTo>
                    <a:cubicBezTo>
                      <a:pt x="229" y="408"/>
                      <a:pt x="419" y="564"/>
                      <a:pt x="505" y="774"/>
                    </a:cubicBezTo>
                    <a:cubicBezTo>
                      <a:pt x="854" y="660"/>
                      <a:pt x="854" y="660"/>
                      <a:pt x="854" y="660"/>
                    </a:cubicBezTo>
                    <a:cubicBezTo>
                      <a:pt x="721" y="309"/>
                      <a:pt x="403" y="49"/>
                      <a:pt x="18" y="0"/>
                    </a:cubicBezTo>
                    <a:close/>
                  </a:path>
                </a:pathLst>
              </a:custGeom>
              <a:solidFill>
                <a:srgbClr val="FFBD00"/>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Oval 12">
                <a:extLst>
                  <a:ext uri="{FF2B5EF4-FFF2-40B4-BE49-F238E27FC236}">
                    <a16:creationId xmlns:a16="http://schemas.microsoft.com/office/drawing/2014/main" id="{5D1E01C0-0DC1-553F-1917-9BD7BA2D57C7}"/>
                  </a:ext>
                </a:extLst>
              </p:cNvPr>
              <p:cNvSpPr>
                <a:spLocks noChangeArrowheads="1"/>
              </p:cNvSpPr>
              <p:nvPr/>
            </p:nvSpPr>
            <p:spPr bwMode="auto">
              <a:xfrm>
                <a:off x="6888974" y="1658958"/>
                <a:ext cx="856238" cy="856240"/>
              </a:xfrm>
              <a:prstGeom prst="ellipse">
                <a:avLst/>
              </a:prstGeom>
              <a:solidFill>
                <a:srgbClr val="604700"/>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grpSp>
          <p:nvGrpSpPr>
            <p:cNvPr id="12" name="Group 11">
              <a:extLst>
                <a:ext uri="{FF2B5EF4-FFF2-40B4-BE49-F238E27FC236}">
                  <a16:creationId xmlns:a16="http://schemas.microsoft.com/office/drawing/2014/main" id="{976C355D-AEC0-C430-0CFB-CD9212807B9C}"/>
                </a:ext>
              </a:extLst>
            </p:cNvPr>
            <p:cNvGrpSpPr/>
            <p:nvPr/>
          </p:nvGrpSpPr>
          <p:grpSpPr>
            <a:xfrm>
              <a:off x="4867545" y="4570467"/>
              <a:ext cx="1909617" cy="1228454"/>
              <a:chOff x="4867545" y="4570467"/>
              <a:chExt cx="1909617" cy="1228454"/>
            </a:xfrm>
          </p:grpSpPr>
          <p:sp>
            <p:nvSpPr>
              <p:cNvPr id="33" name="Freeform 14">
                <a:extLst>
                  <a:ext uri="{FF2B5EF4-FFF2-40B4-BE49-F238E27FC236}">
                    <a16:creationId xmlns:a16="http://schemas.microsoft.com/office/drawing/2014/main" id="{A81B9A6E-3EAD-8861-E8C0-BC20B50B2B34}"/>
                  </a:ext>
                </a:extLst>
              </p:cNvPr>
              <p:cNvSpPr>
                <a:spLocks/>
              </p:cNvSpPr>
              <p:nvPr/>
            </p:nvSpPr>
            <p:spPr bwMode="auto">
              <a:xfrm>
                <a:off x="4867545" y="4570467"/>
                <a:ext cx="1909617" cy="994533"/>
              </a:xfrm>
              <a:custGeom>
                <a:avLst/>
                <a:gdLst>
                  <a:gd name="T0" fmla="*/ 680 w 989"/>
                  <a:gd name="T1" fmla="*/ 516 h 516"/>
                  <a:gd name="T2" fmla="*/ 989 w 989"/>
                  <a:gd name="T3" fmla="*/ 469 h 516"/>
                  <a:gd name="T4" fmla="*/ 877 w 989"/>
                  <a:gd name="T5" fmla="*/ 119 h 516"/>
                  <a:gd name="T6" fmla="*/ 680 w 989"/>
                  <a:gd name="T7" fmla="*/ 149 h 516"/>
                  <a:gd name="T8" fmla="*/ 260 w 989"/>
                  <a:gd name="T9" fmla="*/ 0 h 516"/>
                  <a:gd name="T10" fmla="*/ 0 w 989"/>
                  <a:gd name="T11" fmla="*/ 261 h 516"/>
                  <a:gd name="T12" fmla="*/ 680 w 989"/>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989" h="516">
                    <a:moveTo>
                      <a:pt x="680" y="516"/>
                    </a:moveTo>
                    <a:cubicBezTo>
                      <a:pt x="788" y="516"/>
                      <a:pt x="892" y="499"/>
                      <a:pt x="989" y="469"/>
                    </a:cubicBezTo>
                    <a:cubicBezTo>
                      <a:pt x="877" y="119"/>
                      <a:pt x="877" y="119"/>
                      <a:pt x="877" y="119"/>
                    </a:cubicBezTo>
                    <a:cubicBezTo>
                      <a:pt x="815" y="139"/>
                      <a:pt x="749" y="149"/>
                      <a:pt x="680" y="149"/>
                    </a:cubicBezTo>
                    <a:cubicBezTo>
                      <a:pt x="521" y="149"/>
                      <a:pt x="374" y="93"/>
                      <a:pt x="260" y="0"/>
                    </a:cubicBezTo>
                    <a:cubicBezTo>
                      <a:pt x="0" y="261"/>
                      <a:pt x="0" y="261"/>
                      <a:pt x="0" y="261"/>
                    </a:cubicBezTo>
                    <a:cubicBezTo>
                      <a:pt x="182" y="420"/>
                      <a:pt x="420" y="516"/>
                      <a:pt x="680" y="516"/>
                    </a:cubicBezTo>
                    <a:close/>
                  </a:path>
                </a:pathLst>
              </a:custGeom>
              <a:solidFill>
                <a:srgbClr val="66FF66"/>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15">
                <a:extLst>
                  <a:ext uri="{FF2B5EF4-FFF2-40B4-BE49-F238E27FC236}">
                    <a16:creationId xmlns:a16="http://schemas.microsoft.com/office/drawing/2014/main" id="{A4339330-A02D-29D6-7649-760620954826}"/>
                  </a:ext>
                </a:extLst>
              </p:cNvPr>
              <p:cNvSpPr>
                <a:spLocks noChangeArrowheads="1"/>
              </p:cNvSpPr>
              <p:nvPr/>
            </p:nvSpPr>
            <p:spPr bwMode="auto">
              <a:xfrm>
                <a:off x="5358926" y="4942681"/>
                <a:ext cx="857709" cy="856240"/>
              </a:xfrm>
              <a:prstGeom prst="ellipse">
                <a:avLst/>
              </a:prstGeom>
              <a:solidFill>
                <a:srgbClr val="001E16"/>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grpSp>
        <p:grpSp>
          <p:nvGrpSpPr>
            <p:cNvPr id="13" name="Group 12">
              <a:extLst>
                <a:ext uri="{FF2B5EF4-FFF2-40B4-BE49-F238E27FC236}">
                  <a16:creationId xmlns:a16="http://schemas.microsoft.com/office/drawing/2014/main" id="{ECF00E66-8118-E12D-C30D-106FB04B5F35}"/>
                </a:ext>
              </a:extLst>
            </p:cNvPr>
            <p:cNvGrpSpPr/>
            <p:nvPr/>
          </p:nvGrpSpPr>
          <p:grpSpPr>
            <a:xfrm>
              <a:off x="6765393" y="3088967"/>
              <a:ext cx="1534461" cy="2293604"/>
              <a:chOff x="6765393" y="3088967"/>
              <a:chExt cx="1534461" cy="2293604"/>
            </a:xfrm>
          </p:grpSpPr>
          <p:sp>
            <p:nvSpPr>
              <p:cNvPr id="31" name="Freeform 17">
                <a:extLst>
                  <a:ext uri="{FF2B5EF4-FFF2-40B4-BE49-F238E27FC236}">
                    <a16:creationId xmlns:a16="http://schemas.microsoft.com/office/drawing/2014/main" id="{C1775B73-2AC9-4221-5AF5-936A6A70ACD5}"/>
                  </a:ext>
                </a:extLst>
              </p:cNvPr>
              <p:cNvSpPr>
                <a:spLocks/>
              </p:cNvSpPr>
              <p:nvPr/>
            </p:nvSpPr>
            <p:spPr bwMode="auto">
              <a:xfrm>
                <a:off x="6765393" y="3088967"/>
                <a:ext cx="1415294" cy="2293604"/>
              </a:xfrm>
              <a:custGeom>
                <a:avLst/>
                <a:gdLst>
                  <a:gd name="T0" fmla="*/ 733 w 733"/>
                  <a:gd name="T1" fmla="*/ 248 h 1189"/>
                  <a:gd name="T2" fmla="*/ 703 w 733"/>
                  <a:gd name="T3" fmla="*/ 0 h 1189"/>
                  <a:gd name="T4" fmla="*/ 350 w 733"/>
                  <a:gd name="T5" fmla="*/ 105 h 1189"/>
                  <a:gd name="T6" fmla="*/ 366 w 733"/>
                  <a:gd name="T7" fmla="*/ 248 h 1189"/>
                  <a:gd name="T8" fmla="*/ 0 w 733"/>
                  <a:gd name="T9" fmla="*/ 844 h 1189"/>
                  <a:gd name="T10" fmla="*/ 130 w 733"/>
                  <a:gd name="T11" fmla="*/ 1189 h 1189"/>
                  <a:gd name="T12" fmla="*/ 733 w 733"/>
                  <a:gd name="T13" fmla="*/ 248 h 1189"/>
                </a:gdLst>
                <a:ahLst/>
                <a:cxnLst>
                  <a:cxn ang="0">
                    <a:pos x="T0" y="T1"/>
                  </a:cxn>
                  <a:cxn ang="0">
                    <a:pos x="T2" y="T3"/>
                  </a:cxn>
                  <a:cxn ang="0">
                    <a:pos x="T4" y="T5"/>
                  </a:cxn>
                  <a:cxn ang="0">
                    <a:pos x="T6" y="T7"/>
                  </a:cxn>
                  <a:cxn ang="0">
                    <a:pos x="T8" y="T9"/>
                  </a:cxn>
                  <a:cxn ang="0">
                    <a:pos x="T10" y="T11"/>
                  </a:cxn>
                  <a:cxn ang="0">
                    <a:pos x="T12" y="T13"/>
                  </a:cxn>
                </a:cxnLst>
                <a:rect l="0" t="0" r="r" b="b"/>
                <a:pathLst>
                  <a:path w="733" h="1189">
                    <a:moveTo>
                      <a:pt x="733" y="248"/>
                    </a:moveTo>
                    <a:cubicBezTo>
                      <a:pt x="733" y="163"/>
                      <a:pt x="722" y="80"/>
                      <a:pt x="703" y="0"/>
                    </a:cubicBezTo>
                    <a:cubicBezTo>
                      <a:pt x="350" y="105"/>
                      <a:pt x="350" y="105"/>
                      <a:pt x="350" y="105"/>
                    </a:cubicBezTo>
                    <a:cubicBezTo>
                      <a:pt x="360" y="151"/>
                      <a:pt x="366" y="199"/>
                      <a:pt x="366" y="248"/>
                    </a:cubicBezTo>
                    <a:cubicBezTo>
                      <a:pt x="366" y="508"/>
                      <a:pt x="217" y="734"/>
                      <a:pt x="0" y="844"/>
                    </a:cubicBezTo>
                    <a:cubicBezTo>
                      <a:pt x="130" y="1189"/>
                      <a:pt x="130" y="1189"/>
                      <a:pt x="130" y="1189"/>
                    </a:cubicBezTo>
                    <a:cubicBezTo>
                      <a:pt x="486" y="1025"/>
                      <a:pt x="733" y="666"/>
                      <a:pt x="733" y="248"/>
                    </a:cubicBezTo>
                    <a:close/>
                  </a:path>
                </a:pathLst>
              </a:custGeom>
              <a:solidFill>
                <a:srgbClr val="FF005B"/>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val 18">
                <a:extLst>
                  <a:ext uri="{FF2B5EF4-FFF2-40B4-BE49-F238E27FC236}">
                    <a16:creationId xmlns:a16="http://schemas.microsoft.com/office/drawing/2014/main" id="{8DC5AC42-A9ED-B429-F047-A590E32517F1}"/>
                  </a:ext>
                </a:extLst>
              </p:cNvPr>
              <p:cNvSpPr>
                <a:spLocks noChangeArrowheads="1"/>
              </p:cNvSpPr>
              <p:nvPr/>
            </p:nvSpPr>
            <p:spPr bwMode="auto">
              <a:xfrm>
                <a:off x="7440673" y="3926081"/>
                <a:ext cx="859181" cy="856240"/>
              </a:xfrm>
              <a:prstGeom prst="ellipse">
                <a:avLst/>
              </a:prstGeom>
              <a:solidFill>
                <a:srgbClr val="FF005B">
                  <a:lumMod val="50000"/>
                </a:srgbClr>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grpSp>
        <p:grpSp>
          <p:nvGrpSpPr>
            <p:cNvPr id="14" name="Group 13">
              <a:extLst>
                <a:ext uri="{FF2B5EF4-FFF2-40B4-BE49-F238E27FC236}">
                  <a16:creationId xmlns:a16="http://schemas.microsoft.com/office/drawing/2014/main" id="{24E035A6-DE10-6EB0-2B2B-AD045C21331D}"/>
                </a:ext>
              </a:extLst>
            </p:cNvPr>
            <p:cNvGrpSpPr/>
            <p:nvPr/>
          </p:nvGrpSpPr>
          <p:grpSpPr>
            <a:xfrm>
              <a:off x="3892140" y="2460763"/>
              <a:ext cx="1319667" cy="2431897"/>
              <a:chOff x="3892140" y="2460763"/>
              <a:chExt cx="1319667" cy="2431897"/>
            </a:xfrm>
          </p:grpSpPr>
          <p:sp>
            <p:nvSpPr>
              <p:cNvPr id="29" name="Freeform 20">
                <a:extLst>
                  <a:ext uri="{FF2B5EF4-FFF2-40B4-BE49-F238E27FC236}">
                    <a16:creationId xmlns:a16="http://schemas.microsoft.com/office/drawing/2014/main" id="{EB80A83C-BD6E-A26B-C501-6B241DC4D0CD}"/>
                  </a:ext>
                </a:extLst>
              </p:cNvPr>
              <p:cNvSpPr>
                <a:spLocks/>
              </p:cNvSpPr>
              <p:nvPr/>
            </p:nvSpPr>
            <p:spPr bwMode="auto">
              <a:xfrm>
                <a:off x="4183438" y="2460763"/>
                <a:ext cx="1028369" cy="2431897"/>
              </a:xfrm>
              <a:custGeom>
                <a:avLst/>
                <a:gdLst>
                  <a:gd name="T0" fmla="*/ 0 w 533"/>
                  <a:gd name="T1" fmla="*/ 574 h 1261"/>
                  <a:gd name="T2" fmla="*/ 260 w 533"/>
                  <a:gd name="T3" fmla="*/ 1261 h 1261"/>
                  <a:gd name="T4" fmla="*/ 533 w 533"/>
                  <a:gd name="T5" fmla="*/ 1015 h 1261"/>
                  <a:gd name="T6" fmla="*/ 366 w 533"/>
                  <a:gd name="T7" fmla="*/ 574 h 1261"/>
                  <a:gd name="T8" fmla="*/ 474 w 533"/>
                  <a:gd name="T9" fmla="*/ 210 h 1261"/>
                  <a:gd name="T10" fmla="*/ 174 w 533"/>
                  <a:gd name="T11" fmla="*/ 0 h 1261"/>
                  <a:gd name="T12" fmla="*/ 0 w 533"/>
                  <a:gd name="T13" fmla="*/ 574 h 1261"/>
                </a:gdLst>
                <a:ahLst/>
                <a:cxnLst>
                  <a:cxn ang="0">
                    <a:pos x="T0" y="T1"/>
                  </a:cxn>
                  <a:cxn ang="0">
                    <a:pos x="T2" y="T3"/>
                  </a:cxn>
                  <a:cxn ang="0">
                    <a:pos x="T4" y="T5"/>
                  </a:cxn>
                  <a:cxn ang="0">
                    <a:pos x="T6" y="T7"/>
                  </a:cxn>
                  <a:cxn ang="0">
                    <a:pos x="T8" y="T9"/>
                  </a:cxn>
                  <a:cxn ang="0">
                    <a:pos x="T10" y="T11"/>
                  </a:cxn>
                  <a:cxn ang="0">
                    <a:pos x="T12" y="T13"/>
                  </a:cxn>
                </a:cxnLst>
                <a:rect l="0" t="0" r="r" b="b"/>
                <a:pathLst>
                  <a:path w="533" h="1261">
                    <a:moveTo>
                      <a:pt x="0" y="574"/>
                    </a:moveTo>
                    <a:cubicBezTo>
                      <a:pt x="0" y="838"/>
                      <a:pt x="98" y="1079"/>
                      <a:pt x="260" y="1261"/>
                    </a:cubicBezTo>
                    <a:cubicBezTo>
                      <a:pt x="533" y="1015"/>
                      <a:pt x="533" y="1015"/>
                      <a:pt x="533" y="1015"/>
                    </a:cubicBezTo>
                    <a:cubicBezTo>
                      <a:pt x="429" y="898"/>
                      <a:pt x="366" y="743"/>
                      <a:pt x="366" y="574"/>
                    </a:cubicBezTo>
                    <a:cubicBezTo>
                      <a:pt x="366" y="440"/>
                      <a:pt x="406" y="315"/>
                      <a:pt x="474" y="210"/>
                    </a:cubicBezTo>
                    <a:cubicBezTo>
                      <a:pt x="174" y="0"/>
                      <a:pt x="174" y="0"/>
                      <a:pt x="174" y="0"/>
                    </a:cubicBezTo>
                    <a:cubicBezTo>
                      <a:pt x="64" y="164"/>
                      <a:pt x="0" y="362"/>
                      <a:pt x="0" y="574"/>
                    </a:cubicBezTo>
                    <a:close/>
                  </a:path>
                </a:pathLst>
              </a:custGeom>
              <a:solidFill>
                <a:srgbClr val="00C5D6">
                  <a:lumMod val="60000"/>
                  <a:lumOff val="4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1">
                <a:extLst>
                  <a:ext uri="{FF2B5EF4-FFF2-40B4-BE49-F238E27FC236}">
                    <a16:creationId xmlns:a16="http://schemas.microsoft.com/office/drawing/2014/main" id="{C4ACDC35-126C-C3C0-2F69-31C48763B8AE}"/>
                  </a:ext>
                </a:extLst>
              </p:cNvPr>
              <p:cNvSpPr>
                <a:spLocks noChangeArrowheads="1"/>
              </p:cNvSpPr>
              <p:nvPr/>
            </p:nvSpPr>
            <p:spPr bwMode="auto">
              <a:xfrm>
                <a:off x="3892140" y="3221375"/>
                <a:ext cx="856238" cy="857711"/>
              </a:xfrm>
              <a:prstGeom prst="ellipse">
                <a:avLst/>
              </a:prstGeom>
              <a:solidFill>
                <a:srgbClr val="005D64"/>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a:t>
                </a:r>
              </a:p>
            </p:txBody>
          </p:sp>
        </p:grpSp>
        <p:grpSp>
          <p:nvGrpSpPr>
            <p:cNvPr id="15" name="Group 14">
              <a:extLst>
                <a:ext uri="{FF2B5EF4-FFF2-40B4-BE49-F238E27FC236}">
                  <a16:creationId xmlns:a16="http://schemas.microsoft.com/office/drawing/2014/main" id="{94E6DC99-A092-BC81-9650-B0B319F7407D}"/>
                </a:ext>
              </a:extLst>
            </p:cNvPr>
            <p:cNvGrpSpPr/>
            <p:nvPr/>
          </p:nvGrpSpPr>
          <p:grpSpPr>
            <a:xfrm rot="7361578" flipV="1">
              <a:off x="4148035" y="1118812"/>
              <a:ext cx="301286" cy="1053324"/>
              <a:chOff x="-1143000" y="-560388"/>
              <a:chExt cx="406401" cy="1420813"/>
            </a:xfrm>
            <a:solidFill>
              <a:srgbClr val="0F1B57"/>
            </a:solidFill>
          </p:grpSpPr>
          <p:sp>
            <p:nvSpPr>
              <p:cNvPr id="27" name="Freeform 20">
                <a:extLst>
                  <a:ext uri="{FF2B5EF4-FFF2-40B4-BE49-F238E27FC236}">
                    <a16:creationId xmlns:a16="http://schemas.microsoft.com/office/drawing/2014/main" id="{54F7B4CE-075A-C79D-A9CC-F0A643DA9F1A}"/>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id="{2322A93A-BC42-8785-2E38-06C170F11414}"/>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92509367-1557-68D3-9F16-70A16DBD9052}"/>
                </a:ext>
              </a:extLst>
            </p:cNvPr>
            <p:cNvGrpSpPr/>
            <p:nvPr/>
          </p:nvGrpSpPr>
          <p:grpSpPr>
            <a:xfrm rot="14238422" flipH="1" flipV="1">
              <a:off x="8081535" y="1279339"/>
              <a:ext cx="301286" cy="1053324"/>
              <a:chOff x="-1143000" y="-560388"/>
              <a:chExt cx="406401" cy="1420813"/>
            </a:xfrm>
            <a:solidFill>
              <a:srgbClr val="FFBD00"/>
            </a:solidFill>
          </p:grpSpPr>
          <p:sp>
            <p:nvSpPr>
              <p:cNvPr id="25" name="Freeform 20">
                <a:extLst>
                  <a:ext uri="{FF2B5EF4-FFF2-40B4-BE49-F238E27FC236}">
                    <a16:creationId xmlns:a16="http://schemas.microsoft.com/office/drawing/2014/main" id="{99D5F88A-5FC3-3DA7-E7A2-459976A1E80A}"/>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6047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1">
                <a:extLst>
                  <a:ext uri="{FF2B5EF4-FFF2-40B4-BE49-F238E27FC236}">
                    <a16:creationId xmlns:a16="http://schemas.microsoft.com/office/drawing/2014/main" id="{9020928B-FE63-52D0-3D74-50FDE407FC07}"/>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6047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3F33D091-2F21-9FC1-41B0-4EFA93974954}"/>
                </a:ext>
              </a:extLst>
            </p:cNvPr>
            <p:cNvGrpSpPr/>
            <p:nvPr/>
          </p:nvGrpSpPr>
          <p:grpSpPr>
            <a:xfrm rot="7361578" flipH="1">
              <a:off x="8161235" y="4773073"/>
              <a:ext cx="301286" cy="1053324"/>
              <a:chOff x="-1143000" y="-560388"/>
              <a:chExt cx="406401" cy="1420813"/>
            </a:xfrm>
            <a:solidFill>
              <a:srgbClr val="FF005B">
                <a:lumMod val="50000"/>
              </a:srgbClr>
            </a:solidFill>
          </p:grpSpPr>
          <p:sp>
            <p:nvSpPr>
              <p:cNvPr id="23" name="Freeform 20">
                <a:extLst>
                  <a:ext uri="{FF2B5EF4-FFF2-40B4-BE49-F238E27FC236}">
                    <a16:creationId xmlns:a16="http://schemas.microsoft.com/office/drawing/2014/main" id="{AE7CC8FC-16EF-C8D4-7570-B300AB8AB423}"/>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1">
                <a:extLst>
                  <a:ext uri="{FF2B5EF4-FFF2-40B4-BE49-F238E27FC236}">
                    <a16:creationId xmlns:a16="http://schemas.microsoft.com/office/drawing/2014/main" id="{D4E410A8-2053-87BE-6574-7B933031AE36}"/>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FA43C14A-17D1-82D9-5A4B-715A053858F5}"/>
                </a:ext>
              </a:extLst>
            </p:cNvPr>
            <p:cNvGrpSpPr/>
            <p:nvPr/>
          </p:nvGrpSpPr>
          <p:grpSpPr>
            <a:xfrm rot="14238422">
              <a:off x="4536570" y="5200169"/>
              <a:ext cx="301286" cy="1053324"/>
              <a:chOff x="-1143000" y="-560388"/>
              <a:chExt cx="406401" cy="1420813"/>
            </a:xfrm>
            <a:solidFill>
              <a:srgbClr val="001E16"/>
            </a:solidFill>
          </p:grpSpPr>
          <p:sp>
            <p:nvSpPr>
              <p:cNvPr id="21" name="Freeform 20">
                <a:extLst>
                  <a:ext uri="{FF2B5EF4-FFF2-40B4-BE49-F238E27FC236}">
                    <a16:creationId xmlns:a16="http://schemas.microsoft.com/office/drawing/2014/main" id="{112C4E46-DA12-AE96-79A7-051EB936BF59}"/>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A5C37FAC-A139-2387-2838-D4DFAC39F1F5}"/>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64">
              <a:extLst>
                <a:ext uri="{FF2B5EF4-FFF2-40B4-BE49-F238E27FC236}">
                  <a16:creationId xmlns:a16="http://schemas.microsoft.com/office/drawing/2014/main" id="{39CA11AF-DAB8-58B6-FC25-B12055389FE1}"/>
                </a:ext>
              </a:extLst>
            </p:cNvPr>
            <p:cNvSpPr>
              <a:spLocks noEditPoints="1"/>
            </p:cNvSpPr>
            <p:nvPr/>
          </p:nvSpPr>
          <p:spPr bwMode="auto">
            <a:xfrm rot="17100000">
              <a:off x="3436896" y="3852459"/>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005D6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93118A1-E6EE-4B19-03CD-1CAF384AC0FA}"/>
                </a:ext>
              </a:extLst>
            </p:cNvPr>
            <p:cNvSpPr/>
            <p:nvPr/>
          </p:nvSpPr>
          <p:spPr>
            <a:xfrm>
              <a:off x="4980828" y="2398795"/>
              <a:ext cx="2340000" cy="2340000"/>
            </a:xfrm>
            <a:prstGeom prst="ellipse">
              <a:avLst/>
            </a:prstGeom>
            <a:solidFill>
              <a:srgbClr val="0F1B57"/>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Info </a:t>
              </a:r>
              <a:r>
                <a:rPr kumimoji="0" lang="en-IN" sz="4400" b="0" i="0" u="none" strike="noStrike" kern="1200" cap="none" spc="0" normalizeH="0" baseline="0" noProof="0" dirty="0" err="1">
                  <a:ln>
                    <a:noFill/>
                  </a:ln>
                  <a:solidFill>
                    <a:srgbClr val="FFFFFF"/>
                  </a:solidFill>
                  <a:effectLst/>
                  <a:uLnTx/>
                  <a:uFillTx/>
                  <a:latin typeface="Arial Black" panose="020B0A04020102020204" pitchFamily="34" charset="0"/>
                  <a:ea typeface="+mn-ea"/>
                  <a:cs typeface="+mn-cs"/>
                </a:rPr>
                <a:t>Mgmt</a:t>
              </a:r>
              <a:endParaRPr kumimoji="0" lang="en-IN" sz="4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grpSp>
    </p:spTree>
    <p:extLst>
      <p:ext uri="{BB962C8B-B14F-4D97-AF65-F5344CB8AC3E}">
        <p14:creationId xmlns:p14="http://schemas.microsoft.com/office/powerpoint/2010/main" val="27568366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2579-10DB-5351-5D44-D08AE8C69E6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C981EF-DF25-0DEC-0140-49959117D43A}"/>
              </a:ext>
            </a:extLst>
          </p:cNvPr>
          <p:cNvSpPr txBox="1"/>
          <p:nvPr/>
        </p:nvSpPr>
        <p:spPr>
          <a:xfrm>
            <a:off x="8784771" y="5351787"/>
            <a:ext cx="7347858" cy="6247864"/>
          </a:xfrm>
          <a:prstGeom prst="rect">
            <a:avLst/>
          </a:prstGeom>
          <a:solidFill>
            <a:schemeClr val="accent6">
              <a:lumMod val="40000"/>
              <a:lumOff val="6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00000"/>
              </a:lnSpc>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चुनौतियाँ</a:t>
            </a:r>
            <a:r>
              <a:rPr lang="en-IN" sz="66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गलत जानकारी</a:t>
            </a:r>
            <a:endParaRPr lang="en-IN"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संसाधन सीमाएँ</a:t>
            </a:r>
            <a:endParaRPr lang="en-IN"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संस्कृतिक संवेदनशीलता</a:t>
            </a:r>
            <a:endParaRPr lang="en-IN"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तकनीकी विफलता</a:t>
            </a:r>
            <a:endPar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A5731402-78E8-AF80-B4DB-C43D9670152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DB013B05-08F3-20A0-F4AF-484114649FB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F7852ECD-DF84-F274-0B68-6324B98A93E7}"/>
              </a:ext>
            </a:extLst>
          </p:cNvPr>
          <p:cNvSpPr txBox="1"/>
          <p:nvPr/>
        </p:nvSpPr>
        <p:spPr>
          <a:xfrm>
            <a:off x="742863" y="2812493"/>
            <a:ext cx="8695052"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चुनौतियाँ और न्यूनीकरण</a:t>
            </a:r>
            <a:endParaRPr lang="en-US" dirty="0"/>
          </a:p>
        </p:txBody>
      </p:sp>
      <p:cxnSp>
        <p:nvCxnSpPr>
          <p:cNvPr id="3" name="Straight Connector 2">
            <a:extLst>
              <a:ext uri="{FF2B5EF4-FFF2-40B4-BE49-F238E27FC236}">
                <a16:creationId xmlns:a16="http://schemas.microsoft.com/office/drawing/2014/main" id="{BB3A08D3-8F7E-C27A-5B56-40408D21A06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32BC8A8-AA1C-5369-BAA0-8C9458F3A243}"/>
              </a:ext>
            </a:extLst>
          </p:cNvPr>
          <p:cNvSpPr txBox="1"/>
          <p:nvPr/>
        </p:nvSpPr>
        <p:spPr>
          <a:xfrm>
            <a:off x="16232966" y="5351787"/>
            <a:ext cx="8020405" cy="5632311"/>
          </a:xfrm>
          <a:prstGeom prst="rect">
            <a:avLst/>
          </a:prstGeom>
          <a:solidFill>
            <a:schemeClr val="accent3">
              <a:lumMod val="40000"/>
              <a:lumOff val="6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00000"/>
              </a:lnSpc>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निवारण</a:t>
            </a:r>
            <a:r>
              <a:rPr lang="en-IN" sz="66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पूर्व-लिखित संदेश</a:t>
            </a:r>
            <a:endParaRPr lang="en-IN" sz="5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अतिरिक्तता</a:t>
            </a:r>
            <a:endParaRPr lang="en-IN" sz="5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समुदाय संपर्क अधिकारी</a:t>
            </a:r>
            <a:endParaRPr lang="en-IN" sz="5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hi-IN"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धार्मिक/समुदाय नेताओं को शामिल करें</a:t>
            </a:r>
            <a:endPar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79307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C602-7DB6-B322-6FEC-4BA0A4682128}"/>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05C48F7-26CC-F55B-5C75-527DE86AA26E}"/>
              </a:ext>
            </a:extLst>
          </p:cNvPr>
          <p:cNvSpPr txBox="1"/>
          <p:nvPr/>
        </p:nvSpPr>
        <p:spPr>
          <a:xfrm>
            <a:off x="8952855" y="4711707"/>
            <a:ext cx="15382807" cy="5473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NDMA (2010): </a:t>
            </a: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मृतकों के प्रबंधन पर दिशा-निर्देश</a:t>
            </a:r>
            <a:endPar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endParaRPr>
          </a:p>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MoHFW:  </a:t>
            </a: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कोविड-19 मृत शरीर प्रबंधन एसओपी (2020-21)</a:t>
            </a: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t>
            </a:r>
          </a:p>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एनएचआरसी सलाह (2021) और प्रमुख सुप्रीम कोर्ट के आदेश</a:t>
            </a:r>
            <a:endParaRPr lang="en-US" sz="5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WHO </a:t>
            </a: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और </a:t>
            </a:r>
            <a:r>
              <a:rPr lang="en-US"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ICRC </a:t>
            </a: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के मृत शरीर प्रबंधन पर मार्गदर्शन</a:t>
            </a:r>
            <a:endPar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endParaRPr>
          </a:p>
        </p:txBody>
      </p:sp>
      <p:sp>
        <p:nvSpPr>
          <p:cNvPr id="115" name="Rectangle">
            <a:extLst>
              <a:ext uri="{FF2B5EF4-FFF2-40B4-BE49-F238E27FC236}">
                <a16:creationId xmlns:a16="http://schemas.microsoft.com/office/drawing/2014/main" id="{A091524A-DAB2-457A-A163-B2DFC40D010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A50F9418-411D-7294-3D83-4B4E054C6DF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23</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sp>
        <p:nvSpPr>
          <p:cNvPr id="9" name="Course Purpose">
            <a:extLst>
              <a:ext uri="{FF2B5EF4-FFF2-40B4-BE49-F238E27FC236}">
                <a16:creationId xmlns:a16="http://schemas.microsoft.com/office/drawing/2014/main" id="{AFB464E6-BE12-ADC0-6D8D-BD77D9351BBD}"/>
              </a:ext>
            </a:extLst>
          </p:cNvPr>
          <p:cNvSpPr txBox="1"/>
          <p:nvPr/>
        </p:nvSpPr>
        <p:spPr>
          <a:xfrm>
            <a:off x="742862" y="2812493"/>
            <a:ext cx="6996881"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dirty="0"/>
              <a:t>मुख्य संदर्भ</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cxnSp>
        <p:nvCxnSpPr>
          <p:cNvPr id="3" name="Straight Connector 2">
            <a:extLst>
              <a:ext uri="{FF2B5EF4-FFF2-40B4-BE49-F238E27FC236}">
                <a16:creationId xmlns:a16="http://schemas.microsoft.com/office/drawing/2014/main" id="{929FA71A-CE28-DCE5-A414-9530B0DA2F0C}"/>
              </a:ext>
            </a:extLst>
          </p:cNvPr>
          <p:cNvCxnSpPr/>
          <p:nvPr/>
        </p:nvCxnSpPr>
        <p:spPr>
          <a:xfrm>
            <a:off x="8784771" y="436361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662169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3">
            <a:extLst>
              <a:ext uri="{28A0092B-C50C-407E-A947-70E740481C1C}">
                <a14:useLocalDpi xmlns:a14="http://schemas.microsoft.com/office/drawing/2010/main" val="0"/>
              </a:ext>
            </a:extLst>
          </a:blip>
          <a:srcRect l="15034" r="15034"/>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37731" y="1915775"/>
            <a:ext cx="43011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6">
                    <a:lumMod val="75000"/>
                  </a:schemeClr>
                </a:solidFill>
                <a:effectLst/>
              </a:rPr>
              <a:t>THANK YOU</a:t>
            </a: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201400" y="3617460"/>
            <a:ext cx="11920921" cy="8274205"/>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सक्षम होंगे:</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56862" y="4893571"/>
            <a:ext cx="11672690" cy="5841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DBM </a:t>
            </a:r>
            <a:r>
              <a:rPr lang="hi-IN" dirty="0"/>
              <a:t>के दौरान डेटा गोपनीयता और अंतर एजेंसी समन्वय के बारे में जानें।</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जानें सूचना केंद्र और 06 महत्वपूर्ण जानकारी जिसे प्रदान किया जाना है।</a:t>
            </a: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DBM </a:t>
            </a:r>
            <a:r>
              <a:rPr lang="hi-IN" dirty="0"/>
              <a:t>के दौरान मीडिया की भूमिका को समझें।</a:t>
            </a:r>
            <a:endParaRPr lang="en-US" dirty="0"/>
          </a:p>
        </p:txBody>
      </p:sp>
      <p:grpSp>
        <p:nvGrpSpPr>
          <p:cNvPr id="12" name="Group">
            <a:extLst>
              <a:ext uri="{FF2B5EF4-FFF2-40B4-BE49-F238E27FC236}">
                <a16:creationId xmlns:a16="http://schemas.microsoft.com/office/drawing/2014/main" id="{9E26B23D-EC0D-D259-AA03-DBA601374870}"/>
              </a:ext>
            </a:extLst>
          </p:cNvPr>
          <p:cNvGrpSpPr/>
          <p:nvPr/>
        </p:nvGrpSpPr>
        <p:grpSpPr>
          <a:xfrm>
            <a:off x="9958961" y="7168244"/>
            <a:ext cx="1219201" cy="1681959"/>
            <a:chOff x="0" y="251799"/>
            <a:chExt cx="1219200" cy="1681958"/>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5" name="5">
              <a:extLst>
                <a:ext uri="{FF2B5EF4-FFF2-40B4-BE49-F238E27FC236}">
                  <a16:creationId xmlns:a16="http://schemas.microsoft.com/office/drawing/2014/main" id="{4A2604BD-E1FB-C4CE-2AE1-B6BB6C11DCCA}"/>
                </a:ext>
              </a:extLst>
            </p:cNvPr>
            <p:cNvSpPr txBox="1"/>
            <p:nvPr/>
          </p:nvSpPr>
          <p:spPr>
            <a:xfrm>
              <a:off x="198303" y="251799"/>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4931051"/>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4</a:t>
              </a:r>
            </a:p>
          </p:txBody>
        </p:sp>
      </p:grpSp>
      <p:grpSp>
        <p:nvGrpSpPr>
          <p:cNvPr id="2" name="Group">
            <a:extLst>
              <a:ext uri="{FF2B5EF4-FFF2-40B4-BE49-F238E27FC236}">
                <a16:creationId xmlns:a16="http://schemas.microsoft.com/office/drawing/2014/main" id="{FF597B6C-B59A-499C-CF18-E6F7F02B4A32}"/>
              </a:ext>
            </a:extLst>
          </p:cNvPr>
          <p:cNvGrpSpPr/>
          <p:nvPr/>
        </p:nvGrpSpPr>
        <p:grpSpPr>
          <a:xfrm>
            <a:off x="9895462" y="9504273"/>
            <a:ext cx="1219201" cy="1681958"/>
            <a:chOff x="0" y="128675"/>
            <a:chExt cx="1219200" cy="1681957"/>
          </a:xfrm>
        </p:grpSpPr>
        <p:sp>
          <p:nvSpPr>
            <p:cNvPr id="3" name="Circle">
              <a:extLst>
                <a:ext uri="{FF2B5EF4-FFF2-40B4-BE49-F238E27FC236}">
                  <a16:creationId xmlns:a16="http://schemas.microsoft.com/office/drawing/2014/main" id="{85B0F7F8-4645-8AB8-907A-B404F6E7C40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5" name="5">
              <a:extLst>
                <a:ext uri="{FF2B5EF4-FFF2-40B4-BE49-F238E27FC236}">
                  <a16:creationId xmlns:a16="http://schemas.microsoft.com/office/drawing/2014/main" id="{8AC68587-7787-82E9-A318-CADACDCD54FE}"/>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9AC4-CC6C-BEDC-A9E7-9A50BB2327F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0404C1D-6261-61DD-76F9-29B93FB9536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F2F23FE-75B3-A98D-57CD-0D4ABEF48677}"/>
              </a:ext>
            </a:extLst>
          </p:cNvPr>
          <p:cNvSpPr txBox="1"/>
          <p:nvPr/>
        </p:nvSpPr>
        <p:spPr>
          <a:xfrm>
            <a:off x="8564880" y="3888736"/>
            <a:ext cx="15382807" cy="6418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सबसे संवेदनशील और आवश्यक कदम।</a:t>
            </a:r>
          </a:p>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बहु-विशयक, बहु-चरण और समय-खपत करने वाले दृष्टिकोण को शामिल करना।</a:t>
            </a:r>
          </a:p>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सूचनाओं की विभिन्न श्रेणियाँ</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5AC309B2-A3BA-4595-DE5A-2F68CDE2F30D}"/>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F35702F7-FA42-5BEE-045A-1D2C0D42350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0B1BE17-F014-5D7E-2F37-0F5CDAC72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4BCBC726-52B5-8FD8-1363-2E929D717D62}"/>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सूचना की मुख्य भूमिका क्या है?</a:t>
            </a:r>
            <a:endParaRPr lang="en-US" dirty="0"/>
          </a:p>
        </p:txBody>
      </p:sp>
      <p:pic>
        <p:nvPicPr>
          <p:cNvPr id="3" name="Picture 2">
            <a:extLst>
              <a:ext uri="{FF2B5EF4-FFF2-40B4-BE49-F238E27FC236}">
                <a16:creationId xmlns:a16="http://schemas.microsoft.com/office/drawing/2014/main" id="{223871E6-BF94-77D8-D587-FDDAF76744B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9717492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024C-9739-D204-7774-D21CC33A3AF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96311C9-EFD7-96E7-0B9E-F1DF54227122}"/>
              </a:ext>
            </a:extLst>
          </p:cNvPr>
          <p:cNvSpPr txBox="1"/>
          <p:nvPr/>
        </p:nvSpPr>
        <p:spPr>
          <a:xfrm>
            <a:off x="8784772" y="5351787"/>
            <a:ext cx="14856366" cy="5642570"/>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जानकारी का संग्रहण, भंडारण, विश्लेषण और वितरण जिला, राज्य या केंद्रीय स्तर पर एक नोडल अधिकारी या नामित एजेंसियों की निगरानी में किया जाना चाहिए।</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88D3552D-5D3A-DE55-2924-2140ABC5900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36514163-34E8-2834-207D-965DD514DD6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7D3D097A-54BF-8EB7-9E3D-2569098D3E9F}"/>
              </a:ext>
            </a:extLst>
          </p:cNvPr>
          <p:cNvSpPr txBox="1"/>
          <p:nvPr/>
        </p:nvSpPr>
        <p:spPr>
          <a:xfrm>
            <a:off x="742862" y="2812493"/>
            <a:ext cx="9348195"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सूचना प्रबंधन</a:t>
            </a:r>
            <a:endParaRPr lang="en-US" dirty="0"/>
          </a:p>
        </p:txBody>
      </p:sp>
    </p:spTree>
    <p:extLst>
      <p:ext uri="{BB962C8B-B14F-4D97-AF65-F5344CB8AC3E}">
        <p14:creationId xmlns:p14="http://schemas.microsoft.com/office/powerpoint/2010/main" val="24625099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6FFF0-F202-505F-DDCC-C99BB9D5073E}"/>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F737D477-3CA2-154F-6987-07EA2D23F38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184E10C7-69EF-3D64-A4F0-18E1B13267A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6E6801D8-2A70-1AA5-747F-EFAE7FDD1C05}"/>
              </a:ext>
            </a:extLst>
          </p:cNvPr>
          <p:cNvSpPr txBox="1"/>
          <p:nvPr/>
        </p:nvSpPr>
        <p:spPr>
          <a:xfrm>
            <a:off x="742862" y="2812493"/>
            <a:ext cx="761736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सूचना प्रवाह का अवलोकन</a:t>
            </a:r>
            <a:endParaRPr lang="en-US" dirty="0"/>
          </a:p>
        </p:txBody>
      </p:sp>
      <p:graphicFrame>
        <p:nvGraphicFramePr>
          <p:cNvPr id="2" name="Diagram 1">
            <a:extLst>
              <a:ext uri="{FF2B5EF4-FFF2-40B4-BE49-F238E27FC236}">
                <a16:creationId xmlns:a16="http://schemas.microsoft.com/office/drawing/2014/main" id="{5320327B-B9E9-AB1C-25FF-40DF639B0174}"/>
              </a:ext>
            </a:extLst>
          </p:cNvPr>
          <p:cNvGraphicFramePr/>
          <p:nvPr>
            <p:extLst>
              <p:ext uri="{D42A27DB-BD31-4B8C-83A1-F6EECF244321}">
                <p14:modId xmlns:p14="http://schemas.microsoft.com/office/powerpoint/2010/main" val="2672014573"/>
              </p:ext>
            </p:extLst>
          </p:nvPr>
        </p:nvGraphicFramePr>
        <p:xfrm>
          <a:off x="6223000" y="12107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1046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E909E-7132-D644-0860-225CCC74E8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4E6F2D6-E99E-409D-1FA8-53AEC4342244}"/>
              </a:ext>
            </a:extLst>
          </p:cNvPr>
          <p:cNvSpPr txBox="1"/>
          <p:nvPr/>
        </p:nvSpPr>
        <p:spPr>
          <a:xfrm>
            <a:off x="8784771" y="5351787"/>
            <a:ext cx="15382807" cy="7596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रिकॉर्ड स्थान (जीपीएस), समय, फोटो (इन-सिटू), गवाहों के नाम</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रिकवरी प्वाइंट पर अस्थायी अद्वितीय पहचानपत्र प्रदान करें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शरीर, सामान, दृश्य पहचान पत्रों की स्थिति का रिकॉर्ड करें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डेटाबेस की तैयारी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6E1275E4-492E-7033-5EF6-C63497C90B2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7BB4367-B3A6-949C-A1AD-1D7F34EDDDD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0078AE19-B194-DC91-3DD8-E6AA8716FD69}"/>
              </a:ext>
            </a:extLst>
          </p:cNvPr>
          <p:cNvSpPr txBox="1"/>
          <p:nvPr/>
        </p:nvSpPr>
        <p:spPr>
          <a:xfrm>
            <a:off x="742863" y="2812493"/>
            <a:ext cx="804190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दृश्य डेटा संग्रह (क्षेत्र)</a:t>
            </a:r>
            <a:endParaRPr lang="en-US" dirty="0"/>
          </a:p>
        </p:txBody>
      </p:sp>
      <p:cxnSp>
        <p:nvCxnSpPr>
          <p:cNvPr id="3" name="Straight Connector 2">
            <a:extLst>
              <a:ext uri="{FF2B5EF4-FFF2-40B4-BE49-F238E27FC236}">
                <a16:creationId xmlns:a16="http://schemas.microsoft.com/office/drawing/2014/main" id="{3F6127E6-FC9C-DC7A-3854-537DD83613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872108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9F84-0A52-9E09-0CE2-CF7806804B5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4A80EFA-DC6C-FA85-FEA1-85AE8D50A243}"/>
              </a:ext>
            </a:extLst>
          </p:cNvPr>
          <p:cNvSpPr txBox="1"/>
          <p:nvPr/>
        </p:nvSpPr>
        <p:spPr>
          <a:xfrm>
            <a:off x="8784771" y="5351787"/>
            <a:ext cx="15382807" cy="7381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सभी साक्ष्यों की प्रणालीबद्ध लेबलिंग और उचित दस्तावेज़ीकरण</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 और बैग पर टिकाऊ टैग लगाएं; सामान को अलग-अलग टैग करें</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हस्ताक्षरों के साथ कस्टडी लॉग की श्रृंखला बनाए रखें</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सबूत के लिए कंटेनरों को सील और लेबल करें</a:t>
            </a:r>
            <a:endPar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F709D9E-B02C-FB3D-0BA2-FBF198FA414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40D69133-2581-443A-E31B-C3C02BCE944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8B95C0A2-501B-6057-8A9A-E00C9A4FCA50}"/>
              </a:ext>
            </a:extLst>
          </p:cNvPr>
          <p:cNvSpPr txBox="1"/>
          <p:nvPr/>
        </p:nvSpPr>
        <p:spPr>
          <a:xfrm>
            <a:off x="742863" y="2812493"/>
            <a:ext cx="804190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टैगिंग, हिरासत की श्रृंखला और सबूत</a:t>
            </a:r>
            <a:endParaRPr lang="en-US" dirty="0"/>
          </a:p>
        </p:txBody>
      </p:sp>
      <p:cxnSp>
        <p:nvCxnSpPr>
          <p:cNvPr id="3" name="Straight Connector 2">
            <a:extLst>
              <a:ext uri="{FF2B5EF4-FFF2-40B4-BE49-F238E27FC236}">
                <a16:creationId xmlns:a16="http://schemas.microsoft.com/office/drawing/2014/main" id="{93246A19-18A8-5599-13B3-F1A7A69A099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15776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BB41-A2F2-6323-2B70-8ED735B692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56994F-3C2A-54DA-63F7-75B9651EA0C2}"/>
              </a:ext>
            </a:extLst>
          </p:cNvPr>
          <p:cNvSpPr txBox="1"/>
          <p:nvPr/>
        </p:nvSpPr>
        <p:spPr>
          <a:xfrm>
            <a:off x="8784771" y="5351787"/>
            <a:ext cx="15382807" cy="6304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पुष्ट संख्याओं और स्थानों के साथ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SITREP</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जानकारी, जिसमें मूल्यवान व्यक्तिगत वस्तुएं और फ़ोटोग्राफ़ शामिल हैं</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केंद्रीय डैशबोर्ड स्थिति दिखा रहा है: ठीक हुए, पहचान लिए गए, जारी किए गए, अज्ञात</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पुलिस, स्वास्थ्य, मजिस्ट्रेट और परिवार के संपर्क के लिए पहुंच स्तर</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461A9748-11E0-75E3-F8B5-5CF97B55660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C4B29CFB-F5A3-2071-D34F-D067DDD4466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86D75BFE-3941-F2E8-5DF9-C898674DD296}"/>
              </a:ext>
            </a:extLst>
          </p:cNvPr>
          <p:cNvSpPr txBox="1"/>
          <p:nvPr/>
        </p:nvSpPr>
        <p:spPr>
          <a:xfrm>
            <a:off x="742863" y="2812493"/>
            <a:ext cx="804190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जानकारी का भंडारण (केंद्रीय डेटाबेस)</a:t>
            </a:r>
            <a:endParaRPr lang="en-US" sz="5400" dirty="0"/>
          </a:p>
        </p:txBody>
      </p:sp>
      <p:cxnSp>
        <p:nvCxnSpPr>
          <p:cNvPr id="3" name="Straight Connector 2">
            <a:extLst>
              <a:ext uri="{FF2B5EF4-FFF2-40B4-BE49-F238E27FC236}">
                <a16:creationId xmlns:a16="http://schemas.microsoft.com/office/drawing/2014/main" id="{D3A0A635-74DE-660D-57FD-4640097EDCE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401813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1265</TotalTime>
  <Words>1048</Words>
  <Application>Microsoft Office PowerPoint</Application>
  <PresentationFormat>Custom</PresentationFormat>
  <Paragraphs>195</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Open Sans</vt:lpstr>
      <vt:lpstr>Open Sans Semibold</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132</cp:revision>
  <dcterms:modified xsi:type="dcterms:W3CDTF">2025-12-20T12:42:20Z</dcterms:modified>
</cp:coreProperties>
</file>