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8" r:id="rId2"/>
    <p:sldId id="320" r:id="rId3"/>
    <p:sldId id="345" r:id="rId4"/>
    <p:sldId id="1132" r:id="rId5"/>
    <p:sldId id="1133" r:id="rId6"/>
    <p:sldId id="1134" r:id="rId7"/>
    <p:sldId id="1135" r:id="rId8"/>
    <p:sldId id="1136" r:id="rId9"/>
    <p:sldId id="1137" r:id="rId10"/>
    <p:sldId id="1138" r:id="rId11"/>
    <p:sldId id="1139" r:id="rId12"/>
    <p:sldId id="1140" r:id="rId13"/>
    <p:sldId id="1141" r:id="rId14"/>
    <p:sldId id="1142" r:id="rId15"/>
    <p:sldId id="1143" r:id="rId16"/>
    <p:sldId id="1144" r:id="rId17"/>
    <p:sldId id="296" r:id="rId18"/>
    <p:sldId id="298" r:id="rId19"/>
    <p:sldId id="1117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73" autoAdjust="0"/>
  </p:normalViewPr>
  <p:slideViewPr>
    <p:cSldViewPr snapToGrid="0" snapToObjects="1">
      <p:cViewPr varScale="1">
        <p:scale>
          <a:sx n="79" d="100"/>
          <a:sy n="79" d="100"/>
        </p:scale>
        <p:origin x="168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5F4-00E2-4AE8-9E8D-FBCE9E0BEDFD}" type="datetimeFigureOut">
              <a:rPr lang="en-IN" smtClean="0"/>
              <a:t>17-12-2025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FDD0C-A981-403B-BACA-87F1C62DD3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08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FDD0C-A981-403B-BACA-87F1C62DD390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65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3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4">
            <a:extLst>
              <a:ext uri="{FF2B5EF4-FFF2-40B4-BE49-F238E27FC236}">
                <a16:creationId xmlns:a16="http://schemas.microsoft.com/office/drawing/2014/main" id="{B3822DD5-2A0C-4DC9-BED9-306C4E27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77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878646"/>
            <a:ext cx="10240309" cy="1550353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625538" y="1921138"/>
            <a:ext cx="8705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solidFill>
                  <a:schemeClr val="bg1"/>
                </a:solidFill>
                <a:latin typeface="Open sans"/>
              </a:rPr>
              <a:t>रेज़िडुअल वेपर डिटेक्शन</a:t>
            </a:r>
            <a:r>
              <a:rPr lang="en-US" sz="48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hi-IN" sz="4800" b="1" dirty="0">
                <a:solidFill>
                  <a:schemeClr val="bg1"/>
                </a:solidFill>
                <a:latin typeface="Open sans"/>
              </a:rPr>
              <a:t>किट</a:t>
            </a:r>
            <a:endParaRPr lang="en-US" sz="4800" b="1" dirty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Open sans"/>
              </a:rPr>
              <a:t>(</a:t>
            </a:r>
            <a:r>
              <a:rPr lang="hi-IN" sz="4800" b="1" dirty="0">
                <a:solidFill>
                  <a:schemeClr val="bg1"/>
                </a:solidFill>
                <a:latin typeface="Open sans"/>
              </a:rPr>
              <a:t>आर</a:t>
            </a:r>
            <a:r>
              <a:rPr lang="en-US" sz="4800" b="1" dirty="0">
                <a:solidFill>
                  <a:schemeClr val="bg1"/>
                </a:solidFill>
                <a:latin typeface="Open sans"/>
              </a:rPr>
              <a:t>.</a:t>
            </a:r>
            <a:r>
              <a:rPr lang="hi-IN" sz="4800" b="1" dirty="0">
                <a:solidFill>
                  <a:schemeClr val="bg1"/>
                </a:solidFill>
                <a:latin typeface="Open sans"/>
              </a:rPr>
              <a:t>वी</a:t>
            </a:r>
            <a:r>
              <a:rPr lang="en-US" sz="4800" b="1" dirty="0">
                <a:solidFill>
                  <a:schemeClr val="bg1"/>
                </a:solidFill>
                <a:latin typeface="Open sans"/>
              </a:rPr>
              <a:t>.</a:t>
            </a:r>
            <a:r>
              <a:rPr lang="hi-IN" sz="4800" b="1" dirty="0">
                <a:solidFill>
                  <a:schemeClr val="bg1"/>
                </a:solidFill>
                <a:latin typeface="Open sans"/>
              </a:rPr>
              <a:t>डी</a:t>
            </a:r>
            <a:r>
              <a:rPr lang="en-US" sz="4800" b="1" dirty="0">
                <a:solidFill>
                  <a:schemeClr val="bg1"/>
                </a:solidFill>
                <a:latin typeface="Open sans"/>
              </a:rPr>
              <a:t>.)</a:t>
            </a:r>
            <a:endParaRPr lang="hi-IN" sz="4800" b="1" dirty="0">
              <a:solidFill>
                <a:schemeClr val="bg1"/>
              </a:solidFill>
              <a:latin typeface="Open sans"/>
            </a:endParaRPr>
          </a:p>
          <a:p>
            <a:endParaRPr lang="en-IN" sz="48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4B8E5-57F6-D2E3-02EB-24E032B34478}"/>
              </a:ext>
            </a:extLst>
          </p:cNvPr>
          <p:cNvSpPr txBox="1"/>
          <p:nvPr/>
        </p:nvSpPr>
        <p:spPr>
          <a:xfrm>
            <a:off x="6096000" y="5955912"/>
            <a:ext cx="6096000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40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निरीक्षक/</a:t>
            </a:r>
            <a:r>
              <a:rPr lang="hi-IN" sz="40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जीडी</a:t>
            </a:r>
            <a:r>
              <a:rPr lang="hi-IN" sz="40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40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शिवकली</a:t>
            </a:r>
            <a:r>
              <a:rPr lang="hi-IN" sz="4000" b="1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4000" b="1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धुर्वे</a:t>
            </a:r>
            <a:endParaRPr lang="en-IN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परीक्षण (टेस्ट) करने की विधि</a:t>
            </a:r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</a:t>
            </a: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अमोनिया</a:t>
            </a:r>
            <a: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161280" y="2176735"/>
            <a:ext cx="65125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3 चॉकलेट बैंड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पंप में नॉन-कोडेड एंड प्रविष्ट करें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अमोनिया की बोतल खोलकर अमोनिया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को अवशोषित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करें (खींचें) रंग परिवर्तन –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पीला से बैंगनी</a:t>
            </a:r>
            <a:endParaRPr lang="en-US" sz="3200" b="1" dirty="0">
              <a:solidFill>
                <a:srgbClr val="000099"/>
              </a:solidFill>
              <a:latin typeface="Open sans" panose="020B06060305040202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1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परीक्षण (टेस्ट) करने की विधि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हाइड्रोजन सायनाइड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582474" y="2097155"/>
            <a:ext cx="61218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तीन लाल बैंड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पंप में नॉन-कोडेड एंड प्रविष्ट करें</a:t>
            </a: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रासायनिक युद्ध एजेंट्स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(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सी.डब्ल्यू.ए.)  को अंदर खींचें</a:t>
            </a: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रंग परिवर्तन: पीला से गुलाबी</a:t>
            </a:r>
            <a:endParaRPr lang="en-US" sz="3200" b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7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परीक्षण (टेस्ट) करने की विधि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फॉसजीन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162125" y="1995916"/>
            <a:ext cx="62972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तीन हरे बैंड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पंप में नॉन-कोडेड एंड प्रविष्ट करें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रासायनिक युद्ध एजेंट्स (सी.डब्ल्यू.ए.)  को अंदर खींचें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रंग परिवर्तन: पीला रंग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ब्रिक रेड 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(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ईंट लाल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)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 में बदल गया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परीक्षण (टेस्ट) करने की विधि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सल्फर मस्टर्ड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4717474" y="1146035"/>
            <a:ext cx="694112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तीन पीले बैंड (अंपुल अंदर)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पंप में नॉन-कोडेड एंड प्रविष्ट करें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रासायनिक युद्ध एजेंट्स (सी.डब्ल्यू.ए.)  को अंदर खींचें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रासायनिक हीटर में हीटिंग सॉल्यूशन का उपयोग करके 2 मिनट तक गर्म करें।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पोकर की मदद से अंदर का अंपुल तोड़ें।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रंग परिवर्तन: सफेद से हल्का नीला</a:t>
            </a:r>
            <a:endParaRPr lang="en-US" sz="3200" b="1" dirty="0">
              <a:latin typeface="Open sans" panose="020B06060305040202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5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परीक्षण (टेस्ट) करने की विधि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नर्व एजेंट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488955" y="1537906"/>
            <a:ext cx="5817709" cy="390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i-IN" sz="2800" dirty="0">
                <a:latin typeface="Open sans" panose="020B0606030504020204"/>
                <a:cs typeface="Times New Roman" pitchFamily="18" charset="0"/>
              </a:rPr>
              <a:t>एक लाल बैंड तथा एक लाल डॉट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2800" dirty="0">
                <a:latin typeface="Open sans" panose="020B0606030504020204"/>
                <a:cs typeface="Times New Roman" pitchFamily="18" charset="0"/>
              </a:rPr>
              <a:t>पंप में नॉन-कोडेड एंड प्रविष्ट करें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2800" dirty="0">
                <a:latin typeface="Open sans" panose="020B0606030504020204"/>
                <a:cs typeface="Times New Roman" pitchFamily="18" charset="0"/>
              </a:rPr>
              <a:t>रासायनिक युद्ध एजेंट्स (सी.डब्ल्यू.ए.)  को अंदर खींचें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2800" dirty="0">
                <a:latin typeface="Open sans" panose="020B0606030504020204"/>
                <a:cs typeface="Times New Roman" pitchFamily="18" charset="0"/>
              </a:rPr>
              <a:t>प्लास्टिक बोतल के अंदर कांच के अंपुल को तोड़ें। ट्यूब में रिएजेंट की एक बूंद डालें।</a:t>
            </a:r>
          </a:p>
          <a:p>
            <a:pPr algn="just">
              <a:lnSpc>
                <a:spcPct val="150000"/>
              </a:lnSpc>
              <a:defRPr/>
            </a:pPr>
            <a:r>
              <a:rPr lang="hi-IN" sz="2800" dirty="0">
                <a:latin typeface="Open sans" panose="020B0606030504020204"/>
                <a:cs typeface="Times New Roman" pitchFamily="18" charset="0"/>
              </a:rPr>
              <a:t>यदि नीला रंग स्थायी रहे तो टेस्ट पॉज़िटिव है।</a:t>
            </a:r>
            <a:endParaRPr lang="en-US" sz="2800" dirty="0">
              <a:latin typeface="Open sans" panose="020B06060305040202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1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कलर चार्ट 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(आर.वी.डी. किट)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46" descr="msotw9_temp0">
            <a:extLst>
              <a:ext uri="{FF2B5EF4-FFF2-40B4-BE49-F238E27FC236}">
                <a16:creationId xmlns:a16="http://schemas.microsoft.com/office/drawing/2014/main" id="{E85317A7-ACF5-418B-B742-B75BCB6E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183" y="1215873"/>
            <a:ext cx="5632173" cy="518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69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देखभाल एवं रखरखाव</a:t>
            </a:r>
            <a:endParaRPr lang="en-US" sz="48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4301836" y="1136093"/>
            <a:ext cx="7512628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hi-IN" sz="2800" dirty="0">
                <a:latin typeface="Open sans" panose="020B0606030504020204"/>
                <a:cs typeface="Times New Roman" pitchFamily="18" charset="0"/>
              </a:rPr>
              <a:t>डिटेक्टर ट्यूब और रिएजेंट्स</a:t>
            </a:r>
            <a:endParaRPr lang="en-US" sz="2800" dirty="0">
              <a:latin typeface="Open sans" panose="020B0606030504020204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     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(अ)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रिएजेंट्स और ट्यूब को फिर से उपलब्ध कराएँ।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जब</a:t>
            </a:r>
            <a:endParaRPr lang="en-US" sz="2800" dirty="0">
              <a:latin typeface="Open sans" panose="020B0606030504020204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      (</a:t>
            </a:r>
            <a:r>
              <a:rPr lang="en-US" sz="2800" dirty="0" err="1">
                <a:latin typeface="Open sans" panose="020B0606030504020204"/>
                <a:cs typeface="Times New Roman" pitchFamily="18" charset="0"/>
              </a:rPr>
              <a:t>i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)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समाप्त हो गया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(ii)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एक्सपायरी हो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गया</a:t>
            </a:r>
            <a:endParaRPr lang="en-US" sz="2800" dirty="0">
              <a:latin typeface="Open sans" panose="020B0606030504020204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   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(क) हर उपयोग के बाद साधारण पानी से अच्छी तरह धोएँ और सुखाएँ।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                             	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(ख) यदि एल्युमिनियम ट्यूब से रिसाव शुरू हो जाए तो उसे बदल दें। </a:t>
            </a:r>
            <a:endParaRPr lang="en-US" sz="2800" dirty="0">
              <a:latin typeface="Open sans" panose="020B0606030504020204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2) 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रिएजेंट की बोतलें अच्छी तरह बंद रखें ताकि कोई रिसाव न हो।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3) 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किसी भी लीक होती बोतल को तुरंत बदलें, विशेषकर हीटर रिएजेंट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को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2800" dirty="0">
                <a:latin typeface="Open sans" panose="020B0606030504020204"/>
                <a:cs typeface="Times New Roman" pitchFamily="18" charset="0"/>
              </a:rPr>
              <a:t>।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    </a:t>
            </a:r>
            <a:endParaRPr lang="hi-IN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81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9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altLang="en-US" sz="4800" b="1" dirty="0">
                <a:solidFill>
                  <a:srgbClr val="C00000"/>
                </a:solidFill>
                <a:latin typeface="Open sans"/>
              </a:rPr>
              <a:t>समीक्षा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1" y="1394794"/>
            <a:ext cx="6664638" cy="444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रेज़िडुअल वेपर डिटेक्शन किट (आर.वी.डी.) के बारे में जानकारी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आर.वी.डी. किट का उद्देश्य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 आर.वी.डी. किट के हिस्सों की पहचान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आर.वी.डी. किट की जाँच विधि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 देखभाल एवं रखरखाव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817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hi-IN" sz="4800" b="1" dirty="0">
                <a:solidFill>
                  <a:srgbClr val="C00000"/>
                </a:solidFill>
                <a:latin typeface="Open sans"/>
              </a:rPr>
              <a:t>कोई प्रश्न?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hi-IN" sz="4800" b="1" dirty="0">
                <a:solidFill>
                  <a:srgbClr val="C00000"/>
                </a:solidFill>
                <a:latin typeface="Open sans"/>
              </a:rPr>
              <a:t>मूल्यांकन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hi-IN" sz="2800" dirty="0">
                <a:solidFill>
                  <a:schemeClr val="tx1"/>
                </a:solidFill>
                <a:latin typeface="Open sans"/>
              </a:rPr>
              <a:t>प्रत्येक 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RVD </a:t>
            </a:r>
            <a:r>
              <a:rPr lang="hi-IN" sz="2800" dirty="0">
                <a:solidFill>
                  <a:schemeClr val="tx1"/>
                </a:solidFill>
                <a:latin typeface="Open sans"/>
              </a:rPr>
              <a:t>किट द्वारा नर्व एजेंट्स के कितने टेस्ट किए जाते हैं?</a:t>
            </a:r>
          </a:p>
          <a:p>
            <a:pPr algn="just">
              <a:lnSpc>
                <a:spcPct val="150000"/>
              </a:lnSpc>
            </a:pPr>
            <a:r>
              <a:rPr lang="hi-IN" sz="2800" dirty="0">
                <a:solidFill>
                  <a:srgbClr val="FF0000"/>
                </a:solidFill>
                <a:latin typeface="Open sans"/>
              </a:rPr>
              <a:t>   उत्तर: 10 टेस्ट</a:t>
            </a:r>
            <a:endParaRPr lang="en-US" sz="2800" dirty="0">
              <a:solidFill>
                <a:srgbClr val="FF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2. </a:t>
            </a:r>
            <a:r>
              <a:rPr lang="hi-IN" sz="28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आर.वी.डी. का फुल फॉर्म क्या है?</a:t>
            </a:r>
          </a:p>
          <a:p>
            <a:pPr algn="just">
              <a:lnSpc>
                <a:spcPct val="150000"/>
              </a:lnSpc>
            </a:pPr>
            <a:r>
              <a:rPr lang="hi-IN" sz="2800" dirty="0">
                <a:solidFill>
                  <a:srgbClr val="FF0000"/>
                </a:solidFill>
                <a:latin typeface="Open sans"/>
              </a:rPr>
              <a:t>   उत्तर: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  <a:r>
              <a:rPr lang="hi-IN" sz="2800" dirty="0">
                <a:solidFill>
                  <a:srgbClr val="FF0000"/>
                </a:solidFill>
                <a:latin typeface="Open sans"/>
              </a:rPr>
              <a:t>रेज़िडुअल वेपर डिटेक्शन किट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03868-B964-F5F5-E332-CD9CD99F1F29}"/>
              </a:ext>
            </a:extLst>
          </p:cNvPr>
          <p:cNvSpPr txBox="1"/>
          <p:nvPr/>
        </p:nvSpPr>
        <p:spPr>
          <a:xfrm>
            <a:off x="4852556" y="1086955"/>
            <a:ext cx="6815984" cy="526336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Arial" panose="020B0604020202020204" pitchFamily="34" charset="0"/>
                <a:cs typeface="Times New Roman" pitchFamily="18" charset="0"/>
              </a:rPr>
              <a:t>रेज़िडुअल वेपर डिटेक्शन किट (आर.वी.डी.)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i-IN" sz="3200" dirty="0">
                <a:latin typeface="Arial" panose="020B0604020202020204" pitchFamily="34" charset="0"/>
                <a:cs typeface="Times New Roman" pitchFamily="18" charset="0"/>
              </a:rPr>
              <a:t>के बारे में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i-IN" sz="3200" dirty="0">
                <a:latin typeface="Arial" panose="020B0604020202020204" pitchFamily="34" charset="0"/>
                <a:cs typeface="Times New Roman" pitchFamily="18" charset="0"/>
              </a:rPr>
              <a:t>जानकारी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Arial" panose="020B0604020202020204" pitchFamily="34" charset="0"/>
                <a:cs typeface="Times New Roman" pitchFamily="18" charset="0"/>
              </a:rPr>
              <a:t>आर.वी.डी.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i-IN" sz="3200" dirty="0">
                <a:latin typeface="Arial" panose="020B0604020202020204" pitchFamily="34" charset="0"/>
                <a:cs typeface="Times New Roman" pitchFamily="18" charset="0"/>
              </a:rPr>
              <a:t>किट का उद्देश्य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आर.वी.डी. किट के हिस्सों की पहचान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आर.वी.डी. किट की जाँच विधि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देखभाल एवं रखरखाव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800" dirty="0">
              <a:latin typeface="Open sans" panose="020B0606030504020204"/>
              <a:cs typeface="Times New Roman" pitchFamily="18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800" b="1" dirty="0">
                <a:solidFill>
                  <a:srgbClr val="C00000"/>
                </a:solidFill>
                <a:latin typeface="Open sans"/>
                <a:ea typeface="Sans Serif Collection" panose="020B0502040504020204" pitchFamily="34" charset="0"/>
                <a:cs typeface="Sans Serif Collection" panose="020B0502040504020204" pitchFamily="34" charset="0"/>
              </a:rPr>
              <a:t>उद्देश्य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i-IN" sz="2800" dirty="0">
                <a:solidFill>
                  <a:prstClr val="black"/>
                </a:solidFill>
                <a:latin typeface="Open sans" panose="020B0606030504020204"/>
                <a:cs typeface="Arial" pitchFamily="34" charset="0"/>
              </a:rPr>
              <a:t>इस पाठ को पूरा करने के बाद आप सक्षम होंगे: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817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hi-IN" sz="4800" b="1" dirty="0">
                <a:solidFill>
                  <a:srgbClr val="C00000"/>
                </a:solidFill>
                <a:latin typeface="Open sans"/>
              </a:rPr>
              <a:t>धन्यवाद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55" y="112697"/>
            <a:ext cx="5921689" cy="6445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00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499359"/>
            <a:ext cx="4084982" cy="1645261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परिचय</a:t>
            </a:r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(आर.वी.डी.)</a:t>
            </a:r>
            <a:b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960" y="1198880"/>
            <a:ext cx="7166996" cy="4937759"/>
          </a:xfrm>
        </p:spPr>
        <p:txBody>
          <a:bodyPr>
            <a:noAutofit/>
          </a:bodyPr>
          <a:lstStyle/>
          <a:p>
            <a:pPr algn="just"/>
            <a:r>
              <a:rPr lang="hi-IN" dirty="0">
                <a:latin typeface="Open sans" panose="020B0606030504020204"/>
                <a:cs typeface="Times New Roman" pitchFamily="18" charset="0"/>
              </a:rPr>
              <a:t>आर.वी.डी.</a:t>
            </a:r>
            <a:r>
              <a:rPr lang="en-US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dirty="0">
                <a:latin typeface="Open sans" panose="020B0606030504020204"/>
                <a:cs typeface="Times New Roman" pitchFamily="18" charset="0"/>
              </a:rPr>
              <a:t>किट को विशेष रूप से फील्ड में सी.डब्ल्यू. एजेंट्स का पता लगाने के लिए</a:t>
            </a:r>
            <a:r>
              <a:rPr lang="en-US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dirty="0">
                <a:latin typeface="Open sans" panose="020B0606030504020204"/>
                <a:cs typeface="Times New Roman" pitchFamily="18" charset="0"/>
              </a:rPr>
              <a:t>बनाया गया है।</a:t>
            </a:r>
          </a:p>
          <a:p>
            <a:pPr algn="just"/>
            <a:endParaRPr lang="hi-IN" dirty="0">
              <a:latin typeface="Open sans" panose="020B0606030504020204"/>
              <a:cs typeface="Times New Roman" pitchFamily="18" charset="0"/>
            </a:endParaRPr>
          </a:p>
          <a:p>
            <a:pPr algn="just"/>
            <a:r>
              <a:rPr lang="hi-IN" dirty="0">
                <a:latin typeface="Open sans" panose="020B0606030504020204"/>
                <a:cs typeface="Times New Roman" pitchFamily="18" charset="0"/>
              </a:rPr>
              <a:t>किट में छह अलग-अलग प्रकार की विशेष ट्यूब्स होती हैं, जिनमें अभिकर्मक (रिएजेंट) मौजूद होते हैं जो रासायनिक युद्ध एजेंट्स (सी.डब्ल्यू.ए.) के संपर्क में आने पर रंग बदल देते हैं।</a:t>
            </a:r>
          </a:p>
          <a:p>
            <a:pPr algn="just"/>
            <a:r>
              <a:rPr lang="en-US" dirty="0">
                <a:latin typeface="Open sans" panose="020B0606030504020204"/>
                <a:cs typeface="Times New Roman" pitchFamily="18" charset="0"/>
              </a:rPr>
              <a:t>  </a:t>
            </a:r>
            <a:endParaRPr lang="hi-IN" dirty="0">
              <a:latin typeface="Open sans" panose="020B0606030504020204"/>
              <a:cs typeface="Times New Roman" pitchFamily="18" charset="0"/>
            </a:endParaRPr>
          </a:p>
          <a:p>
            <a:pPr algn="just"/>
            <a:r>
              <a:rPr lang="hi-IN" dirty="0">
                <a:latin typeface="Open sans" panose="020B0606030504020204"/>
                <a:cs typeface="Times New Roman" pitchFamily="18" charset="0"/>
              </a:rPr>
              <a:t>यह किट 10 पी.पी.एम.</a:t>
            </a:r>
            <a:r>
              <a:rPr lang="en-US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dirty="0">
                <a:latin typeface="Open sans" panose="020B0606030504020204"/>
                <a:cs typeface="Times New Roman" pitchFamily="18" charset="0"/>
              </a:rPr>
              <a:t>तक रासायनिक युद्ध एजेंट्स (सी.डब्ल्यू.ए.) की पहचान करने में सक्षम है।</a:t>
            </a:r>
            <a:endParaRPr lang="hi-IN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b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परिचय</a:t>
            </a:r>
            <a:b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(आर.वी.डी.)</a:t>
            </a:r>
            <a:b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endParaRPr lang="en-US" sz="48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556" y="1507730"/>
            <a:ext cx="6629400" cy="4823495"/>
          </a:xfrm>
        </p:spPr>
        <p:txBody>
          <a:bodyPr>
            <a:noAutofit/>
          </a:bodyPr>
          <a:lstStyle/>
          <a:p>
            <a:pPr algn="just"/>
            <a:r>
              <a:rPr lang="hi-IN" dirty="0">
                <a:latin typeface="Open sans" panose="020B0606030504020204"/>
                <a:cs typeface="Times New Roman" pitchFamily="18" charset="0"/>
              </a:rPr>
              <a:t>इस किट से प्रत्येक के  10-10 टेस्ट किए जा सकते हैं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dirty="0">
                <a:latin typeface="Open sans" panose="020B0606030504020204"/>
                <a:cs typeface="Times New Roman" pitchFamily="18" charset="0"/>
              </a:rPr>
              <a:t>ब्लिस्टर एजेंट (सल्फर मस्टर्ड)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dirty="0">
                <a:latin typeface="Open sans" panose="020B0606030504020204"/>
                <a:cs typeface="Times New Roman" pitchFamily="18" charset="0"/>
              </a:rPr>
              <a:t>नर्व एजेंट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dirty="0">
                <a:latin typeface="Open sans" panose="020B0606030504020204"/>
                <a:cs typeface="Times New Roman" pitchFamily="18" charset="0"/>
              </a:rPr>
              <a:t>फॉसजीन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dirty="0">
                <a:latin typeface="Open sans" panose="020B0606030504020204"/>
                <a:cs typeface="Times New Roman" pitchFamily="18" charset="0"/>
              </a:rPr>
              <a:t>सायनोजेन क्लोराइड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dirty="0">
                <a:latin typeface="Open sans" panose="020B0606030504020204"/>
                <a:cs typeface="Times New Roman" pitchFamily="18" charset="0"/>
              </a:rPr>
              <a:t>हाइड्रोजन सायनाइड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i-IN" dirty="0">
                <a:latin typeface="Open sans" panose="020B0606030504020204"/>
                <a:cs typeface="Times New Roman" pitchFamily="18" charset="0"/>
              </a:rPr>
              <a:t>अमोनिया प्रशिक्षण के उद्देश्य के लिए</a:t>
            </a:r>
          </a:p>
          <a:p>
            <a:pPr marL="0" indent="0" algn="just">
              <a:buNone/>
            </a:pPr>
            <a:r>
              <a:rPr lang="hi-IN" dirty="0">
                <a:latin typeface="Open sans" panose="020B0606030504020204"/>
                <a:cs typeface="Times New Roman" pitchFamily="18" charset="0"/>
              </a:rPr>
              <a:t>ट्यूब में रंग परिवर्तन एजेंट्स की मौजूदगी को दर्शाता है।</a:t>
            </a:r>
            <a:endParaRPr lang="hi-IN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b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सैंपलिंग पंप</a:t>
            </a:r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(आर.वी.डी.)</a:t>
            </a:r>
            <a:b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53" descr="6">
            <a:extLst>
              <a:ext uri="{FF2B5EF4-FFF2-40B4-BE49-F238E27FC236}">
                <a16:creationId xmlns:a16="http://schemas.microsoft.com/office/drawing/2014/main" id="{643269B6-6264-48E4-A1CB-BB9ED27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14933" y="-311429"/>
            <a:ext cx="2888974" cy="62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6c">
            <a:extLst>
              <a:ext uri="{FF2B5EF4-FFF2-40B4-BE49-F238E27FC236}">
                <a16:creationId xmlns:a16="http://schemas.microsoft.com/office/drawing/2014/main" id="{69FC51E9-37F1-4F38-8AD6-BDCCAB33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470" y="4403034"/>
            <a:ext cx="3170582" cy="2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6a">
            <a:extLst>
              <a:ext uri="{FF2B5EF4-FFF2-40B4-BE49-F238E27FC236}">
                <a16:creationId xmlns:a16="http://schemas.microsoft.com/office/drawing/2014/main" id="{77295F87-583F-421E-868D-54A04657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7592" y="4403034"/>
            <a:ext cx="2860958" cy="2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14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डिटेक्टर ट्यूब्स</a:t>
            </a:r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(आर.वी.डी.)</a:t>
            </a:r>
            <a:endParaRPr lang="en-US" sz="48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3" name="Picture 12" descr="DSC01005">
            <a:extLst>
              <a:ext uri="{FF2B5EF4-FFF2-40B4-BE49-F238E27FC236}">
                <a16:creationId xmlns:a16="http://schemas.microsoft.com/office/drawing/2014/main" id="{8B0AC897-8DD0-489A-98F6-1062E770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l="15886" t="33698" r="19821" b="27859"/>
          <a:stretch>
            <a:fillRect/>
          </a:stretch>
        </p:blipFill>
        <p:spPr>
          <a:xfrm>
            <a:off x="5078896" y="1570383"/>
            <a:ext cx="6410739" cy="3965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37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केमिकल हीटर</a:t>
            </a:r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(आर.वी.डी.)</a:t>
            </a:r>
            <a:endParaRPr lang="en-US" sz="48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52" descr="9">
            <a:extLst>
              <a:ext uri="{FF2B5EF4-FFF2-40B4-BE49-F238E27FC236}">
                <a16:creationId xmlns:a16="http://schemas.microsoft.com/office/drawing/2014/main" id="{20AC6665-4C7B-4AB1-B8B3-50EC3B15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739" y="1282148"/>
            <a:ext cx="5864087" cy="462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68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पार्ट्स के नाम</a:t>
            </a:r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(आर.वी.डी.)</a:t>
            </a:r>
            <a:endParaRPr lang="en-US" sz="48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1DFF61-9ADF-4611-909C-A52C5E1F91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6585669"/>
              </p:ext>
            </p:extLst>
          </p:nvPr>
        </p:nvGraphicFramePr>
        <p:xfrm>
          <a:off x="4329883" y="528893"/>
          <a:ext cx="6231837" cy="59933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532"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solidFill>
                            <a:schemeClr val="bg1"/>
                          </a:solidFill>
                          <a:effectLst/>
                          <a:latin typeface="Open sans" panose="020B0606030504020204"/>
                        </a:rPr>
                        <a:t>अनुक्रमांक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Open sans" panose="020B0606030504020204"/>
                        </a:rPr>
                        <a:t>विवरण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Open sans" panose="020B0606030504020204"/>
                        </a:rPr>
                        <a:t>संख्या / मात्रा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80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01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02</a:t>
                      </a:r>
                      <a:endParaRPr lang="hi-IN" sz="18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endParaRPr lang="en-US" sz="18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03</a:t>
                      </a:r>
                      <a:endParaRPr lang="hi-IN" sz="18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04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05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06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07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08</a:t>
                      </a:r>
                      <a:endParaRPr lang="hi-IN" sz="18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endParaRPr lang="en-US" sz="18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09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11</a:t>
                      </a:r>
                      <a:endParaRPr lang="hi-IN" sz="18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18</a:t>
                      </a:r>
                      <a:endParaRPr lang="hi-IN" sz="18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किट बॉक्स</a:t>
                      </a:r>
                    </a:p>
                    <a:p>
                      <a:pPr algn="l"/>
                      <a:r>
                        <a:rPr lang="hi-IN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सैंपलिंग पंप</a:t>
                      </a:r>
                    </a:p>
                    <a:p>
                      <a:pPr algn="l"/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डिटेक्टर ट्यूब्स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अमोनिया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सायनोजेन क्लोराइड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हाइड्रोजन सायनाइड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सल्फर मस्टर्ड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नर्व एजेंट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फॉसजीन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हीटिंग डिवाइस</a:t>
                      </a:r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 </a:t>
                      </a: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तथा रिएजेंट की बोतलें</a:t>
                      </a:r>
                      <a:endParaRPr lang="en-US" sz="1800" baseline="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अमोनिया रिएजेंट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सल्फर मस्टर्ड के लिए हिटिंग एजेंट</a:t>
                      </a:r>
                      <a:endParaRPr lang="en-US" sz="1800" baseline="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नर्व एजेंट का रिएजेंट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हिटर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स्पैचुला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पोकर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टॉर्च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टॉर्च सेल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बेल्ट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hi-IN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यूज़र्स हैंडबुक</a:t>
                      </a:r>
                      <a:endParaRPr lang="hi-IN" sz="18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 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endParaRPr lang="en-US" sz="18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 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l"/>
                      <a:r>
                        <a:rPr lang="en-US" sz="18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  <a:endParaRPr lang="en-US" sz="1800" baseline="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l"/>
                      <a:endParaRPr lang="en-US" sz="1800" baseline="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 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l"/>
                      <a:r>
                        <a:rPr lang="en-US" sz="18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  <a:endParaRPr lang="hi-IN" sz="18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0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1754734"/>
            <a:ext cx="5760720" cy="3416705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परीक्षण</a:t>
            </a:r>
            <a: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 (</a:t>
            </a: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टेस्ट</a:t>
            </a:r>
            <a:r>
              <a:rPr lang="en-US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)</a:t>
            </a:r>
            <a:r>
              <a:rPr lang="hi-IN" sz="48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 करने की विधि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सायनोजेन क्लोराइड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6746240" y="2186006"/>
            <a:ext cx="5029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तीन नीले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(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ब्ल्यू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)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 बैंड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पंप में सिरे को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डालें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रासायनिक युद्ध एजेंट्स</a:t>
            </a:r>
            <a:r>
              <a:rPr lang="en-US" sz="3200" dirty="0">
                <a:latin typeface="Open sans" panose="020B0606030504020204"/>
                <a:cs typeface="Times New Roman" pitchFamily="18" charset="0"/>
              </a:rPr>
              <a:t> (</a:t>
            </a:r>
            <a:r>
              <a:rPr lang="hi-IN" sz="3200" dirty="0">
                <a:latin typeface="Open sans" panose="020B0606030504020204"/>
                <a:cs typeface="Times New Roman" pitchFamily="18" charset="0"/>
              </a:rPr>
              <a:t>सी.डब्ल्यू.ए.) को अंदर खींचें</a:t>
            </a:r>
            <a:endParaRPr lang="en-US" sz="3200" dirty="0">
              <a:latin typeface="Open sans" panose="020B0606030504020204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i-IN" sz="3200" dirty="0">
                <a:latin typeface="Open sans" panose="020B0606030504020204"/>
                <a:cs typeface="Times New Roman" pitchFamily="18" charset="0"/>
              </a:rPr>
              <a:t>रंग परिवर्तन: पीला से गुलाबी</a:t>
            </a:r>
            <a:endParaRPr lang="en-IN" sz="3200" b="1" dirty="0">
              <a:solidFill>
                <a:srgbClr val="FF00FF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552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874</Words>
  <Application>Microsoft Office PowerPoint</Application>
  <PresentationFormat>Widescreen</PresentationFormat>
  <Paragraphs>151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Kruti Dev 092</vt:lpstr>
      <vt:lpstr>Noto Sans Symbols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PowerPoint Presentation</vt:lpstr>
      <vt:lpstr> परिचय (आर.वी.डी.) </vt:lpstr>
      <vt:lpstr> परिचय (आर.वी.डी.) </vt:lpstr>
      <vt:lpstr> सैंपलिंग पंप (आर.वी.डी.) </vt:lpstr>
      <vt:lpstr>डिटेक्टर ट्यूब्स (आर.वी.डी.)</vt:lpstr>
      <vt:lpstr>केमिकल हीटर (आर.वी.डी.)</vt:lpstr>
      <vt:lpstr>पार्ट्स के नाम (आर.वी.डी.)</vt:lpstr>
      <vt:lpstr> परीक्षण (टेस्ट) करने की विधि (सायनोजेन क्लोराइड)</vt:lpstr>
      <vt:lpstr>परीक्षण (टेस्ट) करने की विधि (अमोनिया)</vt:lpstr>
      <vt:lpstr>परीक्षण (टेस्ट) करने की विधि (हाइड्रोजन सायनाइड)</vt:lpstr>
      <vt:lpstr>परीक्षण (टेस्ट) करने की विधि (फॉसजीन)</vt:lpstr>
      <vt:lpstr>परीक्षण (टेस्ट) करने की विधि (सल्फर मस्टर्ड)</vt:lpstr>
      <vt:lpstr>परीक्षण (टेस्ट) करने की विधि (नर्व एजेंट)</vt:lpstr>
      <vt:lpstr>कलर चार्ट  (आर.वी.डी. किट)</vt:lpstr>
      <vt:lpstr>देखभाल एवं रखरखाव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Tokyo Subway Sarin Attack</dc:title>
  <dc:subject/>
  <dc:creator/>
  <cp:keywords/>
  <dc:description>generated using python-pptx</dc:description>
  <cp:lastModifiedBy>08 TH BN NDRF GHAZIABAD</cp:lastModifiedBy>
  <cp:revision>34</cp:revision>
  <dcterms:created xsi:type="dcterms:W3CDTF">2013-01-27T09:14:16Z</dcterms:created>
  <dcterms:modified xsi:type="dcterms:W3CDTF">2025-12-17T11:17:45Z</dcterms:modified>
  <cp:category/>
</cp:coreProperties>
</file>