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45"/>
  </p:notesMasterIdLst>
  <p:sldIdLst>
    <p:sldId id="1468" r:id="rId2"/>
    <p:sldId id="1426" r:id="rId3"/>
    <p:sldId id="1279" r:id="rId4"/>
    <p:sldId id="1469" r:id="rId5"/>
    <p:sldId id="1470" r:id="rId6"/>
    <p:sldId id="1471" r:id="rId7"/>
    <p:sldId id="1472" r:id="rId8"/>
    <p:sldId id="1473" r:id="rId9"/>
    <p:sldId id="1474" r:id="rId10"/>
    <p:sldId id="1475" r:id="rId11"/>
    <p:sldId id="1476" r:id="rId12"/>
    <p:sldId id="1477" r:id="rId13"/>
    <p:sldId id="1478" r:id="rId14"/>
    <p:sldId id="1479" r:id="rId15"/>
    <p:sldId id="1480" r:id="rId16"/>
    <p:sldId id="1481" r:id="rId17"/>
    <p:sldId id="1482" r:id="rId18"/>
    <p:sldId id="1483" r:id="rId19"/>
    <p:sldId id="1484" r:id="rId20"/>
    <p:sldId id="1485" r:id="rId21"/>
    <p:sldId id="1486" r:id="rId22"/>
    <p:sldId id="1487" r:id="rId23"/>
    <p:sldId id="1488" r:id="rId24"/>
    <p:sldId id="1489" r:id="rId25"/>
    <p:sldId id="1490" r:id="rId26"/>
    <p:sldId id="1491" r:id="rId27"/>
    <p:sldId id="1492" r:id="rId28"/>
    <p:sldId id="1493" r:id="rId29"/>
    <p:sldId id="1494" r:id="rId30"/>
    <p:sldId id="1495" r:id="rId31"/>
    <p:sldId id="1496" r:id="rId32"/>
    <p:sldId id="1497" r:id="rId33"/>
    <p:sldId id="1498" r:id="rId34"/>
    <p:sldId id="1499" r:id="rId35"/>
    <p:sldId id="1500" r:id="rId36"/>
    <p:sldId id="1501" r:id="rId37"/>
    <p:sldId id="1502" r:id="rId38"/>
    <p:sldId id="1503" r:id="rId39"/>
    <p:sldId id="296" r:id="rId40"/>
    <p:sldId id="298" r:id="rId41"/>
    <p:sldId id="319" r:id="rId42"/>
    <p:sldId id="1504" r:id="rId43"/>
    <p:sldId id="299" r:id="rId4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301" autoAdjust="0"/>
    <p:restoredTop sz="94660"/>
  </p:normalViewPr>
  <p:slideViewPr>
    <p:cSldViewPr snapToGrid="0" snapToObjects="1">
      <p:cViewPr varScale="1">
        <p:scale>
          <a:sx n="84" d="100"/>
          <a:sy n="84" d="100"/>
        </p:scale>
        <p:origin x="1440" y="66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heme" Target="theme/theme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presProps" Target="pres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93F3D60-C954-46BB-A1BD-F2EC332E8669}" type="datetimeFigureOut">
              <a:rPr lang="en-IN" smtClean="0"/>
              <a:t>17-12-2025</a:t>
            </a:fld>
            <a:endParaRPr lang="en-I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I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9400C16-76DD-4514-B1C9-6EC427E817A5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416266034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12/17/2025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80755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12/17/2025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09279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12/17/2025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222379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efault 01" type="tx">
  <p:cSld name="Default 01">
    <p:bg>
      <p:bgPr>
        <a:solidFill>
          <a:srgbClr val="FFFFFF"/>
        </a:solidFill>
        <a:effectLst/>
      </p:bgPr>
    </p:bg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2"/>
          <p:cNvSpPr txBox="1"/>
          <p:nvPr/>
        </p:nvSpPr>
        <p:spPr>
          <a:xfrm>
            <a:off x="301195" y="6438419"/>
            <a:ext cx="2321279" cy="2637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9125" tIns="39125" rIns="39125" bIns="39125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0" i="0" u="none" strike="noStrike" cap="none">
                <a:solidFill>
                  <a:srgbClr val="535353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PEER | CSSR | INDIA</a:t>
            </a:r>
            <a:endParaRPr/>
          </a:p>
        </p:txBody>
      </p:sp>
      <p:sp>
        <p:nvSpPr>
          <p:cNvPr id="17" name="Google Shape;17;p2"/>
          <p:cNvSpPr/>
          <p:nvPr/>
        </p:nvSpPr>
        <p:spPr>
          <a:xfrm>
            <a:off x="508000" y="6756400"/>
            <a:ext cx="1907669" cy="101600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txBody>
          <a:bodyPr spcFirstLastPara="1" wrap="square" lIns="39125" tIns="39125" rIns="39125" bIns="391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" name="Google Shape;18;p2"/>
          <p:cNvSpPr txBox="1"/>
          <p:nvPr/>
        </p:nvSpPr>
        <p:spPr>
          <a:xfrm>
            <a:off x="10757568" y="6406669"/>
            <a:ext cx="697166" cy="3098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9125" tIns="39125" rIns="39125" bIns="39125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00" b="1">
                <a:solidFill>
                  <a:srgbClr val="535353"/>
                </a:solidFill>
                <a:latin typeface="Open Sans"/>
                <a:ea typeface="Open Sans"/>
                <a:cs typeface="Open Sans"/>
                <a:sym typeface="Open Sans"/>
              </a:rPr>
              <a:t>PPT 2 -</a:t>
            </a:r>
            <a:endParaRPr/>
          </a:p>
        </p:txBody>
      </p:sp>
      <p:sp>
        <p:nvSpPr>
          <p:cNvPr id="19" name="Google Shape;19;p2"/>
          <p:cNvSpPr/>
          <p:nvPr/>
        </p:nvSpPr>
        <p:spPr>
          <a:xfrm>
            <a:off x="10769600" y="6756400"/>
            <a:ext cx="939800" cy="101600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txBody>
          <a:bodyPr spcFirstLastPara="1" wrap="square" lIns="39125" tIns="39125" rIns="39125" bIns="391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" name="Google Shape;20;p2"/>
          <p:cNvSpPr txBox="1">
            <a:spLocks noGrp="1"/>
          </p:cNvSpPr>
          <p:nvPr>
            <p:ph type="sldNum" idx="12"/>
          </p:nvPr>
        </p:nvSpPr>
        <p:spPr>
          <a:xfrm>
            <a:off x="11384562" y="6406669"/>
            <a:ext cx="302110" cy="3386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8275" tIns="78275" rIns="78275" bIns="78275" anchor="t" anchorCtr="0">
            <a:noAutofit/>
          </a:bodyPr>
          <a:lstStyle>
            <a:lvl1pPr marL="0" lvl="0" indent="0" algn="ctr">
              <a:spcBef>
                <a:spcPts val="0"/>
              </a:spcBef>
              <a:buNone/>
              <a:defRPr sz="1500" b="1">
                <a:solidFill>
                  <a:srgbClr val="535353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0" lvl="1" indent="0" algn="ctr">
              <a:spcBef>
                <a:spcPts val="0"/>
              </a:spcBef>
              <a:buNone/>
              <a:defRPr sz="1500" b="1">
                <a:solidFill>
                  <a:srgbClr val="535353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0" lvl="2" indent="0" algn="ctr">
              <a:spcBef>
                <a:spcPts val="0"/>
              </a:spcBef>
              <a:buNone/>
              <a:defRPr sz="1500" b="1">
                <a:solidFill>
                  <a:srgbClr val="535353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L="0" lvl="3" indent="0" algn="ctr">
              <a:spcBef>
                <a:spcPts val="0"/>
              </a:spcBef>
              <a:buNone/>
              <a:defRPr sz="1500" b="1">
                <a:solidFill>
                  <a:srgbClr val="535353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0" lvl="4" indent="0" algn="ctr">
              <a:spcBef>
                <a:spcPts val="0"/>
              </a:spcBef>
              <a:buNone/>
              <a:defRPr sz="1500" b="1">
                <a:solidFill>
                  <a:srgbClr val="535353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L="0" lvl="5" indent="0" algn="ctr">
              <a:spcBef>
                <a:spcPts val="0"/>
              </a:spcBef>
              <a:buNone/>
              <a:defRPr sz="1500" b="1">
                <a:solidFill>
                  <a:srgbClr val="535353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marL="0" lvl="6" indent="0" algn="ctr">
              <a:spcBef>
                <a:spcPts val="0"/>
              </a:spcBef>
              <a:buNone/>
              <a:defRPr sz="1500" b="1">
                <a:solidFill>
                  <a:srgbClr val="535353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marL="0" lvl="7" indent="0" algn="ctr">
              <a:spcBef>
                <a:spcPts val="0"/>
              </a:spcBef>
              <a:buNone/>
              <a:defRPr sz="1500" b="1">
                <a:solidFill>
                  <a:srgbClr val="535353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marL="0" lvl="8" indent="0" algn="ctr">
              <a:spcBef>
                <a:spcPts val="0"/>
              </a:spcBef>
              <a:buNone/>
              <a:defRPr sz="1500" b="1">
                <a:solidFill>
                  <a:srgbClr val="535353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i="0" u="none" strike="noStrike" cap="none"/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1410" y="283029"/>
            <a:ext cx="1525361" cy="10397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946311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1_Picture with Caption"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11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11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74" name="Google Shape;74;p11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75" name="Google Shape;75;p1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1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1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3810269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12/17/2025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43142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12/17/2025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06483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12/17/2025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22449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12/17/2025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01587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12/17/2025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70277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12/17/2025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29998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12/17/2025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07265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12/17/2025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92369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CAD085-E8A6-8845-BD4E-CB4CCA059FC4}" type="datetimeFigureOut">
              <a:rPr lang="en-US" smtClean="0"/>
              <a:t>12/17/2025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99775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jpe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3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npcil.nic.in/content/328_1_AboutNPCIL.aspx" TargetMode="External"/><Relationship Id="rId7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3.xml"/><Relationship Id="rId6" Type="http://schemas.openxmlformats.org/officeDocument/2006/relationships/hyperlink" Target="https://aerb.gov.in/images/PDF/Preparation-of-Off-site-" TargetMode="External"/><Relationship Id="rId5" Type="http://schemas.openxmlformats.org/officeDocument/2006/relationships/hyperlink" Target="https://aerb.gov.in/images/PDF/Preparation-of-site-emergencypreparedness-%20plans-for-nuclear-installations.pdf" TargetMode="External"/><Relationship Id="rId4" Type="http://schemas.openxmlformats.org/officeDocument/2006/relationships/hyperlink" Target="https://cag.gov.in/uploads/download_audit_report/2012/Union_Performance_Atomic_Energy_Regulatory_Board_Union_Government_Atomic_Energy_Department_9_2012_Chapter_7.pdf" TargetMode="Externa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C:\Users\User\Downloads\nulc.jpg">
            <a:extLst>
              <a:ext uri="{FF2B5EF4-FFF2-40B4-BE49-F238E27FC236}">
                <a16:creationId xmlns:a16="http://schemas.microsoft.com/office/drawing/2014/main" id="{00580A3C-7ADB-4BD5-AFA0-86C0FDF0636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24714"/>
            <a:ext cx="12177701" cy="6858000"/>
          </a:xfrm>
          <a:prstGeom prst="rect">
            <a:avLst/>
          </a:prstGeom>
          <a:noFill/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03C086D4-8D88-6581-DCBE-A608AA60381F}"/>
              </a:ext>
            </a:extLst>
          </p:cNvPr>
          <p:cNvSpPr/>
          <p:nvPr/>
        </p:nvSpPr>
        <p:spPr>
          <a:xfrm>
            <a:off x="1919537" y="404664"/>
            <a:ext cx="8302151" cy="6453336"/>
          </a:xfrm>
          <a:prstGeom prst="rect">
            <a:avLst/>
          </a:prstGeom>
          <a:noFill/>
          <a:ln>
            <a:solidFill>
              <a:schemeClr val="accent4">
                <a:lumMod val="75000"/>
              </a:schemeClr>
            </a:solidFill>
          </a:ln>
          <a:effectLst>
            <a:softEdge rad="1270000"/>
          </a:effectLst>
        </p:spPr>
        <p:txBody>
          <a:bodyPr spcFirstLastPara="1" wrap="none">
            <a:prstTxWarp prst="textArchUp">
              <a:avLst>
                <a:gd name="adj" fmla="val 10800000"/>
              </a:avLst>
            </a:prstTxWarp>
            <a:spAutoFit/>
          </a:bodyPr>
          <a:lstStyle/>
          <a:p>
            <a:pPr algn="ctr">
              <a:defRPr/>
            </a:pPr>
            <a:endParaRPr lang="en-IN" sz="96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47782F4-264D-4E13-8A57-6F7049A2BB9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878649"/>
            <a:ext cx="8150087" cy="750377"/>
          </a:xfrm>
          <a:prstGeom prst="rect">
            <a:avLst/>
          </a:prstGeom>
        </p:spPr>
      </p:pic>
      <p:pic>
        <p:nvPicPr>
          <p:cNvPr id="7" name="object 4">
            <a:extLst>
              <a:ext uri="{FF2B5EF4-FFF2-40B4-BE49-F238E27FC236}">
                <a16:creationId xmlns:a16="http://schemas.microsoft.com/office/drawing/2014/main" id="{712D7C7C-4735-4897-9EB1-1A0D2183CE8F}"/>
              </a:ext>
            </a:extLst>
          </p:cNvPr>
          <p:cNvPicPr/>
          <p:nvPr/>
        </p:nvPicPr>
        <p:blipFill rotWithShape="1">
          <a:blip r:embed="rId4" cstate="print"/>
          <a:srcRect r="21695"/>
          <a:stretch/>
        </p:blipFill>
        <p:spPr>
          <a:xfrm>
            <a:off x="10741033" y="27605"/>
            <a:ext cx="1436668" cy="1088879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24405B09-2448-4681-A0A4-CFF09147B8A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34652" y="117884"/>
            <a:ext cx="1384533" cy="941483"/>
          </a:xfrm>
          <a:prstGeom prst="rect">
            <a:avLst/>
          </a:prstGeom>
        </p:spPr>
      </p:pic>
      <p:pic>
        <p:nvPicPr>
          <p:cNvPr id="9" name="Picture 2" descr="Federal Emergency Management Agency (FEMA) Chemical, Biological,  Radiological, and Nuclear (CBRN) Office: Chemical Portfolio Ove">
            <a:extLst>
              <a:ext uri="{FF2B5EF4-FFF2-40B4-BE49-F238E27FC236}">
                <a16:creationId xmlns:a16="http://schemas.microsoft.com/office/drawing/2014/main" id="{EF894952-3460-4B21-B722-631931943D2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68961" y="1"/>
            <a:ext cx="1848683" cy="18486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09134B07-FDD4-4628-BA60-DEBAEC4303B7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5600889"/>
            <a:ext cx="12192000" cy="1261872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8206FE79-F5DB-4E1F-A8E3-392D875D21C3}"/>
              </a:ext>
            </a:extLst>
          </p:cNvPr>
          <p:cNvSpPr/>
          <p:nvPr/>
        </p:nvSpPr>
        <p:spPr>
          <a:xfrm>
            <a:off x="68950" y="1881382"/>
            <a:ext cx="766334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hi-IN" sz="4000" dirty="0"/>
              <a:t>भारत में परमाणु रिएक्टर</a:t>
            </a:r>
            <a:endParaRPr lang="en-IN" sz="4000" b="1" dirty="0">
              <a:solidFill>
                <a:schemeClr val="bg1"/>
              </a:solidFill>
              <a:latin typeface="Open sans" panose="020B0606030504020204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D27394F-DBFD-FB4F-4658-02FE8B1DBFCC}"/>
              </a:ext>
            </a:extLst>
          </p:cNvPr>
          <p:cNvSpPr txBox="1"/>
          <p:nvPr/>
        </p:nvSpPr>
        <p:spPr>
          <a:xfrm>
            <a:off x="7323773" y="6017218"/>
            <a:ext cx="6097904" cy="675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  <a:buNone/>
            </a:pPr>
            <a:r>
              <a:rPr lang="hi-IN" sz="3600" b="1" dirty="0">
                <a:effectLst/>
                <a:latin typeface="Kruti Dev 092" pitchFamily="2" charset="0"/>
                <a:ea typeface="Calibri" panose="020F0502020204030204" pitchFamily="34" charset="0"/>
                <a:cs typeface="Mangal" panose="02040503050203030202" pitchFamily="18" charset="0"/>
              </a:rPr>
              <a:t>उप निरीक्षक/</a:t>
            </a:r>
            <a:r>
              <a:rPr lang="hi-IN" sz="3600" b="1" dirty="0" err="1">
                <a:effectLst/>
                <a:latin typeface="Kruti Dev 092" pitchFamily="2" charset="0"/>
                <a:ea typeface="Calibri" panose="020F0502020204030204" pitchFamily="34" charset="0"/>
                <a:cs typeface="Mangal" panose="02040503050203030202" pitchFamily="18" charset="0"/>
              </a:rPr>
              <a:t>जीडी</a:t>
            </a:r>
            <a:r>
              <a:rPr lang="hi-IN" sz="3600" b="1" dirty="0">
                <a:effectLst/>
                <a:latin typeface="Kruti Dev 092" pitchFamily="2" charset="0"/>
                <a:ea typeface="Calibri" panose="020F0502020204030204" pitchFamily="34" charset="0"/>
                <a:cs typeface="Mangal" panose="02040503050203030202" pitchFamily="18" charset="0"/>
              </a:rPr>
              <a:t> आनंद</a:t>
            </a:r>
            <a:endParaRPr lang="en-IN" sz="44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Mangal" panose="02040503050203030202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3223557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75552A9F-FEAB-3C0A-0D03-62EEE4B77A41}"/>
              </a:ext>
            </a:extLst>
          </p:cNvPr>
          <p:cNvSpPr/>
          <p:nvPr/>
        </p:nvSpPr>
        <p:spPr>
          <a:xfrm>
            <a:off x="76200" y="76200"/>
            <a:ext cx="12039600" cy="6705600"/>
          </a:xfrm>
          <a:prstGeom prst="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AutoShape 4">
            <a:extLst>
              <a:ext uri="{FF2B5EF4-FFF2-40B4-BE49-F238E27FC236}">
                <a16:creationId xmlns:a16="http://schemas.microsoft.com/office/drawing/2014/main" id="{09B031A6-C119-B352-63B4-9B30BBC1D174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N"/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0C5EB466-FC32-3E63-46E7-9581F6B98B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4704" y="2276061"/>
            <a:ext cx="3011557" cy="2584174"/>
          </a:xfrm>
          <a:noFill/>
        </p:spPr>
        <p:txBody>
          <a:bodyPr>
            <a:noAutofit/>
          </a:bodyPr>
          <a:lstStyle/>
          <a:p>
            <a:r>
              <a:rPr lang="hi-IN" sz="4000" b="1" dirty="0">
                <a:solidFill>
                  <a:srgbClr val="C00000"/>
                </a:solidFill>
              </a:rPr>
              <a:t>उबलता जल रिएक्टर</a:t>
            </a:r>
            <a:endParaRPr lang="en-IN" sz="4000" b="1" dirty="0">
              <a:solidFill>
                <a:srgbClr val="C00000"/>
              </a:solidFill>
              <a:latin typeface="Open sans" panose="020B0606030504020204"/>
              <a:cs typeface="Times New Roman" panose="02020603050405020304" pitchFamily="18" charset="0"/>
            </a:endParaRP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2F0FC15A-D324-7345-89C1-639E5FCBC38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76261" y="1359057"/>
            <a:ext cx="8649730" cy="5422743"/>
          </a:xfrm>
          <a:noFill/>
        </p:spPr>
        <p:txBody>
          <a:bodyPr>
            <a:noAutofit/>
          </a:bodyPr>
          <a:lstStyle/>
          <a:p>
            <a:pPr>
              <a:lnSpc>
                <a:spcPct val="250000"/>
              </a:lnSpc>
            </a:pPr>
            <a:r>
              <a:rPr lang="hi-IN" sz="2800" dirty="0"/>
              <a:t>भाप सीधे रिएक्टर कोर में उत्पन्न होती हैतारापुर परमाणु विद्युत स्टेशन में उपयोग किया गया</a:t>
            </a:r>
            <a:r>
              <a:rPr lang="en-US" sz="2800" dirty="0"/>
              <a:t>|</a:t>
            </a:r>
          </a:p>
          <a:p>
            <a:pPr>
              <a:lnSpc>
                <a:spcPct val="250000"/>
              </a:lnSpc>
            </a:pPr>
            <a:r>
              <a:rPr lang="hi-IN" sz="2800" dirty="0"/>
              <a:t>सरल डिज़ाइन; निम्न दाब (प्रेशर) पर संचालन</a:t>
            </a:r>
            <a:endParaRPr lang="en-IN" sz="2400" dirty="0">
              <a:latin typeface="Times New Roman" panose="02020603050405020304" pitchFamily="18" charset="0"/>
              <a:cs typeface="Times New Roman" pitchFamily="18" charset="0"/>
            </a:endParaRPr>
          </a:p>
        </p:txBody>
      </p:sp>
      <p:pic>
        <p:nvPicPr>
          <p:cNvPr id="14" name="object 4">
            <a:extLst>
              <a:ext uri="{FF2B5EF4-FFF2-40B4-BE49-F238E27FC236}">
                <a16:creationId xmlns:a16="http://schemas.microsoft.com/office/drawing/2014/main" id="{6AF94322-840D-4B04-894E-3CCD1E47C7B4}"/>
              </a:ext>
            </a:extLst>
          </p:cNvPr>
          <p:cNvPicPr/>
          <p:nvPr/>
        </p:nvPicPr>
        <p:blipFill rotWithShape="1">
          <a:blip r:embed="rId2" cstate="print"/>
          <a:srcRect r="21695"/>
          <a:stretch/>
        </p:blipFill>
        <p:spPr>
          <a:xfrm>
            <a:off x="10741032" y="27603"/>
            <a:ext cx="1436668" cy="1088879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97529339-DD6A-48EE-AD4E-1E152AB6B90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4651" y="117884"/>
            <a:ext cx="1384533" cy="9414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809382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75552A9F-FEAB-3C0A-0D03-62EEE4B77A41}"/>
              </a:ext>
            </a:extLst>
          </p:cNvPr>
          <p:cNvSpPr/>
          <p:nvPr/>
        </p:nvSpPr>
        <p:spPr>
          <a:xfrm>
            <a:off x="76200" y="76200"/>
            <a:ext cx="12039600" cy="6705600"/>
          </a:xfrm>
          <a:prstGeom prst="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AutoShape 4">
            <a:extLst>
              <a:ext uri="{FF2B5EF4-FFF2-40B4-BE49-F238E27FC236}">
                <a16:creationId xmlns:a16="http://schemas.microsoft.com/office/drawing/2014/main" id="{09B031A6-C119-B352-63B4-9B30BBC1D174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N"/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0C5EB466-FC32-3E63-46E7-9581F6B98B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4652" y="2276061"/>
            <a:ext cx="3641610" cy="2584174"/>
          </a:xfrm>
          <a:noFill/>
        </p:spPr>
        <p:txBody>
          <a:bodyPr>
            <a:noAutofit/>
          </a:bodyPr>
          <a:lstStyle/>
          <a:p>
            <a:r>
              <a:rPr lang="hi-IN" sz="4000" b="1" dirty="0">
                <a:solidFill>
                  <a:srgbClr val="C00000"/>
                </a:solidFill>
              </a:rPr>
              <a:t>उबलते जल रिएक्टर (</a:t>
            </a:r>
            <a:r>
              <a:rPr lang="en-US" sz="4000" b="1" dirty="0">
                <a:solidFill>
                  <a:srgbClr val="C00000"/>
                </a:solidFill>
              </a:rPr>
              <a:t>BWRs)</a:t>
            </a:r>
            <a:endParaRPr lang="en-IN" sz="4000" b="1" dirty="0">
              <a:solidFill>
                <a:srgbClr val="C00000"/>
              </a:solidFill>
              <a:latin typeface="Open sans" panose="020B0606030504020204"/>
              <a:cs typeface="Times New Roman" panose="02020603050405020304" pitchFamily="18" charset="0"/>
            </a:endParaRPr>
          </a:p>
        </p:txBody>
      </p:sp>
      <p:pic>
        <p:nvPicPr>
          <p:cNvPr id="14" name="object 4">
            <a:extLst>
              <a:ext uri="{FF2B5EF4-FFF2-40B4-BE49-F238E27FC236}">
                <a16:creationId xmlns:a16="http://schemas.microsoft.com/office/drawing/2014/main" id="{6AF94322-840D-4B04-894E-3CCD1E47C7B4}"/>
              </a:ext>
            </a:extLst>
          </p:cNvPr>
          <p:cNvPicPr/>
          <p:nvPr/>
        </p:nvPicPr>
        <p:blipFill rotWithShape="1">
          <a:blip r:embed="rId2" cstate="print"/>
          <a:srcRect r="21695"/>
          <a:stretch/>
        </p:blipFill>
        <p:spPr>
          <a:xfrm>
            <a:off x="10741032" y="27603"/>
            <a:ext cx="1436668" cy="1088879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97529339-DD6A-48EE-AD4E-1E152AB6B90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4651" y="117884"/>
            <a:ext cx="1384533" cy="941482"/>
          </a:xfrm>
          <a:prstGeom prst="rect">
            <a:avLst/>
          </a:prstGeom>
        </p:spPr>
      </p:pic>
      <p:pic>
        <p:nvPicPr>
          <p:cNvPr id="10" name="Image 109">
            <a:extLst>
              <a:ext uri="{FF2B5EF4-FFF2-40B4-BE49-F238E27FC236}">
                <a16:creationId xmlns:a16="http://schemas.microsoft.com/office/drawing/2014/main" id="{4D533384-FE8F-4DFC-B512-67C228B4652C}"/>
              </a:ext>
            </a:extLst>
          </p:cNvPr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4045227" y="1230085"/>
            <a:ext cx="7613374" cy="4932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08608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75552A9F-FEAB-3C0A-0D03-62EEE4B77A41}"/>
              </a:ext>
            </a:extLst>
          </p:cNvPr>
          <p:cNvSpPr/>
          <p:nvPr/>
        </p:nvSpPr>
        <p:spPr>
          <a:xfrm>
            <a:off x="76200" y="76200"/>
            <a:ext cx="12039600" cy="6705600"/>
          </a:xfrm>
          <a:prstGeom prst="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AutoShape 4">
            <a:extLst>
              <a:ext uri="{FF2B5EF4-FFF2-40B4-BE49-F238E27FC236}">
                <a16:creationId xmlns:a16="http://schemas.microsoft.com/office/drawing/2014/main" id="{09B031A6-C119-B352-63B4-9B30BBC1D174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N"/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0C5EB466-FC32-3E63-46E7-9581F6B98B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00" y="1457307"/>
            <a:ext cx="4396983" cy="2584174"/>
          </a:xfrm>
          <a:noFill/>
        </p:spPr>
        <p:txBody>
          <a:bodyPr>
            <a:noAutofit/>
          </a:bodyPr>
          <a:lstStyle/>
          <a:p>
            <a:r>
              <a:rPr lang="hi-IN" sz="4000" b="1" dirty="0">
                <a:solidFill>
                  <a:srgbClr val="C00000"/>
                </a:solidFill>
                <a:latin typeface="Open sans" panose="020B0606030504020204"/>
                <a:cs typeface="Times New Roman" panose="02020603050405020304" pitchFamily="18" charset="0"/>
              </a:rPr>
              <a:t>बीडब्ल्यूआर के फायदे और नुकसान</a:t>
            </a:r>
            <a:endParaRPr lang="en-IN" sz="4000" b="1" dirty="0">
              <a:solidFill>
                <a:srgbClr val="C00000"/>
              </a:solidFill>
              <a:latin typeface="Open sans" panose="020B0606030504020204"/>
              <a:cs typeface="Times New Roman" panose="02020603050405020304" pitchFamily="18" charset="0"/>
            </a:endParaRP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2F0FC15A-D324-7345-89C1-639E5FCBC38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77070" y="1719461"/>
            <a:ext cx="6052930" cy="3776877"/>
          </a:xfrm>
          <a:noFill/>
        </p:spPr>
        <p:txBody>
          <a:bodyPr>
            <a:noAutofit/>
          </a:bodyPr>
          <a:lstStyle/>
          <a:p>
            <a:pPr>
              <a:lnSpc>
                <a:spcPct val="200000"/>
              </a:lnSpc>
            </a:pPr>
            <a:r>
              <a:rPr lang="hi-IN" sz="2800" b="1" dirty="0">
                <a:latin typeface="Open sans" panose="020B0606030504020204"/>
                <a:cs typeface="Times New Roman" panose="02020603050405020304" pitchFamily="18" charset="0"/>
              </a:rPr>
              <a:t>लाभ: </a:t>
            </a:r>
            <a:r>
              <a:rPr lang="hi-IN" sz="2800" dirty="0">
                <a:latin typeface="Open sans" panose="020B0606030504020204"/>
                <a:cs typeface="Times New Roman" panose="02020603050405020304" pitchFamily="18" charset="0"/>
              </a:rPr>
              <a:t>सरल डिजाइन, कम दबाव</a:t>
            </a:r>
            <a:r>
              <a:rPr lang="hi-IN" sz="2800" b="1" dirty="0">
                <a:latin typeface="Open sans" panose="020B0606030504020204"/>
                <a:cs typeface="Times New Roman" panose="02020603050405020304" pitchFamily="18" charset="0"/>
              </a:rPr>
              <a:t>
नुकसान:</a:t>
            </a:r>
            <a:r>
              <a:rPr lang="hi-IN" sz="2800" dirty="0">
                <a:latin typeface="Open sans" panose="020B0606030504020204"/>
                <a:cs typeface="Times New Roman" panose="02020603050405020304" pitchFamily="18" charset="0"/>
              </a:rPr>
              <a:t> भाप रेडियोधर्मिता, शून्य गठन</a:t>
            </a:r>
            <a:endParaRPr lang="en-IN" sz="2400" dirty="0">
              <a:latin typeface="Times New Roman" panose="02020603050405020304" pitchFamily="18" charset="0"/>
              <a:cs typeface="Times New Roman" pitchFamily="18" charset="0"/>
            </a:endParaRPr>
          </a:p>
        </p:txBody>
      </p:sp>
      <p:pic>
        <p:nvPicPr>
          <p:cNvPr id="14" name="object 4">
            <a:extLst>
              <a:ext uri="{FF2B5EF4-FFF2-40B4-BE49-F238E27FC236}">
                <a16:creationId xmlns:a16="http://schemas.microsoft.com/office/drawing/2014/main" id="{6AF94322-840D-4B04-894E-3CCD1E47C7B4}"/>
              </a:ext>
            </a:extLst>
          </p:cNvPr>
          <p:cNvPicPr/>
          <p:nvPr/>
        </p:nvPicPr>
        <p:blipFill rotWithShape="1">
          <a:blip r:embed="rId2" cstate="print"/>
          <a:srcRect r="21695"/>
          <a:stretch/>
        </p:blipFill>
        <p:spPr>
          <a:xfrm>
            <a:off x="10741032" y="27603"/>
            <a:ext cx="1436668" cy="1088879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97529339-DD6A-48EE-AD4E-1E152AB6B90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4651" y="117884"/>
            <a:ext cx="1384533" cy="9414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519489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75552A9F-FEAB-3C0A-0D03-62EEE4B77A41}"/>
              </a:ext>
            </a:extLst>
          </p:cNvPr>
          <p:cNvSpPr/>
          <p:nvPr/>
        </p:nvSpPr>
        <p:spPr>
          <a:xfrm>
            <a:off x="76200" y="76200"/>
            <a:ext cx="12039600" cy="6705600"/>
          </a:xfrm>
          <a:prstGeom prst="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AutoShape 4">
            <a:extLst>
              <a:ext uri="{FF2B5EF4-FFF2-40B4-BE49-F238E27FC236}">
                <a16:creationId xmlns:a16="http://schemas.microsoft.com/office/drawing/2014/main" id="{09B031A6-C119-B352-63B4-9B30BBC1D174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N"/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0C5EB466-FC32-3E63-46E7-9581F6B98B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0" y="2019301"/>
            <a:ext cx="4632960" cy="2514598"/>
          </a:xfrm>
          <a:noFill/>
        </p:spPr>
        <p:txBody>
          <a:bodyPr>
            <a:noAutofit/>
          </a:bodyPr>
          <a:lstStyle/>
          <a:p>
            <a:r>
              <a:rPr lang="hi-IN" sz="4000" b="1" dirty="0">
                <a:solidFill>
                  <a:srgbClr val="C00000"/>
                </a:solidFill>
                <a:latin typeface="Open sans" panose="020B0606030504020204"/>
                <a:cs typeface="Times New Roman" panose="02020603050405020304" pitchFamily="18" charset="0"/>
              </a:rPr>
              <a:t>दबावयुक्त भारी पानी</a:t>
            </a:r>
            <a:br>
              <a:rPr lang="hi-IN" sz="4000" b="1" dirty="0">
                <a:solidFill>
                  <a:srgbClr val="C00000"/>
                </a:solidFill>
                <a:latin typeface="Open sans" panose="020B0606030504020204"/>
                <a:cs typeface="Times New Roman" panose="02020603050405020304" pitchFamily="18" charset="0"/>
              </a:rPr>
            </a:br>
            <a:r>
              <a:rPr lang="hi-IN" sz="4000" b="1" dirty="0">
                <a:solidFill>
                  <a:srgbClr val="C00000"/>
                </a:solidFill>
                <a:latin typeface="Open sans" panose="020B0606030504020204"/>
                <a:cs typeface="Times New Roman" panose="02020603050405020304" pitchFamily="18" charset="0"/>
              </a:rPr>
              <a:t>रिएक्टर</a:t>
            </a:r>
            <a:br>
              <a:rPr lang="hi-IN" sz="4000" b="1" dirty="0">
                <a:solidFill>
                  <a:srgbClr val="C00000"/>
                </a:solidFill>
                <a:latin typeface="Open sans" panose="020B0606030504020204"/>
                <a:cs typeface="Times New Roman" panose="02020603050405020304" pitchFamily="18" charset="0"/>
              </a:rPr>
            </a:br>
            <a:r>
              <a:rPr lang="hi-IN" sz="4000" b="1" dirty="0">
                <a:solidFill>
                  <a:srgbClr val="C00000"/>
                </a:solidFill>
                <a:latin typeface="Open sans" panose="020B0606030504020204"/>
                <a:cs typeface="Times New Roman" panose="02020603050405020304" pitchFamily="18" charset="0"/>
              </a:rPr>
              <a:t>(पीएचडब्ल्यूआर)</a:t>
            </a:r>
            <a:endParaRPr lang="en-IN" sz="4000" b="1" dirty="0">
              <a:solidFill>
                <a:srgbClr val="C00000"/>
              </a:solidFill>
              <a:latin typeface="Open sans" panose="020B0606030504020204"/>
              <a:cs typeface="Times New Roman" panose="02020603050405020304" pitchFamily="18" charset="0"/>
            </a:endParaRP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2F0FC15A-D324-7345-89C1-639E5FCBC38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40357" y="1838730"/>
            <a:ext cx="6589643" cy="3998190"/>
          </a:xfrm>
          <a:noFill/>
        </p:spPr>
        <p:txBody>
          <a:bodyPr>
            <a:noAutofit/>
          </a:bodyPr>
          <a:lstStyle/>
          <a:p>
            <a:pPr>
              <a:lnSpc>
                <a:spcPct val="200000"/>
              </a:lnSpc>
            </a:pPr>
            <a:r>
              <a:rPr lang="hi-IN" sz="2800" dirty="0">
                <a:latin typeface="Open sans" panose="020B0606030504020204"/>
                <a:cs typeface="Times New Roman" panose="02020603050405020304" pitchFamily="18" charset="0"/>
              </a:rPr>
              <a:t>शीतलक और मॉडरेटर के रूप में भारी पानी
प्राकृतिक यूरेनियम ईंधन का उपयोग करता है
ऑपरेशन के दौरान ईंधन भरा जा सकता है</a:t>
            </a:r>
            <a:endParaRPr lang="en-IN" sz="2400" dirty="0">
              <a:latin typeface="Times New Roman" panose="02020603050405020304" pitchFamily="18" charset="0"/>
              <a:cs typeface="Times New Roman" pitchFamily="18" charset="0"/>
            </a:endParaRPr>
          </a:p>
        </p:txBody>
      </p:sp>
      <p:pic>
        <p:nvPicPr>
          <p:cNvPr id="14" name="object 4">
            <a:extLst>
              <a:ext uri="{FF2B5EF4-FFF2-40B4-BE49-F238E27FC236}">
                <a16:creationId xmlns:a16="http://schemas.microsoft.com/office/drawing/2014/main" id="{6AF94322-840D-4B04-894E-3CCD1E47C7B4}"/>
              </a:ext>
            </a:extLst>
          </p:cNvPr>
          <p:cNvPicPr/>
          <p:nvPr/>
        </p:nvPicPr>
        <p:blipFill rotWithShape="1">
          <a:blip r:embed="rId2" cstate="print"/>
          <a:srcRect r="21695"/>
          <a:stretch/>
        </p:blipFill>
        <p:spPr>
          <a:xfrm>
            <a:off x="10741032" y="27603"/>
            <a:ext cx="1436668" cy="1088879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97529339-DD6A-48EE-AD4E-1E152AB6B90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4651" y="117884"/>
            <a:ext cx="1384533" cy="9414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981211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75552A9F-FEAB-3C0A-0D03-62EEE4B77A41}"/>
              </a:ext>
            </a:extLst>
          </p:cNvPr>
          <p:cNvSpPr/>
          <p:nvPr/>
        </p:nvSpPr>
        <p:spPr>
          <a:xfrm>
            <a:off x="76200" y="76200"/>
            <a:ext cx="12039600" cy="6705600"/>
          </a:xfrm>
          <a:prstGeom prst="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AutoShape 4">
            <a:extLst>
              <a:ext uri="{FF2B5EF4-FFF2-40B4-BE49-F238E27FC236}">
                <a16:creationId xmlns:a16="http://schemas.microsoft.com/office/drawing/2014/main" id="{09B031A6-C119-B352-63B4-9B30BBC1D174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N"/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0C5EB466-FC32-3E63-46E7-9581F6B98B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5432" y="2216426"/>
            <a:ext cx="3776869" cy="2514598"/>
          </a:xfrm>
          <a:noFill/>
        </p:spPr>
        <p:txBody>
          <a:bodyPr>
            <a:noAutofit/>
          </a:bodyPr>
          <a:lstStyle/>
          <a:p>
            <a:r>
              <a:rPr lang="hi-IN" sz="4000" b="1" dirty="0">
                <a:solidFill>
                  <a:srgbClr val="C00000"/>
                </a:solidFill>
                <a:latin typeface="Open sans" panose="020B0606030504020204"/>
                <a:cs typeface="Times New Roman" panose="02020603050405020304" pitchFamily="18" charset="0"/>
              </a:rPr>
              <a:t>दबावयुक्त भारी पानी</a:t>
            </a:r>
            <a:br>
              <a:rPr lang="hi-IN" sz="4000" b="1" dirty="0">
                <a:solidFill>
                  <a:srgbClr val="C00000"/>
                </a:solidFill>
                <a:latin typeface="Open sans" panose="020B0606030504020204"/>
                <a:cs typeface="Times New Roman" panose="02020603050405020304" pitchFamily="18" charset="0"/>
              </a:rPr>
            </a:br>
            <a:r>
              <a:rPr lang="hi-IN" sz="4000" b="1" dirty="0">
                <a:solidFill>
                  <a:srgbClr val="C00000"/>
                </a:solidFill>
                <a:latin typeface="Open sans" panose="020B0606030504020204"/>
                <a:cs typeface="Times New Roman" panose="02020603050405020304" pitchFamily="18" charset="0"/>
              </a:rPr>
              <a:t>रिएक्टर</a:t>
            </a:r>
            <a:br>
              <a:rPr lang="hi-IN" sz="4000" b="1" dirty="0">
                <a:solidFill>
                  <a:srgbClr val="C00000"/>
                </a:solidFill>
                <a:latin typeface="Open sans" panose="020B0606030504020204"/>
                <a:cs typeface="Times New Roman" panose="02020603050405020304" pitchFamily="18" charset="0"/>
              </a:rPr>
            </a:br>
            <a:r>
              <a:rPr lang="hi-IN" sz="4000" b="1" dirty="0">
                <a:solidFill>
                  <a:srgbClr val="C00000"/>
                </a:solidFill>
                <a:latin typeface="Open sans" panose="020B0606030504020204"/>
                <a:cs typeface="Times New Roman" panose="02020603050405020304" pitchFamily="18" charset="0"/>
              </a:rPr>
              <a:t>(पीएचडब्ल्यूआर)</a:t>
            </a:r>
            <a:endParaRPr lang="en-IN" sz="4000" b="1" dirty="0">
              <a:solidFill>
                <a:srgbClr val="C00000"/>
              </a:solidFill>
              <a:latin typeface="Open sans" panose="020B0606030504020204"/>
              <a:cs typeface="Times New Roman" panose="02020603050405020304" pitchFamily="18" charset="0"/>
            </a:endParaRPr>
          </a:p>
        </p:txBody>
      </p:sp>
      <p:pic>
        <p:nvPicPr>
          <p:cNvPr id="14" name="object 4">
            <a:extLst>
              <a:ext uri="{FF2B5EF4-FFF2-40B4-BE49-F238E27FC236}">
                <a16:creationId xmlns:a16="http://schemas.microsoft.com/office/drawing/2014/main" id="{6AF94322-840D-4B04-894E-3CCD1E47C7B4}"/>
              </a:ext>
            </a:extLst>
          </p:cNvPr>
          <p:cNvPicPr/>
          <p:nvPr/>
        </p:nvPicPr>
        <p:blipFill rotWithShape="1">
          <a:blip r:embed="rId2" cstate="print"/>
          <a:srcRect r="21695"/>
          <a:stretch/>
        </p:blipFill>
        <p:spPr>
          <a:xfrm>
            <a:off x="10741032" y="27603"/>
            <a:ext cx="1436668" cy="1088879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97529339-DD6A-48EE-AD4E-1E152AB6B90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4651" y="117884"/>
            <a:ext cx="1384533" cy="941482"/>
          </a:xfrm>
          <a:prstGeom prst="rect">
            <a:avLst/>
          </a:prstGeom>
        </p:spPr>
      </p:pic>
      <p:pic>
        <p:nvPicPr>
          <p:cNvPr id="10" name="Image 120">
            <a:extLst>
              <a:ext uri="{FF2B5EF4-FFF2-40B4-BE49-F238E27FC236}">
                <a16:creationId xmlns:a16="http://schemas.microsoft.com/office/drawing/2014/main" id="{05DD32B0-F20C-4F51-832E-781C73D38B6D}"/>
              </a:ext>
            </a:extLst>
          </p:cNvPr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4711148" y="1417638"/>
            <a:ext cx="6808304" cy="48241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247976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75552A9F-FEAB-3C0A-0D03-62EEE4B77A41}"/>
              </a:ext>
            </a:extLst>
          </p:cNvPr>
          <p:cNvSpPr/>
          <p:nvPr/>
        </p:nvSpPr>
        <p:spPr>
          <a:xfrm>
            <a:off x="76200" y="76200"/>
            <a:ext cx="12039600" cy="6705600"/>
          </a:xfrm>
          <a:prstGeom prst="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AutoShape 4">
            <a:extLst>
              <a:ext uri="{FF2B5EF4-FFF2-40B4-BE49-F238E27FC236}">
                <a16:creationId xmlns:a16="http://schemas.microsoft.com/office/drawing/2014/main" id="{09B031A6-C119-B352-63B4-9B30BBC1D174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N"/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0C5EB466-FC32-3E63-46E7-9581F6B98B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2699" y="2146854"/>
            <a:ext cx="4396983" cy="2584174"/>
          </a:xfrm>
          <a:noFill/>
        </p:spPr>
        <p:txBody>
          <a:bodyPr>
            <a:noAutofit/>
          </a:bodyPr>
          <a:lstStyle/>
          <a:p>
            <a:r>
              <a:rPr lang="hi-IN" sz="4000" b="1" dirty="0">
                <a:solidFill>
                  <a:srgbClr val="C00000"/>
                </a:solidFill>
                <a:latin typeface="Open sans" panose="020B0606030504020204"/>
                <a:cs typeface="Times New Roman" panose="02020603050405020304" pitchFamily="18" charset="0"/>
              </a:rPr>
              <a:t>पीएचडब्ल्यूआर के फायदे और नुकसान</a:t>
            </a:r>
            <a:endParaRPr lang="en-IN" sz="4000" b="1" dirty="0">
              <a:solidFill>
                <a:srgbClr val="C00000"/>
              </a:solidFill>
              <a:latin typeface="Open sans" panose="020B0606030504020204"/>
              <a:cs typeface="Times New Roman" panose="02020603050405020304" pitchFamily="18" charset="0"/>
            </a:endParaRP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2F0FC15A-D324-7345-89C1-639E5FCBC38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77070" y="1719461"/>
            <a:ext cx="6052930" cy="3776877"/>
          </a:xfrm>
          <a:noFill/>
        </p:spPr>
        <p:txBody>
          <a:bodyPr>
            <a:noAutofit/>
          </a:bodyPr>
          <a:lstStyle/>
          <a:p>
            <a:pPr>
              <a:lnSpc>
                <a:spcPct val="200000"/>
              </a:lnSpc>
            </a:pPr>
            <a:r>
              <a:rPr lang="hi-IN" sz="2800" b="1" dirty="0">
                <a:latin typeface="Open sans" panose="020B0606030504020204"/>
                <a:cs typeface="Times New Roman" panose="02020603050405020304" pitchFamily="18" charset="0"/>
              </a:rPr>
              <a:t>लाभ: </a:t>
            </a:r>
            <a:r>
              <a:rPr lang="hi-IN" sz="2800" dirty="0">
                <a:latin typeface="Open sans" panose="020B0606030504020204"/>
                <a:cs typeface="Times New Roman" panose="02020603050405020304" pitchFamily="18" charset="0"/>
              </a:rPr>
              <a:t>ईंधन लचीलापन, ऑन-पावर ईंधन भरना</a:t>
            </a:r>
            <a:r>
              <a:rPr lang="en-US" sz="2800" dirty="0">
                <a:latin typeface="Open sans" panose="020B0606030504020204"/>
                <a:cs typeface="Times New Roman" panose="02020603050405020304" pitchFamily="18" charset="0"/>
              </a:rPr>
              <a:t>|</a:t>
            </a:r>
            <a:r>
              <a:rPr lang="hi-IN" sz="2800" b="1" dirty="0">
                <a:latin typeface="Open sans" panose="020B0606030504020204"/>
                <a:cs typeface="Times New Roman" panose="02020603050405020304" pitchFamily="18" charset="0"/>
              </a:rPr>
              <a:t>
नुकसान: </a:t>
            </a:r>
            <a:r>
              <a:rPr lang="hi-IN" sz="2800" dirty="0">
                <a:latin typeface="Open sans" panose="020B0606030504020204"/>
                <a:cs typeface="Times New Roman" panose="02020603050405020304" pitchFamily="18" charset="0"/>
              </a:rPr>
              <a:t>भारी पानी की लागत, उच्च खर्च किए गए ईंधन की मात्रा</a:t>
            </a:r>
            <a:r>
              <a:rPr lang="en-US" sz="2800" dirty="0">
                <a:latin typeface="Open sans" panose="020B0606030504020204"/>
                <a:cs typeface="Times New Roman" panose="02020603050405020304" pitchFamily="18" charset="0"/>
              </a:rPr>
              <a:t>|</a:t>
            </a:r>
            <a:endParaRPr lang="en-IN" sz="2400" dirty="0">
              <a:latin typeface="Open sans" panose="020B0606030504020204"/>
              <a:cs typeface="Times New Roman" pitchFamily="18" charset="0"/>
            </a:endParaRPr>
          </a:p>
        </p:txBody>
      </p:sp>
      <p:pic>
        <p:nvPicPr>
          <p:cNvPr id="14" name="object 4">
            <a:extLst>
              <a:ext uri="{FF2B5EF4-FFF2-40B4-BE49-F238E27FC236}">
                <a16:creationId xmlns:a16="http://schemas.microsoft.com/office/drawing/2014/main" id="{6AF94322-840D-4B04-894E-3CCD1E47C7B4}"/>
              </a:ext>
            </a:extLst>
          </p:cNvPr>
          <p:cNvPicPr/>
          <p:nvPr/>
        </p:nvPicPr>
        <p:blipFill rotWithShape="1">
          <a:blip r:embed="rId2" cstate="print"/>
          <a:srcRect r="21695"/>
          <a:stretch/>
        </p:blipFill>
        <p:spPr>
          <a:xfrm>
            <a:off x="10741032" y="27603"/>
            <a:ext cx="1436668" cy="1088879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97529339-DD6A-48EE-AD4E-1E152AB6B90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4651" y="117884"/>
            <a:ext cx="1384533" cy="9414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494636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75552A9F-FEAB-3C0A-0D03-62EEE4B77A41}"/>
              </a:ext>
            </a:extLst>
          </p:cNvPr>
          <p:cNvSpPr/>
          <p:nvPr/>
        </p:nvSpPr>
        <p:spPr>
          <a:xfrm>
            <a:off x="76200" y="76200"/>
            <a:ext cx="12039600" cy="6705600"/>
          </a:xfrm>
          <a:prstGeom prst="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AutoShape 4">
            <a:extLst>
              <a:ext uri="{FF2B5EF4-FFF2-40B4-BE49-F238E27FC236}">
                <a16:creationId xmlns:a16="http://schemas.microsoft.com/office/drawing/2014/main" id="{09B031A6-C119-B352-63B4-9B30BBC1D174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N"/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0C5EB466-FC32-3E63-46E7-9581F6B98B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2146853"/>
            <a:ext cx="4778457" cy="2514598"/>
          </a:xfrm>
          <a:noFill/>
        </p:spPr>
        <p:txBody>
          <a:bodyPr>
            <a:noAutofit/>
          </a:bodyPr>
          <a:lstStyle/>
          <a:p>
            <a:r>
              <a:rPr lang="hi-IN" sz="4000" b="1" dirty="0">
                <a:solidFill>
                  <a:srgbClr val="C00000"/>
                </a:solidFill>
                <a:latin typeface="Open sans" panose="020B0606030504020204"/>
                <a:cs typeface="Times New Roman" panose="02020603050405020304" pitchFamily="18" charset="0"/>
              </a:rPr>
              <a:t>तेज</a:t>
            </a:r>
            <a:r>
              <a:rPr lang="en-US" sz="4000" b="1" dirty="0">
                <a:solidFill>
                  <a:srgbClr val="C00000"/>
                </a:solidFill>
                <a:latin typeface="Open sans" panose="020B0606030504020204"/>
                <a:cs typeface="Times New Roman" panose="02020603050405020304" pitchFamily="18" charset="0"/>
              </a:rPr>
              <a:t> </a:t>
            </a:r>
            <a:r>
              <a:rPr lang="hi-IN" sz="4000" b="1" dirty="0">
                <a:solidFill>
                  <a:srgbClr val="C00000"/>
                </a:solidFill>
                <a:latin typeface="Open sans" panose="020B0606030504020204"/>
                <a:cs typeface="Times New Roman" panose="02020603050405020304" pitchFamily="18" charset="0"/>
              </a:rPr>
              <a:t>प्रजनक</a:t>
            </a:r>
            <a:br>
              <a:rPr lang="hi-IN" sz="4000" b="1" dirty="0">
                <a:solidFill>
                  <a:srgbClr val="C00000"/>
                </a:solidFill>
                <a:latin typeface="Open sans" panose="020B0606030504020204"/>
                <a:cs typeface="Times New Roman" panose="02020603050405020304" pitchFamily="18" charset="0"/>
              </a:rPr>
            </a:br>
            <a:r>
              <a:rPr lang="hi-IN" sz="4000" b="1" dirty="0">
                <a:solidFill>
                  <a:srgbClr val="C00000"/>
                </a:solidFill>
                <a:latin typeface="Open sans" panose="020B0606030504020204"/>
                <a:cs typeface="Times New Roman" panose="02020603050405020304" pitchFamily="18" charset="0"/>
              </a:rPr>
              <a:t>रिएक्टर</a:t>
            </a:r>
            <a:br>
              <a:rPr lang="hi-IN" sz="4000" b="1" dirty="0">
                <a:solidFill>
                  <a:srgbClr val="C00000"/>
                </a:solidFill>
                <a:latin typeface="Open sans" panose="020B0606030504020204"/>
                <a:cs typeface="Times New Roman" panose="02020603050405020304" pitchFamily="18" charset="0"/>
              </a:rPr>
            </a:br>
            <a:r>
              <a:rPr lang="hi-IN" sz="4000" b="1" dirty="0">
                <a:solidFill>
                  <a:srgbClr val="C00000"/>
                </a:solidFill>
                <a:latin typeface="Open sans" panose="020B0606030504020204"/>
                <a:cs typeface="Times New Roman" panose="02020603050405020304" pitchFamily="18" charset="0"/>
              </a:rPr>
              <a:t>(एफबीआर)</a:t>
            </a:r>
            <a:endParaRPr lang="en-IN" sz="4000" b="1" dirty="0">
              <a:solidFill>
                <a:srgbClr val="C00000"/>
              </a:solidFill>
              <a:latin typeface="Open sans" panose="020B0606030504020204"/>
              <a:cs typeface="Times New Roman" panose="02020603050405020304" pitchFamily="18" charset="0"/>
            </a:endParaRP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2F0FC15A-D324-7345-89C1-639E5FCBC38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25241" y="1938120"/>
            <a:ext cx="7604760" cy="3031442"/>
          </a:xfrm>
          <a:noFill/>
        </p:spPr>
        <p:txBody>
          <a:bodyPr>
            <a:noAutofit/>
          </a:bodyPr>
          <a:lstStyle/>
          <a:p>
            <a:pPr>
              <a:lnSpc>
                <a:spcPct val="200000"/>
              </a:lnSpc>
            </a:pPr>
            <a:r>
              <a:rPr lang="hi-IN" sz="2800" dirty="0">
                <a:latin typeface="Open sans" panose="020B0606030504020204"/>
                <a:cs typeface="Times New Roman" panose="02020603050405020304" pitchFamily="18" charset="0"/>
              </a:rPr>
              <a:t>खपत से अधिक ईंधन पैदा करें</a:t>
            </a:r>
            <a:r>
              <a:rPr lang="en-US" sz="2800" dirty="0">
                <a:latin typeface="Open sans" panose="020B0606030504020204"/>
                <a:cs typeface="Times New Roman" panose="02020603050405020304" pitchFamily="18" charset="0"/>
              </a:rPr>
              <a:t>|</a:t>
            </a:r>
            <a:r>
              <a:rPr lang="hi-IN" sz="2800" dirty="0">
                <a:latin typeface="Open sans" panose="020B0606030504020204"/>
                <a:cs typeface="Times New Roman" panose="02020603050405020304" pitchFamily="18" charset="0"/>
              </a:rPr>
              <a:t>
तेज़ न्यूट्रॉन का उपयोग करें, कोई मॉडरेटर नहीं</a:t>
            </a:r>
            <a:r>
              <a:rPr lang="en-US" sz="2800" dirty="0">
                <a:latin typeface="Open sans" panose="020B0606030504020204"/>
                <a:cs typeface="Times New Roman" panose="02020603050405020304" pitchFamily="18" charset="0"/>
              </a:rPr>
              <a:t>|</a:t>
            </a:r>
            <a:r>
              <a:rPr lang="hi-IN" sz="2800" dirty="0">
                <a:latin typeface="Open sans" panose="020B0606030504020204"/>
                <a:cs typeface="Times New Roman" panose="02020603050405020304" pitchFamily="18" charset="0"/>
              </a:rPr>
              <a:t>
कलपक्कम में पीएफबीआर एक प्रमुख परियोजना है</a:t>
            </a:r>
            <a:r>
              <a:rPr lang="en-US" sz="2800" dirty="0">
                <a:latin typeface="Open sans" panose="020B0606030504020204"/>
                <a:cs typeface="Times New Roman" panose="02020603050405020304" pitchFamily="18" charset="0"/>
              </a:rPr>
              <a:t>|</a:t>
            </a:r>
            <a:endParaRPr lang="en-IN" sz="2400" dirty="0">
              <a:latin typeface="Times New Roman" panose="02020603050405020304" pitchFamily="18" charset="0"/>
              <a:cs typeface="Times New Roman" pitchFamily="18" charset="0"/>
            </a:endParaRPr>
          </a:p>
        </p:txBody>
      </p:sp>
      <p:pic>
        <p:nvPicPr>
          <p:cNvPr id="14" name="object 4">
            <a:extLst>
              <a:ext uri="{FF2B5EF4-FFF2-40B4-BE49-F238E27FC236}">
                <a16:creationId xmlns:a16="http://schemas.microsoft.com/office/drawing/2014/main" id="{6AF94322-840D-4B04-894E-3CCD1E47C7B4}"/>
              </a:ext>
            </a:extLst>
          </p:cNvPr>
          <p:cNvPicPr/>
          <p:nvPr/>
        </p:nvPicPr>
        <p:blipFill rotWithShape="1">
          <a:blip r:embed="rId2" cstate="print"/>
          <a:srcRect r="21695"/>
          <a:stretch/>
        </p:blipFill>
        <p:spPr>
          <a:xfrm>
            <a:off x="10741032" y="27603"/>
            <a:ext cx="1436668" cy="1088879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97529339-DD6A-48EE-AD4E-1E152AB6B90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4651" y="117884"/>
            <a:ext cx="1384533" cy="9414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012959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75552A9F-FEAB-3C0A-0D03-62EEE4B77A41}"/>
              </a:ext>
            </a:extLst>
          </p:cNvPr>
          <p:cNvSpPr/>
          <p:nvPr/>
        </p:nvSpPr>
        <p:spPr>
          <a:xfrm>
            <a:off x="76200" y="76200"/>
            <a:ext cx="12039600" cy="6705600"/>
          </a:xfrm>
          <a:prstGeom prst="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AutoShape 4">
            <a:extLst>
              <a:ext uri="{FF2B5EF4-FFF2-40B4-BE49-F238E27FC236}">
                <a16:creationId xmlns:a16="http://schemas.microsoft.com/office/drawing/2014/main" id="{09B031A6-C119-B352-63B4-9B30BBC1D174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N"/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0C5EB466-FC32-3E63-46E7-9581F6B98B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5555" y="2146853"/>
            <a:ext cx="3528394" cy="2514598"/>
          </a:xfrm>
          <a:noFill/>
        </p:spPr>
        <p:txBody>
          <a:bodyPr>
            <a:noAutofit/>
          </a:bodyPr>
          <a:lstStyle/>
          <a:p>
            <a:r>
              <a:rPr lang="hi-IN" sz="4000" b="1" dirty="0">
                <a:solidFill>
                  <a:srgbClr val="C00000"/>
                </a:solidFill>
                <a:latin typeface="Open sans" panose="020B0606030504020204"/>
                <a:cs typeface="Times New Roman" panose="02020603050405020304" pitchFamily="18" charset="0"/>
              </a:rPr>
              <a:t>तेज</a:t>
            </a:r>
            <a:r>
              <a:rPr lang="en-US" sz="4000" b="1" dirty="0">
                <a:solidFill>
                  <a:srgbClr val="C00000"/>
                </a:solidFill>
                <a:latin typeface="Open sans" panose="020B0606030504020204"/>
                <a:cs typeface="Times New Roman" panose="02020603050405020304" pitchFamily="18" charset="0"/>
              </a:rPr>
              <a:t> </a:t>
            </a:r>
            <a:r>
              <a:rPr lang="hi-IN" sz="4000" b="1" dirty="0">
                <a:solidFill>
                  <a:srgbClr val="C00000"/>
                </a:solidFill>
                <a:latin typeface="Open sans" panose="020B0606030504020204"/>
                <a:cs typeface="Times New Roman" panose="02020603050405020304" pitchFamily="18" charset="0"/>
              </a:rPr>
              <a:t>प्रजनक</a:t>
            </a:r>
            <a:br>
              <a:rPr lang="hi-IN" sz="4000" b="1" dirty="0">
                <a:solidFill>
                  <a:srgbClr val="C00000"/>
                </a:solidFill>
                <a:latin typeface="Open sans" panose="020B0606030504020204"/>
                <a:cs typeface="Times New Roman" panose="02020603050405020304" pitchFamily="18" charset="0"/>
              </a:rPr>
            </a:br>
            <a:r>
              <a:rPr lang="hi-IN" sz="4000" b="1" dirty="0">
                <a:solidFill>
                  <a:srgbClr val="C00000"/>
                </a:solidFill>
                <a:latin typeface="Open sans" panose="020B0606030504020204"/>
                <a:cs typeface="Times New Roman" panose="02020603050405020304" pitchFamily="18" charset="0"/>
              </a:rPr>
              <a:t>रिएक्टर</a:t>
            </a:r>
            <a:br>
              <a:rPr lang="hi-IN" sz="4000" b="1" dirty="0">
                <a:solidFill>
                  <a:srgbClr val="C00000"/>
                </a:solidFill>
                <a:latin typeface="Open sans" panose="020B0606030504020204"/>
                <a:cs typeface="Times New Roman" panose="02020603050405020304" pitchFamily="18" charset="0"/>
              </a:rPr>
            </a:br>
            <a:r>
              <a:rPr lang="hi-IN" sz="4000" b="1" dirty="0">
                <a:solidFill>
                  <a:srgbClr val="C00000"/>
                </a:solidFill>
                <a:latin typeface="Open sans" panose="020B0606030504020204"/>
                <a:cs typeface="Times New Roman" panose="02020603050405020304" pitchFamily="18" charset="0"/>
              </a:rPr>
              <a:t>(एफबीआर)</a:t>
            </a:r>
            <a:endParaRPr lang="en-IN" sz="4000" b="1" dirty="0">
              <a:solidFill>
                <a:srgbClr val="C00000"/>
              </a:solidFill>
              <a:latin typeface="Open sans" panose="020B0606030504020204"/>
              <a:cs typeface="Times New Roman" panose="02020603050405020304" pitchFamily="18" charset="0"/>
            </a:endParaRPr>
          </a:p>
        </p:txBody>
      </p:sp>
      <p:pic>
        <p:nvPicPr>
          <p:cNvPr id="14" name="object 4">
            <a:extLst>
              <a:ext uri="{FF2B5EF4-FFF2-40B4-BE49-F238E27FC236}">
                <a16:creationId xmlns:a16="http://schemas.microsoft.com/office/drawing/2014/main" id="{6AF94322-840D-4B04-894E-3CCD1E47C7B4}"/>
              </a:ext>
            </a:extLst>
          </p:cNvPr>
          <p:cNvPicPr/>
          <p:nvPr/>
        </p:nvPicPr>
        <p:blipFill rotWithShape="1">
          <a:blip r:embed="rId2" cstate="print"/>
          <a:srcRect r="21695"/>
          <a:stretch/>
        </p:blipFill>
        <p:spPr>
          <a:xfrm>
            <a:off x="10741032" y="27603"/>
            <a:ext cx="1436668" cy="1088879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97529339-DD6A-48EE-AD4E-1E152AB6B90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4651" y="117884"/>
            <a:ext cx="1384533" cy="941482"/>
          </a:xfrm>
          <a:prstGeom prst="rect">
            <a:avLst/>
          </a:prstGeom>
        </p:spPr>
      </p:pic>
      <p:grpSp>
        <p:nvGrpSpPr>
          <p:cNvPr id="10" name="Group 9">
            <a:extLst>
              <a:ext uri="{FF2B5EF4-FFF2-40B4-BE49-F238E27FC236}">
                <a16:creationId xmlns:a16="http://schemas.microsoft.com/office/drawing/2014/main" id="{BA36C780-4A75-46AD-8BE4-F7FB600E3711}"/>
              </a:ext>
            </a:extLst>
          </p:cNvPr>
          <p:cNvGrpSpPr>
            <a:grpSpLocks/>
          </p:cNvGrpSpPr>
          <p:nvPr/>
        </p:nvGrpSpPr>
        <p:grpSpPr>
          <a:xfrm>
            <a:off x="4253949" y="1229611"/>
            <a:ext cx="7345016" cy="4952527"/>
            <a:chOff x="4762" y="4762"/>
            <a:chExt cx="6153150" cy="3857625"/>
          </a:xfrm>
        </p:grpSpPr>
        <p:pic>
          <p:nvPicPr>
            <p:cNvPr id="13" name="Image 131">
              <a:extLst>
                <a:ext uri="{FF2B5EF4-FFF2-40B4-BE49-F238E27FC236}">
                  <a16:creationId xmlns:a16="http://schemas.microsoft.com/office/drawing/2014/main" id="{CC4F8DBF-7014-4BF7-84E0-F308A21C36A7}"/>
                </a:ext>
              </a:extLst>
            </p:cNvPr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9525" y="9588"/>
              <a:ext cx="6143625" cy="3848100"/>
            </a:xfrm>
            <a:prstGeom prst="rect">
              <a:avLst/>
            </a:prstGeom>
          </p:spPr>
        </p:pic>
        <p:sp>
          <p:nvSpPr>
            <p:cNvPr id="17" name="Graphic 132">
              <a:extLst>
                <a:ext uri="{FF2B5EF4-FFF2-40B4-BE49-F238E27FC236}">
                  <a16:creationId xmlns:a16="http://schemas.microsoft.com/office/drawing/2014/main" id="{21306093-022E-44B4-ACEC-19EC34D2A376}"/>
                </a:ext>
              </a:extLst>
            </p:cNvPr>
            <p:cNvSpPr/>
            <p:nvPr/>
          </p:nvSpPr>
          <p:spPr>
            <a:xfrm>
              <a:off x="4762" y="4762"/>
              <a:ext cx="6153150" cy="3857625"/>
            </a:xfrm>
            <a:custGeom>
              <a:avLst/>
              <a:gdLst/>
              <a:ahLst/>
              <a:cxnLst/>
              <a:rect l="l" t="t" r="r" b="b"/>
              <a:pathLst>
                <a:path w="6153150" h="3857625">
                  <a:moveTo>
                    <a:pt x="0" y="3857625"/>
                  </a:moveTo>
                  <a:lnTo>
                    <a:pt x="6153150" y="3857625"/>
                  </a:lnTo>
                  <a:lnTo>
                    <a:pt x="6153150" y="0"/>
                  </a:lnTo>
                  <a:lnTo>
                    <a:pt x="0" y="0"/>
                  </a:lnTo>
                  <a:lnTo>
                    <a:pt x="0" y="3857625"/>
                  </a:lnTo>
                  <a:close/>
                </a:path>
              </a:pathLst>
            </a:custGeom>
            <a:ln w="9525">
              <a:solidFill>
                <a:srgbClr val="006FC0"/>
              </a:solidFill>
              <a:prstDash val="solid"/>
            </a:ln>
          </p:spPr>
          <p:txBody>
            <a:bodyPr wrap="square" lIns="0" tIns="0" rIns="0" bIns="0" rtlCol="0">
              <a:prstTxWarp prst="textNoShape">
                <a:avLst/>
              </a:prstTxWarp>
              <a:noAutofit/>
            </a:bodyPr>
            <a:lstStyle/>
            <a:p>
              <a:endParaRPr lang="en-IN"/>
            </a:p>
          </p:txBody>
        </p:sp>
      </p:grpSp>
    </p:spTree>
    <p:extLst>
      <p:ext uri="{BB962C8B-B14F-4D97-AF65-F5344CB8AC3E}">
        <p14:creationId xmlns:p14="http://schemas.microsoft.com/office/powerpoint/2010/main" val="223660248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75552A9F-FEAB-3C0A-0D03-62EEE4B77A41}"/>
              </a:ext>
            </a:extLst>
          </p:cNvPr>
          <p:cNvSpPr/>
          <p:nvPr/>
        </p:nvSpPr>
        <p:spPr>
          <a:xfrm>
            <a:off x="76200" y="76200"/>
            <a:ext cx="12039600" cy="6705600"/>
          </a:xfrm>
          <a:prstGeom prst="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AutoShape 4">
            <a:extLst>
              <a:ext uri="{FF2B5EF4-FFF2-40B4-BE49-F238E27FC236}">
                <a16:creationId xmlns:a16="http://schemas.microsoft.com/office/drawing/2014/main" id="{09B031A6-C119-B352-63B4-9B30BBC1D174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N"/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0C5EB466-FC32-3E63-46E7-9581F6B98B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2699" y="2146854"/>
            <a:ext cx="4396983" cy="2584174"/>
          </a:xfrm>
          <a:noFill/>
        </p:spPr>
        <p:txBody>
          <a:bodyPr>
            <a:noAutofit/>
          </a:bodyPr>
          <a:lstStyle/>
          <a:p>
            <a:r>
              <a:rPr lang="hi-IN" sz="4000" b="1" dirty="0">
                <a:solidFill>
                  <a:srgbClr val="C00000"/>
                </a:solidFill>
              </a:rPr>
              <a:t>एफबीआर (</a:t>
            </a:r>
            <a:r>
              <a:rPr lang="en-US" sz="4000" b="1" dirty="0">
                <a:solidFill>
                  <a:srgbClr val="C00000"/>
                </a:solidFill>
              </a:rPr>
              <a:t>FBRs) </a:t>
            </a:r>
            <a:r>
              <a:rPr lang="hi-IN" sz="4000" b="1" dirty="0">
                <a:solidFill>
                  <a:srgbClr val="C00000"/>
                </a:solidFill>
              </a:rPr>
              <a:t>के लाभ और चुनौतियाँ</a:t>
            </a:r>
            <a:endParaRPr lang="en-IN" sz="4000" b="1" dirty="0">
              <a:solidFill>
                <a:srgbClr val="C00000"/>
              </a:solidFill>
              <a:latin typeface="Open sans" panose="020B0606030504020204"/>
              <a:cs typeface="Times New Roman" panose="02020603050405020304" pitchFamily="18" charset="0"/>
            </a:endParaRP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2F0FC15A-D324-7345-89C1-639E5FCBC38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77070" y="1719461"/>
            <a:ext cx="6052930" cy="3776877"/>
          </a:xfrm>
          <a:noFill/>
        </p:spPr>
        <p:txBody>
          <a:bodyPr>
            <a:noAutofit/>
          </a:bodyPr>
          <a:lstStyle/>
          <a:p>
            <a:pPr>
              <a:lnSpc>
                <a:spcPct val="200000"/>
              </a:lnSpc>
            </a:pPr>
            <a:r>
              <a:rPr lang="hi-IN" sz="2800" b="1" dirty="0">
                <a:latin typeface="Open sans" panose="020B0606030504020204"/>
                <a:cs typeface="Times New Roman" panose="02020603050405020304" pitchFamily="18" charset="0"/>
              </a:rPr>
              <a:t>लाभ: </a:t>
            </a:r>
            <a:r>
              <a:rPr lang="hi-IN" sz="2800" dirty="0">
                <a:latin typeface="Open sans" panose="020B0606030504020204"/>
                <a:cs typeface="Times New Roman" panose="02020603050405020304" pitchFamily="18" charset="0"/>
              </a:rPr>
              <a:t>उच्च ईंधन दक्षता, अपशिष्ट में कमी
</a:t>
            </a:r>
            <a:r>
              <a:rPr lang="hi-IN" sz="2800" b="1" dirty="0"/>
              <a:t>चुनौतियाँ:</a:t>
            </a:r>
            <a:r>
              <a:rPr lang="hi-IN" sz="2800" dirty="0"/>
              <a:t> तकनीकी जटिलता, तरल धातु शीतलक को संभालने में कठिनाई</a:t>
            </a:r>
            <a:endParaRPr lang="en-US" sz="2800" dirty="0">
              <a:latin typeface="Open sans" panose="020B0606030504020204"/>
              <a:cs typeface="Times New Roman" panose="02020603050405020304" pitchFamily="18" charset="0"/>
            </a:endParaRPr>
          </a:p>
        </p:txBody>
      </p:sp>
      <p:pic>
        <p:nvPicPr>
          <p:cNvPr id="14" name="object 4">
            <a:extLst>
              <a:ext uri="{FF2B5EF4-FFF2-40B4-BE49-F238E27FC236}">
                <a16:creationId xmlns:a16="http://schemas.microsoft.com/office/drawing/2014/main" id="{6AF94322-840D-4B04-894E-3CCD1E47C7B4}"/>
              </a:ext>
            </a:extLst>
          </p:cNvPr>
          <p:cNvPicPr/>
          <p:nvPr/>
        </p:nvPicPr>
        <p:blipFill rotWithShape="1">
          <a:blip r:embed="rId2" cstate="print"/>
          <a:srcRect r="21695"/>
          <a:stretch/>
        </p:blipFill>
        <p:spPr>
          <a:xfrm>
            <a:off x="10741032" y="27603"/>
            <a:ext cx="1436668" cy="1088879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97529339-DD6A-48EE-AD4E-1E152AB6B90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4651" y="117884"/>
            <a:ext cx="1384533" cy="9414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276361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75552A9F-FEAB-3C0A-0D03-62EEE4B77A41}"/>
              </a:ext>
            </a:extLst>
          </p:cNvPr>
          <p:cNvSpPr/>
          <p:nvPr/>
        </p:nvSpPr>
        <p:spPr>
          <a:xfrm>
            <a:off x="76200" y="76200"/>
            <a:ext cx="12039600" cy="6705600"/>
          </a:xfrm>
          <a:prstGeom prst="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AutoShape 4">
            <a:extLst>
              <a:ext uri="{FF2B5EF4-FFF2-40B4-BE49-F238E27FC236}">
                <a16:creationId xmlns:a16="http://schemas.microsoft.com/office/drawing/2014/main" id="{09B031A6-C119-B352-63B4-9B30BBC1D174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N"/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0C5EB466-FC32-3E63-46E7-9581F6B98B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4270" y="1828804"/>
            <a:ext cx="3779557" cy="3230217"/>
          </a:xfrm>
          <a:noFill/>
        </p:spPr>
        <p:txBody>
          <a:bodyPr>
            <a:noAutofit/>
          </a:bodyPr>
          <a:lstStyle/>
          <a:p>
            <a:r>
              <a:rPr lang="hi-IN" sz="4000" b="1" dirty="0">
                <a:solidFill>
                  <a:srgbClr val="C00000"/>
                </a:solidFill>
              </a:rPr>
              <a:t>उन्नत भारी जल रिएक्टर (</a:t>
            </a:r>
            <a:r>
              <a:rPr lang="en-US" sz="4000" b="1" dirty="0">
                <a:solidFill>
                  <a:srgbClr val="C00000"/>
                </a:solidFill>
              </a:rPr>
              <a:t>AHWRs)</a:t>
            </a:r>
            <a:endParaRPr lang="en-IN" sz="4000" b="1" dirty="0">
              <a:solidFill>
                <a:srgbClr val="C00000"/>
              </a:solidFill>
              <a:latin typeface="Open sans" panose="020B0606030504020204"/>
              <a:cs typeface="Times New Roman" panose="02020603050405020304" pitchFamily="18" charset="0"/>
            </a:endParaRP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2F0FC15A-D324-7345-89C1-639E5FCBC38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73827" y="1997754"/>
            <a:ext cx="7156173" cy="4784046"/>
          </a:xfrm>
          <a:noFill/>
        </p:spPr>
        <p:txBody>
          <a:bodyPr>
            <a:noAutofit/>
          </a:bodyPr>
          <a:lstStyle/>
          <a:p>
            <a:pPr marL="0" indent="0">
              <a:buNone/>
            </a:pPr>
            <a:endParaRPr lang="en-US" sz="2800" dirty="0"/>
          </a:p>
          <a:p>
            <a:r>
              <a:rPr lang="hi-IN" sz="2800" dirty="0"/>
              <a:t>थोरियम-232 और प्लूटोनियम-239 का उपयोग करता है</a:t>
            </a:r>
            <a:endParaRPr lang="en-US" sz="2800" dirty="0">
              <a:latin typeface="Open sans" panose="020B0606030504020204"/>
              <a:cs typeface="Times New Roman" panose="02020603050405020304" pitchFamily="18" charset="0"/>
            </a:endParaRPr>
          </a:p>
          <a:p>
            <a:pPr>
              <a:lnSpc>
                <a:spcPct val="200000"/>
              </a:lnSpc>
            </a:pPr>
            <a:r>
              <a:rPr lang="hi-IN" sz="2800" dirty="0"/>
              <a:t>निष्क्रिय सुरक्षा विशेषताएँ शामिल हैं</a:t>
            </a:r>
            <a:endParaRPr lang="en-US" sz="2800" dirty="0"/>
          </a:p>
          <a:p>
            <a:pPr>
              <a:lnSpc>
                <a:spcPct val="200000"/>
              </a:lnSpc>
            </a:pPr>
            <a:r>
              <a:rPr lang="en-US" sz="2800" dirty="0"/>
              <a:t>BARC </a:t>
            </a:r>
            <a:r>
              <a:rPr lang="hi-IN" sz="2800" dirty="0"/>
              <a:t>द्वारा डिजाइन किया गया</a:t>
            </a:r>
            <a:endParaRPr lang="en-IN" sz="2400" dirty="0">
              <a:latin typeface="Times New Roman" panose="02020603050405020304" pitchFamily="18" charset="0"/>
              <a:cs typeface="Times New Roman" pitchFamily="18" charset="0"/>
            </a:endParaRPr>
          </a:p>
        </p:txBody>
      </p:sp>
      <p:pic>
        <p:nvPicPr>
          <p:cNvPr id="14" name="object 4">
            <a:extLst>
              <a:ext uri="{FF2B5EF4-FFF2-40B4-BE49-F238E27FC236}">
                <a16:creationId xmlns:a16="http://schemas.microsoft.com/office/drawing/2014/main" id="{6AF94322-840D-4B04-894E-3CCD1E47C7B4}"/>
              </a:ext>
            </a:extLst>
          </p:cNvPr>
          <p:cNvPicPr/>
          <p:nvPr/>
        </p:nvPicPr>
        <p:blipFill rotWithShape="1">
          <a:blip r:embed="rId2" cstate="print"/>
          <a:srcRect r="21695"/>
          <a:stretch/>
        </p:blipFill>
        <p:spPr>
          <a:xfrm>
            <a:off x="10741032" y="27603"/>
            <a:ext cx="1436668" cy="1088879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97529339-DD6A-48EE-AD4E-1E152AB6B90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4651" y="117884"/>
            <a:ext cx="1384533" cy="9414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516538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FAB27C0-53E7-412F-A2E0-EBAC4A6AC6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05CC373-F437-4989-9B17-3993FE30875D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12/17/2025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4552A54-E448-490F-8420-A7FC711FFC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69696B9-38F5-4C3A-BB4C-FAB8A009E11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6" name="object 4">
            <a:extLst>
              <a:ext uri="{FF2B5EF4-FFF2-40B4-BE49-F238E27FC236}">
                <a16:creationId xmlns:a16="http://schemas.microsoft.com/office/drawing/2014/main" id="{63F9D62F-024C-4055-A751-254DD54B5FFC}"/>
              </a:ext>
            </a:extLst>
          </p:cNvPr>
          <p:cNvPicPr/>
          <p:nvPr/>
        </p:nvPicPr>
        <p:blipFill rotWithShape="1">
          <a:blip r:embed="rId2" cstate="print"/>
          <a:srcRect r="21695"/>
          <a:stretch/>
        </p:blipFill>
        <p:spPr>
          <a:xfrm>
            <a:off x="10741033" y="27605"/>
            <a:ext cx="1436668" cy="1088879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D91B0669-C4A9-428E-819B-5AFFE419641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4652" y="117884"/>
            <a:ext cx="1384533" cy="941483"/>
          </a:xfrm>
          <a:prstGeom prst="rect">
            <a:avLst/>
          </a:prstGeom>
        </p:spPr>
      </p:pic>
      <p:sp>
        <p:nvSpPr>
          <p:cNvPr id="8" name="Title 1">
            <a:extLst>
              <a:ext uri="{FF2B5EF4-FFF2-40B4-BE49-F238E27FC236}">
                <a16:creationId xmlns:a16="http://schemas.microsoft.com/office/drawing/2014/main" id="{8C9D8AE8-6839-4CDD-AE50-993171D4E359}"/>
              </a:ext>
            </a:extLst>
          </p:cNvPr>
          <p:cNvSpPr txBox="1">
            <a:spLocks/>
          </p:cNvSpPr>
          <p:nvPr/>
        </p:nvSpPr>
        <p:spPr>
          <a:xfrm>
            <a:off x="1041400" y="1447800"/>
            <a:ext cx="3429000" cy="762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hi-IN" sz="4000" b="1" dirty="0">
                <a:solidFill>
                  <a:srgbClr val="C00000"/>
                </a:solidFill>
              </a:rPr>
              <a:t>उद्देश्य</a:t>
            </a:r>
            <a:endParaRPr lang="en-US" sz="4000" b="1" dirty="0">
              <a:solidFill>
                <a:srgbClr val="C00000"/>
              </a:solidFill>
              <a:latin typeface="Open sans"/>
              <a:ea typeface="Sans Serif Collection" panose="020B0502040504020204" pitchFamily="34" charset="0"/>
              <a:cs typeface="Sans Serif Collection" panose="020B0502040504020204" pitchFamily="34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A41FBBCE-43ED-4E94-91B2-B23EA0E10E3C}"/>
              </a:ext>
            </a:extLst>
          </p:cNvPr>
          <p:cNvSpPr/>
          <p:nvPr/>
        </p:nvSpPr>
        <p:spPr>
          <a:xfrm>
            <a:off x="234652" y="2362200"/>
            <a:ext cx="4235748" cy="13309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891" indent="-342891">
              <a:lnSpc>
                <a:spcPct val="150000"/>
              </a:lnSpc>
              <a:spcBef>
                <a:spcPct val="20000"/>
              </a:spcBef>
              <a:buFont typeface="Wingdings" pitchFamily="2" charset="2"/>
              <a:buChar char="§"/>
            </a:pPr>
            <a:r>
              <a:rPr lang="hi-IN" sz="2800" b="1" dirty="0">
                <a:solidFill>
                  <a:srgbClr val="C00000"/>
                </a:solidFill>
              </a:rPr>
              <a:t>इस पाठ को पूरा करने के बाद आप सक्षम होंगे:</a:t>
            </a:r>
            <a:endParaRPr lang="en-US" sz="2800" b="1" u="sng" dirty="0">
              <a:solidFill>
                <a:srgbClr val="C00000"/>
              </a:solidFill>
              <a:latin typeface="Open sans" panose="020B0606030504020204"/>
              <a:cs typeface="Arial" pitchFamily="34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BB0C6C05-7C63-46F5-82F6-97E535A3BE5B}"/>
              </a:ext>
            </a:extLst>
          </p:cNvPr>
          <p:cNvSpPr/>
          <p:nvPr/>
        </p:nvSpPr>
        <p:spPr>
          <a:xfrm>
            <a:off x="4621696" y="1258956"/>
            <a:ext cx="7335652" cy="52089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en-US" sz="2800" dirty="0">
                <a:latin typeface="Open sans" panose="020B0606030504020204"/>
                <a:cs typeface="Times New Roman" panose="02020603050405020304" pitchFamily="18" charset="0"/>
              </a:rPr>
              <a:t> </a:t>
            </a:r>
            <a:r>
              <a:rPr lang="hi-IN" sz="2800" dirty="0"/>
              <a:t>भारतीय परमाणु ऊर्जा कार्यक्रम का अवलोकन</a:t>
            </a:r>
            <a:endParaRPr lang="en-US" sz="2800" dirty="0">
              <a:latin typeface="Open sans" panose="020B0606030504020204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en-US" sz="2800" dirty="0">
                <a:latin typeface="Open sans" panose="020B0606030504020204"/>
                <a:cs typeface="Times New Roman" panose="02020603050405020304" pitchFamily="18" charset="0"/>
              </a:rPr>
              <a:t> </a:t>
            </a:r>
            <a:r>
              <a:rPr lang="hi-IN" sz="2800" dirty="0"/>
              <a:t>परमाणु रिएक्टरों के प्रकार और सिद्धांत</a:t>
            </a:r>
            <a:endParaRPr lang="en-US" sz="2800" dirty="0"/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en-US" sz="2800" dirty="0">
                <a:latin typeface="Open sans" panose="020B0606030504020204"/>
                <a:cs typeface="Times New Roman" panose="02020603050405020304" pitchFamily="18" charset="0"/>
              </a:rPr>
              <a:t> </a:t>
            </a:r>
            <a:r>
              <a:rPr lang="hi-IN" sz="2800" dirty="0"/>
              <a:t>परमाणु ऊर्जा संयंत्रों में सुरक्षा प्रणाली</a:t>
            </a:r>
            <a:endParaRPr lang="en-US" sz="2800" dirty="0"/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en-US" sz="2800" dirty="0">
                <a:latin typeface="Open sans" panose="020B0606030504020204"/>
                <a:cs typeface="Times New Roman" panose="02020603050405020304" pitchFamily="18" charset="0"/>
              </a:rPr>
              <a:t> </a:t>
            </a:r>
            <a:r>
              <a:rPr lang="hi-IN" sz="2800" dirty="0"/>
              <a:t>परमाणु ऊर्जा संयंत्र आपात स्थितियाँ</a:t>
            </a:r>
            <a:endParaRPr lang="en-US" sz="2800" dirty="0"/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en-US" sz="2800" dirty="0">
                <a:latin typeface="Open sans" panose="020B0606030504020204"/>
                <a:cs typeface="Times New Roman" panose="02020603050405020304" pitchFamily="18" charset="0"/>
              </a:rPr>
              <a:t> </a:t>
            </a:r>
            <a:r>
              <a:rPr lang="hi-IN" sz="2800" dirty="0"/>
              <a:t>आपातकालीन प्रतिक्रिया: ऑनसाइट एवं ऑफसाइट</a:t>
            </a:r>
            <a:endParaRPr lang="en-US" sz="2800" dirty="0"/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en-US" sz="2800" dirty="0">
                <a:latin typeface="Open sans" panose="020B0606030504020204"/>
                <a:cs typeface="Times New Roman" panose="02020603050405020304" pitchFamily="18" charset="0"/>
              </a:rPr>
              <a:t> </a:t>
            </a:r>
            <a:r>
              <a:rPr lang="hi-IN" sz="2800" dirty="0"/>
              <a:t>एनडीआरएफ की भूमिका परमाणु ऊर्जा संयंत्र आपात स्थितियों में</a:t>
            </a:r>
            <a:endParaRPr lang="en-US" sz="2800" dirty="0">
              <a:latin typeface="Open sans" panose="020B0606030504020204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8974848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75552A9F-FEAB-3C0A-0D03-62EEE4B77A41}"/>
              </a:ext>
            </a:extLst>
          </p:cNvPr>
          <p:cNvSpPr/>
          <p:nvPr/>
        </p:nvSpPr>
        <p:spPr>
          <a:xfrm>
            <a:off x="76200" y="76200"/>
            <a:ext cx="12039600" cy="6705600"/>
          </a:xfrm>
          <a:prstGeom prst="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AutoShape 4">
            <a:extLst>
              <a:ext uri="{FF2B5EF4-FFF2-40B4-BE49-F238E27FC236}">
                <a16:creationId xmlns:a16="http://schemas.microsoft.com/office/drawing/2014/main" id="{09B031A6-C119-B352-63B4-9B30BBC1D174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N"/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0C5EB466-FC32-3E63-46E7-9581F6B98B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5433" y="1828804"/>
            <a:ext cx="3528394" cy="3230217"/>
          </a:xfrm>
          <a:noFill/>
        </p:spPr>
        <p:txBody>
          <a:bodyPr>
            <a:noAutofit/>
          </a:bodyPr>
          <a:lstStyle/>
          <a:p>
            <a:r>
              <a:rPr lang="hi-IN" sz="4000" b="1" dirty="0">
                <a:solidFill>
                  <a:srgbClr val="C00000"/>
                </a:solidFill>
              </a:rPr>
              <a:t>उन्नत भारी जल रिएक्टर (</a:t>
            </a:r>
            <a:r>
              <a:rPr lang="en-US" sz="4000" b="1" dirty="0">
                <a:solidFill>
                  <a:srgbClr val="C00000"/>
                </a:solidFill>
              </a:rPr>
              <a:t>AHWRs)</a:t>
            </a:r>
            <a:endParaRPr lang="en-IN" sz="4000" b="1" dirty="0">
              <a:solidFill>
                <a:srgbClr val="C00000"/>
              </a:solidFill>
              <a:latin typeface="Open sans" panose="020B0606030504020204"/>
              <a:cs typeface="Times New Roman" panose="02020603050405020304" pitchFamily="18" charset="0"/>
            </a:endParaRPr>
          </a:p>
        </p:txBody>
      </p:sp>
      <p:pic>
        <p:nvPicPr>
          <p:cNvPr id="14" name="object 4">
            <a:extLst>
              <a:ext uri="{FF2B5EF4-FFF2-40B4-BE49-F238E27FC236}">
                <a16:creationId xmlns:a16="http://schemas.microsoft.com/office/drawing/2014/main" id="{6AF94322-840D-4B04-894E-3CCD1E47C7B4}"/>
              </a:ext>
            </a:extLst>
          </p:cNvPr>
          <p:cNvPicPr/>
          <p:nvPr/>
        </p:nvPicPr>
        <p:blipFill rotWithShape="1">
          <a:blip r:embed="rId2" cstate="print"/>
          <a:srcRect r="21695"/>
          <a:stretch/>
        </p:blipFill>
        <p:spPr>
          <a:xfrm>
            <a:off x="10741032" y="27603"/>
            <a:ext cx="1436668" cy="1088879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97529339-DD6A-48EE-AD4E-1E152AB6B90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4651" y="117884"/>
            <a:ext cx="1384533" cy="941482"/>
          </a:xfrm>
          <a:prstGeom prst="rect">
            <a:avLst/>
          </a:prstGeom>
        </p:spPr>
      </p:pic>
      <p:grpSp>
        <p:nvGrpSpPr>
          <p:cNvPr id="10" name="Group 9">
            <a:extLst>
              <a:ext uri="{FF2B5EF4-FFF2-40B4-BE49-F238E27FC236}">
                <a16:creationId xmlns:a16="http://schemas.microsoft.com/office/drawing/2014/main" id="{0D6DDCBC-3FC9-4A0D-A528-F15E811551C5}"/>
              </a:ext>
            </a:extLst>
          </p:cNvPr>
          <p:cNvGrpSpPr>
            <a:grpSpLocks/>
          </p:cNvGrpSpPr>
          <p:nvPr/>
        </p:nvGrpSpPr>
        <p:grpSpPr>
          <a:xfrm>
            <a:off x="4393096" y="1371600"/>
            <a:ext cx="7215809" cy="4870173"/>
            <a:chOff x="4762" y="4762"/>
            <a:chExt cx="6410325" cy="4295775"/>
          </a:xfrm>
        </p:grpSpPr>
        <p:pic>
          <p:nvPicPr>
            <p:cNvPr id="13" name="Image 142">
              <a:extLst>
                <a:ext uri="{FF2B5EF4-FFF2-40B4-BE49-F238E27FC236}">
                  <a16:creationId xmlns:a16="http://schemas.microsoft.com/office/drawing/2014/main" id="{390342ED-31BD-4D76-AADC-211DCF576B37}"/>
                </a:ext>
              </a:extLst>
            </p:cNvPr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9525" y="9588"/>
              <a:ext cx="6400800" cy="4286250"/>
            </a:xfrm>
            <a:prstGeom prst="rect">
              <a:avLst/>
            </a:prstGeom>
          </p:spPr>
        </p:pic>
        <p:sp>
          <p:nvSpPr>
            <p:cNvPr id="17" name="Graphic 143">
              <a:extLst>
                <a:ext uri="{FF2B5EF4-FFF2-40B4-BE49-F238E27FC236}">
                  <a16:creationId xmlns:a16="http://schemas.microsoft.com/office/drawing/2014/main" id="{67C60F23-FC77-4FD7-8121-9C38C9737BEA}"/>
                </a:ext>
              </a:extLst>
            </p:cNvPr>
            <p:cNvSpPr/>
            <p:nvPr/>
          </p:nvSpPr>
          <p:spPr>
            <a:xfrm>
              <a:off x="4762" y="4762"/>
              <a:ext cx="6410325" cy="4295775"/>
            </a:xfrm>
            <a:custGeom>
              <a:avLst/>
              <a:gdLst/>
              <a:ahLst/>
              <a:cxnLst/>
              <a:rect l="l" t="t" r="r" b="b"/>
              <a:pathLst>
                <a:path w="6410325" h="4295775">
                  <a:moveTo>
                    <a:pt x="0" y="4295775"/>
                  </a:moveTo>
                  <a:lnTo>
                    <a:pt x="6410325" y="4295775"/>
                  </a:lnTo>
                  <a:lnTo>
                    <a:pt x="6410325" y="0"/>
                  </a:lnTo>
                  <a:lnTo>
                    <a:pt x="0" y="0"/>
                  </a:lnTo>
                  <a:lnTo>
                    <a:pt x="0" y="4295775"/>
                  </a:lnTo>
                  <a:close/>
                </a:path>
              </a:pathLst>
            </a:custGeom>
            <a:ln w="9525">
              <a:solidFill>
                <a:srgbClr val="006FC0"/>
              </a:solidFill>
              <a:prstDash val="solid"/>
            </a:ln>
          </p:spPr>
          <p:txBody>
            <a:bodyPr wrap="square" lIns="0" tIns="0" rIns="0" bIns="0" rtlCol="0">
              <a:prstTxWarp prst="textNoShape">
                <a:avLst/>
              </a:prstTxWarp>
              <a:noAutofit/>
            </a:bodyPr>
            <a:lstStyle/>
            <a:p>
              <a:endParaRPr lang="en-IN"/>
            </a:p>
          </p:txBody>
        </p:sp>
      </p:grpSp>
    </p:spTree>
    <p:extLst>
      <p:ext uri="{BB962C8B-B14F-4D97-AF65-F5344CB8AC3E}">
        <p14:creationId xmlns:p14="http://schemas.microsoft.com/office/powerpoint/2010/main" val="163571623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75552A9F-FEAB-3C0A-0D03-62EEE4B77A41}"/>
              </a:ext>
            </a:extLst>
          </p:cNvPr>
          <p:cNvSpPr/>
          <p:nvPr/>
        </p:nvSpPr>
        <p:spPr>
          <a:xfrm>
            <a:off x="76200" y="76200"/>
            <a:ext cx="12039600" cy="6705600"/>
          </a:xfrm>
          <a:prstGeom prst="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AutoShape 4">
            <a:extLst>
              <a:ext uri="{FF2B5EF4-FFF2-40B4-BE49-F238E27FC236}">
                <a16:creationId xmlns:a16="http://schemas.microsoft.com/office/drawing/2014/main" id="{09B031A6-C119-B352-63B4-9B30BBC1D174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N"/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0C5EB466-FC32-3E63-46E7-9581F6B98B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3557" y="1336409"/>
            <a:ext cx="4277713" cy="2584174"/>
          </a:xfrm>
          <a:noFill/>
        </p:spPr>
        <p:txBody>
          <a:bodyPr>
            <a:noAutofit/>
          </a:bodyPr>
          <a:lstStyle/>
          <a:p>
            <a:br>
              <a:rPr lang="en-US" sz="4000" b="1" dirty="0">
                <a:solidFill>
                  <a:srgbClr val="C00000"/>
                </a:solidFill>
              </a:rPr>
            </a:br>
            <a:r>
              <a:rPr lang="hi-IN" sz="4000" b="1" dirty="0">
                <a:solidFill>
                  <a:srgbClr val="C00000"/>
                </a:solidFill>
              </a:rPr>
              <a:t>एएचडब्ल्यूआर (</a:t>
            </a:r>
            <a:r>
              <a:rPr lang="en-US" sz="4000" b="1" dirty="0">
                <a:solidFill>
                  <a:srgbClr val="C00000"/>
                </a:solidFill>
              </a:rPr>
              <a:t>AHWRs) </a:t>
            </a:r>
            <a:r>
              <a:rPr lang="hi-IN" sz="4000" b="1" dirty="0">
                <a:solidFill>
                  <a:srgbClr val="C00000"/>
                </a:solidFill>
              </a:rPr>
              <a:t>के लाभ और सीमाएँ</a:t>
            </a:r>
            <a:endParaRPr lang="hi-IN" sz="4000" dirty="0">
              <a:solidFill>
                <a:srgbClr val="C00000"/>
              </a:solidFill>
            </a:endParaRP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2F0FC15A-D324-7345-89C1-639E5FCBC38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77070" y="1789034"/>
            <a:ext cx="6052930" cy="3776877"/>
          </a:xfrm>
          <a:noFill/>
        </p:spPr>
        <p:txBody>
          <a:bodyPr>
            <a:noAutofit/>
          </a:bodyPr>
          <a:lstStyle/>
          <a:p>
            <a:pPr>
              <a:lnSpc>
                <a:spcPct val="200000"/>
              </a:lnSpc>
            </a:pPr>
            <a:r>
              <a:rPr lang="hi-IN" sz="2800" b="1" dirty="0"/>
              <a:t>लाभ:</a:t>
            </a:r>
            <a:r>
              <a:rPr lang="hi-IN" sz="2800" dirty="0"/>
              <a:t> सुरक्षित, अपशिष्ट में कमी, थोरियम का उपयोग</a:t>
            </a:r>
            <a:endParaRPr lang="en-US" sz="2800" dirty="0">
              <a:latin typeface="Open sans" panose="020B0606030504020204"/>
              <a:cs typeface="Times New Roman" panose="02020603050405020304" pitchFamily="18" charset="0"/>
            </a:endParaRPr>
          </a:p>
          <a:p>
            <a:pPr>
              <a:lnSpc>
                <a:spcPct val="200000"/>
              </a:lnSpc>
            </a:pPr>
            <a:r>
              <a:rPr lang="hi-IN" sz="2800" b="1" dirty="0"/>
              <a:t>सीमाएँ:</a:t>
            </a:r>
            <a:r>
              <a:rPr lang="hi-IN" sz="2800" dirty="0"/>
              <a:t> विकासाधीन, जटिल संरचना</a:t>
            </a:r>
            <a:endParaRPr lang="en-US" sz="2800" dirty="0">
              <a:latin typeface="Open sans" panose="020B0606030504020204"/>
              <a:cs typeface="Times New Roman" panose="02020603050405020304" pitchFamily="18" charset="0"/>
            </a:endParaRPr>
          </a:p>
        </p:txBody>
      </p:sp>
      <p:pic>
        <p:nvPicPr>
          <p:cNvPr id="14" name="object 4">
            <a:extLst>
              <a:ext uri="{FF2B5EF4-FFF2-40B4-BE49-F238E27FC236}">
                <a16:creationId xmlns:a16="http://schemas.microsoft.com/office/drawing/2014/main" id="{6AF94322-840D-4B04-894E-3CCD1E47C7B4}"/>
              </a:ext>
            </a:extLst>
          </p:cNvPr>
          <p:cNvPicPr/>
          <p:nvPr/>
        </p:nvPicPr>
        <p:blipFill rotWithShape="1">
          <a:blip r:embed="rId2" cstate="print"/>
          <a:srcRect r="21695"/>
          <a:stretch/>
        </p:blipFill>
        <p:spPr>
          <a:xfrm>
            <a:off x="10741032" y="27603"/>
            <a:ext cx="1436668" cy="1088879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97529339-DD6A-48EE-AD4E-1E152AB6B90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4651" y="117884"/>
            <a:ext cx="1384533" cy="9414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841373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75552A9F-FEAB-3C0A-0D03-62EEE4B77A41}"/>
              </a:ext>
            </a:extLst>
          </p:cNvPr>
          <p:cNvSpPr/>
          <p:nvPr/>
        </p:nvSpPr>
        <p:spPr>
          <a:xfrm>
            <a:off x="76200" y="76200"/>
            <a:ext cx="12039600" cy="6705600"/>
          </a:xfrm>
          <a:prstGeom prst="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AutoShape 4">
            <a:extLst>
              <a:ext uri="{FF2B5EF4-FFF2-40B4-BE49-F238E27FC236}">
                <a16:creationId xmlns:a16="http://schemas.microsoft.com/office/drawing/2014/main" id="{09B031A6-C119-B352-63B4-9B30BBC1D174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N"/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0C5EB466-FC32-3E63-46E7-9581F6B98B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4270" y="1336409"/>
            <a:ext cx="3461505" cy="2584174"/>
          </a:xfrm>
          <a:noFill/>
        </p:spPr>
        <p:txBody>
          <a:bodyPr>
            <a:noAutofit/>
          </a:bodyPr>
          <a:lstStyle/>
          <a:p>
            <a:r>
              <a:rPr lang="hi-IN" sz="4000" b="1" dirty="0">
                <a:solidFill>
                  <a:srgbClr val="C00000"/>
                </a:solidFill>
              </a:rPr>
              <a:t>परमाणु संयंत्र सुरक्षा प्रणालियाँ</a:t>
            </a:r>
            <a:endParaRPr lang="en-IN" sz="4000" b="1" dirty="0">
              <a:solidFill>
                <a:srgbClr val="C00000"/>
              </a:solidFill>
              <a:latin typeface="Open sans" panose="020B0606030504020204"/>
              <a:cs typeface="Times New Roman" panose="02020603050405020304" pitchFamily="18" charset="0"/>
            </a:endParaRP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2F0FC15A-D324-7345-89C1-639E5FCBC38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73845" y="1262258"/>
            <a:ext cx="6827558" cy="4502436"/>
          </a:xfrm>
          <a:noFill/>
        </p:spPr>
        <p:txBody>
          <a:bodyPr>
            <a:noAutofit/>
          </a:bodyPr>
          <a:lstStyle/>
          <a:p>
            <a:pPr marL="0" indent="0">
              <a:buNone/>
            </a:pPr>
            <a:endParaRPr lang="en-US" sz="2800" b="1" dirty="0"/>
          </a:p>
          <a:p>
            <a:r>
              <a:rPr lang="hi-IN" sz="2800" dirty="0"/>
              <a:t>गहराई में रक्षा सुरक्षा डिज़ाइन</a:t>
            </a:r>
            <a:endParaRPr lang="en-US" sz="2800" dirty="0">
              <a:latin typeface="Open sans" panose="020B0606030504020204"/>
              <a:cs typeface="Times New Roman" panose="02020603050405020304" pitchFamily="18" charset="0"/>
            </a:endParaRPr>
          </a:p>
          <a:p>
            <a:pPr>
              <a:lnSpc>
                <a:spcPct val="200000"/>
              </a:lnSpc>
            </a:pPr>
            <a:r>
              <a:rPr lang="hi-IN" sz="2800" dirty="0"/>
              <a:t>विकिरण सुरक्षा और आपातकालीन तैयारी</a:t>
            </a:r>
            <a:endParaRPr lang="en-US" sz="2800" dirty="0"/>
          </a:p>
          <a:p>
            <a:pPr>
              <a:lnSpc>
                <a:spcPct val="200000"/>
              </a:lnSpc>
            </a:pPr>
            <a:r>
              <a:rPr lang="hi-IN" sz="2800" dirty="0"/>
              <a:t>परिरक्षण संरचनाएँ और अपशिष्ट प्रबंधन</a:t>
            </a:r>
            <a:endParaRPr lang="en-US" sz="2800" dirty="0">
              <a:latin typeface="Open sans" panose="020B0606030504020204"/>
              <a:cs typeface="Times New Roman" panose="02020603050405020304" pitchFamily="18" charset="0"/>
            </a:endParaRPr>
          </a:p>
        </p:txBody>
      </p:sp>
      <p:pic>
        <p:nvPicPr>
          <p:cNvPr id="14" name="object 4">
            <a:extLst>
              <a:ext uri="{FF2B5EF4-FFF2-40B4-BE49-F238E27FC236}">
                <a16:creationId xmlns:a16="http://schemas.microsoft.com/office/drawing/2014/main" id="{6AF94322-840D-4B04-894E-3CCD1E47C7B4}"/>
              </a:ext>
            </a:extLst>
          </p:cNvPr>
          <p:cNvPicPr/>
          <p:nvPr/>
        </p:nvPicPr>
        <p:blipFill rotWithShape="1">
          <a:blip r:embed="rId2" cstate="print"/>
          <a:srcRect r="21695"/>
          <a:stretch/>
        </p:blipFill>
        <p:spPr>
          <a:xfrm>
            <a:off x="10741032" y="27603"/>
            <a:ext cx="1436668" cy="1088879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97529339-DD6A-48EE-AD4E-1E152AB6B90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4651" y="117884"/>
            <a:ext cx="1384533" cy="9414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080451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75552A9F-FEAB-3C0A-0D03-62EEE4B77A41}"/>
              </a:ext>
            </a:extLst>
          </p:cNvPr>
          <p:cNvSpPr/>
          <p:nvPr/>
        </p:nvSpPr>
        <p:spPr>
          <a:xfrm>
            <a:off x="76200" y="76200"/>
            <a:ext cx="12039600" cy="6705600"/>
          </a:xfrm>
          <a:prstGeom prst="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AutoShape 4">
            <a:extLst>
              <a:ext uri="{FF2B5EF4-FFF2-40B4-BE49-F238E27FC236}">
                <a16:creationId xmlns:a16="http://schemas.microsoft.com/office/drawing/2014/main" id="{09B031A6-C119-B352-63B4-9B30BBC1D174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N"/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0C5EB466-FC32-3E63-46E7-9581F6B98B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6713" y="2226367"/>
            <a:ext cx="4214191" cy="2216428"/>
          </a:xfrm>
          <a:noFill/>
        </p:spPr>
        <p:txBody>
          <a:bodyPr>
            <a:noAutofit/>
          </a:bodyPr>
          <a:lstStyle/>
          <a:p>
            <a:r>
              <a:rPr lang="hi-IN" sz="4000" b="1" dirty="0">
                <a:solidFill>
                  <a:srgbClr val="C00000"/>
                </a:solidFill>
              </a:rPr>
              <a:t>रिएक्टर आपातकाल वर्गीकरण</a:t>
            </a:r>
            <a:endParaRPr lang="en-IN" sz="4000" b="1" dirty="0">
              <a:solidFill>
                <a:srgbClr val="C00000"/>
              </a:solidFill>
              <a:latin typeface="Open sans" panose="020B0606030504020204"/>
              <a:cs typeface="Times New Roman" panose="02020603050405020304" pitchFamily="18" charset="0"/>
            </a:endParaRP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2F0FC15A-D324-7345-89C1-639E5FCBC38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48473" y="1262258"/>
            <a:ext cx="6052930" cy="4890064"/>
          </a:xfrm>
          <a:noFill/>
        </p:spPr>
        <p:txBody>
          <a:bodyPr>
            <a:noAutofit/>
          </a:bodyPr>
          <a:lstStyle/>
          <a:p>
            <a:pPr marL="0" indent="0">
              <a:buNone/>
            </a:pPr>
            <a:endParaRPr lang="en-US" sz="2800" b="1" dirty="0"/>
          </a:p>
          <a:p>
            <a:r>
              <a:rPr lang="hi-IN" sz="2800" dirty="0"/>
              <a:t>आपातकालीन चेतावनी</a:t>
            </a:r>
          </a:p>
          <a:p>
            <a:pPr>
              <a:lnSpc>
                <a:spcPct val="200000"/>
              </a:lnSpc>
            </a:pPr>
            <a:r>
              <a:rPr lang="hi-IN" sz="2800" dirty="0"/>
              <a:t>कर्मचारी आपातकाल</a:t>
            </a:r>
            <a:endParaRPr lang="en-US" sz="2800" dirty="0"/>
          </a:p>
          <a:p>
            <a:pPr>
              <a:lnSpc>
                <a:spcPct val="200000"/>
              </a:lnSpc>
            </a:pPr>
            <a:r>
              <a:rPr lang="hi-IN" sz="2800" dirty="0"/>
              <a:t>संयंत्र आपातकाल</a:t>
            </a:r>
            <a:endParaRPr lang="en-US" sz="2800" dirty="0"/>
          </a:p>
          <a:p>
            <a:pPr>
              <a:lnSpc>
                <a:spcPct val="200000"/>
              </a:lnSpc>
            </a:pPr>
            <a:r>
              <a:rPr lang="hi-IN" sz="2800" dirty="0"/>
              <a:t>स्थल आपातकाल</a:t>
            </a:r>
            <a:endParaRPr lang="en-US" sz="2800" dirty="0"/>
          </a:p>
          <a:p>
            <a:pPr>
              <a:lnSpc>
                <a:spcPct val="200000"/>
              </a:lnSpc>
            </a:pPr>
            <a:r>
              <a:rPr lang="hi-IN" sz="2800" dirty="0"/>
              <a:t>स्थल से बाहर आपातकाल</a:t>
            </a:r>
            <a:endParaRPr lang="en-US" sz="2800" dirty="0">
              <a:latin typeface="Open sans" panose="020B0606030504020204"/>
              <a:cs typeface="Times New Roman" panose="02020603050405020304" pitchFamily="18" charset="0"/>
            </a:endParaRPr>
          </a:p>
        </p:txBody>
      </p:sp>
      <p:pic>
        <p:nvPicPr>
          <p:cNvPr id="14" name="object 4">
            <a:extLst>
              <a:ext uri="{FF2B5EF4-FFF2-40B4-BE49-F238E27FC236}">
                <a16:creationId xmlns:a16="http://schemas.microsoft.com/office/drawing/2014/main" id="{6AF94322-840D-4B04-894E-3CCD1E47C7B4}"/>
              </a:ext>
            </a:extLst>
          </p:cNvPr>
          <p:cNvPicPr/>
          <p:nvPr/>
        </p:nvPicPr>
        <p:blipFill rotWithShape="1">
          <a:blip r:embed="rId2" cstate="print"/>
          <a:srcRect r="21695"/>
          <a:stretch/>
        </p:blipFill>
        <p:spPr>
          <a:xfrm>
            <a:off x="10741032" y="27603"/>
            <a:ext cx="1436668" cy="1088879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97529339-DD6A-48EE-AD4E-1E152AB6B90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4651" y="117884"/>
            <a:ext cx="1384533" cy="9414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773355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75552A9F-FEAB-3C0A-0D03-62EEE4B77A41}"/>
              </a:ext>
            </a:extLst>
          </p:cNvPr>
          <p:cNvSpPr/>
          <p:nvPr/>
        </p:nvSpPr>
        <p:spPr>
          <a:xfrm>
            <a:off x="76200" y="76200"/>
            <a:ext cx="12039600" cy="6705600"/>
          </a:xfrm>
          <a:prstGeom prst="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AutoShape 4">
            <a:extLst>
              <a:ext uri="{FF2B5EF4-FFF2-40B4-BE49-F238E27FC236}">
                <a16:creationId xmlns:a16="http://schemas.microsoft.com/office/drawing/2014/main" id="{09B031A6-C119-B352-63B4-9B30BBC1D174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N"/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0C5EB466-FC32-3E63-46E7-9581F6B98B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8055" y="2335696"/>
            <a:ext cx="4214191" cy="2216428"/>
          </a:xfrm>
          <a:noFill/>
        </p:spPr>
        <p:txBody>
          <a:bodyPr>
            <a:noAutofit/>
          </a:bodyPr>
          <a:lstStyle/>
          <a:p>
            <a:r>
              <a:rPr lang="hi-IN" sz="4000" b="1" dirty="0">
                <a:solidFill>
                  <a:srgbClr val="C00000"/>
                </a:solidFill>
              </a:rPr>
              <a:t>रिएक्टर आपातकाल वर्गीकरण</a:t>
            </a:r>
            <a:endParaRPr lang="en-IN" sz="4000" b="1" dirty="0">
              <a:solidFill>
                <a:srgbClr val="C00000"/>
              </a:solidFill>
              <a:latin typeface="Open sans" panose="020B0606030504020204"/>
              <a:cs typeface="Times New Roman" panose="02020603050405020304" pitchFamily="18" charset="0"/>
            </a:endParaRPr>
          </a:p>
        </p:txBody>
      </p:sp>
      <p:pic>
        <p:nvPicPr>
          <p:cNvPr id="14" name="object 4">
            <a:extLst>
              <a:ext uri="{FF2B5EF4-FFF2-40B4-BE49-F238E27FC236}">
                <a16:creationId xmlns:a16="http://schemas.microsoft.com/office/drawing/2014/main" id="{6AF94322-840D-4B04-894E-3CCD1E47C7B4}"/>
              </a:ext>
            </a:extLst>
          </p:cNvPr>
          <p:cNvPicPr/>
          <p:nvPr/>
        </p:nvPicPr>
        <p:blipFill rotWithShape="1">
          <a:blip r:embed="rId2" cstate="print"/>
          <a:srcRect r="21695"/>
          <a:stretch/>
        </p:blipFill>
        <p:spPr>
          <a:xfrm>
            <a:off x="10741032" y="27603"/>
            <a:ext cx="1436668" cy="1088879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97529339-DD6A-48EE-AD4E-1E152AB6B90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4651" y="117884"/>
            <a:ext cx="1384533" cy="941482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11D2F30B-6298-4CE6-8962-4E59F52D469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32246" y="1059366"/>
            <a:ext cx="6778488" cy="51272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609560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75552A9F-FEAB-3C0A-0D03-62EEE4B77A41}"/>
              </a:ext>
            </a:extLst>
          </p:cNvPr>
          <p:cNvSpPr/>
          <p:nvPr/>
        </p:nvSpPr>
        <p:spPr>
          <a:xfrm>
            <a:off x="76200" y="76200"/>
            <a:ext cx="12039600" cy="6705600"/>
          </a:xfrm>
          <a:prstGeom prst="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AutoShape 4">
            <a:extLst>
              <a:ext uri="{FF2B5EF4-FFF2-40B4-BE49-F238E27FC236}">
                <a16:creationId xmlns:a16="http://schemas.microsoft.com/office/drawing/2014/main" id="{09B031A6-C119-B352-63B4-9B30BBC1D174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N"/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0C5EB466-FC32-3E63-46E7-9581F6B98B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4917" y="1704155"/>
            <a:ext cx="3850335" cy="2216428"/>
          </a:xfrm>
          <a:noFill/>
        </p:spPr>
        <p:txBody>
          <a:bodyPr>
            <a:noAutofit/>
          </a:bodyPr>
          <a:lstStyle/>
          <a:p>
            <a:br>
              <a:rPr lang="en-US" sz="4000" b="1" dirty="0">
                <a:solidFill>
                  <a:srgbClr val="C00000"/>
                </a:solidFill>
              </a:rPr>
            </a:br>
            <a:r>
              <a:rPr lang="hi-IN" sz="4000" b="1" dirty="0">
                <a:solidFill>
                  <a:srgbClr val="C00000"/>
                </a:solidFill>
              </a:rPr>
              <a:t>आपातकालीन क्षेत्र और योजना</a:t>
            </a:r>
            <a:endParaRPr lang="hi-IN" sz="4000" dirty="0">
              <a:solidFill>
                <a:srgbClr val="C00000"/>
              </a:solidFill>
            </a:endParaRP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2F0FC15A-D324-7345-89C1-639E5FCBC38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12976" y="1490855"/>
            <a:ext cx="7066722" cy="3856396"/>
          </a:xfrm>
          <a:noFill/>
        </p:spPr>
        <p:txBody>
          <a:bodyPr>
            <a:noAutofit/>
          </a:bodyPr>
          <a:lstStyle/>
          <a:p>
            <a:pPr>
              <a:lnSpc>
                <a:spcPct val="200000"/>
              </a:lnSpc>
            </a:pPr>
            <a:r>
              <a:rPr lang="hi-IN" sz="2800" dirty="0"/>
              <a:t>सावधानीपूर्वक कार्य क्षेत्र (</a:t>
            </a:r>
            <a:r>
              <a:rPr lang="en-US" sz="2800" dirty="0"/>
              <a:t>PAZ): 1.6 </a:t>
            </a:r>
            <a:r>
              <a:rPr lang="hi-IN" sz="2800" dirty="0"/>
              <a:t>किमी</a:t>
            </a:r>
            <a:endParaRPr lang="en-IN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200000"/>
              </a:lnSpc>
            </a:pPr>
            <a:r>
              <a:rPr lang="hi-IN" sz="2800" dirty="0"/>
              <a:t>तत्काल सुरक्षा कार्य क्षेत्र (</a:t>
            </a:r>
            <a:r>
              <a:rPr lang="en-US" sz="2800" dirty="0"/>
              <a:t>UPZ): 10 </a:t>
            </a:r>
            <a:r>
              <a:rPr lang="hi-IN" sz="2800" dirty="0"/>
              <a:t>किमी</a:t>
            </a:r>
            <a:endParaRPr lang="en-US" sz="2800" dirty="0"/>
          </a:p>
          <a:p>
            <a:pPr>
              <a:lnSpc>
                <a:spcPct val="200000"/>
              </a:lnSpc>
            </a:pPr>
            <a:r>
              <a:rPr lang="hi-IN" sz="2800" dirty="0"/>
              <a:t>विस्तारित योजना दूरी (</a:t>
            </a:r>
            <a:r>
              <a:rPr lang="en-US" sz="2800" dirty="0"/>
              <a:t>EPD): 50 </a:t>
            </a:r>
            <a:r>
              <a:rPr lang="hi-IN" sz="2800" dirty="0"/>
              <a:t>किमी</a:t>
            </a:r>
            <a:endParaRPr lang="en-US" sz="2800" dirty="0"/>
          </a:p>
          <a:p>
            <a:pPr>
              <a:lnSpc>
                <a:spcPct val="200000"/>
              </a:lnSpc>
            </a:pPr>
            <a:r>
              <a:rPr lang="hi-IN" sz="2800" dirty="0"/>
              <a:t>आहार योजना दूरी (</a:t>
            </a:r>
            <a:r>
              <a:rPr lang="en-US" sz="2800" dirty="0"/>
              <a:t>ICPD): 100 </a:t>
            </a:r>
            <a:r>
              <a:rPr lang="hi-IN" sz="2800" dirty="0"/>
              <a:t>किमी</a:t>
            </a:r>
            <a:endParaRPr lang="en-IN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4" name="object 4">
            <a:extLst>
              <a:ext uri="{FF2B5EF4-FFF2-40B4-BE49-F238E27FC236}">
                <a16:creationId xmlns:a16="http://schemas.microsoft.com/office/drawing/2014/main" id="{6AF94322-840D-4B04-894E-3CCD1E47C7B4}"/>
              </a:ext>
            </a:extLst>
          </p:cNvPr>
          <p:cNvPicPr/>
          <p:nvPr/>
        </p:nvPicPr>
        <p:blipFill rotWithShape="1">
          <a:blip r:embed="rId2" cstate="print"/>
          <a:srcRect r="21695"/>
          <a:stretch/>
        </p:blipFill>
        <p:spPr>
          <a:xfrm>
            <a:off x="10741032" y="27603"/>
            <a:ext cx="1436668" cy="1088879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97529339-DD6A-48EE-AD4E-1E152AB6B90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4651" y="117884"/>
            <a:ext cx="1384533" cy="9414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921449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75552A9F-FEAB-3C0A-0D03-62EEE4B77A41}"/>
              </a:ext>
            </a:extLst>
          </p:cNvPr>
          <p:cNvSpPr/>
          <p:nvPr/>
        </p:nvSpPr>
        <p:spPr>
          <a:xfrm>
            <a:off x="76200" y="76200"/>
            <a:ext cx="12039600" cy="6705600"/>
          </a:xfrm>
          <a:prstGeom prst="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AutoShape 4">
            <a:extLst>
              <a:ext uri="{FF2B5EF4-FFF2-40B4-BE49-F238E27FC236}">
                <a16:creationId xmlns:a16="http://schemas.microsoft.com/office/drawing/2014/main" id="{09B031A6-C119-B352-63B4-9B30BBC1D174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N"/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0C5EB466-FC32-3E63-46E7-9581F6B98B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4651" y="2365513"/>
            <a:ext cx="3850335" cy="2216428"/>
          </a:xfrm>
          <a:noFill/>
        </p:spPr>
        <p:txBody>
          <a:bodyPr>
            <a:noAutofit/>
          </a:bodyPr>
          <a:lstStyle/>
          <a:p>
            <a:r>
              <a:rPr lang="hi-IN" sz="4000" b="1" dirty="0">
                <a:solidFill>
                  <a:srgbClr val="C00000"/>
                </a:solidFill>
              </a:rPr>
              <a:t>आपातकालीन प्रतिक्रिया मानदंड</a:t>
            </a:r>
            <a:endParaRPr lang="en-IN" sz="4000" b="1" dirty="0">
              <a:solidFill>
                <a:srgbClr val="C00000"/>
              </a:solidFill>
              <a:latin typeface="Open sans" panose="020B0606030504020204"/>
              <a:cs typeface="Times New Roman" panose="02020603050405020304" pitchFamily="18" charset="0"/>
            </a:endParaRP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2F0FC15A-D324-7345-89C1-639E5FCBC38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12976" y="2057381"/>
            <a:ext cx="6897754" cy="2941997"/>
          </a:xfrm>
          <a:noFill/>
        </p:spPr>
        <p:txBody>
          <a:bodyPr>
            <a:noAutofit/>
          </a:bodyPr>
          <a:lstStyle/>
          <a:p>
            <a:pPr>
              <a:lnSpc>
                <a:spcPct val="200000"/>
              </a:lnSpc>
            </a:pPr>
            <a:r>
              <a:rPr lang="hi-IN" sz="2800" dirty="0"/>
              <a:t>प्रारंभिक परिस्थितियाँ (</a:t>
            </a:r>
            <a:r>
              <a:rPr lang="en-US" sz="2800" dirty="0"/>
              <a:t>ICs)</a:t>
            </a:r>
          </a:p>
          <a:p>
            <a:pPr>
              <a:lnSpc>
                <a:spcPct val="200000"/>
              </a:lnSpc>
            </a:pPr>
            <a:r>
              <a:rPr lang="hi-IN" sz="2800" dirty="0"/>
              <a:t>आपातकालीन कार्य स्तर (</a:t>
            </a:r>
            <a:r>
              <a:rPr lang="en-US" sz="2800" dirty="0"/>
              <a:t>EALs)</a:t>
            </a:r>
          </a:p>
          <a:p>
            <a:pPr>
              <a:lnSpc>
                <a:spcPct val="200000"/>
              </a:lnSpc>
            </a:pPr>
            <a:r>
              <a:rPr lang="hi-IN" sz="2800" dirty="0"/>
              <a:t>संचालन हस्तक्षेप स्तर (</a:t>
            </a:r>
            <a:r>
              <a:rPr lang="en-US" sz="2800" dirty="0"/>
              <a:t>OILs)</a:t>
            </a:r>
            <a:endParaRPr lang="en-IN" sz="2800" dirty="0">
              <a:latin typeface="Open sans" panose="020B0606030504020204"/>
              <a:cs typeface="Times New Roman" panose="02020603050405020304" pitchFamily="18" charset="0"/>
            </a:endParaRPr>
          </a:p>
        </p:txBody>
      </p:sp>
      <p:pic>
        <p:nvPicPr>
          <p:cNvPr id="14" name="object 4">
            <a:extLst>
              <a:ext uri="{FF2B5EF4-FFF2-40B4-BE49-F238E27FC236}">
                <a16:creationId xmlns:a16="http://schemas.microsoft.com/office/drawing/2014/main" id="{6AF94322-840D-4B04-894E-3CCD1E47C7B4}"/>
              </a:ext>
            </a:extLst>
          </p:cNvPr>
          <p:cNvPicPr/>
          <p:nvPr/>
        </p:nvPicPr>
        <p:blipFill rotWithShape="1">
          <a:blip r:embed="rId2" cstate="print"/>
          <a:srcRect r="21695"/>
          <a:stretch/>
        </p:blipFill>
        <p:spPr>
          <a:xfrm>
            <a:off x="10741032" y="27603"/>
            <a:ext cx="1436668" cy="1088879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97529339-DD6A-48EE-AD4E-1E152AB6B90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4651" y="117884"/>
            <a:ext cx="1384533" cy="9414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407560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75552A9F-FEAB-3C0A-0D03-62EEE4B77A41}"/>
              </a:ext>
            </a:extLst>
          </p:cNvPr>
          <p:cNvSpPr/>
          <p:nvPr/>
        </p:nvSpPr>
        <p:spPr>
          <a:xfrm>
            <a:off x="76200" y="76200"/>
            <a:ext cx="12039600" cy="6705600"/>
          </a:xfrm>
          <a:prstGeom prst="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AutoShape 4">
            <a:extLst>
              <a:ext uri="{FF2B5EF4-FFF2-40B4-BE49-F238E27FC236}">
                <a16:creationId xmlns:a16="http://schemas.microsoft.com/office/drawing/2014/main" id="{09B031A6-C119-B352-63B4-9B30BBC1D174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N"/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0C5EB466-FC32-3E63-46E7-9581F6B98B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4651" y="2365513"/>
            <a:ext cx="4088871" cy="2216428"/>
          </a:xfrm>
          <a:noFill/>
        </p:spPr>
        <p:txBody>
          <a:bodyPr>
            <a:noAutofit/>
          </a:bodyPr>
          <a:lstStyle/>
          <a:p>
            <a:r>
              <a:rPr lang="hi-IN" sz="4000" b="1" dirty="0">
                <a:solidFill>
                  <a:srgbClr val="C00000"/>
                </a:solidFill>
              </a:rPr>
              <a:t>स्थल-बाह्य आपात स्थिति घोषणा</a:t>
            </a:r>
            <a:endParaRPr lang="hi-IN" sz="4000" dirty="0">
              <a:solidFill>
                <a:srgbClr val="C00000"/>
              </a:solidFill>
            </a:endParaRP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2F0FC15A-D324-7345-89C1-639E5FCBC38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91871" y="1059366"/>
            <a:ext cx="6567495" cy="6753074"/>
          </a:xfrm>
          <a:noFill/>
        </p:spPr>
        <p:txBody>
          <a:bodyPr>
            <a:noAutofit/>
          </a:bodyPr>
          <a:lstStyle/>
          <a:p>
            <a:pPr algn="just"/>
            <a:r>
              <a:rPr lang="hi-IN" sz="2800" dirty="0"/>
              <a:t>रिएक्टर कोर क्षति या विकिरण उत्सर्जन के आधार पर</a:t>
            </a:r>
            <a:endParaRPr lang="en-US" sz="2800" dirty="0">
              <a:latin typeface="Open sans" panose="020B0606030504020204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</a:pPr>
            <a:endParaRPr lang="en-US" sz="2800" dirty="0">
              <a:latin typeface="Open sans" panose="020B0606030504020204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</a:pPr>
            <a:endParaRPr lang="en-US" sz="2800" dirty="0">
              <a:latin typeface="Open sans" panose="020B0606030504020204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</a:pPr>
            <a:endParaRPr lang="en-US" sz="2800" dirty="0">
              <a:latin typeface="Open sans" panose="020B0606030504020204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150000"/>
              </a:lnSpc>
              <a:buNone/>
            </a:pPr>
            <a:endParaRPr lang="en-US" sz="2800" dirty="0">
              <a:latin typeface="Open sans" panose="020B0606030504020204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150000"/>
              </a:lnSpc>
              <a:buNone/>
            </a:pPr>
            <a:endParaRPr lang="en-US" sz="2800" dirty="0">
              <a:latin typeface="Open sans" panose="020B0606030504020204"/>
              <a:cs typeface="Times New Roman" panose="02020603050405020304" pitchFamily="18" charset="0"/>
            </a:endParaRPr>
          </a:p>
          <a:p>
            <a:pPr algn="just"/>
            <a:r>
              <a:rPr lang="hi-IN" sz="2800" dirty="0"/>
              <a:t>संयंत्र और पर्यावरणीय मानकों द्वारा सक्रिय किया गया</a:t>
            </a:r>
            <a:endParaRPr lang="en-US" sz="2800" dirty="0">
              <a:latin typeface="Open sans" panose="020B0606030504020204"/>
              <a:cs typeface="Times New Roman" panose="02020603050405020304" pitchFamily="18" charset="0"/>
            </a:endParaRPr>
          </a:p>
        </p:txBody>
      </p:sp>
      <p:pic>
        <p:nvPicPr>
          <p:cNvPr id="14" name="object 4">
            <a:extLst>
              <a:ext uri="{FF2B5EF4-FFF2-40B4-BE49-F238E27FC236}">
                <a16:creationId xmlns:a16="http://schemas.microsoft.com/office/drawing/2014/main" id="{6AF94322-840D-4B04-894E-3CCD1E47C7B4}"/>
              </a:ext>
            </a:extLst>
          </p:cNvPr>
          <p:cNvPicPr/>
          <p:nvPr/>
        </p:nvPicPr>
        <p:blipFill rotWithShape="1">
          <a:blip r:embed="rId2" cstate="print"/>
          <a:srcRect r="21695"/>
          <a:stretch/>
        </p:blipFill>
        <p:spPr>
          <a:xfrm>
            <a:off x="10741032" y="27603"/>
            <a:ext cx="1436668" cy="1088879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97529339-DD6A-48EE-AD4E-1E152AB6B90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4651" y="117884"/>
            <a:ext cx="1384533" cy="941482"/>
          </a:xfrm>
          <a:prstGeom prst="rect">
            <a:avLst/>
          </a:prstGeom>
        </p:spPr>
      </p:pic>
      <p:pic>
        <p:nvPicPr>
          <p:cNvPr id="9" name="Image 182">
            <a:extLst>
              <a:ext uri="{FF2B5EF4-FFF2-40B4-BE49-F238E27FC236}">
                <a16:creationId xmlns:a16="http://schemas.microsoft.com/office/drawing/2014/main" id="{41419F07-851E-4C9E-8955-2A0078B14F0D}"/>
              </a:ext>
            </a:extLst>
          </p:cNvPr>
          <p:cNvPicPr>
            <a:picLocks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687150" y="1990141"/>
            <a:ext cx="4333465" cy="35379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933489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75552A9F-FEAB-3C0A-0D03-62EEE4B77A41}"/>
              </a:ext>
            </a:extLst>
          </p:cNvPr>
          <p:cNvSpPr/>
          <p:nvPr/>
        </p:nvSpPr>
        <p:spPr>
          <a:xfrm>
            <a:off x="76200" y="76200"/>
            <a:ext cx="12039600" cy="6705600"/>
          </a:xfrm>
          <a:prstGeom prst="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AutoShape 4">
            <a:extLst>
              <a:ext uri="{FF2B5EF4-FFF2-40B4-BE49-F238E27FC236}">
                <a16:creationId xmlns:a16="http://schemas.microsoft.com/office/drawing/2014/main" id="{09B031A6-C119-B352-63B4-9B30BBC1D174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N"/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0C5EB466-FC32-3E63-46E7-9581F6B98B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5560" y="2653747"/>
            <a:ext cx="3359426" cy="1311965"/>
          </a:xfrm>
          <a:noFill/>
        </p:spPr>
        <p:txBody>
          <a:bodyPr>
            <a:noAutofit/>
          </a:bodyPr>
          <a:lstStyle/>
          <a:p>
            <a:br>
              <a:rPr lang="en-US" sz="4000" b="1" dirty="0">
                <a:solidFill>
                  <a:srgbClr val="C00000"/>
                </a:solidFill>
              </a:rPr>
            </a:br>
            <a:r>
              <a:rPr lang="hi-IN" sz="4000" b="1" dirty="0">
                <a:solidFill>
                  <a:srgbClr val="C00000"/>
                </a:solidFill>
              </a:rPr>
              <a:t>आपातकालीन चरण</a:t>
            </a:r>
            <a:endParaRPr lang="hi-IN" sz="4000" dirty="0">
              <a:solidFill>
                <a:srgbClr val="C00000"/>
              </a:solidFill>
            </a:endParaRP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2F0FC15A-D324-7345-89C1-639E5FCBC38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12976" y="2057381"/>
            <a:ext cx="6897754" cy="2941997"/>
          </a:xfrm>
          <a:noFill/>
        </p:spPr>
        <p:txBody>
          <a:bodyPr>
            <a:noAutofit/>
          </a:bodyPr>
          <a:lstStyle/>
          <a:p>
            <a:endParaRPr lang="en-US" sz="2800" b="1" dirty="0"/>
          </a:p>
          <a:p>
            <a:r>
              <a:rPr lang="hi-IN" sz="2800" b="1" dirty="0"/>
              <a:t>प्रारंभिक चरण: </a:t>
            </a:r>
            <a:r>
              <a:rPr lang="hi-IN" sz="2800" dirty="0"/>
              <a:t>उत्सर्जन-पूर्व एवं उत्सर्जन</a:t>
            </a:r>
            <a:endParaRPr lang="en-US" sz="2800" dirty="0">
              <a:latin typeface="Open sans" panose="020B0606030504020204"/>
              <a:cs typeface="Times New Roman" panose="02020603050405020304" pitchFamily="18" charset="0"/>
            </a:endParaRPr>
          </a:p>
          <a:p>
            <a:pPr>
              <a:lnSpc>
                <a:spcPct val="200000"/>
              </a:lnSpc>
            </a:pPr>
            <a:r>
              <a:rPr lang="hi-IN" sz="2800" b="1" dirty="0"/>
              <a:t>मध्यवर्ती चरण: </a:t>
            </a:r>
            <a:r>
              <a:rPr lang="hi-IN" sz="2800" dirty="0"/>
              <a:t>विकिरण संपर्क में कमी</a:t>
            </a:r>
            <a:endParaRPr lang="en-US" sz="2800" dirty="0"/>
          </a:p>
          <a:p>
            <a:pPr>
              <a:lnSpc>
                <a:spcPct val="200000"/>
              </a:lnSpc>
            </a:pPr>
            <a:r>
              <a:rPr lang="hi-IN" sz="2800" b="1" dirty="0"/>
              <a:t>अंतिम चरण: </a:t>
            </a:r>
            <a:r>
              <a:rPr lang="hi-IN" sz="2800" dirty="0"/>
              <a:t>पुनर्प्राप्ति एवं सुधार कार्य</a:t>
            </a:r>
            <a:endParaRPr lang="en-US" sz="2800" dirty="0">
              <a:latin typeface="Open sans" panose="020B0606030504020204"/>
              <a:cs typeface="Times New Roman" panose="02020603050405020304" pitchFamily="18" charset="0"/>
            </a:endParaRPr>
          </a:p>
        </p:txBody>
      </p:sp>
      <p:pic>
        <p:nvPicPr>
          <p:cNvPr id="14" name="object 4">
            <a:extLst>
              <a:ext uri="{FF2B5EF4-FFF2-40B4-BE49-F238E27FC236}">
                <a16:creationId xmlns:a16="http://schemas.microsoft.com/office/drawing/2014/main" id="{6AF94322-840D-4B04-894E-3CCD1E47C7B4}"/>
              </a:ext>
            </a:extLst>
          </p:cNvPr>
          <p:cNvPicPr/>
          <p:nvPr/>
        </p:nvPicPr>
        <p:blipFill rotWithShape="1">
          <a:blip r:embed="rId2" cstate="print"/>
          <a:srcRect r="21695"/>
          <a:stretch/>
        </p:blipFill>
        <p:spPr>
          <a:xfrm>
            <a:off x="10741032" y="27603"/>
            <a:ext cx="1436668" cy="1088879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97529339-DD6A-48EE-AD4E-1E152AB6B90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4651" y="117884"/>
            <a:ext cx="1384533" cy="9414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647254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75552A9F-FEAB-3C0A-0D03-62EEE4B77A41}"/>
              </a:ext>
            </a:extLst>
          </p:cNvPr>
          <p:cNvSpPr/>
          <p:nvPr/>
        </p:nvSpPr>
        <p:spPr>
          <a:xfrm>
            <a:off x="76200" y="76200"/>
            <a:ext cx="12039600" cy="6705600"/>
          </a:xfrm>
          <a:prstGeom prst="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AutoShape 4">
            <a:extLst>
              <a:ext uri="{FF2B5EF4-FFF2-40B4-BE49-F238E27FC236}">
                <a16:creationId xmlns:a16="http://schemas.microsoft.com/office/drawing/2014/main" id="{09B031A6-C119-B352-63B4-9B30BBC1D174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N"/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0C5EB466-FC32-3E63-46E7-9581F6B98B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0" y="2365513"/>
            <a:ext cx="4247322" cy="2216428"/>
          </a:xfrm>
          <a:noFill/>
        </p:spPr>
        <p:txBody>
          <a:bodyPr>
            <a:noAutofit/>
          </a:bodyPr>
          <a:lstStyle/>
          <a:p>
            <a:r>
              <a:rPr lang="hi-IN" sz="4000" b="1" dirty="0">
                <a:solidFill>
                  <a:srgbClr val="C00000"/>
                </a:solidFill>
              </a:rPr>
              <a:t>स्थल पर आपातकालीन प्रतिक्रिया</a:t>
            </a:r>
            <a:endParaRPr lang="en-IN" sz="4000" b="1" dirty="0">
              <a:solidFill>
                <a:srgbClr val="C00000"/>
              </a:solidFill>
              <a:latin typeface="Open sans" panose="020B0606030504020204"/>
              <a:cs typeface="Times New Roman" panose="02020603050405020304" pitchFamily="18" charset="0"/>
            </a:endParaRPr>
          </a:p>
        </p:txBody>
      </p:sp>
      <p:pic>
        <p:nvPicPr>
          <p:cNvPr id="14" name="object 4">
            <a:extLst>
              <a:ext uri="{FF2B5EF4-FFF2-40B4-BE49-F238E27FC236}">
                <a16:creationId xmlns:a16="http://schemas.microsoft.com/office/drawing/2014/main" id="{6AF94322-840D-4B04-894E-3CCD1E47C7B4}"/>
              </a:ext>
            </a:extLst>
          </p:cNvPr>
          <p:cNvPicPr/>
          <p:nvPr/>
        </p:nvPicPr>
        <p:blipFill rotWithShape="1">
          <a:blip r:embed="rId2" cstate="print"/>
          <a:srcRect r="21695"/>
          <a:stretch/>
        </p:blipFill>
        <p:spPr>
          <a:xfrm>
            <a:off x="10741032" y="27603"/>
            <a:ext cx="1436668" cy="1088879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97529339-DD6A-48EE-AD4E-1E152AB6B90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4651" y="117884"/>
            <a:ext cx="1384533" cy="941482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3BA27926-265B-488F-B8AA-99AE9A8D8999}"/>
              </a:ext>
            </a:extLst>
          </p:cNvPr>
          <p:cNvSpPr/>
          <p:nvPr/>
        </p:nvSpPr>
        <p:spPr>
          <a:xfrm>
            <a:off x="4353340" y="1628632"/>
            <a:ext cx="7116416" cy="30006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sz="2800" b="1" dirty="0"/>
          </a:p>
          <a:p>
            <a:pPr marL="457200" indent="-457200">
              <a:buFont typeface="Wingdings" panose="05000000000000000000" pitchFamily="2" charset="2"/>
              <a:buChar char="ü"/>
            </a:pPr>
            <a:r>
              <a:rPr lang="hi-IN" sz="2800" dirty="0"/>
              <a:t>प्लांट आपातकालीन संचालन संगठन द्वारा प्रबंधित।</a:t>
            </a:r>
            <a:endParaRPr lang="en-US" sz="2800" dirty="0">
              <a:latin typeface="Open sans" panose="020B0606030504020204"/>
              <a:cs typeface="Times New Roman" panose="02020603050405020304" pitchFamily="18" charset="0"/>
            </a:endParaRPr>
          </a:p>
          <a:p>
            <a:pPr marL="457200" indent="-457200">
              <a:lnSpc>
                <a:spcPct val="200000"/>
              </a:lnSpc>
              <a:buFont typeface="Wingdings" panose="05000000000000000000" pitchFamily="2" charset="2"/>
              <a:buChar char="ü"/>
            </a:pPr>
            <a:r>
              <a:rPr lang="hi-IN" sz="2800" dirty="0"/>
              <a:t>ध्यान केंद्रित: विकिरण नियंत्रण, परिरोधन, कार्यकर्ता सुरक्षा।</a:t>
            </a:r>
            <a:endParaRPr lang="en-US" sz="2800" dirty="0">
              <a:latin typeface="Open sans" panose="020B0606030504020204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301771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75552A9F-FEAB-3C0A-0D03-62EEE4B77A41}"/>
              </a:ext>
            </a:extLst>
          </p:cNvPr>
          <p:cNvSpPr/>
          <p:nvPr/>
        </p:nvSpPr>
        <p:spPr>
          <a:xfrm>
            <a:off x="76200" y="76200"/>
            <a:ext cx="12039600" cy="6705600"/>
          </a:xfrm>
          <a:prstGeom prst="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AutoShape 4">
            <a:extLst>
              <a:ext uri="{FF2B5EF4-FFF2-40B4-BE49-F238E27FC236}">
                <a16:creationId xmlns:a16="http://schemas.microsoft.com/office/drawing/2014/main" id="{09B031A6-C119-B352-63B4-9B30BBC1D174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N"/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0C5EB466-FC32-3E63-46E7-9581F6B98B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4800" y="2895600"/>
            <a:ext cx="4114800" cy="1143000"/>
          </a:xfrm>
          <a:noFill/>
        </p:spPr>
        <p:txBody>
          <a:bodyPr>
            <a:noAutofit/>
          </a:bodyPr>
          <a:lstStyle/>
          <a:p>
            <a:r>
              <a:rPr lang="hi-IN" sz="4000" b="1" dirty="0">
                <a:solidFill>
                  <a:srgbClr val="C00000"/>
                </a:solidFill>
              </a:rPr>
              <a:t>परिचय</a:t>
            </a:r>
            <a:endParaRPr lang="en-IN" sz="4000" b="1" dirty="0">
              <a:solidFill>
                <a:srgbClr val="C00000"/>
              </a:solidFill>
              <a:latin typeface="Open sans" panose="020B0606030504020204"/>
              <a:cs typeface="Times New Roman" panose="02020603050405020304" pitchFamily="18" charset="0"/>
            </a:endParaRP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2F0FC15A-D324-7345-89C1-639E5FCBC38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95800" y="1143000"/>
            <a:ext cx="7086600" cy="4953000"/>
          </a:xfrm>
          <a:noFill/>
        </p:spPr>
        <p:txBody>
          <a:bodyPr>
            <a:noAutofit/>
          </a:bodyPr>
          <a:lstStyle/>
          <a:p>
            <a:pPr marL="0" indent="0" algn="just">
              <a:lnSpc>
                <a:spcPct val="150000"/>
              </a:lnSpc>
            </a:pPr>
            <a:r>
              <a:rPr lang="en-US" sz="2400" dirty="0"/>
              <a:t> </a:t>
            </a:r>
            <a:r>
              <a:rPr lang="hi-IN" sz="2400" dirty="0"/>
              <a:t>परमाणु ऊर्जा भारत की ऊर्जा रणनीति का एक प्रमुख घटक है, जो एक स्थिर, निम्न-कार्बन विद्युत स्रोत प्रदान करता है। 9 संयंत्रों में 24 रिएक्टरों और राष्ट्रीय ग्रिड में बढ़ती भूमिका के साथ, भारत कठोर सुरक्षा और नियामक निगरानी पर जोर देता है।</a:t>
            </a:r>
            <a:endParaRPr lang="en-US" sz="2400" dirty="0"/>
          </a:p>
          <a:p>
            <a:pPr marL="0" indent="0" algn="just">
              <a:lnSpc>
                <a:spcPct val="150000"/>
              </a:lnSpc>
            </a:pPr>
            <a:r>
              <a:rPr lang="hi-IN" sz="2400" dirty="0"/>
              <a:t> यह पाठ प्रथम प्रतिवादकों को परमाणु रिएक्टरों, उनके संचालन, सुरक्षा प्रणालियों और आपातकालीन प्रतिक्रिया प्रोटोकॉल का आवश्यक ज्ञान प्रदान</a:t>
            </a:r>
            <a:r>
              <a:rPr lang="en-US" sz="2400" dirty="0"/>
              <a:t> </a:t>
            </a:r>
            <a:r>
              <a:rPr lang="hi-IN" sz="2400" dirty="0"/>
              <a:t>करता है।</a:t>
            </a:r>
            <a:endParaRPr lang="en-IN" sz="2400" dirty="0">
              <a:latin typeface="Times New Roman" panose="02020603050405020304" pitchFamily="18" charset="0"/>
              <a:cs typeface="Times New Roman" pitchFamily="18" charset="0"/>
            </a:endParaRPr>
          </a:p>
        </p:txBody>
      </p:sp>
      <p:pic>
        <p:nvPicPr>
          <p:cNvPr id="14" name="object 4">
            <a:extLst>
              <a:ext uri="{FF2B5EF4-FFF2-40B4-BE49-F238E27FC236}">
                <a16:creationId xmlns:a16="http://schemas.microsoft.com/office/drawing/2014/main" id="{6AF94322-840D-4B04-894E-3CCD1E47C7B4}"/>
              </a:ext>
            </a:extLst>
          </p:cNvPr>
          <p:cNvPicPr/>
          <p:nvPr/>
        </p:nvPicPr>
        <p:blipFill rotWithShape="1">
          <a:blip r:embed="rId2" cstate="print"/>
          <a:srcRect r="21695"/>
          <a:stretch/>
        </p:blipFill>
        <p:spPr>
          <a:xfrm>
            <a:off x="10741032" y="27603"/>
            <a:ext cx="1436668" cy="1088879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97529339-DD6A-48EE-AD4E-1E152AB6B90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4651" y="117884"/>
            <a:ext cx="1384533" cy="9414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997582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75552A9F-FEAB-3C0A-0D03-62EEE4B77A41}"/>
              </a:ext>
            </a:extLst>
          </p:cNvPr>
          <p:cNvSpPr/>
          <p:nvPr/>
        </p:nvSpPr>
        <p:spPr>
          <a:xfrm>
            <a:off x="76200" y="76200"/>
            <a:ext cx="12039600" cy="6705600"/>
          </a:xfrm>
          <a:prstGeom prst="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AutoShape 4">
            <a:extLst>
              <a:ext uri="{FF2B5EF4-FFF2-40B4-BE49-F238E27FC236}">
                <a16:creationId xmlns:a16="http://schemas.microsoft.com/office/drawing/2014/main" id="{09B031A6-C119-B352-63B4-9B30BBC1D174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N"/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0C5EB466-FC32-3E63-46E7-9581F6B98B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0" y="2365513"/>
            <a:ext cx="4078359" cy="2216428"/>
          </a:xfrm>
          <a:noFill/>
        </p:spPr>
        <p:txBody>
          <a:bodyPr>
            <a:noAutofit/>
          </a:bodyPr>
          <a:lstStyle/>
          <a:p>
            <a:r>
              <a:rPr lang="hi-IN" sz="4000" b="1" dirty="0">
                <a:solidFill>
                  <a:srgbClr val="C00000"/>
                </a:solidFill>
              </a:rPr>
              <a:t>स्थल के बाहर आपातकालीन प्रतिक्रिया</a:t>
            </a:r>
            <a:endParaRPr lang="en-IN" sz="4000" b="1" dirty="0">
              <a:solidFill>
                <a:srgbClr val="C00000"/>
              </a:solidFill>
              <a:latin typeface="Open sans" panose="020B0606030504020204"/>
              <a:cs typeface="Times New Roman" panose="02020603050405020304" pitchFamily="18" charset="0"/>
            </a:endParaRPr>
          </a:p>
        </p:txBody>
      </p:sp>
      <p:pic>
        <p:nvPicPr>
          <p:cNvPr id="14" name="object 4">
            <a:extLst>
              <a:ext uri="{FF2B5EF4-FFF2-40B4-BE49-F238E27FC236}">
                <a16:creationId xmlns:a16="http://schemas.microsoft.com/office/drawing/2014/main" id="{6AF94322-840D-4B04-894E-3CCD1E47C7B4}"/>
              </a:ext>
            </a:extLst>
          </p:cNvPr>
          <p:cNvPicPr/>
          <p:nvPr/>
        </p:nvPicPr>
        <p:blipFill rotWithShape="1">
          <a:blip r:embed="rId2" cstate="print"/>
          <a:srcRect r="21695"/>
          <a:stretch/>
        </p:blipFill>
        <p:spPr>
          <a:xfrm>
            <a:off x="10741032" y="27603"/>
            <a:ext cx="1436668" cy="1088879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97529339-DD6A-48EE-AD4E-1E152AB6B90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4651" y="117884"/>
            <a:ext cx="1384533" cy="941482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3BA27926-265B-488F-B8AA-99AE9A8D8999}"/>
              </a:ext>
            </a:extLst>
          </p:cNvPr>
          <p:cNvSpPr/>
          <p:nvPr/>
        </p:nvSpPr>
        <p:spPr>
          <a:xfrm>
            <a:off x="4403036" y="2443636"/>
            <a:ext cx="7116416" cy="26236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hi-IN" sz="2800" dirty="0"/>
              <a:t>डीडीएमए और कलेक्टर द्वारा संचालित</a:t>
            </a:r>
            <a:endParaRPr lang="en-US" sz="2800" dirty="0">
              <a:latin typeface="Open sans" panose="020B0606030504020204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endParaRPr lang="en-US" sz="2800" dirty="0">
              <a:latin typeface="Open sans" panose="020B0606030504020204"/>
              <a:cs typeface="Times New Roman" panose="02020603050405020304" pitchFamily="18" charset="0"/>
            </a:endParaRPr>
          </a:p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hi-IN" sz="2800" dirty="0"/>
              <a:t>सीएमजी-डीएई और बार्क विशेषज्ञों द्वारा सहयोगित</a:t>
            </a:r>
            <a:endParaRPr lang="en-US" sz="2800" dirty="0">
              <a:latin typeface="Open sans" panose="020B0606030504020204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6919023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75552A9F-FEAB-3C0A-0D03-62EEE4B77A41}"/>
              </a:ext>
            </a:extLst>
          </p:cNvPr>
          <p:cNvSpPr/>
          <p:nvPr/>
        </p:nvSpPr>
        <p:spPr>
          <a:xfrm>
            <a:off x="76200" y="76200"/>
            <a:ext cx="12039600" cy="6705600"/>
          </a:xfrm>
          <a:prstGeom prst="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AutoShape 4">
            <a:extLst>
              <a:ext uri="{FF2B5EF4-FFF2-40B4-BE49-F238E27FC236}">
                <a16:creationId xmlns:a16="http://schemas.microsoft.com/office/drawing/2014/main" id="{09B031A6-C119-B352-63B4-9B30BBC1D174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N"/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0C5EB466-FC32-3E63-46E7-9581F6B98B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7019" y="2057401"/>
            <a:ext cx="3747052" cy="2405270"/>
          </a:xfrm>
          <a:noFill/>
        </p:spPr>
        <p:txBody>
          <a:bodyPr>
            <a:noAutofit/>
          </a:bodyPr>
          <a:lstStyle/>
          <a:p>
            <a:r>
              <a:rPr lang="hi-IN" sz="4000" b="1" dirty="0">
                <a:solidFill>
                  <a:srgbClr val="C00000"/>
                </a:solidFill>
              </a:rPr>
              <a:t>मुख्य आपातकालीन प्रतिक्रिया दल</a:t>
            </a:r>
            <a:endParaRPr lang="en-IN" sz="4000" b="1" dirty="0">
              <a:solidFill>
                <a:srgbClr val="C00000"/>
              </a:solidFill>
              <a:latin typeface="Open sans" panose="020B0606030504020204"/>
              <a:cs typeface="Times New Roman" panose="02020603050405020304" pitchFamily="18" charset="0"/>
            </a:endParaRPr>
          </a:p>
        </p:txBody>
      </p:sp>
      <p:pic>
        <p:nvPicPr>
          <p:cNvPr id="14" name="object 4">
            <a:extLst>
              <a:ext uri="{FF2B5EF4-FFF2-40B4-BE49-F238E27FC236}">
                <a16:creationId xmlns:a16="http://schemas.microsoft.com/office/drawing/2014/main" id="{6AF94322-840D-4B04-894E-3CCD1E47C7B4}"/>
              </a:ext>
            </a:extLst>
          </p:cNvPr>
          <p:cNvPicPr/>
          <p:nvPr/>
        </p:nvPicPr>
        <p:blipFill rotWithShape="1">
          <a:blip r:embed="rId2" cstate="print"/>
          <a:srcRect r="21695"/>
          <a:stretch/>
        </p:blipFill>
        <p:spPr>
          <a:xfrm>
            <a:off x="10741032" y="27603"/>
            <a:ext cx="1436668" cy="1088879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97529339-DD6A-48EE-AD4E-1E152AB6B90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4651" y="117884"/>
            <a:ext cx="1384533" cy="941482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3BA27926-265B-488F-B8AA-99AE9A8D8999}"/>
              </a:ext>
            </a:extLst>
          </p:cNvPr>
          <p:cNvSpPr/>
          <p:nvPr/>
        </p:nvSpPr>
        <p:spPr>
          <a:xfrm>
            <a:off x="4591877" y="1489475"/>
            <a:ext cx="6798366" cy="34315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lnSpc>
                <a:spcPct val="200000"/>
              </a:lnSpc>
              <a:buFont typeface="Wingdings" panose="05000000000000000000" pitchFamily="2" charset="2"/>
              <a:buChar char="ü"/>
            </a:pPr>
            <a:r>
              <a:rPr lang="hi-IN" sz="2800" dirty="0"/>
              <a:t>चेतावनी एवं परामर्श दल</a:t>
            </a:r>
            <a:endParaRPr lang="en-US" sz="2800" dirty="0">
              <a:latin typeface="Open sans" panose="020B0606030504020204"/>
              <a:cs typeface="Times New Roman" panose="02020603050405020304" pitchFamily="18" charset="0"/>
            </a:endParaRPr>
          </a:p>
          <a:p>
            <a:pPr marL="457200" indent="-457200">
              <a:lnSpc>
                <a:spcPct val="200000"/>
              </a:lnSpc>
              <a:buFont typeface="Wingdings" panose="05000000000000000000" pitchFamily="2" charset="2"/>
              <a:buChar char="ü"/>
            </a:pPr>
            <a:r>
              <a:rPr lang="hi-IN" sz="2800" dirty="0"/>
              <a:t>विकिरण सर्वेक्षण दल</a:t>
            </a:r>
            <a:endParaRPr lang="en-US" sz="2800" dirty="0"/>
          </a:p>
          <a:p>
            <a:pPr marL="457200" indent="-457200">
              <a:lnSpc>
                <a:spcPct val="200000"/>
              </a:lnSpc>
              <a:buFont typeface="Wingdings" panose="05000000000000000000" pitchFamily="2" charset="2"/>
              <a:buChar char="ü"/>
            </a:pPr>
            <a:r>
              <a:rPr lang="hi-IN" sz="2800" dirty="0"/>
              <a:t>यातायात नियंत्रण दल</a:t>
            </a:r>
            <a:endParaRPr lang="en-US" sz="2800" dirty="0"/>
          </a:p>
          <a:p>
            <a:pPr marL="457200" indent="-457200">
              <a:lnSpc>
                <a:spcPct val="200000"/>
              </a:lnSpc>
              <a:buFont typeface="Wingdings" panose="05000000000000000000" pitchFamily="2" charset="2"/>
              <a:buChar char="ü"/>
            </a:pPr>
            <a:r>
              <a:rPr lang="hi-IN" sz="2800" dirty="0"/>
              <a:t>निकासी एवं औषधीय सुरक्षा दल</a:t>
            </a:r>
            <a:endParaRPr lang="en-US" sz="2800" dirty="0">
              <a:latin typeface="Open sans" panose="020B0606030504020204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27785016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75552A9F-FEAB-3C0A-0D03-62EEE4B77A41}"/>
              </a:ext>
            </a:extLst>
          </p:cNvPr>
          <p:cNvSpPr/>
          <p:nvPr/>
        </p:nvSpPr>
        <p:spPr>
          <a:xfrm>
            <a:off x="76200" y="76200"/>
            <a:ext cx="12039600" cy="6705600"/>
          </a:xfrm>
          <a:prstGeom prst="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AutoShape 4">
            <a:extLst>
              <a:ext uri="{FF2B5EF4-FFF2-40B4-BE49-F238E27FC236}">
                <a16:creationId xmlns:a16="http://schemas.microsoft.com/office/drawing/2014/main" id="{09B031A6-C119-B352-63B4-9B30BBC1D174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N"/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0C5EB466-FC32-3E63-46E7-9581F6B98B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7019" y="2057401"/>
            <a:ext cx="3747052" cy="2405270"/>
          </a:xfrm>
          <a:noFill/>
        </p:spPr>
        <p:txBody>
          <a:bodyPr>
            <a:noAutofit/>
          </a:bodyPr>
          <a:lstStyle/>
          <a:p>
            <a:r>
              <a:rPr lang="hi-IN" sz="4000" b="1" dirty="0">
                <a:solidFill>
                  <a:srgbClr val="C00000"/>
                </a:solidFill>
              </a:rPr>
              <a:t>विशेषीकृत दल और कर्तव्य</a:t>
            </a:r>
            <a:endParaRPr lang="en-IN" sz="4000" b="1" dirty="0">
              <a:solidFill>
                <a:srgbClr val="C00000"/>
              </a:solidFill>
              <a:latin typeface="Open sans" panose="020B0606030504020204"/>
              <a:cs typeface="Times New Roman" panose="02020603050405020304" pitchFamily="18" charset="0"/>
            </a:endParaRPr>
          </a:p>
        </p:txBody>
      </p:sp>
      <p:pic>
        <p:nvPicPr>
          <p:cNvPr id="14" name="object 4">
            <a:extLst>
              <a:ext uri="{FF2B5EF4-FFF2-40B4-BE49-F238E27FC236}">
                <a16:creationId xmlns:a16="http://schemas.microsoft.com/office/drawing/2014/main" id="{6AF94322-840D-4B04-894E-3CCD1E47C7B4}"/>
              </a:ext>
            </a:extLst>
          </p:cNvPr>
          <p:cNvPicPr/>
          <p:nvPr/>
        </p:nvPicPr>
        <p:blipFill rotWithShape="1">
          <a:blip r:embed="rId2" cstate="print"/>
          <a:srcRect r="21695"/>
          <a:stretch/>
        </p:blipFill>
        <p:spPr>
          <a:xfrm>
            <a:off x="10741032" y="27603"/>
            <a:ext cx="1436668" cy="1088879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97529339-DD6A-48EE-AD4E-1E152AB6B90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4651" y="117884"/>
            <a:ext cx="1384533" cy="941482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3BA27926-265B-488F-B8AA-99AE9A8D8999}"/>
              </a:ext>
            </a:extLst>
          </p:cNvPr>
          <p:cNvSpPr/>
          <p:nvPr/>
        </p:nvSpPr>
        <p:spPr>
          <a:xfrm>
            <a:off x="4169333" y="1544277"/>
            <a:ext cx="8022667" cy="34315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</a:pPr>
            <a:r>
              <a:rPr lang="hi-IN" sz="2800" b="1" dirty="0"/>
              <a:t>काफिला दल:</a:t>
            </a:r>
            <a:r>
              <a:rPr lang="hi-IN" sz="2800" dirty="0"/>
              <a:t> निकास किए गए लोगों का परिवहन</a:t>
            </a:r>
            <a:endParaRPr lang="en-US" sz="2800" dirty="0">
              <a:latin typeface="Open sans" panose="020B0606030504020204"/>
              <a:cs typeface="Times New Roman" panose="02020603050405020304" pitchFamily="18" charset="0"/>
            </a:endParaRPr>
          </a:p>
          <a:p>
            <a:pPr>
              <a:lnSpc>
                <a:spcPct val="200000"/>
              </a:lnSpc>
            </a:pPr>
            <a:r>
              <a:rPr lang="hi-IN" sz="2800" b="1" dirty="0"/>
              <a:t>अपदूषण दल:</a:t>
            </a:r>
            <a:r>
              <a:rPr lang="hi-IN" sz="2800" dirty="0"/>
              <a:t> विकिरण या संदूषण की सफाई</a:t>
            </a:r>
            <a:endParaRPr lang="en-US" sz="2800" dirty="0"/>
          </a:p>
          <a:p>
            <a:pPr>
              <a:lnSpc>
                <a:spcPct val="200000"/>
              </a:lnSpc>
            </a:pPr>
            <a:r>
              <a:rPr lang="hi-IN" sz="2800" b="1" dirty="0"/>
              <a:t>सभा स्थल दल:</a:t>
            </a:r>
            <a:r>
              <a:rPr lang="hi-IN" sz="2800" dirty="0"/>
              <a:t> आश्रय व्यवस्था स्थापित करना</a:t>
            </a:r>
            <a:br>
              <a:rPr lang="hi-IN" sz="2800" dirty="0"/>
            </a:br>
            <a:r>
              <a:rPr lang="hi-IN" sz="2800" b="1" dirty="0"/>
              <a:t>गश्ती दल:</a:t>
            </a:r>
            <a:r>
              <a:rPr lang="hi-IN" sz="2800" dirty="0"/>
              <a:t> संपत्ति की सुरक्षा सुनिश्चित करना</a:t>
            </a:r>
            <a:endParaRPr lang="en-US" sz="2800" dirty="0">
              <a:latin typeface="Open sans" panose="020B0606030504020204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30539268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75552A9F-FEAB-3C0A-0D03-62EEE4B77A41}"/>
              </a:ext>
            </a:extLst>
          </p:cNvPr>
          <p:cNvSpPr/>
          <p:nvPr/>
        </p:nvSpPr>
        <p:spPr>
          <a:xfrm>
            <a:off x="76200" y="76200"/>
            <a:ext cx="12039600" cy="6705600"/>
          </a:xfrm>
          <a:prstGeom prst="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AutoShape 4">
            <a:extLst>
              <a:ext uri="{FF2B5EF4-FFF2-40B4-BE49-F238E27FC236}">
                <a16:creationId xmlns:a16="http://schemas.microsoft.com/office/drawing/2014/main" id="{09B031A6-C119-B352-63B4-9B30BBC1D174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N"/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0C5EB466-FC32-3E63-46E7-9581F6B98B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7019" y="2057401"/>
            <a:ext cx="3985590" cy="2405270"/>
          </a:xfrm>
          <a:noFill/>
        </p:spPr>
        <p:txBody>
          <a:bodyPr>
            <a:noAutofit/>
          </a:bodyPr>
          <a:lstStyle/>
          <a:p>
            <a:br>
              <a:rPr lang="en-US" sz="4000" b="1" dirty="0">
                <a:solidFill>
                  <a:srgbClr val="C00000"/>
                </a:solidFill>
              </a:rPr>
            </a:br>
            <a:r>
              <a:rPr lang="hi-IN" sz="4000" b="1" dirty="0">
                <a:solidFill>
                  <a:srgbClr val="C00000"/>
                </a:solidFill>
              </a:rPr>
              <a:t>सूचना एवं सहायता दल</a:t>
            </a:r>
            <a:endParaRPr lang="hi-IN" sz="4000" dirty="0">
              <a:solidFill>
                <a:srgbClr val="C00000"/>
              </a:solidFill>
            </a:endParaRPr>
          </a:p>
        </p:txBody>
      </p:sp>
      <p:pic>
        <p:nvPicPr>
          <p:cNvPr id="14" name="object 4">
            <a:extLst>
              <a:ext uri="{FF2B5EF4-FFF2-40B4-BE49-F238E27FC236}">
                <a16:creationId xmlns:a16="http://schemas.microsoft.com/office/drawing/2014/main" id="{6AF94322-840D-4B04-894E-3CCD1E47C7B4}"/>
              </a:ext>
            </a:extLst>
          </p:cNvPr>
          <p:cNvPicPr/>
          <p:nvPr/>
        </p:nvPicPr>
        <p:blipFill rotWithShape="1">
          <a:blip r:embed="rId2" cstate="print"/>
          <a:srcRect r="21695"/>
          <a:stretch/>
        </p:blipFill>
        <p:spPr>
          <a:xfrm>
            <a:off x="10741032" y="27603"/>
            <a:ext cx="1436668" cy="1088879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97529339-DD6A-48EE-AD4E-1E152AB6B90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4651" y="117884"/>
            <a:ext cx="1384533" cy="941482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3BA27926-265B-488F-B8AA-99AE9A8D8999}"/>
              </a:ext>
            </a:extLst>
          </p:cNvPr>
          <p:cNvSpPr/>
          <p:nvPr/>
        </p:nvSpPr>
        <p:spPr>
          <a:xfrm>
            <a:off x="4472609" y="1937772"/>
            <a:ext cx="7719391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sz="2800" b="1" dirty="0"/>
          </a:p>
          <a:p>
            <a:r>
              <a:rPr lang="en-US" sz="2800" b="1" dirty="0"/>
              <a:t>     </a:t>
            </a:r>
          </a:p>
          <a:p>
            <a:r>
              <a:rPr lang="en-US" sz="2800" b="1" dirty="0"/>
              <a:t> </a:t>
            </a:r>
            <a:r>
              <a:rPr lang="hi-IN" sz="2800" b="1" dirty="0"/>
              <a:t>सूचना दल:</a:t>
            </a:r>
            <a:r>
              <a:rPr lang="hi-IN" sz="2800" dirty="0"/>
              <a:t> मीडिया समन्वय</a:t>
            </a:r>
            <a:endParaRPr lang="en-US" sz="2800" dirty="0"/>
          </a:p>
          <a:p>
            <a:endParaRPr lang="en-IN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b="1" dirty="0"/>
              <a:t> </a:t>
            </a:r>
            <a:r>
              <a:rPr lang="hi-IN" sz="2800" b="1" dirty="0"/>
              <a:t>सेवा सहायता दल:</a:t>
            </a:r>
            <a:r>
              <a:rPr lang="hi-IN" sz="2800" dirty="0"/>
              <a:t> रसद एवं प्रशासनिक</a:t>
            </a:r>
            <a:r>
              <a:rPr lang="en-US" sz="2800" dirty="0"/>
              <a:t>  </a:t>
            </a:r>
            <a:r>
              <a:rPr lang="hi-IN" sz="2800" dirty="0"/>
              <a:t>सहायता</a:t>
            </a:r>
            <a:endParaRPr lang="en-IN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96348273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75552A9F-FEAB-3C0A-0D03-62EEE4B77A41}"/>
              </a:ext>
            </a:extLst>
          </p:cNvPr>
          <p:cNvSpPr/>
          <p:nvPr/>
        </p:nvSpPr>
        <p:spPr>
          <a:xfrm>
            <a:off x="76200" y="76200"/>
            <a:ext cx="12039600" cy="6705600"/>
          </a:xfrm>
          <a:prstGeom prst="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AutoShape 4">
            <a:extLst>
              <a:ext uri="{FF2B5EF4-FFF2-40B4-BE49-F238E27FC236}">
                <a16:creationId xmlns:a16="http://schemas.microsoft.com/office/drawing/2014/main" id="{09B031A6-C119-B352-63B4-9B30BBC1D174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N"/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0C5EB466-FC32-3E63-46E7-9581F6B98B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82258" y="27603"/>
            <a:ext cx="6137940" cy="1786367"/>
          </a:xfrm>
          <a:noFill/>
        </p:spPr>
        <p:txBody>
          <a:bodyPr>
            <a:noAutofit/>
          </a:bodyPr>
          <a:lstStyle/>
          <a:p>
            <a:r>
              <a:rPr lang="hi-IN" sz="4000" b="1" dirty="0">
                <a:solidFill>
                  <a:srgbClr val="C00000"/>
                </a:solidFill>
              </a:rPr>
              <a:t>परमाणु अपशिष्ट प्रबंधन</a:t>
            </a:r>
            <a:endParaRPr lang="en-IN" sz="4000" b="1" dirty="0">
              <a:solidFill>
                <a:srgbClr val="C00000"/>
              </a:solidFill>
              <a:latin typeface="Open sans" panose="020B0606030504020204"/>
              <a:cs typeface="Times New Roman" panose="02020603050405020304" pitchFamily="18" charset="0"/>
            </a:endParaRPr>
          </a:p>
        </p:txBody>
      </p:sp>
      <p:pic>
        <p:nvPicPr>
          <p:cNvPr id="14" name="object 4">
            <a:extLst>
              <a:ext uri="{FF2B5EF4-FFF2-40B4-BE49-F238E27FC236}">
                <a16:creationId xmlns:a16="http://schemas.microsoft.com/office/drawing/2014/main" id="{6AF94322-840D-4B04-894E-3CCD1E47C7B4}"/>
              </a:ext>
            </a:extLst>
          </p:cNvPr>
          <p:cNvPicPr/>
          <p:nvPr/>
        </p:nvPicPr>
        <p:blipFill rotWithShape="1">
          <a:blip r:embed="rId2" cstate="print"/>
          <a:srcRect r="21695"/>
          <a:stretch/>
        </p:blipFill>
        <p:spPr>
          <a:xfrm>
            <a:off x="10741032" y="27603"/>
            <a:ext cx="1436668" cy="1088879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97529339-DD6A-48EE-AD4E-1E152AB6B90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4651" y="117884"/>
            <a:ext cx="1384533" cy="941482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3BA27926-265B-488F-B8AA-99AE9A8D8999}"/>
              </a:ext>
            </a:extLst>
          </p:cNvPr>
          <p:cNvSpPr/>
          <p:nvPr/>
        </p:nvSpPr>
        <p:spPr>
          <a:xfrm>
            <a:off x="939274" y="1735057"/>
            <a:ext cx="9397314" cy="42932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lnSpc>
                <a:spcPct val="200000"/>
              </a:lnSpc>
              <a:buFont typeface="Wingdings" panose="05000000000000000000" pitchFamily="2" charset="2"/>
              <a:buChar char="v"/>
            </a:pPr>
            <a:r>
              <a:rPr lang="hi-IN" sz="2800" dirty="0"/>
              <a:t>निम्न/मध्यम स्तर का अपशिष्ट: संग्रहित और निगरानी किया जाता है</a:t>
            </a:r>
            <a:r>
              <a:rPr lang="en-US" sz="2800" dirty="0"/>
              <a:t>|</a:t>
            </a:r>
            <a:endParaRPr lang="en-US" sz="2800" dirty="0">
              <a:latin typeface="Open sans" panose="020B0606030504020204"/>
              <a:cs typeface="Times New Roman" panose="02020603050405020304" pitchFamily="18" charset="0"/>
            </a:endParaRPr>
          </a:p>
          <a:p>
            <a:pPr marL="457200" indent="-457200">
              <a:lnSpc>
                <a:spcPct val="200000"/>
              </a:lnSpc>
              <a:buFont typeface="Wingdings" panose="05000000000000000000" pitchFamily="2" charset="2"/>
              <a:buChar char="v"/>
            </a:pPr>
            <a:r>
              <a:rPr lang="hi-IN" sz="2800" dirty="0"/>
              <a:t>उच्च स्तर का अपशिष्ट: काँच में परिवर्तित कर संग्रहित किया जाता है</a:t>
            </a:r>
            <a:r>
              <a:rPr lang="en-US" sz="2800" dirty="0"/>
              <a:t>|</a:t>
            </a:r>
            <a:endParaRPr lang="en-US" sz="2800" dirty="0">
              <a:latin typeface="Open sans" panose="020B0606030504020204"/>
              <a:cs typeface="Times New Roman" panose="02020603050405020304" pitchFamily="18" charset="0"/>
            </a:endParaRPr>
          </a:p>
          <a:p>
            <a:pPr marL="457200" indent="-457200">
              <a:lnSpc>
                <a:spcPct val="200000"/>
              </a:lnSpc>
              <a:buFont typeface="Wingdings" panose="05000000000000000000" pitchFamily="2" charset="2"/>
              <a:buChar char="v"/>
            </a:pPr>
            <a:r>
              <a:rPr lang="hi-IN" sz="2800" dirty="0"/>
              <a:t>अंतिम निपटान: भूगर्भीय सुविधाओं में किया जाता है</a:t>
            </a:r>
            <a:r>
              <a:rPr lang="en-US" sz="2800" dirty="0"/>
              <a:t>|</a:t>
            </a:r>
            <a:endParaRPr lang="en-US" sz="2800" dirty="0">
              <a:latin typeface="Open sans" panose="020B0606030504020204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00953619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75552A9F-FEAB-3C0A-0D03-62EEE4B77A41}"/>
              </a:ext>
            </a:extLst>
          </p:cNvPr>
          <p:cNvSpPr/>
          <p:nvPr/>
        </p:nvSpPr>
        <p:spPr>
          <a:xfrm>
            <a:off x="76200" y="76200"/>
            <a:ext cx="12039600" cy="6705600"/>
          </a:xfrm>
          <a:prstGeom prst="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AutoShape 4">
            <a:extLst>
              <a:ext uri="{FF2B5EF4-FFF2-40B4-BE49-F238E27FC236}">
                <a16:creationId xmlns:a16="http://schemas.microsoft.com/office/drawing/2014/main" id="{09B031A6-C119-B352-63B4-9B30BBC1D174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N"/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0C5EB466-FC32-3E63-46E7-9581F6B98B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77081" y="27603"/>
            <a:ext cx="8237837" cy="2405270"/>
          </a:xfrm>
          <a:noFill/>
        </p:spPr>
        <p:txBody>
          <a:bodyPr>
            <a:noAutofit/>
          </a:bodyPr>
          <a:lstStyle/>
          <a:p>
            <a:r>
              <a:rPr lang="hi-IN" sz="4000" b="1" dirty="0">
                <a:solidFill>
                  <a:srgbClr val="C00000"/>
                </a:solidFill>
              </a:rPr>
              <a:t>परमाणु ऊर्जा संयंत्र (</a:t>
            </a:r>
            <a:r>
              <a:rPr lang="en-US" sz="4000" b="1" dirty="0">
                <a:solidFill>
                  <a:srgbClr val="C00000"/>
                </a:solidFill>
              </a:rPr>
              <a:t>NPP) </a:t>
            </a:r>
            <a:r>
              <a:rPr lang="hi-IN" sz="4000" b="1" dirty="0">
                <a:solidFill>
                  <a:srgbClr val="C00000"/>
                </a:solidFill>
              </a:rPr>
              <a:t>आपात स्थितियों में </a:t>
            </a:r>
            <a:r>
              <a:rPr lang="en-US" sz="4000" b="1" dirty="0">
                <a:solidFill>
                  <a:srgbClr val="C00000"/>
                </a:solidFill>
              </a:rPr>
              <a:t>NDRF </a:t>
            </a:r>
            <a:r>
              <a:rPr lang="hi-IN" sz="4000" b="1" dirty="0">
                <a:solidFill>
                  <a:srgbClr val="C00000"/>
                </a:solidFill>
              </a:rPr>
              <a:t>की भूमिका</a:t>
            </a:r>
            <a:endParaRPr lang="en-IN" sz="4000" b="1" dirty="0">
              <a:solidFill>
                <a:srgbClr val="C00000"/>
              </a:solidFill>
              <a:latin typeface="Open sans" panose="020B0606030504020204"/>
              <a:cs typeface="Times New Roman" panose="02020603050405020304" pitchFamily="18" charset="0"/>
            </a:endParaRPr>
          </a:p>
        </p:txBody>
      </p:sp>
      <p:pic>
        <p:nvPicPr>
          <p:cNvPr id="14" name="object 4">
            <a:extLst>
              <a:ext uri="{FF2B5EF4-FFF2-40B4-BE49-F238E27FC236}">
                <a16:creationId xmlns:a16="http://schemas.microsoft.com/office/drawing/2014/main" id="{6AF94322-840D-4B04-894E-3CCD1E47C7B4}"/>
              </a:ext>
            </a:extLst>
          </p:cNvPr>
          <p:cNvPicPr/>
          <p:nvPr/>
        </p:nvPicPr>
        <p:blipFill rotWithShape="1">
          <a:blip r:embed="rId2" cstate="print"/>
          <a:srcRect r="21695"/>
          <a:stretch/>
        </p:blipFill>
        <p:spPr>
          <a:xfrm>
            <a:off x="10741032" y="27603"/>
            <a:ext cx="1436668" cy="1088879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97529339-DD6A-48EE-AD4E-1E152AB6B90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4651" y="117884"/>
            <a:ext cx="1384533" cy="941482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3BA27926-265B-488F-B8AA-99AE9A8D8999}"/>
              </a:ext>
            </a:extLst>
          </p:cNvPr>
          <p:cNvSpPr/>
          <p:nvPr/>
        </p:nvSpPr>
        <p:spPr>
          <a:xfrm>
            <a:off x="2658716" y="1859596"/>
            <a:ext cx="7556202" cy="31602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lnSpc>
                <a:spcPct val="250000"/>
              </a:lnSpc>
              <a:buFont typeface="Wingdings" panose="05000000000000000000" pitchFamily="2" charset="2"/>
              <a:buChar char="ü"/>
            </a:pPr>
            <a:r>
              <a:rPr lang="hi-IN" sz="2800" dirty="0"/>
              <a:t>खोज, बचाव और चिकित्सा सहायता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lnSpc>
                <a:spcPct val="250000"/>
              </a:lnSpc>
              <a:buFont typeface="Wingdings" panose="05000000000000000000" pitchFamily="2" charset="2"/>
              <a:buChar char="ü"/>
            </a:pPr>
            <a:r>
              <a:rPr lang="hi-IN" sz="2800" dirty="0"/>
              <a:t>डिकंटैमिनेशन (दूषण-निवारण) संचालन</a:t>
            </a:r>
            <a:endParaRPr lang="en-US" sz="2800" dirty="0"/>
          </a:p>
          <a:p>
            <a:pPr marL="457200" indent="-457200">
              <a:lnSpc>
                <a:spcPct val="250000"/>
              </a:lnSpc>
              <a:buFont typeface="Wingdings" panose="05000000000000000000" pitchFamily="2" charset="2"/>
              <a:buChar char="ü"/>
            </a:pPr>
            <a:r>
              <a:rPr lang="hi-IN" sz="2800" dirty="0"/>
              <a:t>निकासी और जन सुरक्षा सुनिश्चित करना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94354181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75552A9F-FEAB-3C0A-0D03-62EEE4B77A41}"/>
              </a:ext>
            </a:extLst>
          </p:cNvPr>
          <p:cNvSpPr/>
          <p:nvPr/>
        </p:nvSpPr>
        <p:spPr>
          <a:xfrm>
            <a:off x="76200" y="76200"/>
            <a:ext cx="12039600" cy="6705600"/>
          </a:xfrm>
          <a:prstGeom prst="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AutoShape 4">
            <a:extLst>
              <a:ext uri="{FF2B5EF4-FFF2-40B4-BE49-F238E27FC236}">
                <a16:creationId xmlns:a16="http://schemas.microsoft.com/office/drawing/2014/main" id="{09B031A6-C119-B352-63B4-9B30BBC1D174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N"/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0C5EB466-FC32-3E63-46E7-9581F6B98B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66463" y="-321365"/>
            <a:ext cx="6163873" cy="2405270"/>
          </a:xfrm>
          <a:noFill/>
        </p:spPr>
        <p:txBody>
          <a:bodyPr>
            <a:noAutofit/>
          </a:bodyPr>
          <a:lstStyle/>
          <a:p>
            <a:br>
              <a:rPr lang="en-US" sz="4000" b="1" dirty="0">
                <a:solidFill>
                  <a:srgbClr val="C00000"/>
                </a:solidFill>
              </a:rPr>
            </a:br>
            <a:r>
              <a:rPr lang="hi-IN" sz="4000" b="1" dirty="0">
                <a:solidFill>
                  <a:srgbClr val="C00000"/>
                </a:solidFill>
              </a:rPr>
              <a:t>ऑफसाइट आपात स्थितियों में एनडीआरएफ की भूमिका</a:t>
            </a:r>
            <a:endParaRPr lang="hi-IN" sz="4000" dirty="0">
              <a:solidFill>
                <a:srgbClr val="C00000"/>
              </a:solidFill>
            </a:endParaRPr>
          </a:p>
        </p:txBody>
      </p:sp>
      <p:pic>
        <p:nvPicPr>
          <p:cNvPr id="14" name="object 4">
            <a:extLst>
              <a:ext uri="{FF2B5EF4-FFF2-40B4-BE49-F238E27FC236}">
                <a16:creationId xmlns:a16="http://schemas.microsoft.com/office/drawing/2014/main" id="{6AF94322-840D-4B04-894E-3CCD1E47C7B4}"/>
              </a:ext>
            </a:extLst>
          </p:cNvPr>
          <p:cNvPicPr/>
          <p:nvPr/>
        </p:nvPicPr>
        <p:blipFill rotWithShape="1">
          <a:blip r:embed="rId2" cstate="print"/>
          <a:srcRect r="21695"/>
          <a:stretch/>
        </p:blipFill>
        <p:spPr>
          <a:xfrm>
            <a:off x="10741032" y="27603"/>
            <a:ext cx="1436668" cy="1088879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97529339-DD6A-48EE-AD4E-1E152AB6B90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4651" y="117884"/>
            <a:ext cx="1384533" cy="941482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3BA27926-265B-488F-B8AA-99AE9A8D8999}"/>
              </a:ext>
            </a:extLst>
          </p:cNvPr>
          <p:cNvSpPr/>
          <p:nvPr/>
        </p:nvSpPr>
        <p:spPr>
          <a:xfrm>
            <a:off x="2364227" y="2481470"/>
            <a:ext cx="8863405" cy="4700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sz="2800" b="1" dirty="0"/>
          </a:p>
          <a:p>
            <a:pPr marL="457200" indent="-457200">
              <a:buFont typeface="Wingdings" panose="05000000000000000000" pitchFamily="2" charset="2"/>
              <a:buChar char="q"/>
            </a:pPr>
            <a:r>
              <a:rPr lang="hi-IN" sz="2800" dirty="0"/>
              <a:t>बड़े पैमाने पर निकासी में डी</a:t>
            </a:r>
            <a:r>
              <a:rPr lang="en-US" sz="2800" dirty="0"/>
              <a:t>.</a:t>
            </a:r>
            <a:r>
              <a:rPr lang="hi-IN" sz="2800" dirty="0"/>
              <a:t>डी</a:t>
            </a:r>
            <a:r>
              <a:rPr lang="en-US" sz="2800" dirty="0"/>
              <a:t>.</a:t>
            </a:r>
            <a:r>
              <a:rPr lang="hi-IN" sz="2800" dirty="0"/>
              <a:t>एम</a:t>
            </a:r>
            <a:r>
              <a:rPr lang="en-US" sz="2800" dirty="0"/>
              <a:t>.</a:t>
            </a:r>
            <a:r>
              <a:rPr lang="hi-IN" sz="2800" dirty="0"/>
              <a:t>ए</a:t>
            </a:r>
            <a:r>
              <a:rPr lang="en-US" sz="2800" dirty="0"/>
              <a:t>.</a:t>
            </a:r>
            <a:r>
              <a:rPr lang="hi-IN" sz="2800" dirty="0"/>
              <a:t> को </a:t>
            </a:r>
            <a:r>
              <a:rPr lang="en-US" sz="2800" dirty="0"/>
              <a:t>   </a:t>
            </a:r>
            <a:r>
              <a:rPr lang="hi-IN" sz="2800" dirty="0"/>
              <a:t>सहायता प्रदान करता है</a:t>
            </a:r>
            <a:r>
              <a:rPr lang="en-US" sz="2800" dirty="0"/>
              <a:t>|</a:t>
            </a:r>
            <a:endParaRPr lang="en-IN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lnSpc>
                <a:spcPct val="200000"/>
              </a:lnSpc>
              <a:buFont typeface="Wingdings" panose="05000000000000000000" pitchFamily="2" charset="2"/>
              <a:buChar char="q"/>
            </a:pPr>
            <a:r>
              <a:rPr lang="hi-IN" sz="2800" dirty="0"/>
              <a:t>दूषित क्षेत्रों की निगरानी करता है और आश्रयों का आयोजन करता है</a:t>
            </a:r>
            <a:r>
              <a:rPr lang="en-US" sz="2800" dirty="0"/>
              <a:t>|</a:t>
            </a:r>
          </a:p>
          <a:p>
            <a:pPr marL="457200" indent="-457200">
              <a:lnSpc>
                <a:spcPct val="200000"/>
              </a:lnSpc>
              <a:buFont typeface="Wingdings" panose="05000000000000000000" pitchFamily="2" charset="2"/>
              <a:buChar char="q"/>
            </a:pP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lnSpc>
                <a:spcPct val="200000"/>
              </a:lnSpc>
              <a:buFont typeface="Wingdings" panose="05000000000000000000" pitchFamily="2" charset="2"/>
              <a:buChar char="q"/>
            </a:pPr>
            <a:endParaRPr lang="en-IN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27082782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75552A9F-FEAB-3C0A-0D03-62EEE4B77A41}"/>
              </a:ext>
            </a:extLst>
          </p:cNvPr>
          <p:cNvSpPr/>
          <p:nvPr/>
        </p:nvSpPr>
        <p:spPr>
          <a:xfrm>
            <a:off x="76200" y="76200"/>
            <a:ext cx="12039600" cy="6705600"/>
          </a:xfrm>
          <a:prstGeom prst="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AutoShape 4">
            <a:extLst>
              <a:ext uri="{FF2B5EF4-FFF2-40B4-BE49-F238E27FC236}">
                <a16:creationId xmlns:a16="http://schemas.microsoft.com/office/drawing/2014/main" id="{09B031A6-C119-B352-63B4-9B30BBC1D174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N"/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0C5EB466-FC32-3E63-46E7-9581F6B98B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0" y="1515313"/>
            <a:ext cx="3760306" cy="2405270"/>
          </a:xfrm>
          <a:noFill/>
        </p:spPr>
        <p:txBody>
          <a:bodyPr>
            <a:noAutofit/>
          </a:bodyPr>
          <a:lstStyle/>
          <a:p>
            <a:r>
              <a:rPr lang="hi-IN" sz="4000" b="1" dirty="0">
                <a:solidFill>
                  <a:srgbClr val="C00000"/>
                </a:solidFill>
              </a:rPr>
              <a:t>निष्कर्ष और मुख्य सीख</a:t>
            </a:r>
            <a:endParaRPr lang="en-IN" sz="4000" b="1" dirty="0">
              <a:solidFill>
                <a:srgbClr val="C00000"/>
              </a:solidFill>
              <a:latin typeface="Open sans" panose="020B0606030504020204"/>
              <a:cs typeface="Times New Roman" panose="02020603050405020304" pitchFamily="18" charset="0"/>
            </a:endParaRPr>
          </a:p>
        </p:txBody>
      </p:sp>
      <p:pic>
        <p:nvPicPr>
          <p:cNvPr id="14" name="object 4">
            <a:extLst>
              <a:ext uri="{FF2B5EF4-FFF2-40B4-BE49-F238E27FC236}">
                <a16:creationId xmlns:a16="http://schemas.microsoft.com/office/drawing/2014/main" id="{6AF94322-840D-4B04-894E-3CCD1E47C7B4}"/>
              </a:ext>
            </a:extLst>
          </p:cNvPr>
          <p:cNvPicPr/>
          <p:nvPr/>
        </p:nvPicPr>
        <p:blipFill rotWithShape="1">
          <a:blip r:embed="rId2" cstate="print"/>
          <a:srcRect r="21695"/>
          <a:stretch/>
        </p:blipFill>
        <p:spPr>
          <a:xfrm>
            <a:off x="10741032" y="27603"/>
            <a:ext cx="1436668" cy="1088879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97529339-DD6A-48EE-AD4E-1E152AB6B90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4651" y="117884"/>
            <a:ext cx="1384533" cy="941482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3BA27926-265B-488F-B8AA-99AE9A8D8999}"/>
              </a:ext>
            </a:extLst>
          </p:cNvPr>
          <p:cNvSpPr/>
          <p:nvPr/>
        </p:nvSpPr>
        <p:spPr>
          <a:xfrm>
            <a:off x="3632886" y="1151547"/>
            <a:ext cx="8130746" cy="39162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algn="just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hi-IN" sz="2800" dirty="0"/>
              <a:t>परमाणु ऊर्जा भारत की ऊर्जा मिश्रण के लिए अत्यंत महत्वपूर्ण है, लेकिन सुरक्षा सर्वोपरि है।</a:t>
            </a:r>
            <a:endParaRPr lang="en-US" altLang="en-US" sz="2800" dirty="0">
              <a:latin typeface="Open sans" panose="020B0606030504020204"/>
              <a:cs typeface="Times New Roman" panose="02020603050405020304" pitchFamily="18" charset="0"/>
            </a:endParaRPr>
          </a:p>
          <a:p>
            <a:pPr marL="457200" indent="-457200" algn="just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hi-IN" sz="2800" dirty="0"/>
              <a:t>रिएक्टर के सिद्धांतों और संभावित जोखिमों की समझ प्रथम प्रतिक्रिया दलों के लिए आवश्यक है।</a:t>
            </a:r>
            <a:endParaRPr lang="en-US" sz="2800" dirty="0"/>
          </a:p>
          <a:p>
            <a:pPr marL="457200" indent="-457200" algn="just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hi-IN" sz="2800" dirty="0"/>
              <a:t>एनडीआरएफ परमाणु आपातकालीन तैयारी और प्रतिक्रिया में एक महत्वपूर्ण भूमिका निभाती है।</a:t>
            </a:r>
            <a:endParaRPr lang="en-US" altLang="en-US" sz="2800" dirty="0">
              <a:latin typeface="Open sans" panose="020B0606030504020204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10303617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75552A9F-FEAB-3C0A-0D03-62EEE4B77A41}"/>
              </a:ext>
            </a:extLst>
          </p:cNvPr>
          <p:cNvSpPr/>
          <p:nvPr/>
        </p:nvSpPr>
        <p:spPr>
          <a:xfrm>
            <a:off x="76200" y="76200"/>
            <a:ext cx="12039600" cy="6705600"/>
          </a:xfrm>
          <a:prstGeom prst="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AutoShape 4">
            <a:extLst>
              <a:ext uri="{FF2B5EF4-FFF2-40B4-BE49-F238E27FC236}">
                <a16:creationId xmlns:a16="http://schemas.microsoft.com/office/drawing/2014/main" id="{09B031A6-C119-B352-63B4-9B30BBC1D174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N"/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0C5EB466-FC32-3E63-46E7-9581F6B98B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94918" y="-178906"/>
            <a:ext cx="6351373" cy="2405270"/>
          </a:xfrm>
          <a:noFill/>
        </p:spPr>
        <p:txBody>
          <a:bodyPr>
            <a:noAutofit/>
          </a:bodyPr>
          <a:lstStyle/>
          <a:p>
            <a:r>
              <a:rPr lang="hi-IN" sz="4000" b="1" dirty="0">
                <a:solidFill>
                  <a:srgbClr val="C00000"/>
                </a:solidFill>
              </a:rPr>
              <a:t>निष्कर्ष और प्रमुख सीखें</a:t>
            </a:r>
            <a:endParaRPr lang="en-IN" sz="4000" b="1" dirty="0">
              <a:solidFill>
                <a:srgbClr val="C00000"/>
              </a:solidFill>
              <a:latin typeface="Open sans" panose="020B0606030504020204"/>
              <a:cs typeface="Times New Roman" panose="02020603050405020304" pitchFamily="18" charset="0"/>
            </a:endParaRPr>
          </a:p>
        </p:txBody>
      </p:sp>
      <p:pic>
        <p:nvPicPr>
          <p:cNvPr id="14" name="object 4">
            <a:extLst>
              <a:ext uri="{FF2B5EF4-FFF2-40B4-BE49-F238E27FC236}">
                <a16:creationId xmlns:a16="http://schemas.microsoft.com/office/drawing/2014/main" id="{6AF94322-840D-4B04-894E-3CCD1E47C7B4}"/>
              </a:ext>
            </a:extLst>
          </p:cNvPr>
          <p:cNvPicPr/>
          <p:nvPr/>
        </p:nvPicPr>
        <p:blipFill rotWithShape="1">
          <a:blip r:embed="rId2" cstate="print"/>
          <a:srcRect r="21695"/>
          <a:stretch/>
        </p:blipFill>
        <p:spPr>
          <a:xfrm>
            <a:off x="10741032" y="27603"/>
            <a:ext cx="1436668" cy="1088879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97529339-DD6A-48EE-AD4E-1E152AB6B90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4651" y="117884"/>
            <a:ext cx="1384533" cy="941482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3BA27926-265B-488F-B8AA-99AE9A8D8999}"/>
              </a:ext>
            </a:extLst>
          </p:cNvPr>
          <p:cNvSpPr/>
          <p:nvPr/>
        </p:nvSpPr>
        <p:spPr>
          <a:xfrm>
            <a:off x="716755" y="1314472"/>
            <a:ext cx="11063289" cy="52089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hi-IN" sz="2800" dirty="0"/>
              <a:t>एनडीआरएफ कर्मियों को निम्नलिखित में प्रशिक्षित किया जाता है:</a:t>
            </a:r>
            <a:endParaRPr lang="en-US" sz="2800" dirty="0"/>
          </a:p>
          <a:p>
            <a:pPr marL="457200" indent="-457200" algn="just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hi-IN" sz="2800" dirty="0"/>
              <a:t>विकिरण सुरक्षा</a:t>
            </a:r>
            <a:endParaRPr lang="en-US" sz="2800" dirty="0"/>
          </a:p>
          <a:p>
            <a:pPr marL="457200" indent="-457200" algn="just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hi-IN" sz="2800" dirty="0"/>
              <a:t>डीकंटैमिनेशन (दूषित-मुक्ति) प्रक्रियाएँ</a:t>
            </a:r>
            <a:endParaRPr lang="en-US" sz="2800" dirty="0"/>
          </a:p>
          <a:p>
            <a:pPr marL="457200" indent="-457200" algn="just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hi-IN" sz="2800" dirty="0"/>
              <a:t>निकासी (</a:t>
            </a:r>
            <a:r>
              <a:rPr lang="en-US" sz="2800" dirty="0"/>
              <a:t>Evacuation) </a:t>
            </a:r>
            <a:r>
              <a:rPr lang="hi-IN" sz="2800" dirty="0"/>
              <a:t>प्रोटोकॉल</a:t>
            </a:r>
            <a:endParaRPr lang="en-US" sz="2800" dirty="0"/>
          </a:p>
          <a:p>
            <a:pPr marL="457200" indent="-457200" algn="just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hi-IN" sz="2800" dirty="0"/>
              <a:t>उनकी विशेषज्ञता उच्च-जोखिम वाले परमाणु वातावरण में प्रभावी कार्रवाई सुनिश्चित करती है।</a:t>
            </a:r>
            <a:endParaRPr lang="en-US" sz="2800" dirty="0"/>
          </a:p>
          <a:p>
            <a:pPr marL="457200" indent="-457200" algn="just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hi-IN" sz="2800" dirty="0"/>
              <a:t>प्रतिक्रिया योजनाओं में एनडीआरएफ का एकीकरण एक समन्वित और व्यापक आपातकालीन प्रबंधन को सक्षम बनाता है।</a:t>
            </a:r>
            <a:endParaRPr lang="en-US" altLang="en-US" sz="2800" dirty="0">
              <a:latin typeface="Open sans" panose="020B0606030504020204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12169822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Rounded Rectangle"/>
          <p:cNvSpPr/>
          <p:nvPr/>
        </p:nvSpPr>
        <p:spPr>
          <a:xfrm>
            <a:off x="3929449" y="17180"/>
            <a:ext cx="8313633" cy="6944222"/>
          </a:xfrm>
          <a:prstGeom prst="roundRect">
            <a:avLst>
              <a:gd name="adj" fmla="val 1583"/>
            </a:avLst>
          </a:prstGeom>
          <a:solidFill>
            <a:srgbClr val="EAEAEA"/>
          </a:solidFill>
          <a:ln w="12700">
            <a:miter lim="400000"/>
          </a:ln>
        </p:spPr>
        <p:txBody>
          <a:bodyPr lIns="39142" tIns="39142" rIns="39142" bIns="39142"/>
          <a:lstStyle/>
          <a:p>
            <a:endParaRPr sz="2400">
              <a:latin typeface="Open Sans"/>
            </a:endParaRPr>
          </a:p>
        </p:txBody>
      </p:sp>
      <p:sp>
        <p:nvSpPr>
          <p:cNvPr id="222" name="Duties of…"/>
          <p:cNvSpPr txBox="1"/>
          <p:nvPr/>
        </p:nvSpPr>
        <p:spPr>
          <a:xfrm>
            <a:off x="106532" y="2626709"/>
            <a:ext cx="4254779" cy="78667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39142" tIns="39142" rIns="39142" bIns="39142">
            <a:spAutoFit/>
          </a:bodyPr>
          <a:lstStyle/>
          <a:p>
            <a:pPr lvl="0" algn="ctr">
              <a:lnSpc>
                <a:spcPct val="120000"/>
              </a:lnSpc>
              <a:buClr>
                <a:srgbClr val="C00000"/>
              </a:buClr>
              <a:buSzPts val="3600"/>
            </a:pPr>
            <a:r>
              <a:rPr lang="hi-IN" sz="4000" b="1" dirty="0">
                <a:solidFill>
                  <a:srgbClr val="C00000"/>
                </a:solidFill>
              </a:rPr>
              <a:t>समीक्षा</a:t>
            </a:r>
            <a:endParaRPr lang="en-US" sz="4000" b="1" dirty="0">
              <a:solidFill>
                <a:srgbClr val="C00000"/>
              </a:solidFill>
              <a:latin typeface="Open Sans"/>
            </a:endParaRPr>
          </a:p>
        </p:txBody>
      </p:sp>
      <p:sp>
        <p:nvSpPr>
          <p:cNvPr id="223" name="Ensure your safety and the safety of your crew, the patient, and bystanders…"/>
          <p:cNvSpPr txBox="1"/>
          <p:nvPr/>
        </p:nvSpPr>
        <p:spPr>
          <a:xfrm>
            <a:off x="3871930" y="1011717"/>
            <a:ext cx="8101914" cy="519564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39142" tIns="39142" rIns="39142" bIns="39142">
            <a:spAutoFit/>
          </a:bodyPr>
          <a:lstStyle/>
          <a:p>
            <a:pPr marL="457200" indent="-457200" algn="just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hi-IN" sz="2800" dirty="0"/>
              <a:t>भारतीय परमाणु ऊर्जा कार्यक्रम का अवलोकन</a:t>
            </a:r>
            <a:endParaRPr lang="en-US" sz="2800" dirty="0">
              <a:latin typeface="Open sans" panose="020B0606030504020204"/>
              <a:cs typeface="Times New Roman" panose="02020603050405020304" pitchFamily="18" charset="0"/>
            </a:endParaRPr>
          </a:p>
          <a:p>
            <a:pPr marL="457200" indent="-457200" algn="just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sz="2800" dirty="0">
                <a:latin typeface="Open sans" panose="020B0606030504020204"/>
                <a:cs typeface="Times New Roman" panose="02020603050405020304" pitchFamily="18" charset="0"/>
              </a:rPr>
              <a:t> </a:t>
            </a:r>
            <a:r>
              <a:rPr lang="hi-IN" sz="2800" dirty="0"/>
              <a:t>परमाणु रिएक्टरों के प्रकार एवं उनके सिद्धांत</a:t>
            </a:r>
            <a:endParaRPr lang="en-US" sz="2800" dirty="0"/>
          </a:p>
          <a:p>
            <a:pPr marL="457200" indent="-457200" algn="just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hi-IN" sz="2800" dirty="0"/>
              <a:t>परमाणु ऊर्जा संयंत्रों में सुरक्षा प्रणालियाँ</a:t>
            </a:r>
            <a:endParaRPr lang="en-US" sz="2800" dirty="0"/>
          </a:p>
          <a:p>
            <a:pPr marL="457200" indent="-457200" algn="just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sz="2800" dirty="0">
                <a:latin typeface="Open sans" panose="020B0606030504020204"/>
                <a:cs typeface="Times New Roman" panose="02020603050405020304" pitchFamily="18" charset="0"/>
              </a:rPr>
              <a:t> </a:t>
            </a:r>
            <a:r>
              <a:rPr lang="hi-IN" sz="2800" dirty="0"/>
              <a:t>परमाणु ऊर्जा संयंत्र आपात स्थितियाँ</a:t>
            </a:r>
            <a:endParaRPr lang="en-US" sz="2800" dirty="0"/>
          </a:p>
          <a:p>
            <a:pPr marL="457200" indent="-457200" algn="just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sz="2800" dirty="0">
                <a:latin typeface="Open sans" panose="020B0606030504020204"/>
                <a:cs typeface="Times New Roman" panose="02020603050405020304" pitchFamily="18" charset="0"/>
              </a:rPr>
              <a:t> </a:t>
            </a:r>
            <a:r>
              <a:rPr lang="hi-IN" sz="2800" dirty="0"/>
              <a:t>आपातकालीन प्रतिक्रिया: स्थल पर एवं स्थल से बाहर</a:t>
            </a:r>
            <a:r>
              <a:rPr lang="en-US" sz="2800" dirty="0">
                <a:latin typeface="Open sans" panose="020B0606030504020204"/>
                <a:cs typeface="Times New Roman" panose="02020603050405020304" pitchFamily="18" charset="0"/>
              </a:rPr>
              <a:t> </a:t>
            </a:r>
          </a:p>
          <a:p>
            <a:pPr marL="457200" indent="-457200" algn="just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hi-IN" sz="2800" dirty="0"/>
              <a:t>एनडीआरएफ की भूमिका परमाणु ऊर्जा संयंत्र आपात स्थितियों में</a:t>
            </a:r>
            <a:endParaRPr lang="en-US" sz="2800" dirty="0">
              <a:latin typeface="Open sans" panose="020B0606030504020204"/>
              <a:cs typeface="Times New Roman" panose="02020603050405020304" pitchFamily="18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AD30342D-CCC4-F67F-CC03-E5EFED56E456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72493" y="6406669"/>
            <a:ext cx="641637" cy="27626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3C21DB69-215D-8A17-5E2E-BA695C734410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814959" y="6378135"/>
            <a:ext cx="1750540" cy="348119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1584A8C5-6AF3-C33A-056B-62EE3B62D92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58273" y="112697"/>
            <a:ext cx="1115571" cy="1214299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0" y="6207359"/>
            <a:ext cx="4548494" cy="65064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14549579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75552A9F-FEAB-3C0A-0D03-62EEE4B77A41}"/>
              </a:ext>
            </a:extLst>
          </p:cNvPr>
          <p:cNvSpPr/>
          <p:nvPr/>
        </p:nvSpPr>
        <p:spPr>
          <a:xfrm>
            <a:off x="76200" y="76200"/>
            <a:ext cx="12039600" cy="6705600"/>
          </a:xfrm>
          <a:prstGeom prst="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AutoShape 4">
            <a:extLst>
              <a:ext uri="{FF2B5EF4-FFF2-40B4-BE49-F238E27FC236}">
                <a16:creationId xmlns:a16="http://schemas.microsoft.com/office/drawing/2014/main" id="{09B031A6-C119-B352-63B4-9B30BBC1D174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N"/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0C5EB466-FC32-3E63-46E7-9581F6B98B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4739" y="2170038"/>
            <a:ext cx="4114800" cy="2650435"/>
          </a:xfrm>
          <a:noFill/>
        </p:spPr>
        <p:txBody>
          <a:bodyPr>
            <a:noAutofit/>
          </a:bodyPr>
          <a:lstStyle/>
          <a:p>
            <a:r>
              <a:rPr lang="hi-IN" sz="4000" b="1" dirty="0">
                <a:solidFill>
                  <a:srgbClr val="C00000"/>
                </a:solidFill>
              </a:rPr>
              <a:t>परमाणु ऊर्जा का परिचय</a:t>
            </a:r>
            <a:endParaRPr lang="en-IN" sz="4000" b="1" dirty="0">
              <a:solidFill>
                <a:srgbClr val="C00000"/>
              </a:solidFill>
              <a:latin typeface="Open sans" panose="020B0606030504020204"/>
              <a:cs typeface="Times New Roman" panose="02020603050405020304" pitchFamily="18" charset="0"/>
            </a:endParaRP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2F0FC15A-D324-7345-89C1-639E5FCBC38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45495" y="1202633"/>
            <a:ext cx="7086600" cy="4780723"/>
          </a:xfrm>
          <a:noFill/>
        </p:spPr>
        <p:txBody>
          <a:bodyPr>
            <a:noAutofit/>
          </a:bodyPr>
          <a:lstStyle/>
          <a:p>
            <a:pPr algn="just">
              <a:lnSpc>
                <a:spcPct val="150000"/>
              </a:lnSpc>
            </a:pPr>
            <a:r>
              <a:rPr lang="hi-IN" sz="2800" dirty="0"/>
              <a:t>परमाणु विखंडन के माध्यम से निम्न-कार्बन ऊर्जा स्रोत</a:t>
            </a:r>
            <a:endParaRPr lang="en-US" sz="2800" dirty="0">
              <a:latin typeface="Open sans" panose="020B0606030504020204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hi-IN" sz="2800" dirty="0"/>
              <a:t>भारत: 24 रिएक्टर, 8180 मेगावाट क्षमता (नवंबर 2024)</a:t>
            </a:r>
            <a:endParaRPr lang="en-US" sz="2800" dirty="0"/>
          </a:p>
          <a:p>
            <a:pPr algn="just">
              <a:lnSpc>
                <a:spcPct val="150000"/>
              </a:lnSpc>
            </a:pPr>
            <a:r>
              <a:rPr lang="hi-IN" sz="2800" dirty="0"/>
              <a:t>भारत में 5वां सबसे बड़ा विद्युत स्रोत</a:t>
            </a:r>
            <a:endParaRPr lang="en-US" sz="2800" dirty="0"/>
          </a:p>
          <a:p>
            <a:pPr algn="just">
              <a:lnSpc>
                <a:spcPct val="150000"/>
              </a:lnSpc>
            </a:pPr>
            <a:r>
              <a:rPr lang="hi-IN" sz="2800" dirty="0"/>
              <a:t>एईआरबी द्वारा विनियमित; एनपीसीआईएल द्वारा संचालित</a:t>
            </a:r>
            <a:endParaRPr lang="en-IN" sz="2400" dirty="0">
              <a:latin typeface="Times New Roman" panose="02020603050405020304" pitchFamily="18" charset="0"/>
              <a:cs typeface="Times New Roman" pitchFamily="18" charset="0"/>
            </a:endParaRPr>
          </a:p>
        </p:txBody>
      </p:sp>
      <p:pic>
        <p:nvPicPr>
          <p:cNvPr id="14" name="object 4">
            <a:extLst>
              <a:ext uri="{FF2B5EF4-FFF2-40B4-BE49-F238E27FC236}">
                <a16:creationId xmlns:a16="http://schemas.microsoft.com/office/drawing/2014/main" id="{6AF94322-840D-4B04-894E-3CCD1E47C7B4}"/>
              </a:ext>
            </a:extLst>
          </p:cNvPr>
          <p:cNvPicPr/>
          <p:nvPr/>
        </p:nvPicPr>
        <p:blipFill rotWithShape="1">
          <a:blip r:embed="rId2" cstate="print"/>
          <a:srcRect r="21695"/>
          <a:stretch/>
        </p:blipFill>
        <p:spPr>
          <a:xfrm>
            <a:off x="10741032" y="27603"/>
            <a:ext cx="1436668" cy="1088879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97529339-DD6A-48EE-AD4E-1E152AB6B90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4651" y="117884"/>
            <a:ext cx="1384533" cy="9414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6647776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Rounded Rectangle"/>
          <p:cNvSpPr/>
          <p:nvPr/>
        </p:nvSpPr>
        <p:spPr>
          <a:xfrm>
            <a:off x="4548494" y="-14539"/>
            <a:ext cx="7694588" cy="6944222"/>
          </a:xfrm>
          <a:prstGeom prst="roundRect">
            <a:avLst>
              <a:gd name="adj" fmla="val 1583"/>
            </a:avLst>
          </a:prstGeom>
          <a:solidFill>
            <a:srgbClr val="EAEAEA"/>
          </a:solidFill>
          <a:ln w="12700">
            <a:miter lim="400000"/>
          </a:ln>
        </p:spPr>
        <p:txBody>
          <a:bodyPr lIns="39142" tIns="39142" rIns="39142" bIns="39142"/>
          <a:lstStyle/>
          <a:p>
            <a:endParaRPr sz="2400">
              <a:latin typeface="Open Sans"/>
            </a:endParaRPr>
          </a:p>
        </p:txBody>
      </p:sp>
      <p:sp>
        <p:nvSpPr>
          <p:cNvPr id="222" name="Duties of…"/>
          <p:cNvSpPr txBox="1"/>
          <p:nvPr/>
        </p:nvSpPr>
        <p:spPr>
          <a:xfrm>
            <a:off x="228600" y="3230213"/>
            <a:ext cx="4087091" cy="69460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39142" tIns="39142" rIns="39142" bIns="39142">
            <a:spAutoFit/>
          </a:bodyPr>
          <a:lstStyle/>
          <a:p>
            <a:pPr algn="ctr"/>
            <a:r>
              <a:rPr lang="hi-IN" sz="4000" b="1" dirty="0">
                <a:solidFill>
                  <a:srgbClr val="C00000"/>
                </a:solidFill>
              </a:rPr>
              <a:t>कोई प्रश्न?</a:t>
            </a:r>
            <a:endParaRPr lang="en-US" sz="4000" b="1" dirty="0">
              <a:solidFill>
                <a:srgbClr val="C00000"/>
              </a:solidFill>
              <a:latin typeface="Open sans"/>
            </a:endParaRPr>
          </a:p>
        </p:txBody>
      </p:sp>
      <p:sp>
        <p:nvSpPr>
          <p:cNvPr id="223" name="Ensure your safety and the safety of your crew, the patient, and bystanders…"/>
          <p:cNvSpPr txBox="1"/>
          <p:nvPr/>
        </p:nvSpPr>
        <p:spPr>
          <a:xfrm>
            <a:off x="5004914" y="1896739"/>
            <a:ext cx="7238167" cy="96871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39142" tIns="39142" rIns="39142" bIns="39142">
            <a:spAutoFit/>
          </a:bodyPr>
          <a:lstStyle/>
          <a:p>
            <a:pPr marL="457200" lvl="0" indent="-457200" algn="just">
              <a:lnSpc>
                <a:spcPct val="250000"/>
              </a:lnSpc>
              <a:buClr>
                <a:schemeClr val="dk1"/>
              </a:buClr>
              <a:buSzPts val="3200"/>
              <a:buFont typeface="Noto Sans Symbols"/>
              <a:buChar char="▪"/>
            </a:pPr>
            <a:endParaRPr lang="en-US" sz="2800" dirty="0">
              <a:solidFill>
                <a:schemeClr val="dk1"/>
              </a:solidFill>
              <a:latin typeface="Open Sans"/>
              <a:cs typeface="Times New Roman" pitchFamily="18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AD30342D-CCC4-F67F-CC03-E5EFED56E456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72493" y="6406669"/>
            <a:ext cx="641637" cy="27626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3C21DB69-215D-8A17-5E2E-BA695C734410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814959" y="6378135"/>
            <a:ext cx="1750540" cy="348119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1584A8C5-6AF3-C33A-056B-62EE3B62D92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58273" y="112697"/>
            <a:ext cx="1115571" cy="1214299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0" y="6207359"/>
            <a:ext cx="4548494" cy="65064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711441" y="1765969"/>
            <a:ext cx="3368693" cy="33686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4863194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387928" y="2057400"/>
            <a:ext cx="3740727" cy="3401291"/>
          </a:xfrm>
        </p:spPr>
        <p:txBody>
          <a:bodyPr>
            <a:normAutofit/>
          </a:bodyPr>
          <a:lstStyle/>
          <a:p>
            <a:endParaRPr lang="en-US" sz="5400" dirty="0">
              <a:solidFill>
                <a:srgbClr val="C00000"/>
              </a:solidFill>
              <a:latin typeface="Open sans"/>
            </a:endParaRPr>
          </a:p>
          <a:p>
            <a:r>
              <a:rPr lang="hi-IN" sz="4000" b="1" dirty="0">
                <a:solidFill>
                  <a:srgbClr val="C00000"/>
                </a:solidFill>
              </a:rPr>
              <a:t>मूल्यांकन</a:t>
            </a:r>
            <a:endParaRPr lang="hi-IN" sz="4000" dirty="0">
              <a:solidFill>
                <a:srgbClr val="C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41</a:t>
            </a:fld>
            <a:endParaRPr lang="en-US"/>
          </a:p>
        </p:txBody>
      </p:sp>
      <p:pic>
        <p:nvPicPr>
          <p:cNvPr id="7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9692" y="174626"/>
            <a:ext cx="1252142" cy="9046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Rectangle 8"/>
          <p:cNvSpPr/>
          <p:nvPr/>
        </p:nvSpPr>
        <p:spPr>
          <a:xfrm>
            <a:off x="3682314" y="0"/>
            <a:ext cx="8509686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lvl="0" indent="0">
              <a:buNone/>
            </a:pPr>
            <a:endParaRPr lang="en-US" sz="2800" dirty="0">
              <a:solidFill>
                <a:schemeClr val="tx1"/>
              </a:solidFill>
            </a:endParaRPr>
          </a:p>
          <a:p>
            <a:pPr marL="0" lvl="0" indent="0">
              <a:buNone/>
            </a:pPr>
            <a:endParaRPr lang="en-US" sz="2800" dirty="0">
              <a:solidFill>
                <a:schemeClr val="tx1"/>
              </a:solidFill>
            </a:endParaRPr>
          </a:p>
          <a:p>
            <a:pPr marL="0" lvl="0" indent="0">
              <a:lnSpc>
                <a:spcPct val="150000"/>
              </a:lnSpc>
              <a:buNone/>
            </a:pPr>
            <a:endParaRPr lang="en-US" sz="2400" dirty="0">
              <a:solidFill>
                <a:schemeClr val="tx1"/>
              </a:solidFill>
              <a:latin typeface="Open sans" panose="020B0606030504020204"/>
            </a:endParaRPr>
          </a:p>
          <a:p>
            <a:pPr algn="just">
              <a:lnSpc>
                <a:spcPct val="200000"/>
              </a:lnSpc>
            </a:pPr>
            <a:r>
              <a:rPr lang="en-GB" altLang="en-US" sz="2400" dirty="0">
                <a:solidFill>
                  <a:schemeClr val="tx1"/>
                </a:solidFill>
                <a:latin typeface="Open sans" panose="020B0606030504020204"/>
                <a:cs typeface="Times New Roman" panose="02020603050405020304" pitchFamily="18" charset="0"/>
              </a:rPr>
              <a:t>1. </a:t>
            </a:r>
            <a:r>
              <a:rPr lang="hi-IN" sz="2400" b="1" dirty="0">
                <a:solidFill>
                  <a:schemeClr val="tx1"/>
                </a:solidFill>
              </a:rPr>
              <a:t> परमाणु ऊर्जा संयंत्र (</a:t>
            </a:r>
            <a:r>
              <a:rPr lang="en-US" sz="2400" b="1" dirty="0">
                <a:solidFill>
                  <a:schemeClr val="tx1"/>
                </a:solidFill>
              </a:rPr>
              <a:t>NPP) </a:t>
            </a:r>
            <a:r>
              <a:rPr lang="hi-IN" sz="2400" b="1" dirty="0">
                <a:solidFill>
                  <a:schemeClr val="tx1"/>
                </a:solidFill>
              </a:rPr>
              <a:t>आपात स्थितियों में </a:t>
            </a:r>
            <a:r>
              <a:rPr lang="en-US" sz="2400" b="1" dirty="0">
                <a:solidFill>
                  <a:schemeClr val="tx1"/>
                </a:solidFill>
              </a:rPr>
              <a:t>NDRF </a:t>
            </a:r>
            <a:r>
              <a:rPr lang="hi-IN" sz="2400" b="1" dirty="0">
                <a:solidFill>
                  <a:schemeClr val="tx1"/>
                </a:solidFill>
              </a:rPr>
              <a:t>की क्या </a:t>
            </a:r>
            <a:r>
              <a:rPr lang="en-US" sz="2400" b="1" dirty="0">
                <a:solidFill>
                  <a:schemeClr val="tx1"/>
                </a:solidFill>
              </a:rPr>
              <a:t>  </a:t>
            </a:r>
            <a:r>
              <a:rPr lang="hi-IN" sz="2400" b="1" dirty="0">
                <a:solidFill>
                  <a:schemeClr val="tx1"/>
                </a:solidFill>
              </a:rPr>
              <a:t>भूमिका होती है?</a:t>
            </a:r>
            <a:endParaRPr lang="en-US" sz="2400" b="1" dirty="0">
              <a:solidFill>
                <a:schemeClr val="tx1"/>
              </a:solidFill>
              <a:latin typeface="Open sans" panose="020B0606030504020204"/>
              <a:cs typeface="Times New Roman" panose="02020603050405020304" pitchFamily="18" charset="0"/>
            </a:endParaRPr>
          </a:p>
          <a:p>
            <a:pPr>
              <a:lnSpc>
                <a:spcPct val="200000"/>
              </a:lnSpc>
            </a:pPr>
            <a:r>
              <a:rPr lang="hi-IN" sz="2400" dirty="0">
                <a:solidFill>
                  <a:schemeClr val="tx1"/>
                </a:solidFill>
              </a:rPr>
              <a:t>उत्तर–</a:t>
            </a:r>
            <a:r>
              <a:rPr lang="en-US" sz="2400" dirty="0">
                <a:solidFill>
                  <a:schemeClr val="tx1"/>
                </a:solidFill>
                <a:latin typeface="Open sans" panose="020B0606030504020204"/>
              </a:rPr>
              <a:t> </a:t>
            </a:r>
            <a:r>
              <a:rPr lang="en-US" sz="2400" dirty="0">
                <a:solidFill>
                  <a:srgbClr val="FF0000"/>
                </a:solidFill>
                <a:latin typeface="Open sans" panose="020B0606030504020204"/>
              </a:rPr>
              <a:t>(1) </a:t>
            </a:r>
            <a:r>
              <a:rPr lang="hi-IN" sz="2400" dirty="0">
                <a:solidFill>
                  <a:srgbClr val="FF0000"/>
                </a:solidFill>
              </a:rPr>
              <a:t>खोज, बचाव और चिकित्सीय सहायता</a:t>
            </a:r>
            <a:br>
              <a:rPr lang="hi-IN" sz="2400" dirty="0"/>
            </a:b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(2) </a:t>
            </a:r>
            <a:r>
              <a:rPr lang="hi-IN" sz="2400" dirty="0">
                <a:solidFill>
                  <a:srgbClr val="FF0000"/>
                </a:solidFill>
              </a:rPr>
              <a:t>डी-कंटैमिनेशन (दूषण-निवारण) संचालन</a:t>
            </a:r>
            <a:endParaRPr lang="en-US" sz="2400" dirty="0">
              <a:solidFill>
                <a:srgbClr val="FF0000"/>
              </a:solidFill>
            </a:endParaRPr>
          </a:p>
          <a:p>
            <a:pPr>
              <a:lnSpc>
                <a:spcPct val="200000"/>
              </a:lnSpc>
            </a:pP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(3)</a:t>
            </a:r>
            <a:r>
              <a:rPr lang="hi-IN" sz="2400" dirty="0">
                <a:solidFill>
                  <a:srgbClr val="FF0000"/>
                </a:solidFill>
              </a:rPr>
              <a:t>निकासी (</a:t>
            </a:r>
            <a:r>
              <a:rPr lang="en-US" sz="2400" dirty="0">
                <a:solidFill>
                  <a:srgbClr val="FF0000"/>
                </a:solidFill>
              </a:rPr>
              <a:t>Evacuation) </a:t>
            </a:r>
            <a:r>
              <a:rPr lang="hi-IN" sz="2400" dirty="0">
                <a:solidFill>
                  <a:srgbClr val="FF0000"/>
                </a:solidFill>
              </a:rPr>
              <a:t>और जन सुरक्षा सुनिश्चित करना</a:t>
            </a:r>
            <a:endParaRPr lang="en-US" sz="24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200000"/>
              </a:lnSpc>
            </a:pPr>
            <a:r>
              <a:rPr lang="en-GB" altLang="en-US" sz="2400" b="1" dirty="0">
                <a:solidFill>
                  <a:schemeClr val="tx1"/>
                </a:solidFill>
                <a:latin typeface="Open sans" panose="020B0606030504020204"/>
                <a:cs typeface="Times New Roman" panose="02020603050405020304" pitchFamily="18" charset="0"/>
              </a:rPr>
              <a:t>2. </a:t>
            </a:r>
            <a:r>
              <a:rPr lang="en-US" sz="2400" b="1" dirty="0">
                <a:solidFill>
                  <a:schemeClr val="tx1"/>
                </a:solidFill>
              </a:rPr>
              <a:t>AHWRs </a:t>
            </a:r>
            <a:r>
              <a:rPr lang="hi-IN" sz="2400" b="1" dirty="0">
                <a:solidFill>
                  <a:schemeClr val="tx1"/>
                </a:solidFill>
              </a:rPr>
              <a:t>का पूर्ण रूप क्या है?</a:t>
            </a:r>
            <a:endParaRPr lang="en-US" altLang="en-US" sz="2400" b="1" dirty="0">
              <a:solidFill>
                <a:schemeClr val="tx1"/>
              </a:solidFill>
              <a:latin typeface="Open sans" panose="020B0606030504020204"/>
              <a:cs typeface="Times New Roman" panose="02020603050405020304" pitchFamily="18" charset="0"/>
            </a:endParaRPr>
          </a:p>
          <a:p>
            <a:pPr>
              <a:lnSpc>
                <a:spcPct val="200000"/>
              </a:lnSpc>
            </a:pPr>
            <a:r>
              <a:rPr lang="en-US" sz="2400" dirty="0">
                <a:solidFill>
                  <a:srgbClr val="FF0000"/>
                </a:solidFill>
                <a:latin typeface="Open sans" panose="020B0606030504020204"/>
              </a:rPr>
              <a:t>Ans- Advanced Heavy Water Reactors</a:t>
            </a:r>
          </a:p>
          <a:p>
            <a:pPr marL="0" indent="0">
              <a:buNone/>
            </a:pPr>
            <a:r>
              <a:rPr lang="en-US" sz="2800" dirty="0">
                <a:solidFill>
                  <a:srgbClr val="FF0000"/>
                </a:solidFill>
                <a:latin typeface="Open sans"/>
              </a:rPr>
              <a:t> </a:t>
            </a:r>
          </a:p>
          <a:p>
            <a:pPr marL="0" indent="0">
              <a:buNone/>
            </a:pPr>
            <a:r>
              <a:rPr lang="en-US" sz="2800" dirty="0">
                <a:solidFill>
                  <a:srgbClr val="FF0000"/>
                </a:solidFill>
                <a:latin typeface="Open sans"/>
              </a:rPr>
              <a:t>  </a:t>
            </a:r>
          </a:p>
          <a:p>
            <a:pPr algn="ctr"/>
            <a:endParaRPr lang="en-IN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076335" y="0"/>
            <a:ext cx="1115665" cy="12132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4197952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420130" y="1563130"/>
            <a:ext cx="3612224" cy="2873959"/>
          </a:xfrm>
        </p:spPr>
        <p:txBody>
          <a:bodyPr>
            <a:normAutofit/>
          </a:bodyPr>
          <a:lstStyle/>
          <a:p>
            <a:endParaRPr lang="en-US" sz="4400" b="1" dirty="0">
              <a:solidFill>
                <a:srgbClr val="C00000"/>
              </a:solidFill>
              <a:latin typeface="Open sans"/>
            </a:endParaRPr>
          </a:p>
          <a:p>
            <a:r>
              <a:rPr lang="hi-IN" sz="4400" b="1" dirty="0">
                <a:solidFill>
                  <a:srgbClr val="C00000"/>
                </a:solidFill>
              </a:rPr>
              <a:t>संदर्भ</a:t>
            </a:r>
            <a:endParaRPr lang="en-IN" sz="4400" b="1" dirty="0">
              <a:solidFill>
                <a:srgbClr val="C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42</a:t>
            </a:fld>
            <a:endParaRPr lang="en-US"/>
          </a:p>
        </p:txBody>
      </p:sp>
      <p:pic>
        <p:nvPicPr>
          <p:cNvPr id="7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9692" y="174626"/>
            <a:ext cx="1252142" cy="9046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Rectangle 8"/>
          <p:cNvSpPr/>
          <p:nvPr/>
        </p:nvSpPr>
        <p:spPr>
          <a:xfrm>
            <a:off x="4357688" y="0"/>
            <a:ext cx="7834312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lvl="0" indent="0">
              <a:buNone/>
            </a:pPr>
            <a:endParaRPr lang="en-US" sz="2800" dirty="0">
              <a:solidFill>
                <a:schemeClr val="tx1"/>
              </a:solidFill>
            </a:endParaRPr>
          </a:p>
          <a:p>
            <a:pPr marL="0" lvl="0" indent="0">
              <a:buNone/>
            </a:pPr>
            <a:endParaRPr lang="en-US" sz="2800" dirty="0">
              <a:solidFill>
                <a:schemeClr val="tx1"/>
              </a:solidFill>
            </a:endParaRPr>
          </a:p>
          <a:p>
            <a:pPr marL="0" lvl="0" indent="0">
              <a:lnSpc>
                <a:spcPct val="150000"/>
              </a:lnSpc>
              <a:buNone/>
            </a:pPr>
            <a:endParaRPr lang="en-US" sz="2400" dirty="0">
              <a:solidFill>
                <a:schemeClr val="tx1"/>
              </a:solidFill>
              <a:latin typeface="Open sans" panose="020B0606030504020204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sz="1600" dirty="0" err="1">
                <a:solidFill>
                  <a:srgbClr val="0000FF"/>
                </a:solidFill>
                <a:latin typeface="Open sans" panose="020B0606030504020204"/>
              </a:rPr>
              <a:t>Home:Nuclear</a:t>
            </a:r>
            <a:r>
              <a:rPr lang="en-US" sz="1600" dirty="0">
                <a:solidFill>
                  <a:srgbClr val="0000FF"/>
                </a:solidFill>
                <a:latin typeface="Open sans" panose="020B0606030504020204"/>
              </a:rPr>
              <a:t> Power Corporation of India Limited</a:t>
            </a:r>
          </a:p>
          <a:p>
            <a:pPr algn="just"/>
            <a:r>
              <a:rPr lang="en-IN" sz="1600" dirty="0">
                <a:solidFill>
                  <a:srgbClr val="002060"/>
                </a:solidFill>
                <a:latin typeface="Open sans" panose="020B0606030504020204"/>
              </a:rPr>
              <a:t>(</a:t>
            </a:r>
            <a:r>
              <a:rPr lang="en-IN" sz="1600" dirty="0">
                <a:solidFill>
                  <a:srgbClr val="002060"/>
                </a:solidFill>
                <a:latin typeface="Open sans" panose="020B0606030504020204"/>
                <a:hlinkClick r:id="rId3"/>
              </a:rPr>
              <a:t>https://www.npcil.nic.in/content/328_1_AboutNPCIL.aspx</a:t>
            </a:r>
            <a:r>
              <a:rPr lang="en-IN" sz="1600" dirty="0">
                <a:solidFill>
                  <a:srgbClr val="002060"/>
                </a:solidFill>
                <a:latin typeface="Open sans" panose="020B0606030504020204"/>
              </a:rPr>
              <a:t>)</a:t>
            </a:r>
          </a:p>
          <a:p>
            <a:pPr algn="just"/>
            <a:endParaRPr lang="en-IN" sz="1600" dirty="0">
              <a:solidFill>
                <a:srgbClr val="002060"/>
              </a:solidFill>
              <a:latin typeface="Open sans" panose="020B0606030504020204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0000FF"/>
                </a:solidFill>
                <a:latin typeface="Open sans" panose="020B0606030504020204"/>
              </a:rPr>
              <a:t>Microsoft Word - Chapters Emergency preparedness for nuclear</a:t>
            </a:r>
          </a:p>
          <a:p>
            <a:pPr algn="just"/>
            <a:r>
              <a:rPr lang="en-IN" sz="1600" dirty="0">
                <a:solidFill>
                  <a:srgbClr val="0000FF"/>
                </a:solidFill>
                <a:latin typeface="Open sans" panose="020B0606030504020204"/>
              </a:rPr>
              <a:t>and radiation facilities</a:t>
            </a:r>
          </a:p>
          <a:p>
            <a:pPr algn="just"/>
            <a:r>
              <a:rPr lang="en-IN" sz="1600" dirty="0">
                <a:solidFill>
                  <a:srgbClr val="002060"/>
                </a:solidFill>
                <a:latin typeface="Open sans" panose="020B0606030504020204"/>
              </a:rPr>
              <a:t>(</a:t>
            </a:r>
            <a:r>
              <a:rPr lang="en-IN" sz="1600" dirty="0">
                <a:solidFill>
                  <a:srgbClr val="002060"/>
                </a:solidFill>
                <a:latin typeface="Open sans" panose="020B0606030504020204"/>
                <a:hlinkClick r:id="rId4"/>
              </a:rPr>
              <a:t>https://cag.gov.in/uploads/download_audit_report/2012/Union_P</a:t>
            </a:r>
            <a:r>
              <a:rPr lang="en-US" sz="1600" dirty="0" err="1">
                <a:solidFill>
                  <a:srgbClr val="002060"/>
                </a:solidFill>
                <a:latin typeface="Open sans" panose="020B0606030504020204"/>
                <a:hlinkClick r:id="rId4"/>
              </a:rPr>
              <a:t>erformance</a:t>
            </a:r>
            <a:r>
              <a:rPr lang="en-US" sz="1600" dirty="0">
                <a:solidFill>
                  <a:srgbClr val="002060"/>
                </a:solidFill>
                <a:latin typeface="Open sans" panose="020B0606030504020204"/>
                <a:hlinkClick r:id="rId4"/>
              </a:rPr>
              <a:t> _</a:t>
            </a:r>
            <a:r>
              <a:rPr lang="en-US" sz="1600" dirty="0" err="1">
                <a:solidFill>
                  <a:srgbClr val="002060"/>
                </a:solidFill>
                <a:latin typeface="Open sans" panose="020B0606030504020204"/>
                <a:hlinkClick r:id="rId4"/>
              </a:rPr>
              <a:t>Atomic_Energy_Regulatory_Board_Union_Government_Atomic_Energy</a:t>
            </a:r>
            <a:r>
              <a:rPr lang="en-US" sz="1600" dirty="0">
                <a:solidFill>
                  <a:srgbClr val="002060"/>
                </a:solidFill>
                <a:latin typeface="Open sans" panose="020B0606030504020204"/>
                <a:hlinkClick r:id="rId4"/>
              </a:rPr>
              <a:t> Department_9_2012_Chapter_7.pdf</a:t>
            </a:r>
            <a:r>
              <a:rPr lang="en-US" sz="1600" dirty="0">
                <a:solidFill>
                  <a:srgbClr val="002060"/>
                </a:solidFill>
                <a:latin typeface="Open sans" panose="020B0606030504020204"/>
              </a:rPr>
              <a:t>)</a:t>
            </a:r>
          </a:p>
          <a:p>
            <a:pPr algn="just"/>
            <a:endParaRPr lang="en-US" sz="1600" dirty="0">
              <a:solidFill>
                <a:srgbClr val="002060"/>
              </a:solidFill>
              <a:latin typeface="Open sans" panose="020B0606030504020204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0000FF"/>
                </a:solidFill>
                <a:latin typeface="Open sans" panose="020B0606030504020204"/>
              </a:rPr>
              <a:t>Bhabha Atomic Research Centre ( BARC ): Safety of Nuclear </a:t>
            </a:r>
            <a:r>
              <a:rPr lang="en-IN" sz="1600" dirty="0">
                <a:solidFill>
                  <a:srgbClr val="0000FF"/>
                </a:solidFill>
                <a:latin typeface="Open sans" panose="020B0606030504020204"/>
              </a:rPr>
              <a:t>Reactors</a:t>
            </a:r>
          </a:p>
          <a:p>
            <a:pPr algn="just"/>
            <a:r>
              <a:rPr lang="en-IN" sz="1600" dirty="0">
                <a:solidFill>
                  <a:srgbClr val="002060"/>
                </a:solidFill>
                <a:latin typeface="Open sans" panose="020B0606030504020204"/>
              </a:rPr>
              <a:t>(https://www.barc.gov.in/pubaware/snr.html)</a:t>
            </a:r>
            <a:endParaRPr lang="en-US" sz="1600" dirty="0">
              <a:solidFill>
                <a:srgbClr val="002060"/>
              </a:solidFill>
              <a:latin typeface="Open sans" panose="020B0606030504020204"/>
            </a:endParaRPr>
          </a:p>
          <a:p>
            <a:pPr algn="just"/>
            <a:endParaRPr lang="en-US" sz="1600" dirty="0">
              <a:solidFill>
                <a:srgbClr val="002060"/>
              </a:solidFill>
              <a:latin typeface="Open sans" panose="020B0606030504020204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IN" sz="1600" dirty="0">
                <a:solidFill>
                  <a:srgbClr val="0000FF"/>
                </a:solidFill>
                <a:latin typeface="Open sans" panose="020B0606030504020204"/>
              </a:rPr>
              <a:t>Preparation-of-site-emergency-preparedness-plans-for-nuclearinstallations. pdf</a:t>
            </a:r>
          </a:p>
          <a:p>
            <a:pPr algn="just"/>
            <a:r>
              <a:rPr lang="en-IN" sz="1600" dirty="0">
                <a:solidFill>
                  <a:srgbClr val="002060"/>
                </a:solidFill>
                <a:latin typeface="Open sans" panose="020B0606030504020204"/>
              </a:rPr>
              <a:t>(</a:t>
            </a:r>
            <a:r>
              <a:rPr lang="en-IN" sz="1600" dirty="0">
                <a:solidFill>
                  <a:srgbClr val="002060"/>
                </a:solidFill>
                <a:latin typeface="Open sans" panose="020B0606030504020204"/>
                <a:hlinkClick r:id="rId5"/>
              </a:rPr>
              <a:t>https://aerb.gov.in/images/PDF/Preparation-of-site-emergencypreparedness-    plans-for-nuclear-installations.pdf</a:t>
            </a:r>
            <a:r>
              <a:rPr lang="en-IN" sz="1600" dirty="0">
                <a:solidFill>
                  <a:srgbClr val="002060"/>
                </a:solidFill>
                <a:latin typeface="Open sans" panose="020B0606030504020204"/>
              </a:rPr>
              <a:t>)</a:t>
            </a:r>
          </a:p>
          <a:p>
            <a:pPr algn="just"/>
            <a:endParaRPr lang="en-IN" sz="1600" dirty="0">
              <a:solidFill>
                <a:srgbClr val="002060"/>
              </a:solidFill>
              <a:latin typeface="Open sans" panose="020B0606030504020204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sz="1600" dirty="0" err="1">
                <a:solidFill>
                  <a:srgbClr val="0000FF"/>
                </a:solidFill>
                <a:latin typeface="Open sans" panose="020B0606030504020204"/>
              </a:rPr>
              <a:t>pagepublication</a:t>
            </a:r>
            <a:r>
              <a:rPr lang="en-US" sz="1600" dirty="0">
                <a:solidFill>
                  <a:srgbClr val="0000FF"/>
                </a:solidFill>
                <a:latin typeface="Open sans" panose="020B0606030504020204"/>
              </a:rPr>
              <a:t> SITE EMERGENCY PREPAREDNESS PLANS</a:t>
            </a:r>
          </a:p>
          <a:p>
            <a:pPr algn="just"/>
            <a:r>
              <a:rPr lang="en-IN" sz="1600" dirty="0">
                <a:solidFill>
                  <a:srgbClr val="002060"/>
                </a:solidFill>
                <a:latin typeface="Open sans" panose="020B0606030504020204"/>
              </a:rPr>
              <a:t>(</a:t>
            </a:r>
            <a:r>
              <a:rPr lang="en-IN" sz="1600" dirty="0">
                <a:solidFill>
                  <a:srgbClr val="002060"/>
                </a:solidFill>
                <a:latin typeface="Open sans" panose="020B0606030504020204"/>
                <a:hlinkClick r:id="rId6"/>
              </a:rPr>
              <a:t>https://aerb.gov.in/images/PDF/Preparation-of-Off-site-</a:t>
            </a:r>
            <a:r>
              <a:rPr lang="en-IN" sz="1600" dirty="0">
                <a:solidFill>
                  <a:srgbClr val="002060"/>
                </a:solidFill>
                <a:latin typeface="Open sans" panose="020B0606030504020204"/>
              </a:rPr>
              <a:t>           				Emergency-Plans-for-Nuclear-Facilities.pdf)</a:t>
            </a:r>
            <a:endParaRPr lang="en-US" sz="1600" dirty="0">
              <a:solidFill>
                <a:srgbClr val="002060"/>
              </a:solidFill>
              <a:latin typeface="Open sans" panose="020B0606030504020204"/>
            </a:endParaRPr>
          </a:p>
          <a:p>
            <a:pPr marL="0" indent="0">
              <a:buNone/>
            </a:pPr>
            <a:r>
              <a:rPr lang="en-US" sz="2800" dirty="0">
                <a:solidFill>
                  <a:srgbClr val="FF0000"/>
                </a:solidFill>
                <a:latin typeface="Open sans"/>
              </a:rPr>
              <a:t> </a:t>
            </a:r>
          </a:p>
          <a:p>
            <a:pPr marL="0" indent="0">
              <a:buNone/>
            </a:pPr>
            <a:r>
              <a:rPr lang="en-US" sz="2800" dirty="0">
                <a:solidFill>
                  <a:srgbClr val="FF0000"/>
                </a:solidFill>
                <a:latin typeface="Open sans"/>
              </a:rPr>
              <a:t>  </a:t>
            </a:r>
          </a:p>
          <a:p>
            <a:pPr algn="ctr"/>
            <a:endParaRPr lang="en-IN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1076335" y="0"/>
            <a:ext cx="1115665" cy="12132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8002840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Rounded Rectangle"/>
          <p:cNvSpPr/>
          <p:nvPr/>
        </p:nvSpPr>
        <p:spPr>
          <a:xfrm>
            <a:off x="4548494" y="-14539"/>
            <a:ext cx="7694588" cy="6944222"/>
          </a:xfrm>
          <a:prstGeom prst="roundRect">
            <a:avLst>
              <a:gd name="adj" fmla="val 1583"/>
            </a:avLst>
          </a:prstGeom>
          <a:solidFill>
            <a:srgbClr val="EAEAEA"/>
          </a:solidFill>
          <a:ln w="12700">
            <a:miter lim="400000"/>
          </a:ln>
        </p:spPr>
        <p:txBody>
          <a:bodyPr lIns="39142" tIns="39142" rIns="39142" bIns="39142"/>
          <a:lstStyle/>
          <a:p>
            <a:endParaRPr sz="2400">
              <a:latin typeface="Open Sans"/>
            </a:endParaRPr>
          </a:p>
        </p:txBody>
      </p:sp>
      <p:sp>
        <p:nvSpPr>
          <p:cNvPr id="222" name="Duties of…"/>
          <p:cNvSpPr txBox="1"/>
          <p:nvPr/>
        </p:nvSpPr>
        <p:spPr>
          <a:xfrm>
            <a:off x="1072430" y="3411286"/>
            <a:ext cx="2403634" cy="69460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39142" tIns="39142" rIns="39142" bIns="39142">
            <a:spAutoFit/>
          </a:bodyPr>
          <a:lstStyle/>
          <a:p>
            <a:r>
              <a:rPr lang="hi-IN" sz="4000" b="1" dirty="0"/>
              <a:t>धन्यवाद</a:t>
            </a:r>
            <a:endParaRPr lang="hi-IN" sz="4000" dirty="0"/>
          </a:p>
        </p:txBody>
      </p:sp>
      <p:sp>
        <p:nvSpPr>
          <p:cNvPr id="223" name="Ensure your safety and the safety of your crew, the patient, and bystanders…"/>
          <p:cNvSpPr txBox="1"/>
          <p:nvPr/>
        </p:nvSpPr>
        <p:spPr>
          <a:xfrm>
            <a:off x="5004915" y="1311523"/>
            <a:ext cx="6781746" cy="44838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39142" tIns="39142" rIns="39142" bIns="39142">
            <a:spAutoFit/>
          </a:bodyPr>
          <a:lstStyle/>
          <a:p>
            <a:pPr marL="457200" lvl="0" indent="-457200" algn="just">
              <a:buClr>
                <a:schemeClr val="dk1"/>
              </a:buClr>
              <a:buSzPts val="3200"/>
              <a:buFont typeface="Noto Sans Symbols"/>
              <a:buChar char="▪"/>
            </a:pPr>
            <a:endParaRPr lang="en-US" sz="2400" dirty="0">
              <a:solidFill>
                <a:schemeClr val="dk1"/>
              </a:solidFill>
              <a:latin typeface="Open Sans"/>
              <a:cs typeface="Times New Roman" pitchFamily="18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AD30342D-CCC4-F67F-CC03-E5EFED56E456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72493" y="6406669"/>
            <a:ext cx="641637" cy="27626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3C21DB69-215D-8A17-5E2E-BA695C734410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814959" y="6378135"/>
            <a:ext cx="1750540" cy="348119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1584A8C5-6AF3-C33A-056B-62EE3B62D92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94219" y="112697"/>
            <a:ext cx="6379625" cy="6944222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0" y="6207359"/>
            <a:ext cx="4548494" cy="65064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418800846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75552A9F-FEAB-3C0A-0D03-62EEE4B77A41}"/>
              </a:ext>
            </a:extLst>
          </p:cNvPr>
          <p:cNvSpPr/>
          <p:nvPr/>
        </p:nvSpPr>
        <p:spPr>
          <a:xfrm>
            <a:off x="76200" y="76200"/>
            <a:ext cx="12039600" cy="6705600"/>
          </a:xfrm>
          <a:prstGeom prst="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AutoShape 4">
            <a:extLst>
              <a:ext uri="{FF2B5EF4-FFF2-40B4-BE49-F238E27FC236}">
                <a16:creationId xmlns:a16="http://schemas.microsoft.com/office/drawing/2014/main" id="{09B031A6-C119-B352-63B4-9B30BBC1D174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N"/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0C5EB466-FC32-3E63-46E7-9581F6B98B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663146"/>
            <a:ext cx="4479234" cy="3395875"/>
          </a:xfrm>
          <a:noFill/>
        </p:spPr>
        <p:txBody>
          <a:bodyPr>
            <a:noAutofit/>
          </a:bodyPr>
          <a:lstStyle/>
          <a:p>
            <a:r>
              <a:rPr lang="hi-IN" sz="4000" dirty="0">
                <a:solidFill>
                  <a:srgbClr val="C00000"/>
                </a:solidFill>
              </a:rPr>
              <a:t>भारतीय परमाणु कार्यक्रम का विकास</a:t>
            </a:r>
            <a:endParaRPr lang="en-IN" sz="4000" b="1" dirty="0">
              <a:solidFill>
                <a:srgbClr val="C00000"/>
              </a:solidFill>
              <a:latin typeface="Open sans" panose="020B0606030504020204"/>
              <a:cs typeface="Times New Roman" panose="02020603050405020304" pitchFamily="18" charset="0"/>
            </a:endParaRP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2F0FC15A-D324-7345-89C1-639E5FCBC38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5312" y="1272207"/>
            <a:ext cx="7086600" cy="4562064"/>
          </a:xfrm>
          <a:noFill/>
        </p:spPr>
        <p:txBody>
          <a:bodyPr>
            <a:noAutofit/>
          </a:bodyPr>
          <a:lstStyle/>
          <a:p>
            <a:pPr>
              <a:lnSpc>
                <a:spcPct val="200000"/>
              </a:lnSpc>
            </a:pPr>
            <a:r>
              <a:rPr lang="hi-IN" sz="2800" dirty="0"/>
              <a:t>परमाणु ऊर्जा आयोग - 1948</a:t>
            </a:r>
            <a:endParaRPr lang="en-US" sz="2800" dirty="0">
              <a:latin typeface="Open sans" panose="020B0606030504020204"/>
              <a:cs typeface="Times New Roman" panose="02020603050405020304" pitchFamily="18" charset="0"/>
            </a:endParaRPr>
          </a:p>
          <a:p>
            <a:pPr>
              <a:lnSpc>
                <a:spcPct val="200000"/>
              </a:lnSpc>
            </a:pPr>
            <a:r>
              <a:rPr lang="hi-IN" sz="2800" dirty="0"/>
              <a:t>डाॅ. होमी जहांगीर भाभा के नेतृत्व में 1954 में डीएई (परमाणु ऊर्जा विभाग) का गठन</a:t>
            </a:r>
            <a:endParaRPr lang="en-US" sz="2800" dirty="0"/>
          </a:p>
          <a:p>
            <a:pPr>
              <a:lnSpc>
                <a:spcPct val="200000"/>
              </a:lnSpc>
            </a:pPr>
            <a:r>
              <a:rPr lang="hi-IN" sz="2800" dirty="0"/>
              <a:t>1969 में टीएपीएस (तरापुर परमाणु ऊर्जा स्टेशन) से वाणिज्यिक कार्यक्रम की शुरुआत</a:t>
            </a:r>
            <a:endParaRPr lang="en-IN" sz="2400" dirty="0">
              <a:latin typeface="Times New Roman" panose="02020603050405020304" pitchFamily="18" charset="0"/>
              <a:cs typeface="Times New Roman" pitchFamily="18" charset="0"/>
            </a:endParaRPr>
          </a:p>
        </p:txBody>
      </p:sp>
      <p:pic>
        <p:nvPicPr>
          <p:cNvPr id="14" name="object 4">
            <a:extLst>
              <a:ext uri="{FF2B5EF4-FFF2-40B4-BE49-F238E27FC236}">
                <a16:creationId xmlns:a16="http://schemas.microsoft.com/office/drawing/2014/main" id="{6AF94322-840D-4B04-894E-3CCD1E47C7B4}"/>
              </a:ext>
            </a:extLst>
          </p:cNvPr>
          <p:cNvPicPr/>
          <p:nvPr/>
        </p:nvPicPr>
        <p:blipFill rotWithShape="1">
          <a:blip r:embed="rId2" cstate="print"/>
          <a:srcRect r="21695"/>
          <a:stretch/>
        </p:blipFill>
        <p:spPr>
          <a:xfrm>
            <a:off x="10741032" y="27603"/>
            <a:ext cx="1436668" cy="1088879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97529339-DD6A-48EE-AD4E-1E152AB6B90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4651" y="117884"/>
            <a:ext cx="1384533" cy="9414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910610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75552A9F-FEAB-3C0A-0D03-62EEE4B77A41}"/>
              </a:ext>
            </a:extLst>
          </p:cNvPr>
          <p:cNvSpPr/>
          <p:nvPr/>
        </p:nvSpPr>
        <p:spPr>
          <a:xfrm>
            <a:off x="76200" y="76200"/>
            <a:ext cx="12039600" cy="6705600"/>
          </a:xfrm>
          <a:prstGeom prst="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AutoShape 4">
            <a:extLst>
              <a:ext uri="{FF2B5EF4-FFF2-40B4-BE49-F238E27FC236}">
                <a16:creationId xmlns:a16="http://schemas.microsoft.com/office/drawing/2014/main" id="{09B031A6-C119-B352-63B4-9B30BBC1D174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N"/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0C5EB466-FC32-3E63-46E7-9581F6B98B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4434" y="1663146"/>
            <a:ext cx="4114800" cy="3395875"/>
          </a:xfrm>
          <a:noFill/>
        </p:spPr>
        <p:txBody>
          <a:bodyPr>
            <a:noAutofit/>
          </a:bodyPr>
          <a:lstStyle/>
          <a:p>
            <a:r>
              <a:rPr lang="hi-IN" sz="4000" dirty="0">
                <a:solidFill>
                  <a:srgbClr val="C00000"/>
                </a:solidFill>
              </a:rPr>
              <a:t>भारतीय परमाणु ऊर्जा कार्यक्रम की 3-चरणीय योजना</a:t>
            </a:r>
            <a:endParaRPr lang="en-IN" sz="4000" b="1" dirty="0">
              <a:solidFill>
                <a:srgbClr val="C00000"/>
              </a:solidFill>
              <a:latin typeface="Open sans" panose="020B0606030504020204"/>
              <a:cs typeface="Times New Roman" panose="02020603050405020304" pitchFamily="18" charset="0"/>
            </a:endParaRP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2F0FC15A-D324-7345-89C1-639E5FCBC38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67468" y="1311963"/>
            <a:ext cx="7553741" cy="4562064"/>
          </a:xfrm>
          <a:noFill/>
        </p:spPr>
        <p:txBody>
          <a:bodyPr>
            <a:noAutofit/>
          </a:bodyPr>
          <a:lstStyle/>
          <a:p>
            <a:pPr>
              <a:lnSpc>
                <a:spcPct val="200000"/>
              </a:lnSpc>
            </a:pPr>
            <a:r>
              <a:rPr lang="hi-IN" sz="2800" b="1" dirty="0"/>
              <a:t> चरण 1:</a:t>
            </a:r>
            <a:r>
              <a:rPr lang="hi-IN" sz="2800" dirty="0"/>
              <a:t> पीएचडब्ल्यूआर (प्राकृतिक यूरेनियम)</a:t>
            </a:r>
            <a:endParaRPr lang="en-US" sz="2800" dirty="0">
              <a:latin typeface="Open sans" panose="020B0606030504020204"/>
              <a:cs typeface="Times New Roman" panose="02020603050405020304" pitchFamily="18" charset="0"/>
            </a:endParaRPr>
          </a:p>
          <a:p>
            <a:pPr>
              <a:lnSpc>
                <a:spcPct val="200000"/>
              </a:lnSpc>
            </a:pPr>
            <a:r>
              <a:rPr lang="hi-IN" sz="2800" b="1" dirty="0"/>
              <a:t>चरण 2:</a:t>
            </a:r>
            <a:r>
              <a:rPr lang="hi-IN" sz="2800" dirty="0"/>
              <a:t> एफबीआर (</a:t>
            </a:r>
            <a:r>
              <a:rPr lang="en-US" sz="2800" dirty="0"/>
              <a:t>U-238 </a:t>
            </a:r>
            <a:r>
              <a:rPr lang="hi-IN" sz="2800" dirty="0"/>
              <a:t>से </a:t>
            </a:r>
            <a:r>
              <a:rPr lang="en-US" sz="2800" dirty="0"/>
              <a:t>Pu-239)</a:t>
            </a:r>
          </a:p>
          <a:p>
            <a:pPr>
              <a:lnSpc>
                <a:spcPct val="200000"/>
              </a:lnSpc>
            </a:pPr>
            <a:r>
              <a:rPr lang="hi-IN" sz="2800" b="1" dirty="0"/>
              <a:t>चरण 3:</a:t>
            </a:r>
            <a:r>
              <a:rPr lang="hi-IN" sz="2800" dirty="0"/>
              <a:t> थोरियम रिएक्टर (</a:t>
            </a:r>
            <a:r>
              <a:rPr lang="en-US" sz="2800" dirty="0"/>
              <a:t>U-233)</a:t>
            </a:r>
          </a:p>
          <a:p>
            <a:pPr>
              <a:lnSpc>
                <a:spcPct val="200000"/>
              </a:lnSpc>
            </a:pPr>
            <a:r>
              <a:rPr lang="hi-IN" sz="2800" dirty="0"/>
              <a:t>बंद ईंधन चक्र उच्च ईंधन दक्षता सुनिश्चित करता है</a:t>
            </a:r>
            <a:r>
              <a:rPr lang="en-US" sz="2800" dirty="0"/>
              <a:t>|</a:t>
            </a:r>
            <a:endParaRPr lang="en-IN" sz="2400" dirty="0">
              <a:latin typeface="Times New Roman" panose="02020603050405020304" pitchFamily="18" charset="0"/>
              <a:cs typeface="Times New Roman" pitchFamily="18" charset="0"/>
            </a:endParaRPr>
          </a:p>
        </p:txBody>
      </p:sp>
      <p:pic>
        <p:nvPicPr>
          <p:cNvPr id="14" name="object 4">
            <a:extLst>
              <a:ext uri="{FF2B5EF4-FFF2-40B4-BE49-F238E27FC236}">
                <a16:creationId xmlns:a16="http://schemas.microsoft.com/office/drawing/2014/main" id="{6AF94322-840D-4B04-894E-3CCD1E47C7B4}"/>
              </a:ext>
            </a:extLst>
          </p:cNvPr>
          <p:cNvPicPr/>
          <p:nvPr/>
        </p:nvPicPr>
        <p:blipFill rotWithShape="1">
          <a:blip r:embed="rId2" cstate="print"/>
          <a:srcRect r="21695"/>
          <a:stretch/>
        </p:blipFill>
        <p:spPr>
          <a:xfrm>
            <a:off x="10741032" y="27603"/>
            <a:ext cx="1436668" cy="1088879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97529339-DD6A-48EE-AD4E-1E152AB6B90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4651" y="117884"/>
            <a:ext cx="1384533" cy="9414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35157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75552A9F-FEAB-3C0A-0D03-62EEE4B77A41}"/>
              </a:ext>
            </a:extLst>
          </p:cNvPr>
          <p:cNvSpPr/>
          <p:nvPr/>
        </p:nvSpPr>
        <p:spPr>
          <a:xfrm>
            <a:off x="76200" y="76200"/>
            <a:ext cx="12039600" cy="6705600"/>
          </a:xfrm>
          <a:prstGeom prst="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AutoShape 4">
            <a:extLst>
              <a:ext uri="{FF2B5EF4-FFF2-40B4-BE49-F238E27FC236}">
                <a16:creationId xmlns:a16="http://schemas.microsoft.com/office/drawing/2014/main" id="{09B031A6-C119-B352-63B4-9B30BBC1D174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N"/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0C5EB466-FC32-3E63-46E7-9581F6B98B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904049" y="1513336"/>
            <a:ext cx="5327768" cy="3033950"/>
          </a:xfrm>
          <a:noFill/>
        </p:spPr>
        <p:txBody>
          <a:bodyPr>
            <a:noAutofit/>
          </a:bodyPr>
          <a:lstStyle/>
          <a:p>
            <a:r>
              <a:rPr lang="hi-IN" sz="4000" dirty="0">
                <a:solidFill>
                  <a:srgbClr val="C00000"/>
                </a:solidFill>
              </a:rPr>
              <a:t>३-चरणीय</a:t>
            </a:r>
            <a:br>
              <a:rPr lang="hi-IN" sz="4000" dirty="0">
                <a:solidFill>
                  <a:srgbClr val="C00000"/>
                </a:solidFill>
              </a:rPr>
            </a:br>
            <a:r>
              <a:rPr lang="hi-IN" sz="4000" dirty="0">
                <a:solidFill>
                  <a:srgbClr val="C00000"/>
                </a:solidFill>
              </a:rPr>
              <a:t>भारतीय</a:t>
            </a:r>
            <a:br>
              <a:rPr lang="hi-IN" sz="4000" dirty="0">
                <a:solidFill>
                  <a:srgbClr val="C00000"/>
                </a:solidFill>
              </a:rPr>
            </a:br>
            <a:r>
              <a:rPr lang="hi-IN" sz="4000" dirty="0">
                <a:solidFill>
                  <a:srgbClr val="C00000"/>
                </a:solidFill>
              </a:rPr>
              <a:t>नाभिकीय</a:t>
            </a:r>
            <a:br>
              <a:rPr lang="hi-IN" sz="4000" dirty="0">
                <a:solidFill>
                  <a:srgbClr val="C00000"/>
                </a:solidFill>
              </a:rPr>
            </a:br>
            <a:r>
              <a:rPr lang="hi-IN" sz="4000" dirty="0">
                <a:solidFill>
                  <a:srgbClr val="C00000"/>
                </a:solidFill>
              </a:rPr>
              <a:t>ऊर्जा कार्यक्रम</a:t>
            </a:r>
            <a:endParaRPr lang="en-IN" sz="4000" b="1" dirty="0">
              <a:solidFill>
                <a:srgbClr val="C00000"/>
              </a:solidFill>
              <a:latin typeface="Open sans" panose="020B0606030504020204"/>
              <a:cs typeface="Times New Roman" panose="02020603050405020304" pitchFamily="18" charset="0"/>
            </a:endParaRPr>
          </a:p>
        </p:txBody>
      </p:sp>
      <p:pic>
        <p:nvPicPr>
          <p:cNvPr id="14" name="object 4">
            <a:extLst>
              <a:ext uri="{FF2B5EF4-FFF2-40B4-BE49-F238E27FC236}">
                <a16:creationId xmlns:a16="http://schemas.microsoft.com/office/drawing/2014/main" id="{6AF94322-840D-4B04-894E-3CCD1E47C7B4}"/>
              </a:ext>
            </a:extLst>
          </p:cNvPr>
          <p:cNvPicPr/>
          <p:nvPr/>
        </p:nvPicPr>
        <p:blipFill rotWithShape="1">
          <a:blip r:embed="rId2" cstate="print"/>
          <a:srcRect r="21695"/>
          <a:stretch/>
        </p:blipFill>
        <p:spPr>
          <a:xfrm>
            <a:off x="10741032" y="27603"/>
            <a:ext cx="1436668" cy="1088879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97529339-DD6A-48EE-AD4E-1E152AB6B90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4651" y="117884"/>
            <a:ext cx="1384533" cy="941482"/>
          </a:xfrm>
          <a:prstGeom prst="rect">
            <a:avLst/>
          </a:prstGeom>
        </p:spPr>
      </p:pic>
      <p:grpSp>
        <p:nvGrpSpPr>
          <p:cNvPr id="10" name="Group 9">
            <a:extLst>
              <a:ext uri="{FF2B5EF4-FFF2-40B4-BE49-F238E27FC236}">
                <a16:creationId xmlns:a16="http://schemas.microsoft.com/office/drawing/2014/main" id="{B1EA1224-AB2E-4E78-9924-84E087D5F52E}"/>
              </a:ext>
            </a:extLst>
          </p:cNvPr>
          <p:cNvGrpSpPr>
            <a:grpSpLocks/>
          </p:cNvGrpSpPr>
          <p:nvPr/>
        </p:nvGrpSpPr>
        <p:grpSpPr>
          <a:xfrm>
            <a:off x="4035287" y="1159224"/>
            <a:ext cx="7553740" cy="4923526"/>
            <a:chOff x="4762" y="4762"/>
            <a:chExt cx="6162675" cy="3609975"/>
          </a:xfrm>
        </p:grpSpPr>
        <p:pic>
          <p:nvPicPr>
            <p:cNvPr id="13" name="Image 78">
              <a:extLst>
                <a:ext uri="{FF2B5EF4-FFF2-40B4-BE49-F238E27FC236}">
                  <a16:creationId xmlns:a16="http://schemas.microsoft.com/office/drawing/2014/main" id="{2AF18B7A-A909-471A-A8D8-B645A4278DD7}"/>
                </a:ext>
              </a:extLst>
            </p:cNvPr>
            <p:cNvPicPr/>
            <p:nvPr/>
          </p:nvPicPr>
          <p:blipFill rotWithShape="1">
            <a:blip r:embed="rId4" cstate="print"/>
            <a:srcRect t="7080"/>
            <a:stretch/>
          </p:blipFill>
          <p:spPr>
            <a:xfrm>
              <a:off x="9525" y="264400"/>
              <a:ext cx="6153150" cy="3345511"/>
            </a:xfrm>
            <a:prstGeom prst="rect">
              <a:avLst/>
            </a:prstGeom>
          </p:spPr>
        </p:pic>
        <p:sp>
          <p:nvSpPr>
            <p:cNvPr id="17" name="Graphic 79">
              <a:extLst>
                <a:ext uri="{FF2B5EF4-FFF2-40B4-BE49-F238E27FC236}">
                  <a16:creationId xmlns:a16="http://schemas.microsoft.com/office/drawing/2014/main" id="{57754CCE-3FAF-4255-A8BA-FE574D98011D}"/>
                </a:ext>
              </a:extLst>
            </p:cNvPr>
            <p:cNvSpPr/>
            <p:nvPr/>
          </p:nvSpPr>
          <p:spPr>
            <a:xfrm>
              <a:off x="4762" y="4762"/>
              <a:ext cx="6162675" cy="3609975"/>
            </a:xfrm>
            <a:custGeom>
              <a:avLst/>
              <a:gdLst/>
              <a:ahLst/>
              <a:cxnLst/>
              <a:rect l="l" t="t" r="r" b="b"/>
              <a:pathLst>
                <a:path w="6162675" h="3609975">
                  <a:moveTo>
                    <a:pt x="0" y="3609975"/>
                  </a:moveTo>
                  <a:lnTo>
                    <a:pt x="6162675" y="3609975"/>
                  </a:lnTo>
                  <a:lnTo>
                    <a:pt x="6162675" y="0"/>
                  </a:lnTo>
                  <a:lnTo>
                    <a:pt x="0" y="0"/>
                  </a:lnTo>
                  <a:lnTo>
                    <a:pt x="0" y="3609975"/>
                  </a:lnTo>
                  <a:close/>
                </a:path>
              </a:pathLst>
            </a:custGeom>
            <a:ln w="9525">
              <a:solidFill>
                <a:srgbClr val="006FC0"/>
              </a:solidFill>
              <a:prstDash val="solid"/>
            </a:ln>
          </p:spPr>
          <p:txBody>
            <a:bodyPr wrap="square" lIns="0" tIns="0" rIns="0" bIns="0" rtlCol="0">
              <a:prstTxWarp prst="textNoShape">
                <a:avLst/>
              </a:prstTxWarp>
              <a:noAutofit/>
            </a:bodyPr>
            <a:lstStyle/>
            <a:p>
              <a:endParaRPr lang="en-IN"/>
            </a:p>
          </p:txBody>
        </p:sp>
      </p:grpSp>
    </p:spTree>
    <p:extLst>
      <p:ext uri="{BB962C8B-B14F-4D97-AF65-F5344CB8AC3E}">
        <p14:creationId xmlns:p14="http://schemas.microsoft.com/office/powerpoint/2010/main" val="104973779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75552A9F-FEAB-3C0A-0D03-62EEE4B77A41}"/>
              </a:ext>
            </a:extLst>
          </p:cNvPr>
          <p:cNvSpPr/>
          <p:nvPr/>
        </p:nvSpPr>
        <p:spPr>
          <a:xfrm>
            <a:off x="76200" y="76200"/>
            <a:ext cx="12039600" cy="6705600"/>
          </a:xfrm>
          <a:prstGeom prst="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AutoShape 4">
            <a:extLst>
              <a:ext uri="{FF2B5EF4-FFF2-40B4-BE49-F238E27FC236}">
                <a16:creationId xmlns:a16="http://schemas.microsoft.com/office/drawing/2014/main" id="{09B031A6-C119-B352-63B4-9B30BBC1D174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N"/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0C5EB466-FC32-3E63-46E7-9581F6B98B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320850" y="1667765"/>
            <a:ext cx="5207643" cy="1606391"/>
          </a:xfrm>
          <a:noFill/>
        </p:spPr>
        <p:txBody>
          <a:bodyPr>
            <a:noAutofit/>
          </a:bodyPr>
          <a:lstStyle/>
          <a:p>
            <a:r>
              <a:rPr lang="hi-IN" sz="4000" b="1" dirty="0">
                <a:solidFill>
                  <a:srgbClr val="C00000"/>
                </a:solidFill>
              </a:rPr>
              <a:t>नाभिकीय</a:t>
            </a:r>
            <a:r>
              <a:rPr lang="en-US" sz="4000" b="1" dirty="0">
                <a:solidFill>
                  <a:srgbClr val="C00000"/>
                </a:solidFill>
              </a:rPr>
              <a:t> </a:t>
            </a:r>
            <a:r>
              <a:rPr lang="hi-IN" sz="4000" b="1" dirty="0">
                <a:solidFill>
                  <a:srgbClr val="C00000"/>
                </a:solidFill>
              </a:rPr>
              <a:t>रिएक्टरों</a:t>
            </a:r>
            <a:br>
              <a:rPr lang="hi-IN" sz="4000" b="1" dirty="0">
                <a:solidFill>
                  <a:srgbClr val="C00000"/>
                </a:solidFill>
              </a:rPr>
            </a:br>
            <a:r>
              <a:rPr lang="hi-IN" sz="4000" b="1" dirty="0">
                <a:solidFill>
                  <a:srgbClr val="C00000"/>
                </a:solidFill>
              </a:rPr>
              <a:t>के प्रकार</a:t>
            </a:r>
            <a:endParaRPr lang="en-IN" sz="4000" b="1" dirty="0">
              <a:solidFill>
                <a:srgbClr val="C00000"/>
              </a:solidFill>
              <a:latin typeface="Open sans" panose="020B0606030504020204"/>
              <a:cs typeface="Times New Roman" panose="02020603050405020304" pitchFamily="18" charset="0"/>
            </a:endParaRP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2F0FC15A-D324-7345-89C1-639E5FCBC38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17474" y="952198"/>
            <a:ext cx="7683524" cy="5469837"/>
          </a:xfrm>
          <a:noFill/>
        </p:spPr>
        <p:txBody>
          <a:bodyPr>
            <a:noAutofit/>
          </a:bodyPr>
          <a:lstStyle/>
          <a:p>
            <a:pPr>
              <a:lnSpc>
                <a:spcPct val="200000"/>
              </a:lnSpc>
            </a:pPr>
            <a:r>
              <a:rPr lang="hi-IN" sz="2800" dirty="0"/>
              <a:t> उबालता जल रिएक्टर (</a:t>
            </a:r>
            <a:r>
              <a:rPr lang="en-US" sz="2800" dirty="0"/>
              <a:t>BWRs)</a:t>
            </a:r>
            <a:endParaRPr lang="en-US" sz="2800" dirty="0">
              <a:latin typeface="Open sans" panose="020B0606030504020204"/>
              <a:cs typeface="Times New Roman" panose="02020603050405020304" pitchFamily="18" charset="0"/>
            </a:endParaRPr>
          </a:p>
          <a:p>
            <a:pPr>
              <a:lnSpc>
                <a:spcPct val="200000"/>
              </a:lnSpc>
            </a:pPr>
            <a:r>
              <a:rPr lang="hi-IN" sz="2800" dirty="0"/>
              <a:t>दाबित भारी जल रिएक्टर </a:t>
            </a:r>
            <a:r>
              <a:rPr lang="en-US" sz="2800" dirty="0">
                <a:latin typeface="Open sans" panose="020B0606030504020204"/>
                <a:cs typeface="Times New Roman" panose="02020603050405020304" pitchFamily="18" charset="0"/>
              </a:rPr>
              <a:t>Reactors(PHWRs)</a:t>
            </a:r>
          </a:p>
          <a:p>
            <a:pPr>
              <a:lnSpc>
                <a:spcPct val="200000"/>
              </a:lnSpc>
            </a:pPr>
            <a:r>
              <a:rPr lang="hi-IN" sz="2800" dirty="0"/>
              <a:t>तेज़ प्रजनक रिएक्टर (</a:t>
            </a:r>
            <a:r>
              <a:rPr lang="en-US" sz="2800" dirty="0"/>
              <a:t>FBRs)</a:t>
            </a:r>
          </a:p>
          <a:p>
            <a:pPr>
              <a:lnSpc>
                <a:spcPct val="200000"/>
              </a:lnSpc>
            </a:pPr>
            <a:r>
              <a:rPr lang="hi-IN" sz="2800" dirty="0"/>
              <a:t>उन्नत भारी जल रिएक्टर (</a:t>
            </a:r>
            <a:r>
              <a:rPr lang="en-US" sz="2800" dirty="0"/>
              <a:t>AHWRs)</a:t>
            </a:r>
            <a:endParaRPr lang="en-IN" sz="2400" dirty="0">
              <a:latin typeface="Times New Roman" panose="02020603050405020304" pitchFamily="18" charset="0"/>
              <a:cs typeface="Times New Roman" pitchFamily="18" charset="0"/>
            </a:endParaRPr>
          </a:p>
        </p:txBody>
      </p:sp>
      <p:pic>
        <p:nvPicPr>
          <p:cNvPr id="14" name="object 4">
            <a:extLst>
              <a:ext uri="{FF2B5EF4-FFF2-40B4-BE49-F238E27FC236}">
                <a16:creationId xmlns:a16="http://schemas.microsoft.com/office/drawing/2014/main" id="{6AF94322-840D-4B04-894E-3CCD1E47C7B4}"/>
              </a:ext>
            </a:extLst>
          </p:cNvPr>
          <p:cNvPicPr/>
          <p:nvPr/>
        </p:nvPicPr>
        <p:blipFill rotWithShape="1">
          <a:blip r:embed="rId2" cstate="print"/>
          <a:srcRect r="21695"/>
          <a:stretch/>
        </p:blipFill>
        <p:spPr>
          <a:xfrm>
            <a:off x="10741032" y="27603"/>
            <a:ext cx="1436668" cy="1088879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97529339-DD6A-48EE-AD4E-1E152AB6B90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4651" y="117884"/>
            <a:ext cx="1384533" cy="9414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12561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75552A9F-FEAB-3C0A-0D03-62EEE4B77A41}"/>
              </a:ext>
            </a:extLst>
          </p:cNvPr>
          <p:cNvSpPr/>
          <p:nvPr/>
        </p:nvSpPr>
        <p:spPr>
          <a:xfrm>
            <a:off x="76200" y="76200"/>
            <a:ext cx="12039600" cy="6705600"/>
          </a:xfrm>
          <a:prstGeom prst="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AutoShape 4">
            <a:extLst>
              <a:ext uri="{FF2B5EF4-FFF2-40B4-BE49-F238E27FC236}">
                <a16:creationId xmlns:a16="http://schemas.microsoft.com/office/drawing/2014/main" id="{09B031A6-C119-B352-63B4-9B30BBC1D174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N"/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0C5EB466-FC32-3E63-46E7-9581F6B98B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222422" y="2276061"/>
            <a:ext cx="4098683" cy="1868556"/>
          </a:xfrm>
          <a:noFill/>
        </p:spPr>
        <p:txBody>
          <a:bodyPr>
            <a:noAutofit/>
          </a:bodyPr>
          <a:lstStyle/>
          <a:p>
            <a:r>
              <a:rPr lang="hi-IN" sz="4000" b="1" dirty="0">
                <a:solidFill>
                  <a:srgbClr val="C00000"/>
                </a:solidFill>
              </a:rPr>
              <a:t>परमाणु रिएक्टरों के प्रकार</a:t>
            </a:r>
            <a:endParaRPr lang="en-IN" sz="4000" b="1" dirty="0">
              <a:solidFill>
                <a:srgbClr val="C00000"/>
              </a:solidFill>
              <a:latin typeface="Open sans" panose="020B0606030504020204"/>
              <a:cs typeface="Times New Roman" panose="02020603050405020304" pitchFamily="18" charset="0"/>
            </a:endParaRPr>
          </a:p>
        </p:txBody>
      </p:sp>
      <p:pic>
        <p:nvPicPr>
          <p:cNvPr id="14" name="object 4">
            <a:extLst>
              <a:ext uri="{FF2B5EF4-FFF2-40B4-BE49-F238E27FC236}">
                <a16:creationId xmlns:a16="http://schemas.microsoft.com/office/drawing/2014/main" id="{6AF94322-840D-4B04-894E-3CCD1E47C7B4}"/>
              </a:ext>
            </a:extLst>
          </p:cNvPr>
          <p:cNvPicPr/>
          <p:nvPr/>
        </p:nvPicPr>
        <p:blipFill rotWithShape="1">
          <a:blip r:embed="rId2" cstate="print"/>
          <a:srcRect r="21695"/>
          <a:stretch/>
        </p:blipFill>
        <p:spPr>
          <a:xfrm>
            <a:off x="10741032" y="27603"/>
            <a:ext cx="1436668" cy="1088879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97529339-DD6A-48EE-AD4E-1E152AB6B90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4651" y="117884"/>
            <a:ext cx="1384533" cy="941482"/>
          </a:xfrm>
          <a:prstGeom prst="rect">
            <a:avLst/>
          </a:prstGeom>
        </p:spPr>
      </p:pic>
      <p:grpSp>
        <p:nvGrpSpPr>
          <p:cNvPr id="10" name="Group 9">
            <a:extLst>
              <a:ext uri="{FF2B5EF4-FFF2-40B4-BE49-F238E27FC236}">
                <a16:creationId xmlns:a16="http://schemas.microsoft.com/office/drawing/2014/main" id="{02CBF23D-BA3D-49C4-BD4C-60A8BC162218}"/>
              </a:ext>
            </a:extLst>
          </p:cNvPr>
          <p:cNvGrpSpPr>
            <a:grpSpLocks/>
          </p:cNvGrpSpPr>
          <p:nvPr/>
        </p:nvGrpSpPr>
        <p:grpSpPr>
          <a:xfrm>
            <a:off x="4094924" y="1278491"/>
            <a:ext cx="7484164" cy="4903648"/>
            <a:chOff x="4762" y="4762"/>
            <a:chExt cx="6067425" cy="4257675"/>
          </a:xfrm>
        </p:grpSpPr>
        <p:pic>
          <p:nvPicPr>
            <p:cNvPr id="13" name="Image 94">
              <a:extLst>
                <a:ext uri="{FF2B5EF4-FFF2-40B4-BE49-F238E27FC236}">
                  <a16:creationId xmlns:a16="http://schemas.microsoft.com/office/drawing/2014/main" id="{A018DCBB-DB5A-4C33-AADA-815C1D7CFE49}"/>
                </a:ext>
              </a:extLst>
            </p:cNvPr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9525" y="9588"/>
              <a:ext cx="6057900" cy="4248150"/>
            </a:xfrm>
            <a:prstGeom prst="rect">
              <a:avLst/>
            </a:prstGeom>
          </p:spPr>
        </p:pic>
        <p:sp>
          <p:nvSpPr>
            <p:cNvPr id="17" name="Graphic 95">
              <a:extLst>
                <a:ext uri="{FF2B5EF4-FFF2-40B4-BE49-F238E27FC236}">
                  <a16:creationId xmlns:a16="http://schemas.microsoft.com/office/drawing/2014/main" id="{28459B54-CA7A-459C-A181-871DE79F3F17}"/>
                </a:ext>
              </a:extLst>
            </p:cNvPr>
            <p:cNvSpPr/>
            <p:nvPr/>
          </p:nvSpPr>
          <p:spPr>
            <a:xfrm>
              <a:off x="4762" y="4762"/>
              <a:ext cx="6067425" cy="4257675"/>
            </a:xfrm>
            <a:custGeom>
              <a:avLst/>
              <a:gdLst/>
              <a:ahLst/>
              <a:cxnLst/>
              <a:rect l="l" t="t" r="r" b="b"/>
              <a:pathLst>
                <a:path w="6067425" h="4257675">
                  <a:moveTo>
                    <a:pt x="0" y="4257675"/>
                  </a:moveTo>
                  <a:lnTo>
                    <a:pt x="6067425" y="4257675"/>
                  </a:lnTo>
                  <a:lnTo>
                    <a:pt x="6067425" y="0"/>
                  </a:lnTo>
                  <a:lnTo>
                    <a:pt x="0" y="0"/>
                  </a:lnTo>
                  <a:lnTo>
                    <a:pt x="0" y="4257675"/>
                  </a:lnTo>
                  <a:close/>
                </a:path>
              </a:pathLst>
            </a:custGeom>
            <a:ln w="9525">
              <a:solidFill>
                <a:srgbClr val="006FC0"/>
              </a:solidFill>
              <a:prstDash val="solid"/>
            </a:ln>
          </p:spPr>
          <p:txBody>
            <a:bodyPr wrap="square" lIns="0" tIns="0" rIns="0" bIns="0" rtlCol="0">
              <a:prstTxWarp prst="textNoShape">
                <a:avLst/>
              </a:prstTxWarp>
              <a:noAutofit/>
            </a:bodyPr>
            <a:lstStyle/>
            <a:p>
              <a:endParaRPr lang="en-IN"/>
            </a:p>
          </p:txBody>
        </p:sp>
      </p:grpSp>
    </p:spTree>
    <p:extLst>
      <p:ext uri="{BB962C8B-B14F-4D97-AF65-F5344CB8AC3E}">
        <p14:creationId xmlns:p14="http://schemas.microsoft.com/office/powerpoint/2010/main" val="110995411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553</TotalTime>
  <Words>1326</Words>
  <Application>Microsoft Office PowerPoint</Application>
  <PresentationFormat>Widescreen</PresentationFormat>
  <Paragraphs>187</Paragraphs>
  <Slides>43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43</vt:i4>
      </vt:variant>
    </vt:vector>
  </HeadingPairs>
  <TitlesOfParts>
    <vt:vector size="53" baseType="lpstr">
      <vt:lpstr>Arial</vt:lpstr>
      <vt:lpstr>Calibri</vt:lpstr>
      <vt:lpstr>Kruti Dev 092</vt:lpstr>
      <vt:lpstr>Noto Sans Symbols</vt:lpstr>
      <vt:lpstr>Open Sans</vt:lpstr>
      <vt:lpstr>Open Sans</vt:lpstr>
      <vt:lpstr>Open Sans SemiBold</vt:lpstr>
      <vt:lpstr>Times New Roman</vt:lpstr>
      <vt:lpstr>Wingdings</vt:lpstr>
      <vt:lpstr>Office Theme</vt:lpstr>
      <vt:lpstr>PowerPoint Presentation</vt:lpstr>
      <vt:lpstr>PowerPoint Presentation</vt:lpstr>
      <vt:lpstr>परिचय</vt:lpstr>
      <vt:lpstr>परमाणु ऊर्जा का परिचय</vt:lpstr>
      <vt:lpstr>भारतीय परमाणु कार्यक्रम का विकास</vt:lpstr>
      <vt:lpstr>भारतीय परमाणु ऊर्जा कार्यक्रम की 3-चरणीय योजना</vt:lpstr>
      <vt:lpstr>३-चरणीय भारतीय नाभिकीय ऊर्जा कार्यक्रम</vt:lpstr>
      <vt:lpstr>नाभिकीय रिएक्टरों के प्रकार</vt:lpstr>
      <vt:lpstr>परमाणु रिएक्टरों के प्रकार</vt:lpstr>
      <vt:lpstr>उबलता जल रिएक्टर</vt:lpstr>
      <vt:lpstr>उबलते जल रिएक्टर (BWRs)</vt:lpstr>
      <vt:lpstr>बीडब्ल्यूआर के फायदे और नुकसान</vt:lpstr>
      <vt:lpstr>दबावयुक्त भारी पानी रिएक्टर (पीएचडब्ल्यूआर)</vt:lpstr>
      <vt:lpstr>दबावयुक्त भारी पानी रिएक्टर (पीएचडब्ल्यूआर)</vt:lpstr>
      <vt:lpstr>पीएचडब्ल्यूआर के फायदे और नुकसान</vt:lpstr>
      <vt:lpstr>तेज प्रजनक रिएक्टर (एफबीआर)</vt:lpstr>
      <vt:lpstr>तेज प्रजनक रिएक्टर (एफबीआर)</vt:lpstr>
      <vt:lpstr>एफबीआर (FBRs) के लाभ और चुनौतियाँ</vt:lpstr>
      <vt:lpstr>उन्नत भारी जल रिएक्टर (AHWRs)</vt:lpstr>
      <vt:lpstr>उन्नत भारी जल रिएक्टर (AHWRs)</vt:lpstr>
      <vt:lpstr> एएचडब्ल्यूआर (AHWRs) के लाभ और सीमाएँ</vt:lpstr>
      <vt:lpstr>परमाणु संयंत्र सुरक्षा प्रणालियाँ</vt:lpstr>
      <vt:lpstr>रिएक्टर आपातकाल वर्गीकरण</vt:lpstr>
      <vt:lpstr>रिएक्टर आपातकाल वर्गीकरण</vt:lpstr>
      <vt:lpstr> आपातकालीन क्षेत्र और योजना</vt:lpstr>
      <vt:lpstr>आपातकालीन प्रतिक्रिया मानदंड</vt:lpstr>
      <vt:lpstr>स्थल-बाह्य आपात स्थिति घोषणा</vt:lpstr>
      <vt:lpstr> आपातकालीन चरण</vt:lpstr>
      <vt:lpstr>स्थल पर आपातकालीन प्रतिक्रिया</vt:lpstr>
      <vt:lpstr>स्थल के बाहर आपातकालीन प्रतिक्रिया</vt:lpstr>
      <vt:lpstr>मुख्य आपातकालीन प्रतिक्रिया दल</vt:lpstr>
      <vt:lpstr>विशेषीकृत दल और कर्तव्य</vt:lpstr>
      <vt:lpstr> सूचना एवं सहायता दल</vt:lpstr>
      <vt:lpstr>परमाणु अपशिष्ट प्रबंधन</vt:lpstr>
      <vt:lpstr>परमाणु ऊर्जा संयंत्र (NPP) आपात स्थितियों में NDRF की भूमिका</vt:lpstr>
      <vt:lpstr> ऑफसाइट आपात स्थितियों में एनडीआरएफ की भूमिका</vt:lpstr>
      <vt:lpstr>निष्कर्ष और मुख्य सीख</vt:lpstr>
      <vt:lpstr>निष्कर्ष और प्रमुख सीखें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Nuclear Reactors in India</dc:title>
  <dc:subject/>
  <dc:creator/>
  <cp:keywords/>
  <dc:description>generated using python-pptx</dc:description>
  <cp:lastModifiedBy>08 TH BN NDRF GHAZIABAD</cp:lastModifiedBy>
  <cp:revision>99</cp:revision>
  <dcterms:created xsi:type="dcterms:W3CDTF">2013-01-27T09:14:16Z</dcterms:created>
  <dcterms:modified xsi:type="dcterms:W3CDTF">2025-12-17T11:29:37Z</dcterms:modified>
  <cp:category/>
</cp:coreProperties>
</file>