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SemiBold" panose="020B07060308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pic>
        <p:nvPicPr>
          <p:cNvPr id="90" name="Google Shape;90;p12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1"/>
            <a:ext cx="9809469" cy="24236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209691" y="2539280"/>
            <a:ext cx="9239109" cy="174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ग्रामीण एवं वन क्षेत्रों में वनाग्नि सुरक्षा का महत्व</a:t>
            </a:r>
            <a:endParaRPr sz="5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2" descr="A close-up of 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520"/>
            <a:ext cx="2084831" cy="12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918" y="-13520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 flipH="1">
            <a:off x="5422392" y="6291892"/>
            <a:ext cx="6675014" cy="556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BY:-INSP/GD-NAGENDRA SINGH YADAV,10</a:t>
            </a:r>
            <a:r>
              <a:rPr lang="hi-I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NDRF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ग्रामीण क्षेत्र में आग लगने के कारण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3200"/>
              <a:t>खपरैल की छतें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3200"/>
              <a:t>गैस सिलेंडर विस्फोट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3200"/>
              <a:t>अग्नि सुरक्षा के प्रति लापरवाही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3200"/>
              <a:t>जनसंख्या की तुलना में अग्निशमन विभागों की कम संख्या</a:t>
            </a:r>
            <a:endParaRPr/>
          </a:p>
          <a:p>
            <a:pPr marL="457200" lvl="0" indent="-2286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/>
          </a:p>
        </p:txBody>
      </p:sp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ग्रामीण क्षेत्र में आग लगने के कारण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838200" y="1683730"/>
            <a:ext cx="10515600" cy="499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2900"/>
              <a:t>पटाखे और औद्योगिक प्रतिष्ठान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2900"/>
              <a:t>लकड़ी और लट्ठों का ढेर लगाना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2900"/>
              <a:t>विद्युत शॉर्ट-सर्किट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 sz="2900"/>
              <a:t>सर्दियों में सूखी लकड़ियों, टहनियों, पत्तियों आदि को इकट्ठा करके जलाना अलाव (Bonfires)</a:t>
            </a:r>
            <a:endParaRPr sz="290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037"/>
              <a:buNone/>
            </a:pPr>
            <a:r>
              <a:rPr lang="hi-IN" sz="5400" b="1">
                <a:solidFill>
                  <a:srgbClr val="FF0000"/>
                </a:solidFill>
              </a:rPr>
              <a:t>ग्रामीण क्षेत्रों में आग से बचाव की रणनीति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स्वयंसेवक और सामुदायिक सहायक तैयार करना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स्कूलों में जन शिक्षा देना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महिलाओं के लिए जन शिक्षा का प्रबंध करना</a:t>
            </a:r>
            <a:endParaRPr/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ग्रामीण क्षेत्रों में औद्योगिक अग्नि सुरक्षा को विकसित करना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80297" y="516835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hi-IN" sz="54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पाठ-समीक्षा</a:t>
            </a:r>
            <a:endParaRPr sz="54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867103" y="1382782"/>
            <a:ext cx="10357945" cy="490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वनाग्नि के प्रभाव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अग्नि सुरक्षा को बढ़ावा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वनाग्नि रोकने की आवश्यकता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वनाग्नि रोकने की रणनीति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ग्रामीण क्षेत्रों में आग लगने के कारण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ग्रामीण क्षेत्रों में आग रोकने की रणनीति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4927873" y="5742432"/>
            <a:ext cx="6026294" cy="151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1917616" y="618273"/>
            <a:ext cx="83567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hi-IN" sz="8000" b="1" i="0" u="none" strike="noStrike" cap="none">
                <a:solidFill>
                  <a:srgbClr val="FF7300"/>
                </a:solidFill>
                <a:latin typeface="Arial"/>
                <a:ea typeface="Arial"/>
                <a:cs typeface="Arial"/>
                <a:sym typeface="Arial"/>
              </a:rPr>
              <a:t>कोई शक या सवाल</a:t>
            </a:r>
            <a:endParaRPr sz="8000" b="1" i="0" u="none" strike="noStrike" cap="none">
              <a:solidFill>
                <a:srgbClr val="FF7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6059" y="2365058"/>
            <a:ext cx="6999889" cy="336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मूल्यांकन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>
                <a:solidFill>
                  <a:srgbClr val="FF0000"/>
                </a:solidFill>
              </a:rPr>
              <a:t>प्र:- जंगल की आग के कितने प्रभाव है ?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>
                <a:solidFill>
                  <a:schemeClr val="dk1"/>
                </a:solidFill>
              </a:rPr>
              <a:t>उ:- 06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>
                <a:solidFill>
                  <a:srgbClr val="FF0000"/>
                </a:solidFill>
              </a:rPr>
              <a:t>प्र:- किस प्रकार की अग्नि प्रणालियों में नियंत्रित दहन कार्यक्रम शामिल होता है ?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>
                <a:solidFill>
                  <a:schemeClr val="dk1"/>
                </a:solidFill>
              </a:rPr>
              <a:t>उ:- अग्नि सुरक्षा को बढ़ावा देना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39566" y="3230213"/>
            <a:ext cx="3724569" cy="1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hi-IN" sz="8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धन्यवाद</a:t>
            </a:r>
            <a:endParaRPr sz="8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4572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959" y="6378135"/>
            <a:ext cx="1750540" cy="34811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232" y="314522"/>
            <a:ext cx="6035039" cy="583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3180297" y="516835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hi-IN" sz="54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</a:t>
            </a:r>
            <a:endParaRPr sz="54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867103" y="1382782"/>
            <a:ext cx="10357945" cy="547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b="1"/>
              <a:t>इस पाठ के समापन पर सभी परिचित हो जायेंगे :-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वनाग्नि के प्रभाव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अग्नि सुरक्षा को बढ़ावा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वनाग्नि रोकने की आवश्यकता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वनाग्नि रोकने की रणनीति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ग्रामीण क्षेत्रों में आग लगने के कारण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ग्रामीण क्षेत्रों में आग रोकने की रणनीति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4927873" y="5742432"/>
            <a:ext cx="6026294" cy="151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hi-IN" sz="4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जंगल की आग के प्रभाव</a:t>
            </a:r>
            <a:endParaRPr sz="4800" b="1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70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पर्यावरणीय नुक्सान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आजीविका पर प्रभाव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स्वास्थ्य संबंधी चिंताएँ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संपत्ति का नुकसान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वन्यजीवों का विस्थापन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जलवायु परिवर्तन पर प्रभाव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4083866" y="71998"/>
            <a:ext cx="8108134" cy="678600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3772115" y="1809824"/>
            <a:ext cx="8505593" cy="391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863" y="5852488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0" y="6207359"/>
            <a:ext cx="4083866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825500" y="161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rgbClr val="FF0000"/>
                </a:solidFill>
              </a:rPr>
              <a:t>अग्नि सुरक्षा को बढ़ावा देना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254000" y="1370286"/>
            <a:ext cx="11658600" cy="548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जन-जागरूकता अभियान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/>
              <a:t>निवासियों को आग के खतरों, उचित अग्नि प्रबंधन तरीकों और संभावित आग के खतरों की रिपोर्टिंग के बारे में शिक्षित करना।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नियंत्रित दहन कार्यक्रम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/>
              <a:t>जंगलों में ईंधन (सूखी पत्तियाँ, टहनियाँ आदि) के जमाव को कम करने के लिए नियंत्रित परिस्थितियों में योजना-बद्ध और नियंत्रित तरीके से लगाई गई आग (Prescribed Burns) लागू करना।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फायरब्रेक का निर्माण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/>
              <a:t>आग के फैलाव को रोकने के लिए खुले क्षेत्रों का निर्माण करना।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4083866" y="71998"/>
            <a:ext cx="8108134" cy="678600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3772115" y="1809824"/>
            <a:ext cx="8505593" cy="391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863" y="5852488"/>
            <a:ext cx="641637" cy="2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0" y="6207359"/>
            <a:ext cx="4083866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अग्नि सुरक्षा को बढ़ावा देना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800100" y="1357586"/>
            <a:ext cx="11074400" cy="533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बेहतर संरचना (Infrastructure)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/>
              <a:t>ग्रामीण क्षेत्रों में आग का पता लगाने वाली प्रणालियाँ, पहुँच मार्ग (Access Roads) और फायर हाइड्रेंट्स स्थापित करना।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सामुदायिक सहभागिता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/>
              <a:t>स्थानीय लोगों को अग्नि-निवारण प्रयासों में शामिल करना, जैसे स्वयंसेवी अग्निशमन दल (Volunteer Fire Brigades) का गठन।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अग्नि नियमों का सख़्त अनुपालन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/>
              <a:t>वनों में खुले में आग जलाने और आग लगाने के अन्य स्रोतों से संबंधित नियमों को लागू करना और उनका कड़ाई से पालन कराना।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को रोकने की आवश्यकता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❖"/>
            </a:pPr>
            <a:r>
              <a:rPr lang="hi-IN"/>
              <a:t>वनाग्नि की रोकथाम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❖"/>
            </a:pPr>
            <a:r>
              <a:rPr lang="hi-IN"/>
              <a:t>वन्यजीव और पारिस्थितिक तंत्र के संरक्षण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❖"/>
            </a:pPr>
            <a:r>
              <a:rPr lang="hi-IN"/>
              <a:t>मानव सुरक्षा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❖"/>
            </a:pPr>
            <a:r>
              <a:rPr lang="hi-IN"/>
              <a:t>संसाधनों की कमी को रोकने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❖"/>
            </a:pPr>
            <a:r>
              <a:rPr lang="hi-IN"/>
              <a:t>वायु गुणवत्ता और स्वास्थ्य को बेहतर करने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❖"/>
            </a:pPr>
            <a:r>
              <a:rPr lang="hi-IN"/>
              <a:t>सांस्कृतिक और धरोहर संरक्षण करने के लिए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को रोकने की आवश्यकता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मृदा ह्रास और अपरदन को रोकने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जल आपूर्ति के प्रदूषण रोकने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आपातकालीन प्रतिक्रिया में कठिनाई को कम या रोकने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पर्यटन पर पड़ने वाले नकारात्मक प्रभाव को कम करने या रोकने के लिए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जलवायु परिवर्तन की तीव्रता को कम या रोकने के लिए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rgbClr val="FF0000"/>
                </a:solidFill>
              </a:rPr>
              <a:t>जंगल की आग की रोकथाम के लिए रणनीतियां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7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फायरब्रेक और नियंत्रित दहन (Controlled Burns) करना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वन प्रबंधन प्रथाएँ लागू करना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जन-जागरूकता और शिक्षा को बढ़ावा देना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फायर वॉच प्रणालियाँ विकसित करना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भवन और अवसंरचना संबंधी नियम का ध्यान रखना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प्रारंभिक चेतावनी और संचार प्रणालियाँ विकसित करना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rgbClr val="FF0000"/>
                </a:solidFill>
              </a:rPr>
              <a:t>जंगल की आग की रोकथाम के लिए रणनीतियां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825500" y="20669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खुले में आग जलाने का नियमन करना (Regulating open burning)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जल स्रोत और जलापूर्ति बिंदु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सामुदायिक अग्नि प्रबंधन योजनाएँ बनाना 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hi-IN"/>
              <a:t>खतरनाक गतिविधियों पर प्रतिबंध लगाना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Noto Sans Symbols</vt:lpstr>
      <vt:lpstr>Open Sans</vt:lpstr>
      <vt:lpstr>Open Sans SemiBold</vt:lpstr>
      <vt:lpstr>Calibri</vt:lpstr>
      <vt:lpstr>Arial</vt:lpstr>
      <vt:lpstr>Office Theme</vt:lpstr>
      <vt:lpstr>PowerPoint Presentation</vt:lpstr>
      <vt:lpstr>उद्देश्य</vt:lpstr>
      <vt:lpstr>जंगल की आग के प्रभाव</vt:lpstr>
      <vt:lpstr>अग्नि सुरक्षा को बढ़ावा देना</vt:lpstr>
      <vt:lpstr>अग्नि सुरक्षा को बढ़ावा देना</vt:lpstr>
      <vt:lpstr>जंगल की आग को रोकने की आवश्यकता</vt:lpstr>
      <vt:lpstr>जंगल की आग को रोकने की आवश्यकता</vt:lpstr>
      <vt:lpstr>जंगल की आग की रोकथाम के लिए रणनीतियां</vt:lpstr>
      <vt:lpstr>जंगल की आग की रोकथाम के लिए रणनीतियां</vt:lpstr>
      <vt:lpstr>ग्रामीण क्षेत्र में आग लगने के कारण</vt:lpstr>
      <vt:lpstr>ग्रामीण क्षेत्र में आग लगने के कारण</vt:lpstr>
      <vt:lpstr>ग्रामीण क्षेत्रों में आग से बचाव की रणनीति</vt:lpstr>
      <vt:lpstr>पाठ-समीक्षा</vt:lpstr>
      <vt:lpstr>PowerPoint Presentation</vt:lpstr>
      <vt:lpstr>मूल्यांकन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NDRF</dc:creator>
  <cp:lastModifiedBy>NDRF NDRF</cp:lastModifiedBy>
  <cp:revision>1</cp:revision>
  <dcterms:modified xsi:type="dcterms:W3CDTF">2026-01-05T05:13:46Z</dcterms:modified>
</cp:coreProperties>
</file>