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6" r:id="rId2"/>
    <p:sldId id="257" r:id="rId3"/>
    <p:sldId id="258" r:id="rId4"/>
    <p:sldId id="260" r:id="rId5"/>
    <p:sldId id="261" r:id="rId6"/>
    <p:sldId id="262" r:id="rId7"/>
    <p:sldId id="263" r:id="rId8"/>
    <p:sldId id="264" r:id="rId9"/>
    <p:sldId id="265" r:id="rId10"/>
    <p:sldId id="267" r:id="rId11"/>
    <p:sldId id="269" r:id="rId12"/>
    <p:sldId id="270" r:id="rId13"/>
    <p:sldId id="271" r:id="rId14"/>
    <p:sldId id="272" r:id="rId15"/>
    <p:sldId id="273" r:id="rId16"/>
    <p:sldId id="274" r:id="rId17"/>
    <p:sldId id="275" r:id="rId18"/>
    <p:sldId id="276" r:id="rId19"/>
    <p:sldId id="285" r:id="rId20"/>
    <p:sldId id="284" r:id="rId21"/>
    <p:sldId id="279" r:id="rId22"/>
    <p:sldId id="280" r:id="rId23"/>
    <p:sldId id="281" r:id="rId24"/>
    <p:sldId id="282"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054" autoAdjust="0"/>
  </p:normalViewPr>
  <p:slideViewPr>
    <p:cSldViewPr snapToGrid="0" showGuides="1">
      <p:cViewPr varScale="1">
        <p:scale>
          <a:sx n="98" d="100"/>
          <a:sy n="98" d="100"/>
        </p:scale>
        <p:origin x="-954" y="1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AF9D5-2258-4932-8FDF-0CAA767ED907}" type="datetimeFigureOut">
              <a:rPr lang="en-IN" smtClean="0"/>
              <a:pPr/>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460260-BA36-4B3B-A8B1-4E8057926F35}" type="slidenum">
              <a:rPr lang="en-IN" smtClean="0"/>
              <a:pPr/>
              <a:t>‹#›</a:t>
            </a:fld>
            <a:endParaRPr lang="en-IN"/>
          </a:p>
        </p:txBody>
      </p:sp>
    </p:spTree>
    <p:extLst>
      <p:ext uri="{BB962C8B-B14F-4D97-AF65-F5344CB8AC3E}">
        <p14:creationId xmlns="" xmlns:p14="http://schemas.microsoft.com/office/powerpoint/2010/main" val="652560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100691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115950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210006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34415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3263582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2013509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425861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337500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709681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109700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 xmlns:p14="http://schemas.microsoft.com/office/powerpoint/2010/main" val="241987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305" y="1162843"/>
            <a:ext cx="4453519"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5157925" y="900446"/>
            <a:ext cx="6853561" cy="527651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585604" y="6331411"/>
            <a:ext cx="453698" cy="368646"/>
          </a:xfrm>
          <a:prstGeom prst="rect">
            <a:avLst/>
          </a:prstGeom>
        </p:spPr>
        <p:txBody>
          <a:bodyPr vert="horz" lIns="91440" tIns="45720" rIns="91440" bIns="45720" rtlCol="0" anchor="ctr"/>
          <a:lstStyle>
            <a:lvl1pPr algn="r">
              <a:defRPr sz="1200">
                <a:solidFill>
                  <a:schemeClr val="tx1">
                    <a:tint val="75000"/>
                  </a:schemeClr>
                </a:solidFill>
              </a:defRPr>
            </a:lvl1pPr>
          </a:lstStyle>
          <a:p>
            <a:fld id="{68AED0BF-B613-4EA2-A21D-6A60A5241C27}" type="slidenum">
              <a:rPr lang="en-IN" smtClean="0"/>
              <a:pPr/>
              <a:t>‹#›</a:t>
            </a:fld>
            <a:endParaRPr lang="en-IN"/>
          </a:p>
        </p:txBody>
      </p:sp>
      <p:pic>
        <p:nvPicPr>
          <p:cNvPr id="7" name="Picture 6" descr="NDRF LOGO | NDRF - National Disaster Response Force"/>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0" y="0"/>
            <a:ext cx="1594485" cy="876935"/>
          </a:xfrm>
          <a:prstGeom prst="rect">
            <a:avLst/>
          </a:prstGeom>
          <a:noFill/>
          <a:ln>
            <a:noFill/>
          </a:ln>
        </p:spPr>
      </p:pic>
      <p:pic>
        <p:nvPicPr>
          <p:cNvPr id="8" name="Picture 7"/>
          <p:cNvPicPr/>
          <p:nvPr userDrawn="1"/>
        </p:nvPicPr>
        <p:blipFill>
          <a:blip r:embed="rId14" cstate="print">
            <a:extLst>
              <a:ext uri="{28A0092B-C50C-407E-A947-70E740481C1C}">
                <a14:useLocalDpi xmlns="" xmlns:a14="http://schemas.microsoft.com/office/drawing/2010/main" val="0"/>
              </a:ext>
            </a:extLst>
          </a:blip>
          <a:srcRect/>
          <a:stretch>
            <a:fillRect/>
          </a:stretch>
        </p:blipFill>
        <p:spPr bwMode="auto">
          <a:xfrm>
            <a:off x="11295497" y="5944"/>
            <a:ext cx="882650" cy="877570"/>
          </a:xfrm>
          <a:prstGeom prst="rect">
            <a:avLst/>
          </a:prstGeom>
          <a:noFill/>
        </p:spPr>
      </p:pic>
      <p:sp>
        <p:nvSpPr>
          <p:cNvPr id="9" name="PEER | CSSR | INDIA"/>
          <p:cNvSpPr txBox="1"/>
          <p:nvPr userDrawn="1"/>
        </p:nvSpPr>
        <p:spPr>
          <a:xfrm>
            <a:off x="216130" y="6286056"/>
            <a:ext cx="2177935"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dirty="0"/>
              <a:t>ROPE</a:t>
            </a:r>
            <a:r>
              <a:rPr lang="en-US" sz="1200" baseline="0" dirty="0"/>
              <a:t> RESCUE</a:t>
            </a:r>
            <a:r>
              <a:rPr sz="1200" dirty="0"/>
              <a:t> | INDIA</a:t>
            </a:r>
          </a:p>
        </p:txBody>
      </p:sp>
      <p:sp>
        <p:nvSpPr>
          <p:cNvPr id="10" name="Rectangle"/>
          <p:cNvSpPr/>
          <p:nvPr userDrawn="1"/>
        </p:nvSpPr>
        <p:spPr>
          <a:xfrm>
            <a:off x="349299" y="6587004"/>
            <a:ext cx="1889018" cy="45719"/>
          </a:xfrm>
          <a:prstGeom prst="rect">
            <a:avLst/>
          </a:prstGeom>
          <a:solidFill>
            <a:srgbClr val="C00000"/>
          </a:solidFill>
          <a:ln w="12700">
            <a:miter lim="400000"/>
          </a:ln>
        </p:spPr>
        <p:txBody>
          <a:bodyPr lIns="78283" tIns="78283" rIns="78283" bIns="78283"/>
          <a:lstStyle/>
          <a:p>
            <a:endParaRPr/>
          </a:p>
        </p:txBody>
      </p:sp>
      <p:sp>
        <p:nvSpPr>
          <p:cNvPr id="11" name="PPT 2 -"/>
          <p:cNvSpPr txBox="1"/>
          <p:nvPr userDrawn="1"/>
        </p:nvSpPr>
        <p:spPr>
          <a:xfrm>
            <a:off x="10224268" y="6348343"/>
            <a:ext cx="511205"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p>
            <a:pPr algn="ctr" defTabSz="2438400">
              <a:spcBef>
                <a:spcPts val="600"/>
              </a:spcBef>
              <a:defRPr sz="3000">
                <a:solidFill>
                  <a:srgbClr val="535353"/>
                </a:solidFill>
                <a:latin typeface="Open Sans"/>
                <a:ea typeface="Open Sans"/>
                <a:cs typeface="Open Sans"/>
                <a:sym typeface="Open Sans"/>
              </a:defRPr>
            </a:pPr>
            <a:r>
              <a:rPr sz="1200" b="0" dirty="0"/>
              <a:t>PPT</a:t>
            </a:r>
            <a:r>
              <a:rPr sz="1200" b="0" spc="-59" dirty="0"/>
              <a:t> </a:t>
            </a:r>
            <a:r>
              <a:rPr sz="1200" b="0" dirty="0"/>
              <a:t>-</a:t>
            </a:r>
          </a:p>
        </p:txBody>
      </p:sp>
      <p:sp>
        <p:nvSpPr>
          <p:cNvPr id="12" name="Rectangle"/>
          <p:cNvSpPr/>
          <p:nvPr userDrawn="1"/>
        </p:nvSpPr>
        <p:spPr>
          <a:xfrm>
            <a:off x="10342487" y="6628210"/>
            <a:ext cx="632574" cy="88779"/>
          </a:xfrm>
          <a:prstGeom prst="rect">
            <a:avLst/>
          </a:prstGeom>
          <a:solidFill>
            <a:srgbClr val="C00000"/>
          </a:solidFill>
          <a:ln w="12700">
            <a:miter lim="400000"/>
          </a:ln>
        </p:spPr>
        <p:txBody>
          <a:bodyPr lIns="78283" tIns="78283" rIns="78283" bIns="78283"/>
          <a:lstStyle/>
          <a:p>
            <a:endParaRPr/>
          </a:p>
        </p:txBody>
      </p:sp>
    </p:spTree>
    <p:extLst>
      <p:ext uri="{BB962C8B-B14F-4D97-AF65-F5344CB8AC3E}">
        <p14:creationId xmlns="" xmlns:p14="http://schemas.microsoft.com/office/powerpoint/2010/main" val="1059101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15.jpe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 name="Picture 10" descr="haryana.jpg"/>
          <p:cNvPicPr>
            <a:picLocks noChangeAspect="1"/>
          </p:cNvPicPr>
          <p:nvPr/>
        </p:nvPicPr>
        <p:blipFill>
          <a:blip r:embed="rId3"/>
          <a:stretch>
            <a:fillRect/>
          </a:stretch>
        </p:blipFill>
        <p:spPr>
          <a:xfrm>
            <a:off x="0" y="0"/>
            <a:ext cx="7167337" cy="7101191"/>
          </a:xfrm>
          <a:prstGeom prst="rect">
            <a:avLst/>
          </a:prstGeom>
        </p:spPr>
      </p:pic>
      <p:grpSp>
        <p:nvGrpSpPr>
          <p:cNvPr id="3" name="Group 3"/>
          <p:cNvGrpSpPr/>
          <p:nvPr/>
        </p:nvGrpSpPr>
        <p:grpSpPr>
          <a:xfrm>
            <a:off x="7127045" y="724"/>
            <a:ext cx="5064955" cy="6857276"/>
            <a:chOff x="0" y="0"/>
            <a:chExt cx="2000970" cy="2709047"/>
          </a:xfrm>
        </p:grpSpPr>
        <p:sp>
          <p:nvSpPr>
            <p:cNvPr id="4" name="Freeform 4"/>
            <p:cNvSpPr/>
            <p:nvPr/>
          </p:nvSpPr>
          <p:spPr>
            <a:xfrm>
              <a:off x="0" y="0"/>
              <a:ext cx="2000970" cy="2709047"/>
            </a:xfrm>
            <a:custGeom>
              <a:avLst/>
              <a:gdLst/>
              <a:ahLst/>
              <a:cxnLst/>
              <a:rect l="l" t="t" r="r" b="b"/>
              <a:pathLst>
                <a:path w="2000970" h="2709047">
                  <a:moveTo>
                    <a:pt x="0" y="0"/>
                  </a:moveTo>
                  <a:lnTo>
                    <a:pt x="2000970" y="0"/>
                  </a:lnTo>
                  <a:lnTo>
                    <a:pt x="2000970" y="2709047"/>
                  </a:lnTo>
                  <a:lnTo>
                    <a:pt x="0" y="2709047"/>
                  </a:lnTo>
                  <a:close/>
                </a:path>
              </a:pathLst>
            </a:custGeom>
            <a:solidFill>
              <a:srgbClr val="F9AF77"/>
            </a:solidFill>
          </p:spPr>
        </p:sp>
        <p:sp>
          <p:nvSpPr>
            <p:cNvPr id="5" name="TextBox 5"/>
            <p:cNvSpPr txBox="1"/>
            <p:nvPr/>
          </p:nvSpPr>
          <p:spPr>
            <a:xfrm>
              <a:off x="0" y="-47625"/>
              <a:ext cx="2000970" cy="2756672"/>
            </a:xfrm>
            <a:prstGeom prst="rect">
              <a:avLst/>
            </a:prstGeom>
          </p:spPr>
          <p:txBody>
            <a:bodyPr lIns="50800" tIns="50800" rIns="50800" bIns="50800" rtlCol="0" anchor="ctr"/>
            <a:lstStyle/>
            <a:p>
              <a:pPr algn="ctr">
                <a:lnSpc>
                  <a:spcPts val="1919"/>
                </a:lnSpc>
              </a:pPr>
              <a:endParaRPr/>
            </a:p>
          </p:txBody>
        </p:sp>
      </p:grpSp>
      <p:grpSp>
        <p:nvGrpSpPr>
          <p:cNvPr id="6" name="Group 6"/>
          <p:cNvGrpSpPr/>
          <p:nvPr/>
        </p:nvGrpSpPr>
        <p:grpSpPr>
          <a:xfrm>
            <a:off x="7101190" y="2536453"/>
            <a:ext cx="5090809" cy="1357884"/>
            <a:chOff x="0" y="0"/>
            <a:chExt cx="2276280" cy="419100"/>
          </a:xfrm>
        </p:grpSpPr>
        <p:sp>
          <p:nvSpPr>
            <p:cNvPr id="7" name="Freeform 7"/>
            <p:cNvSpPr/>
            <p:nvPr/>
          </p:nvSpPr>
          <p:spPr>
            <a:xfrm>
              <a:off x="0" y="0"/>
              <a:ext cx="2276280" cy="419100"/>
            </a:xfrm>
            <a:custGeom>
              <a:avLst/>
              <a:gdLst/>
              <a:ahLst/>
              <a:cxnLst/>
              <a:rect l="l" t="t" r="r" b="b"/>
              <a:pathLst>
                <a:path w="2276280" h="419100">
                  <a:moveTo>
                    <a:pt x="13668" y="0"/>
                  </a:moveTo>
                  <a:lnTo>
                    <a:pt x="2262612" y="0"/>
                  </a:lnTo>
                  <a:cubicBezTo>
                    <a:pt x="2266237" y="0"/>
                    <a:pt x="2269714" y="1440"/>
                    <a:pt x="2272277" y="4003"/>
                  </a:cubicBezTo>
                  <a:cubicBezTo>
                    <a:pt x="2274840" y="6567"/>
                    <a:pt x="2276280" y="10043"/>
                    <a:pt x="2276280" y="13668"/>
                  </a:cubicBezTo>
                  <a:lnTo>
                    <a:pt x="2276280" y="405432"/>
                  </a:lnTo>
                  <a:cubicBezTo>
                    <a:pt x="2276280" y="409057"/>
                    <a:pt x="2274840" y="412533"/>
                    <a:pt x="2272277" y="415097"/>
                  </a:cubicBezTo>
                  <a:cubicBezTo>
                    <a:pt x="2269714" y="417660"/>
                    <a:pt x="2266237" y="419100"/>
                    <a:pt x="2262612" y="419100"/>
                  </a:cubicBezTo>
                  <a:lnTo>
                    <a:pt x="13668" y="419100"/>
                  </a:lnTo>
                  <a:cubicBezTo>
                    <a:pt x="10043" y="419100"/>
                    <a:pt x="6567" y="417660"/>
                    <a:pt x="4003" y="415097"/>
                  </a:cubicBezTo>
                  <a:cubicBezTo>
                    <a:pt x="1440" y="412533"/>
                    <a:pt x="0" y="409057"/>
                    <a:pt x="0" y="405432"/>
                  </a:cubicBezTo>
                  <a:lnTo>
                    <a:pt x="0" y="13668"/>
                  </a:lnTo>
                  <a:cubicBezTo>
                    <a:pt x="0" y="10043"/>
                    <a:pt x="1440" y="6567"/>
                    <a:pt x="4003" y="4003"/>
                  </a:cubicBezTo>
                  <a:cubicBezTo>
                    <a:pt x="6567" y="1440"/>
                    <a:pt x="10043" y="0"/>
                    <a:pt x="13668" y="0"/>
                  </a:cubicBezTo>
                  <a:close/>
                </a:path>
              </a:pathLst>
            </a:custGeom>
            <a:solidFill>
              <a:srgbClr val="B1E3FF"/>
            </a:solidFill>
          </p:spPr>
        </p:sp>
        <p:sp>
          <p:nvSpPr>
            <p:cNvPr id="8" name="TextBox 8"/>
            <p:cNvSpPr txBox="1"/>
            <p:nvPr/>
          </p:nvSpPr>
          <p:spPr>
            <a:xfrm>
              <a:off x="0" y="-47625"/>
              <a:ext cx="2276280" cy="466725"/>
            </a:xfrm>
            <a:prstGeom prst="rect">
              <a:avLst/>
            </a:prstGeom>
          </p:spPr>
          <p:txBody>
            <a:bodyPr lIns="50800" tIns="50800" rIns="50800" bIns="50800" rtlCol="0" anchor="ctr"/>
            <a:lstStyle/>
            <a:p>
              <a:pPr algn="ctr">
                <a:lnSpc>
                  <a:spcPts val="1919"/>
                </a:lnSpc>
              </a:pPr>
              <a:endParaRPr/>
            </a:p>
          </p:txBody>
        </p:sp>
      </p:grpSp>
      <p:sp>
        <p:nvSpPr>
          <p:cNvPr id="9" name="TextBox 9"/>
          <p:cNvSpPr txBox="1"/>
          <p:nvPr/>
        </p:nvSpPr>
        <p:spPr>
          <a:xfrm>
            <a:off x="7130374" y="2626468"/>
            <a:ext cx="4923773" cy="1053815"/>
          </a:xfrm>
          <a:prstGeom prst="rect">
            <a:avLst/>
          </a:prstGeom>
        </p:spPr>
        <p:txBody>
          <a:bodyPr wrap="square" lIns="0" tIns="0" rIns="0" bIns="0" rtlCol="0" anchor="t">
            <a:spAutoFit/>
          </a:bodyPr>
          <a:lstStyle/>
          <a:p>
            <a:pPr algn="ctr">
              <a:lnSpc>
                <a:spcPts val="9506"/>
              </a:lnSpc>
            </a:pPr>
            <a:r>
              <a:rPr lang="en-US" sz="4800" b="1" dirty="0">
                <a:solidFill>
                  <a:srgbClr val="FF0000"/>
                </a:solidFill>
                <a:latin typeface="Arial MT Pro Bold"/>
                <a:ea typeface="Arial MT Pro Bold"/>
                <a:cs typeface="Arial MT Pro Bold"/>
                <a:sym typeface="Arial MT Pro Bold"/>
              </a:rPr>
              <a:t>ROPE</a:t>
            </a:r>
            <a:r>
              <a:rPr lang="en-US" sz="4800" b="1" dirty="0">
                <a:solidFill>
                  <a:srgbClr val="FFFFFF"/>
                </a:solidFill>
                <a:latin typeface="Arial MT Pro Bold"/>
                <a:ea typeface="Arial MT Pro Bold"/>
                <a:cs typeface="Arial MT Pro Bold"/>
                <a:sym typeface="Arial MT Pro Bold"/>
              </a:rPr>
              <a:t> </a:t>
            </a:r>
            <a:r>
              <a:rPr lang="en-US" sz="4800" b="1" dirty="0">
                <a:solidFill>
                  <a:srgbClr val="000000"/>
                </a:solidFill>
                <a:latin typeface="Arial MT Pro Bold"/>
                <a:ea typeface="Arial MT Pro Bold"/>
                <a:cs typeface="Arial MT Pro Bold"/>
                <a:sym typeface="Arial MT Pro Bold"/>
              </a:rPr>
              <a:t>RESCUE</a:t>
            </a:r>
          </a:p>
        </p:txBody>
      </p:sp>
      <p:sp>
        <p:nvSpPr>
          <p:cNvPr id="10" name="TextBox 10"/>
          <p:cNvSpPr txBox="1"/>
          <p:nvPr/>
        </p:nvSpPr>
        <p:spPr>
          <a:xfrm>
            <a:off x="7973819" y="4559009"/>
            <a:ext cx="3686652" cy="961802"/>
          </a:xfrm>
          <a:prstGeom prst="rect">
            <a:avLst/>
          </a:prstGeom>
        </p:spPr>
        <p:txBody>
          <a:bodyPr lIns="0" tIns="0" rIns="0" bIns="0" rtlCol="0" anchor="t">
            <a:spAutoFit/>
          </a:bodyPr>
          <a:lstStyle/>
          <a:p>
            <a:pPr algn="ctr">
              <a:lnSpc>
                <a:spcPts val="2468"/>
              </a:lnSpc>
            </a:pPr>
            <a:r>
              <a:rPr lang="en-US" sz="2100" b="1" dirty="0" smtClean="0">
                <a:solidFill>
                  <a:srgbClr val="000000"/>
                </a:solidFill>
                <a:latin typeface="Arial MT Pro Bold"/>
                <a:ea typeface="Arial MT Pro Bold"/>
                <a:cs typeface="Arial MT Pro Bold"/>
                <a:sym typeface="Arial MT Pro Bold"/>
              </a:rPr>
              <a:t>Sh. </a:t>
            </a:r>
            <a:r>
              <a:rPr lang="en-US" sz="2100" b="1" dirty="0">
                <a:solidFill>
                  <a:srgbClr val="000000"/>
                </a:solidFill>
                <a:latin typeface="Arial MT Pro Bold"/>
                <a:ea typeface="Arial MT Pro Bold"/>
                <a:cs typeface="Arial MT Pro Bold"/>
                <a:sym typeface="Arial MT Pro Bold"/>
              </a:rPr>
              <a:t>Deepak Kumar </a:t>
            </a:r>
            <a:r>
              <a:rPr lang="en-US" sz="2100" b="1" dirty="0" err="1">
                <a:solidFill>
                  <a:srgbClr val="000000"/>
                </a:solidFill>
                <a:latin typeface="Arial MT Pro Bold"/>
                <a:ea typeface="Arial MT Pro Bold"/>
                <a:cs typeface="Arial MT Pro Bold"/>
                <a:sym typeface="Arial MT Pro Bold"/>
              </a:rPr>
              <a:t>Jaiswal</a:t>
            </a:r>
            <a:endParaRPr lang="en-US" sz="2100" b="1" dirty="0">
              <a:solidFill>
                <a:srgbClr val="000000"/>
              </a:solidFill>
              <a:latin typeface="Arial MT Pro Bold"/>
              <a:ea typeface="Arial MT Pro Bold"/>
              <a:cs typeface="Arial MT Pro Bold"/>
              <a:sym typeface="Arial MT Pro Bold"/>
            </a:endParaRPr>
          </a:p>
          <a:p>
            <a:pPr algn="ctr">
              <a:lnSpc>
                <a:spcPts val="2468"/>
              </a:lnSpc>
            </a:pPr>
            <a:r>
              <a:rPr lang="en-US" sz="2100" b="1" dirty="0" err="1">
                <a:solidFill>
                  <a:srgbClr val="000000"/>
                </a:solidFill>
                <a:latin typeface="Arial MT Pro Bold"/>
                <a:ea typeface="Arial MT Pro Bold"/>
                <a:cs typeface="Arial MT Pro Bold"/>
                <a:sym typeface="Arial MT Pro Bold"/>
              </a:rPr>
              <a:t>Asstt</a:t>
            </a:r>
            <a:r>
              <a:rPr lang="en-US" sz="2100" b="1" dirty="0">
                <a:solidFill>
                  <a:srgbClr val="000000"/>
                </a:solidFill>
                <a:latin typeface="Arial MT Pro Bold"/>
                <a:ea typeface="Arial MT Pro Bold"/>
                <a:cs typeface="Arial MT Pro Bold"/>
                <a:sym typeface="Arial MT Pro Bold"/>
              </a:rPr>
              <a:t>. Commandant </a:t>
            </a:r>
          </a:p>
          <a:p>
            <a:pPr algn="ctr">
              <a:lnSpc>
                <a:spcPts val="2468"/>
              </a:lnSpc>
            </a:pPr>
            <a:r>
              <a:rPr lang="en-US" sz="2100" b="1" dirty="0">
                <a:solidFill>
                  <a:srgbClr val="000000"/>
                </a:solidFill>
                <a:latin typeface="Arial MT Pro Bold"/>
                <a:ea typeface="Arial MT Pro Bold"/>
                <a:cs typeface="Arial MT Pro Bold"/>
                <a:sym typeface="Arial MT Pro Bold"/>
              </a:rPr>
              <a:t> 12 NDRF, </a:t>
            </a:r>
            <a:r>
              <a:rPr lang="en-US" sz="2100" b="1" dirty="0" err="1">
                <a:solidFill>
                  <a:srgbClr val="000000"/>
                </a:solidFill>
                <a:latin typeface="Arial MT Pro Bold"/>
                <a:ea typeface="Arial MT Pro Bold"/>
                <a:cs typeface="Arial MT Pro Bold"/>
                <a:sym typeface="Arial MT Pro Bold"/>
              </a:rPr>
              <a:t>Itanagar</a:t>
            </a:r>
            <a:endParaRPr lang="en-US" sz="2100" b="1" dirty="0">
              <a:solidFill>
                <a:srgbClr val="000000"/>
              </a:solidFill>
              <a:latin typeface="Arial MT Pro Bold"/>
              <a:ea typeface="Arial MT Pro Bold"/>
              <a:cs typeface="Arial MT Pro Bold"/>
              <a:sym typeface="Arial MT Pro Bold"/>
            </a:endParaRPr>
          </a:p>
        </p:txBody>
      </p:sp>
      <p:pic>
        <p:nvPicPr>
          <p:cNvPr id="12" name="Picture 11" descr="new logo PNG.png"/>
          <p:cNvPicPr>
            <a:picLocks noChangeAspect="1"/>
          </p:cNvPicPr>
          <p:nvPr/>
        </p:nvPicPr>
        <p:blipFill>
          <a:blip r:embed="rId4" cstate="print"/>
          <a:stretch>
            <a:fillRect/>
          </a:stretch>
        </p:blipFill>
        <p:spPr>
          <a:xfrm>
            <a:off x="8775232" y="425512"/>
            <a:ext cx="1636251" cy="20453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14550"/>
            <a:ext cx="7497535" cy="4476750"/>
          </a:xfrm>
        </p:spPr>
        <p:txBody>
          <a:bodyPr>
            <a:normAutofit/>
          </a:bodyPr>
          <a:lstStyle/>
          <a:p>
            <a:pPr algn="just">
              <a:lnSpc>
                <a:spcPct val="120000"/>
              </a:lnSpc>
            </a:pPr>
            <a:r>
              <a:rPr lang="hi-IN" sz="2400" dirty="0"/>
              <a:t>बच्चा जितनी गहराई में होता है, प्रक्रिया उतनी ही जटिल और समय लेने वाली होती है।
कैमरों का उपयोग गहन बचाव के लिए किया जाता है; समानान्तर और हॉरिजॉन्टल बोरवेल खोदे जाते हैं, लेकिन सफलता की गारंटी नहीं होती है।
बच्चे के स्थान को अवरुद्ध करने वाली चट्टानों के प्रकार और  साइज एडवांस जिओफिजिकल टूल से भी  मुश्किल है|</a:t>
            </a:r>
          </a:p>
          <a:p>
            <a:pPr algn="just">
              <a:lnSpc>
                <a:spcPct val="120000"/>
              </a:lnSpc>
            </a:pPr>
            <a:r>
              <a:rPr lang="hi-IN" sz="2400" dirty="0"/>
              <a:t>चट्टान के माध्यम से ड्रिलिंग करने से पूरा बोरवेल ढह सकता है।</a:t>
            </a:r>
            <a:endParaRPr lang="en-IN" sz="2400" dirty="0"/>
          </a:p>
        </p:txBody>
      </p:sp>
      <p:pic>
        <p:nvPicPr>
          <p:cNvPr id="4098" name="Picture 2" descr="C:\Users\Dell\Desktop\camera.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71632" y="2247900"/>
            <a:ext cx="3683281" cy="37623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8AED0BF-B613-4EA2-A21D-6A60A5241C27}" type="slidenum">
              <a:rPr lang="en-IN" smtClean="0"/>
              <a:pPr/>
              <a:t>10</a:t>
            </a:fld>
            <a:endParaRPr lang="en-IN"/>
          </a:p>
        </p:txBody>
      </p:sp>
      <p:sp>
        <p:nvSpPr>
          <p:cNvPr id="6" name="Title 1">
            <a:extLst>
              <a:ext uri="{FF2B5EF4-FFF2-40B4-BE49-F238E27FC236}">
                <a16:creationId xmlns="" xmlns:a16="http://schemas.microsoft.com/office/drawing/2014/main" id="{1EA2BB2F-9A68-1921-0015-6520EC0D16CB}"/>
              </a:ext>
            </a:extLst>
          </p:cNvPr>
          <p:cNvSpPr txBox="1">
            <a:spLocks noGrp="1" noChangeArrowheads="1"/>
          </p:cNvSpPr>
          <p:nvPr>
            <p:ph type="title"/>
          </p:nvPr>
        </p:nvSpPr>
        <p:spPr>
          <a:xfrm>
            <a:off x="3194807" y="821864"/>
            <a:ext cx="5076825" cy="971550"/>
          </a:xfrm>
          <a:prstGeom prst="rect">
            <a:avLst/>
          </a:prstGeom>
          <a:solidFill>
            <a:srgbClr val="FF0000"/>
          </a:solidFill>
        </p:spPr>
        <p:txBody>
          <a:bodyPr vert="horz" lIns="121920" tIns="60960" rIns="121920" bIns="6096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रेस्क्यू मेथड/टेकनिक</a:t>
            </a:r>
            <a:endParaRPr lang="en-IN" sz="4000" b="1" dirty="0">
              <a:solidFill>
                <a:schemeClr val="bg1"/>
              </a:solidFill>
            </a:endParaRPr>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9" name="Picture 8">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4"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680194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83302" y="2881436"/>
            <a:ext cx="11580073" cy="1095127"/>
          </a:xfrm>
          <a:prstGeom prst="parallelogram">
            <a:avLst/>
          </a:prstGeom>
          <a:solidFill>
            <a:srgbClr val="FF0000"/>
          </a:solidFill>
        </p:spPr>
        <p:txBody>
          <a:bodyPr>
            <a:normAutofit/>
          </a:bodyPr>
          <a:lstStyle/>
          <a:p>
            <a:r>
              <a:rPr lang="hi-IN">
                <a:solidFill>
                  <a:schemeClr val="bg1"/>
                </a:solidFill>
              </a:rPr>
              <a:t>एनडीआरएफ द्वारा अपनाई गई तकनीकें</a:t>
            </a:r>
            <a:endParaRPr lang="en-IN" sz="3600" dirty="0">
              <a:solidFill>
                <a:schemeClr val="bg1"/>
              </a:solidFill>
            </a:endParaRPr>
          </a:p>
        </p:txBody>
      </p:sp>
      <p:sp>
        <p:nvSpPr>
          <p:cNvPr id="3" name="Slide Number Placeholder 2"/>
          <p:cNvSpPr>
            <a:spLocks noGrp="1"/>
          </p:cNvSpPr>
          <p:nvPr>
            <p:ph type="sldNum" sz="quarter" idx="12"/>
          </p:nvPr>
        </p:nvSpPr>
        <p:spPr/>
        <p:txBody>
          <a:bodyPr/>
          <a:lstStyle/>
          <a:p>
            <a:fld id="{68AED0BF-B613-4EA2-A21D-6A60A5241C27}" type="slidenum">
              <a:rPr lang="en-IN" smtClean="0"/>
              <a:pPr/>
              <a:t>11</a:t>
            </a:fld>
            <a:endParaRPr lang="en-IN"/>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6" name="Picture 5">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401374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1962149" y="685256"/>
            <a:ext cx="3209131" cy="813344"/>
          </a:xfrm>
          <a:solidFill>
            <a:srgbClr val="FF0000"/>
          </a:solidFill>
        </p:spPr>
        <p:txBody>
          <a:bodyPr>
            <a:noAutofit/>
          </a:bodyPr>
          <a:lstStyle/>
          <a:p>
            <a:pPr algn="ctr"/>
            <a:r>
              <a:rPr lang="hi-IN" sz="4000" dirty="0">
                <a:solidFill>
                  <a:schemeClr val="bg1"/>
                </a:solidFill>
                <a:effectLst>
                  <a:outerShdw blurRad="50000" dist="30000" dir="5400000" algn="tl" rotWithShape="0">
                    <a:srgbClr val="000000">
                      <a:alpha val="30000"/>
                    </a:srgbClr>
                  </a:outerShdw>
                </a:effectLst>
                <a:latin typeface="+mj-lt"/>
                <a:ea typeface="+mj-ea"/>
                <a:cs typeface="+mj-cs"/>
              </a:rPr>
              <a:t>रोप </a:t>
            </a:r>
            <a:r>
              <a:rPr lang="hi-IN" sz="4000" dirty="0">
                <a:solidFill>
                  <a:schemeClr val="bg1"/>
                </a:solidFill>
              </a:rPr>
              <a:t>रेस्क्यू</a:t>
            </a:r>
            <a:endParaRPr lang="en-US" sz="4000" dirty="0">
              <a:solidFill>
                <a:schemeClr val="bg1"/>
              </a:solidFill>
              <a:effectLst>
                <a:outerShdw blurRad="50000" dist="30000" dir="5400000" algn="tl" rotWithShape="0">
                  <a:srgbClr val="000000">
                    <a:alpha val="30000"/>
                  </a:srgbClr>
                </a:outerShdw>
              </a:effectLst>
              <a:latin typeface="+mj-lt"/>
              <a:ea typeface="+mj-ea"/>
              <a:cs typeface="+mj-cs"/>
            </a:endParaRPr>
          </a:p>
        </p:txBody>
      </p:sp>
      <p:sp>
        <p:nvSpPr>
          <p:cNvPr id="3" name="Content Placeholder 2"/>
          <p:cNvSpPr>
            <a:spLocks noGrp="1"/>
          </p:cNvSpPr>
          <p:nvPr>
            <p:ph sz="half" idx="2"/>
          </p:nvPr>
        </p:nvSpPr>
        <p:spPr/>
        <p:txBody>
          <a:bodyPr>
            <a:normAutofit/>
          </a:bodyPr>
          <a:lstStyle/>
          <a:p>
            <a:pPr marL="158323" indent="0">
              <a:buNone/>
            </a:pPr>
            <a:endParaRPr lang="en-US" sz="3200" dirty="0">
              <a:latin typeface="Bookman Old Style" panose="02050604050505020204" pitchFamily="18" charset="0"/>
            </a:endParaRPr>
          </a:p>
          <a:p>
            <a:pPr>
              <a:buFont typeface="Wingdings" pitchFamily="2" charset="2"/>
              <a:buChar char="Ø"/>
            </a:pPr>
            <a:endParaRPr lang="en-US" sz="3200" dirty="0">
              <a:latin typeface="Bookman Old Style" panose="02050604050505020204" pitchFamily="18" charset="0"/>
            </a:endParaRPr>
          </a:p>
          <a:p>
            <a:endParaRPr lang="en-US" sz="3200" dirty="0">
              <a:latin typeface="Bookman Old Style" panose="02050604050505020204" pitchFamily="18" charset="0"/>
            </a:endParaRPr>
          </a:p>
          <a:p>
            <a:endParaRPr lang="en-US" sz="3200" dirty="0">
              <a:latin typeface="Bookman Old Style" panose="02050604050505020204" pitchFamily="18" charset="0"/>
            </a:endParaRPr>
          </a:p>
        </p:txBody>
      </p:sp>
      <p:sp>
        <p:nvSpPr>
          <p:cNvPr id="7" name="Text Placeholder 6"/>
          <p:cNvSpPr>
            <a:spLocks noGrp="1"/>
          </p:cNvSpPr>
          <p:nvPr>
            <p:ph type="body" sz="quarter" idx="3"/>
          </p:nvPr>
        </p:nvSpPr>
        <p:spPr>
          <a:xfrm>
            <a:off x="7124700" y="685256"/>
            <a:ext cx="3105151" cy="813345"/>
          </a:xfrm>
          <a:solidFill>
            <a:srgbClr val="FF0000"/>
          </a:solidFill>
        </p:spPr>
        <p:txBody>
          <a:bodyPr anchor="ctr">
            <a:noAutofit/>
          </a:bodyPr>
          <a:lstStyle/>
          <a:p>
            <a:pPr>
              <a:lnSpc>
                <a:spcPct val="80000"/>
              </a:lnSpc>
            </a:pPr>
            <a:r>
              <a:rPr lang="hi-IN" sz="4000" dirty="0">
                <a:solidFill>
                  <a:schemeClr val="bg1"/>
                </a:solidFill>
                <a:effectLst>
                  <a:outerShdw blurRad="50000" dist="30000" dir="5400000" algn="tl" rotWithShape="0">
                    <a:srgbClr val="000000">
                      <a:alpha val="30000"/>
                    </a:srgbClr>
                  </a:outerShdw>
                </a:effectLst>
                <a:latin typeface="+mj-lt"/>
                <a:ea typeface="+mj-ea"/>
                <a:cs typeface="+mj-cs"/>
              </a:rPr>
              <a:t> मैजिक बॉल</a:t>
            </a:r>
            <a:endParaRPr lang="en-US" sz="4000" dirty="0">
              <a:solidFill>
                <a:schemeClr val="bg1"/>
              </a:solidFill>
              <a:effectLst>
                <a:outerShdw blurRad="50000" dist="30000" dir="5400000" algn="tl" rotWithShape="0">
                  <a:srgbClr val="000000">
                    <a:alpha val="30000"/>
                  </a:srgbClr>
                </a:outerShdw>
              </a:effectLst>
              <a:latin typeface="+mj-lt"/>
              <a:ea typeface="+mj-ea"/>
              <a:cs typeface="+mj-cs"/>
            </a:endParaRPr>
          </a:p>
        </p:txBody>
      </p:sp>
      <p:pic>
        <p:nvPicPr>
          <p:cNvPr id="5122" name="Picture 2" descr="C:\Users\Dell\Desktop\magic ball.jpg"/>
          <p:cNvPicPr>
            <a:picLocks noGrp="1" noChangeAspect="1" noChangeArrowheads="1"/>
          </p:cNvPicPr>
          <p:nvPr>
            <p:ph sz="quarter" idx="4"/>
          </p:nvPr>
        </p:nvPicPr>
        <p:blipFill>
          <a:blip r:embed="rId2">
            <a:extLst>
              <a:ext uri="{28A0092B-C50C-407E-A947-70E740481C1C}">
                <a14:useLocalDpi xmlns="" xmlns:a14="http://schemas.microsoft.com/office/drawing/2010/main" val="0"/>
              </a:ext>
            </a:extLst>
          </a:blip>
          <a:srcRect/>
          <a:stretch>
            <a:fillRect/>
          </a:stretch>
        </p:blipFill>
        <p:spPr bwMode="auto">
          <a:xfrm>
            <a:off x="6194427" y="2328863"/>
            <a:ext cx="5486400" cy="3860800"/>
          </a:xfrm>
          <a:prstGeom prst="rect">
            <a:avLst/>
          </a:prstGeom>
          <a:noFill/>
          <a:extLst>
            <a:ext uri="{909E8E84-426E-40DD-AFC4-6F175D3DCCD1}">
              <a14:hiddenFill xmlns="" xmlns:a14="http://schemas.microsoft.com/office/drawing/2010/main">
                <a:solidFill>
                  <a:srgbClr val="FFFFFF"/>
                </a:solidFill>
              </a14:hiddenFill>
            </a:ext>
          </a:extLst>
        </p:spPr>
      </p:pic>
      <p:pic>
        <p:nvPicPr>
          <p:cNvPr id="5123" name="Picture 3" descr="C:\Users\Dell\Desktop\rope.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524009" y="2096379"/>
            <a:ext cx="5283200" cy="38608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8AED0BF-B613-4EA2-A21D-6A60A5241C27}" type="slidenum">
              <a:rPr lang="en-IN" smtClean="0"/>
              <a:pPr/>
              <a:t>12</a:t>
            </a:fld>
            <a:endParaRPr lang="en-IN"/>
          </a:p>
        </p:txBody>
      </p:sp>
      <p:grpSp>
        <p:nvGrpSpPr>
          <p:cNvPr id="8" name="Group 7"/>
          <p:cNvGrpSpPr/>
          <p:nvPr/>
        </p:nvGrpSpPr>
        <p:grpSpPr>
          <a:xfrm>
            <a:off x="90530" y="135802"/>
            <a:ext cx="11896258" cy="1095470"/>
            <a:chOff x="90530" y="135802"/>
            <a:chExt cx="11896258" cy="1095470"/>
          </a:xfrm>
        </p:grpSpPr>
        <p:pic>
          <p:nvPicPr>
            <p:cNvPr id="9" name="Picture 8">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10" name="Picture 9">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5"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1475551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half" idx="2"/>
          </p:nvPr>
        </p:nvSpPr>
        <p:spPr/>
        <p:txBody>
          <a:bodyPr>
            <a:normAutofit/>
          </a:bodyPr>
          <a:lstStyle/>
          <a:p>
            <a:pPr>
              <a:buFont typeface="Wingdings" pitchFamily="2" charset="2"/>
              <a:buChar char="Ø"/>
            </a:pPr>
            <a:endParaRPr lang="en-US" sz="3200" dirty="0">
              <a:latin typeface="Bookman Old Style" panose="02050604050505020204" pitchFamily="18" charset="0"/>
            </a:endParaRPr>
          </a:p>
          <a:p>
            <a:pPr>
              <a:buFont typeface="Wingdings" pitchFamily="2" charset="2"/>
              <a:buChar char="Ø"/>
            </a:pPr>
            <a:endParaRPr lang="en-US" sz="3200" dirty="0">
              <a:latin typeface="Bookman Old Style" panose="02050604050505020204" pitchFamily="18" charset="0"/>
            </a:endParaRPr>
          </a:p>
          <a:p>
            <a:endParaRPr lang="en-US" sz="3200" dirty="0">
              <a:latin typeface="Bookman Old Style" panose="02050604050505020204" pitchFamily="18" charset="0"/>
            </a:endParaRPr>
          </a:p>
          <a:p>
            <a:endParaRPr lang="en-US" sz="3200" dirty="0">
              <a:latin typeface="Bookman Old Style" panose="02050604050505020204" pitchFamily="18" charset="0"/>
            </a:endParaRPr>
          </a:p>
        </p:txBody>
      </p:sp>
      <p:pic>
        <p:nvPicPr>
          <p:cNvPr id="7171" name="Picture 3" descr="C:\Users\Dell\Desktop\cloth bucket.jpg"/>
          <p:cNvPicPr>
            <a:picLocks noGrp="1" noChangeAspect="1" noChangeArrowheads="1"/>
          </p:cNvPicPr>
          <p:nvPr>
            <p:ph sz="quarter" idx="4"/>
          </p:nvPr>
        </p:nvPicPr>
        <p:blipFill>
          <a:blip r:embed="rId2">
            <a:extLst>
              <a:ext uri="{28A0092B-C50C-407E-A947-70E740481C1C}">
                <a14:useLocalDpi xmlns="" xmlns:a14="http://schemas.microsoft.com/office/drawing/2010/main" val="0"/>
              </a:ext>
            </a:extLst>
          </a:blip>
          <a:srcRect/>
          <a:stretch>
            <a:fillRect/>
          </a:stretch>
        </p:blipFill>
        <p:spPr bwMode="auto">
          <a:xfrm>
            <a:off x="6403825" y="1673591"/>
            <a:ext cx="4978400" cy="4165600"/>
          </a:xfrm>
          <a:prstGeom prst="rect">
            <a:avLst/>
          </a:prstGeom>
          <a:noFill/>
          <a:extLst>
            <a:ext uri="{909E8E84-426E-40DD-AFC4-6F175D3DCCD1}">
              <a14:hiddenFill xmlns="" xmlns:a14="http://schemas.microsoft.com/office/drawing/2010/main">
                <a:solidFill>
                  <a:srgbClr val="FFFFFF"/>
                </a:solidFill>
              </a14:hiddenFill>
            </a:ext>
          </a:extLst>
        </p:spPr>
      </p:pic>
      <p:pic>
        <p:nvPicPr>
          <p:cNvPr id="10" name="Content Placeholder 3"/>
          <p:cNvPicPr>
            <a:picLocks noChangeAspect="1"/>
          </p:cNvPicPr>
          <p:nvPr/>
        </p:nvPicPr>
        <p:blipFill>
          <a:blip r:embed="rId3" cstate="print"/>
          <a:srcRect l="30303"/>
          <a:stretch>
            <a:fillRect/>
          </a:stretch>
        </p:blipFill>
        <p:spPr>
          <a:xfrm>
            <a:off x="686597" y="1700808"/>
            <a:ext cx="5080000" cy="4165600"/>
          </a:xfrm>
          <a:prstGeom prst="rect">
            <a:avLst/>
          </a:prstGeom>
          <a:solidFill>
            <a:schemeClr val="bg1"/>
          </a:solidFill>
          <a:ln w="10795">
            <a:solidFill>
              <a:schemeClr val="bg1"/>
            </a:solidFill>
            <a:miter lim="800000"/>
          </a:ln>
        </p:spPr>
      </p:pic>
      <p:sp>
        <p:nvSpPr>
          <p:cNvPr id="2" name="Slide Number Placeholder 1"/>
          <p:cNvSpPr>
            <a:spLocks noGrp="1"/>
          </p:cNvSpPr>
          <p:nvPr>
            <p:ph type="sldNum" sz="quarter" idx="12"/>
          </p:nvPr>
        </p:nvSpPr>
        <p:spPr/>
        <p:txBody>
          <a:bodyPr/>
          <a:lstStyle/>
          <a:p>
            <a:fld id="{68AED0BF-B613-4EA2-A21D-6A60A5241C27}" type="slidenum">
              <a:rPr lang="en-IN" smtClean="0"/>
              <a:pPr/>
              <a:t>13</a:t>
            </a:fld>
            <a:endParaRPr lang="en-IN"/>
          </a:p>
        </p:txBody>
      </p:sp>
      <p:sp>
        <p:nvSpPr>
          <p:cNvPr id="4" name="Text Placeholder 5">
            <a:extLst>
              <a:ext uri="{FF2B5EF4-FFF2-40B4-BE49-F238E27FC236}">
                <a16:creationId xmlns="" xmlns:a16="http://schemas.microsoft.com/office/drawing/2014/main" id="{78F0488C-B70E-FF85-FA04-E86CD102BD12}"/>
              </a:ext>
            </a:extLst>
          </p:cNvPr>
          <p:cNvSpPr txBox="1">
            <a:spLocks/>
          </p:cNvSpPr>
          <p:nvPr/>
        </p:nvSpPr>
        <p:spPr>
          <a:xfrm>
            <a:off x="1819275" y="561975"/>
            <a:ext cx="3324226" cy="815578"/>
          </a:xfrm>
          <a:prstGeom prst="rect">
            <a:avLst/>
          </a:prstGeom>
          <a:solidFill>
            <a:srgbClr val="FF0000"/>
          </a:solidFill>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hi-IN" sz="4000" dirty="0">
                <a:solidFill>
                  <a:schemeClr val="bg1"/>
                </a:solidFill>
                <a:effectLst>
                  <a:outerShdw blurRad="50000" dist="30000" dir="5400000" algn="tl" rotWithShape="0">
                    <a:srgbClr val="000000">
                      <a:alpha val="30000"/>
                    </a:srgbClr>
                  </a:outerShdw>
                </a:effectLst>
                <a:latin typeface="+mj-lt"/>
                <a:ea typeface="+mj-ea"/>
                <a:cs typeface="+mj-cs"/>
              </a:rPr>
              <a:t>अम्ब्रेला टूल</a:t>
            </a:r>
            <a:endParaRPr lang="en-US" sz="4000" dirty="0">
              <a:solidFill>
                <a:schemeClr val="bg1"/>
              </a:solidFill>
              <a:effectLst>
                <a:outerShdw blurRad="50000" dist="30000" dir="5400000" algn="tl" rotWithShape="0">
                  <a:srgbClr val="000000">
                    <a:alpha val="30000"/>
                  </a:srgbClr>
                </a:outerShdw>
              </a:effectLst>
              <a:latin typeface="+mj-lt"/>
              <a:ea typeface="+mj-ea"/>
              <a:cs typeface="+mj-cs"/>
            </a:endParaRPr>
          </a:p>
        </p:txBody>
      </p:sp>
      <p:sp>
        <p:nvSpPr>
          <p:cNvPr id="9" name="Text Placeholder 5">
            <a:extLst>
              <a:ext uri="{FF2B5EF4-FFF2-40B4-BE49-F238E27FC236}">
                <a16:creationId xmlns="" xmlns:a16="http://schemas.microsoft.com/office/drawing/2014/main" id="{246B2D45-214F-AC55-E372-CC37AF15FF55}"/>
              </a:ext>
            </a:extLst>
          </p:cNvPr>
          <p:cNvSpPr txBox="1">
            <a:spLocks/>
          </p:cNvSpPr>
          <p:nvPr/>
        </p:nvSpPr>
        <p:spPr>
          <a:xfrm>
            <a:off x="7279472" y="561975"/>
            <a:ext cx="3532981" cy="815577"/>
          </a:xfrm>
          <a:prstGeom prst="rect">
            <a:avLst/>
          </a:prstGeom>
          <a:solidFill>
            <a:srgbClr val="FF0000"/>
          </a:solidFill>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hi-IN" sz="4000" dirty="0">
                <a:solidFill>
                  <a:schemeClr val="bg1"/>
                </a:solidFill>
                <a:effectLst>
                  <a:outerShdw blurRad="50000" dist="30000" dir="5400000" algn="tl" rotWithShape="0">
                    <a:srgbClr val="000000">
                      <a:alpha val="30000"/>
                    </a:srgbClr>
                  </a:outerShdw>
                </a:effectLst>
                <a:latin typeface="+mj-lt"/>
                <a:ea typeface="+mj-ea"/>
                <a:cs typeface="+mj-cs"/>
              </a:rPr>
              <a:t>कपड़े की बाल्टी</a:t>
            </a:r>
            <a:endParaRPr lang="en-US" sz="4000" dirty="0">
              <a:solidFill>
                <a:schemeClr val="bg1"/>
              </a:solidFill>
              <a:effectLst>
                <a:outerShdw blurRad="50000" dist="30000" dir="5400000" algn="tl" rotWithShape="0">
                  <a:srgbClr val="000000">
                    <a:alpha val="30000"/>
                  </a:srgbClr>
                </a:outerShdw>
              </a:effectLst>
              <a:latin typeface="+mj-lt"/>
              <a:ea typeface="+mj-ea"/>
              <a:cs typeface="+mj-cs"/>
            </a:endParaRPr>
          </a:p>
        </p:txBody>
      </p:sp>
      <p:grpSp>
        <p:nvGrpSpPr>
          <p:cNvPr id="8" name="Group 7"/>
          <p:cNvGrpSpPr/>
          <p:nvPr/>
        </p:nvGrpSpPr>
        <p:grpSpPr>
          <a:xfrm>
            <a:off x="90530" y="135802"/>
            <a:ext cx="11896258" cy="1095470"/>
            <a:chOff x="90530" y="135802"/>
            <a:chExt cx="11896258" cy="1095470"/>
          </a:xfrm>
        </p:grpSpPr>
        <p:pic>
          <p:nvPicPr>
            <p:cNvPr id="11" name="Picture 10">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12" name="Picture 11">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5"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689480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09600" y="1397000"/>
            <a:ext cx="5364480" cy="3687136"/>
          </a:xfrm>
        </p:spPr>
        <p:txBody>
          <a:bodyPr>
            <a:normAutofit/>
          </a:bodyPr>
          <a:lstStyle/>
          <a:p>
            <a:pPr marL="158323" indent="0">
              <a:buNone/>
            </a:pPr>
            <a:r>
              <a:rPr lang="en-US" sz="3200" dirty="0"/>
              <a:t> </a:t>
            </a:r>
            <a:endParaRPr lang="en-US" sz="3200" dirty="0">
              <a:latin typeface="Bookman Old Style" panose="02050604050505020204" pitchFamily="18" charset="0"/>
            </a:endParaRPr>
          </a:p>
          <a:p>
            <a:pPr>
              <a:buFont typeface="Wingdings" pitchFamily="2" charset="2"/>
              <a:buChar char="Ø"/>
            </a:pPr>
            <a:endParaRPr lang="en-US" sz="3200" dirty="0">
              <a:latin typeface="Bookman Old Style" panose="02050604050505020204" pitchFamily="18" charset="0"/>
            </a:endParaRPr>
          </a:p>
          <a:p>
            <a:endParaRPr lang="en-US" sz="3200" dirty="0">
              <a:latin typeface="Bookman Old Style" panose="02050604050505020204" pitchFamily="18" charset="0"/>
            </a:endParaRPr>
          </a:p>
          <a:p>
            <a:endParaRPr lang="en-US" sz="3200" dirty="0">
              <a:latin typeface="Bookman Old Style" panose="02050604050505020204" pitchFamily="18" charset="0"/>
            </a:endParaRPr>
          </a:p>
        </p:txBody>
      </p:sp>
      <p:pic>
        <p:nvPicPr>
          <p:cNvPr id="6147" name="Picture 3" descr="C:\Users\Dell\Desktop\l tool.jpg"/>
          <p:cNvPicPr>
            <a:picLocks noGrp="1" noChangeAspect="1" noChangeArrowheads="1"/>
          </p:cNvPicPr>
          <p:nvPr>
            <p:ph sz="quarter" idx="4"/>
          </p:nvPr>
        </p:nvPicPr>
        <p:blipFill>
          <a:blip r:embed="rId2">
            <a:extLst>
              <a:ext uri="{28A0092B-C50C-407E-A947-70E740481C1C}">
                <a14:useLocalDpi xmlns="" xmlns:a14="http://schemas.microsoft.com/office/drawing/2010/main" val="0"/>
              </a:ext>
            </a:extLst>
          </a:blip>
          <a:srcRect/>
          <a:stretch>
            <a:fillRect/>
          </a:stretch>
        </p:blipFill>
        <p:spPr bwMode="auto">
          <a:xfrm>
            <a:off x="6197601" y="2457316"/>
            <a:ext cx="2844799" cy="3556000"/>
          </a:xfrm>
          <a:prstGeom prst="rect">
            <a:avLst/>
          </a:prstGeom>
          <a:noFill/>
          <a:extLst>
            <a:ext uri="{909E8E84-426E-40DD-AFC4-6F175D3DCCD1}">
              <a14:hiddenFill xmlns="" xmlns:a14="http://schemas.microsoft.com/office/drawing/2010/main">
                <a:solidFill>
                  <a:srgbClr val="FFFFFF"/>
                </a:solidFill>
              </a14:hiddenFill>
            </a:ext>
          </a:extLst>
        </p:spPr>
      </p:pic>
      <p:pic>
        <p:nvPicPr>
          <p:cNvPr id="6146" name="Picture 2" descr="C:\Users\Dell\Desktop\pedant jhola.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11200" y="2486503"/>
            <a:ext cx="5080000" cy="3556000"/>
          </a:xfrm>
          <a:prstGeom prst="rect">
            <a:avLst/>
          </a:prstGeom>
          <a:noFill/>
          <a:extLst>
            <a:ext uri="{909E8E84-426E-40DD-AFC4-6F175D3DCCD1}">
              <a14:hiddenFill xmlns="" xmlns:a14="http://schemas.microsoft.com/office/drawing/2010/main">
                <a:solidFill>
                  <a:srgbClr val="FFFFFF"/>
                </a:solidFill>
              </a14:hiddenFill>
            </a:ext>
          </a:extLst>
        </p:spPr>
      </p:pic>
      <p:pic>
        <p:nvPicPr>
          <p:cNvPr id="9" name="Picture 8" descr="C:\Users\Dipti\Documents\Bluetooth Folder\IMG_20151016_191244263.jpg"/>
          <p:cNvPicPr/>
          <p:nvPr/>
        </p:nvPicPr>
        <p:blipFill>
          <a:blip r:embed="rId4" cstate="print"/>
          <a:srcRect l="7581" t="14290" r="6375" b="10055"/>
          <a:stretch>
            <a:fillRect/>
          </a:stretch>
        </p:blipFill>
        <p:spPr bwMode="auto">
          <a:xfrm rot="5400000">
            <a:off x="8737600" y="2965313"/>
            <a:ext cx="3454400" cy="2641600"/>
          </a:xfrm>
          <a:prstGeom prst="rect">
            <a:avLst/>
          </a:prstGeom>
          <a:noFill/>
          <a:ln w="22225">
            <a:solidFill>
              <a:srgbClr val="000000"/>
            </a:solidFill>
            <a:miter lim="800000"/>
            <a:headEnd/>
            <a:tailEnd/>
          </a:ln>
        </p:spPr>
      </p:pic>
      <p:sp>
        <p:nvSpPr>
          <p:cNvPr id="2" name="Slide Number Placeholder 1"/>
          <p:cNvSpPr>
            <a:spLocks noGrp="1"/>
          </p:cNvSpPr>
          <p:nvPr>
            <p:ph type="sldNum" sz="quarter" idx="12"/>
          </p:nvPr>
        </p:nvSpPr>
        <p:spPr/>
        <p:txBody>
          <a:bodyPr/>
          <a:lstStyle/>
          <a:p>
            <a:fld id="{68AED0BF-B613-4EA2-A21D-6A60A5241C27}" type="slidenum">
              <a:rPr lang="en-IN" smtClean="0"/>
              <a:pPr/>
              <a:t>14</a:t>
            </a:fld>
            <a:endParaRPr lang="en-IN"/>
          </a:p>
        </p:txBody>
      </p:sp>
      <p:sp>
        <p:nvSpPr>
          <p:cNvPr id="4" name="Text Placeholder 5">
            <a:extLst>
              <a:ext uri="{FF2B5EF4-FFF2-40B4-BE49-F238E27FC236}">
                <a16:creationId xmlns="" xmlns:a16="http://schemas.microsoft.com/office/drawing/2014/main" id="{12211787-AD31-23FE-F117-870996003B1D}"/>
              </a:ext>
            </a:extLst>
          </p:cNvPr>
          <p:cNvSpPr txBox="1">
            <a:spLocks/>
          </p:cNvSpPr>
          <p:nvPr/>
        </p:nvSpPr>
        <p:spPr>
          <a:xfrm>
            <a:off x="1737359" y="777450"/>
            <a:ext cx="3532981" cy="750686"/>
          </a:xfrm>
          <a:prstGeom prst="rect">
            <a:avLst/>
          </a:prstGeom>
          <a:solidFill>
            <a:srgbClr val="FF0000"/>
          </a:solidFill>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hi-IN" sz="4000" dirty="0">
                <a:solidFill>
                  <a:schemeClr val="bg1"/>
                </a:solidFill>
                <a:effectLst>
                  <a:outerShdw blurRad="50000" dist="30000" dir="5400000" algn="tl" rotWithShape="0">
                    <a:srgbClr val="000000">
                      <a:alpha val="30000"/>
                    </a:srgbClr>
                  </a:outerShdw>
                </a:effectLst>
                <a:latin typeface="+mj-lt"/>
                <a:ea typeface="+mj-ea"/>
                <a:cs typeface="+mj-cs"/>
              </a:rPr>
              <a:t>पेन्डेन्ट झूला</a:t>
            </a:r>
            <a:endParaRPr lang="en-US" sz="4000" dirty="0">
              <a:solidFill>
                <a:schemeClr val="bg1"/>
              </a:solidFill>
              <a:effectLst>
                <a:outerShdw blurRad="50000" dist="30000" dir="5400000" algn="tl" rotWithShape="0">
                  <a:srgbClr val="000000">
                    <a:alpha val="30000"/>
                  </a:srgbClr>
                </a:outerShdw>
              </a:effectLst>
              <a:latin typeface="+mj-lt"/>
              <a:ea typeface="+mj-ea"/>
              <a:cs typeface="+mj-cs"/>
            </a:endParaRPr>
          </a:p>
        </p:txBody>
      </p:sp>
      <p:sp>
        <p:nvSpPr>
          <p:cNvPr id="10" name="Text Placeholder 5">
            <a:extLst>
              <a:ext uri="{FF2B5EF4-FFF2-40B4-BE49-F238E27FC236}">
                <a16:creationId xmlns="" xmlns:a16="http://schemas.microsoft.com/office/drawing/2014/main" id="{B0961BFA-C7C1-FE7E-BD0D-3223CE00492E}"/>
              </a:ext>
            </a:extLst>
          </p:cNvPr>
          <p:cNvSpPr txBox="1">
            <a:spLocks/>
          </p:cNvSpPr>
          <p:nvPr/>
        </p:nvSpPr>
        <p:spPr>
          <a:xfrm>
            <a:off x="6398099" y="495568"/>
            <a:ext cx="4841701" cy="1314450"/>
          </a:xfrm>
          <a:prstGeom prst="rect">
            <a:avLst/>
          </a:prstGeom>
          <a:solidFill>
            <a:srgbClr val="FF0000"/>
          </a:solidFill>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hi-IN" sz="4000" dirty="0">
                <a:solidFill>
                  <a:schemeClr val="bg1"/>
                </a:solidFill>
                <a:effectLst>
                  <a:outerShdw blurRad="50000" dist="30000" dir="5400000" algn="tl" rotWithShape="0">
                    <a:srgbClr val="000000">
                      <a:alpha val="30000"/>
                    </a:srgbClr>
                  </a:outerShdw>
                </a:effectLst>
                <a:latin typeface="+mj-lt"/>
                <a:ea typeface="+mj-ea"/>
                <a:cs typeface="+mj-cs"/>
              </a:rPr>
              <a:t>"एल/जे" आकार में लोहे की छड़</a:t>
            </a:r>
            <a:endParaRPr lang="en-US" sz="4000" dirty="0">
              <a:solidFill>
                <a:schemeClr val="bg1"/>
              </a:solidFill>
              <a:effectLst>
                <a:outerShdw blurRad="50000" dist="30000" dir="5400000" algn="tl" rotWithShape="0">
                  <a:srgbClr val="000000">
                    <a:alpha val="30000"/>
                  </a:srgbClr>
                </a:outerShdw>
              </a:effectLst>
              <a:latin typeface="+mj-lt"/>
              <a:ea typeface="+mj-ea"/>
              <a:cs typeface="+mj-cs"/>
            </a:endParaRPr>
          </a:p>
        </p:txBody>
      </p:sp>
      <p:grpSp>
        <p:nvGrpSpPr>
          <p:cNvPr id="11" name="Group 10"/>
          <p:cNvGrpSpPr/>
          <p:nvPr/>
        </p:nvGrpSpPr>
        <p:grpSpPr>
          <a:xfrm>
            <a:off x="90530" y="135802"/>
            <a:ext cx="11896258" cy="1095470"/>
            <a:chOff x="90530" y="135802"/>
            <a:chExt cx="11896258" cy="1095470"/>
          </a:xfrm>
        </p:grpSpPr>
        <p:pic>
          <p:nvPicPr>
            <p:cNvPr id="12" name="Picture 11">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13" name="Picture 12">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6"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2744751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95035" y="2190750"/>
            <a:ext cx="4983841" cy="2634622"/>
          </a:xfrm>
          <a:solidFill>
            <a:srgbClr val="FF0000"/>
          </a:solidFill>
        </p:spPr>
        <p:txBody>
          <a:bodyPr>
            <a:noAutofit/>
          </a:bodyPr>
          <a:lstStyle/>
          <a:p>
            <a:r>
              <a:rPr lang="hi-IN" b="1" dirty="0">
                <a:solidFill>
                  <a:schemeClr val="bg1"/>
                </a:solidFill>
              </a:rPr>
              <a:t>कैमरे (न्यूनतम 100 फीट तार, डिस्प्ले और एलईडी लाइट के साथ)</a:t>
            </a:r>
            <a:endParaRPr lang="en-IN" sz="3600" b="1" dirty="0">
              <a:solidFill>
                <a:schemeClr val="bg1"/>
              </a:solidFill>
            </a:endParaRPr>
          </a:p>
        </p:txBody>
      </p:sp>
      <p:sp>
        <p:nvSpPr>
          <p:cNvPr id="3" name="Content Placeholder 2"/>
          <p:cNvSpPr>
            <a:spLocks noGrp="1"/>
          </p:cNvSpPr>
          <p:nvPr>
            <p:ph idx="1"/>
          </p:nvPr>
        </p:nvSpPr>
        <p:spPr/>
        <p:txBody>
          <a:bodyPr>
            <a:normAutofit/>
          </a:bodyPr>
          <a:lstStyle/>
          <a:p>
            <a:pPr marL="158323" indent="0">
              <a:buNone/>
            </a:pPr>
            <a:r>
              <a:rPr lang="en-US" sz="3200" dirty="0"/>
              <a:t> </a:t>
            </a:r>
            <a:endParaRPr lang="en-US" sz="3200" dirty="0">
              <a:latin typeface="Bookman Old Style" panose="02050604050505020204" pitchFamily="18" charset="0"/>
            </a:endParaRPr>
          </a:p>
          <a:p>
            <a:pPr>
              <a:buFont typeface="Wingdings" pitchFamily="2" charset="2"/>
              <a:buChar char="Ø"/>
            </a:pPr>
            <a:endParaRPr lang="en-US" sz="3200" dirty="0">
              <a:latin typeface="Bookman Old Style" panose="02050604050505020204" pitchFamily="18" charset="0"/>
            </a:endParaRPr>
          </a:p>
          <a:p>
            <a:endParaRPr lang="en-US" sz="3200" dirty="0">
              <a:latin typeface="Bookman Old Style" panose="02050604050505020204" pitchFamily="18" charset="0"/>
            </a:endParaRPr>
          </a:p>
          <a:p>
            <a:endParaRPr lang="en-US" sz="3200" dirty="0">
              <a:latin typeface="Bookman Old Style" panose="02050604050505020204" pitchFamily="18" charset="0"/>
            </a:endParaRPr>
          </a:p>
        </p:txBody>
      </p:sp>
      <p:pic>
        <p:nvPicPr>
          <p:cNvPr id="8194" name="Picture 2" descr="C:\Users\Dell\Desktop\camera.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263856" y="1744034"/>
            <a:ext cx="6833109" cy="3369932"/>
          </a:xfrm>
          <a:prstGeom prst="rect">
            <a:avLst/>
          </a:prstGeom>
          <a:noFill/>
          <a:extLst>
            <a:ext uri="{909E8E84-426E-40DD-AFC4-6F175D3DCCD1}">
              <a14:hiddenFill xmlns=""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8AED0BF-B613-4EA2-A21D-6A60A5241C27}" type="slidenum">
              <a:rPr lang="en-IN" smtClean="0"/>
              <a:pPr/>
              <a:t>15</a:t>
            </a:fld>
            <a:endParaRPr lang="en-IN"/>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4"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35940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953126" y="1375438"/>
            <a:ext cx="6858000" cy="4668177"/>
          </a:xfrm>
        </p:spPr>
        <p:txBody>
          <a:bodyPr>
            <a:normAutofit/>
          </a:bodyPr>
          <a:lstStyle/>
          <a:p>
            <a:pPr>
              <a:buFont typeface="Wingdings" pitchFamily="2" charset="2"/>
              <a:buChar char="§"/>
            </a:pPr>
            <a:r>
              <a:rPr lang="hi-IN" sz="2400" dirty="0"/>
              <a:t>लाइफ डिटेक्टर टाइप- </a:t>
            </a:r>
            <a:r>
              <a:rPr lang="en-IN" sz="2400" dirty="0"/>
              <a:t>I </a:t>
            </a:r>
            <a:r>
              <a:rPr lang="hi-IN" sz="2400" dirty="0"/>
              <a:t>और </a:t>
            </a:r>
            <a:r>
              <a:rPr lang="en-IN" sz="2400" dirty="0"/>
              <a:t>II 
</a:t>
            </a:r>
            <a:r>
              <a:rPr lang="hi-IN" sz="2400" dirty="0"/>
              <a:t>विक्टिम लोकेशन इक्विपमेंट और  ब्रिचिंग सिस्टम
वीडियो कैमरा  विद एस्सेसरिज
थर्मल इमेजिंग कैमरा 
इन्फ्लेटेबल लाइटिंग टॉवर
पोर्टेबल जेनरेटर 5.5 केवीए
पोर्टेबल जेनरेटर 2.2 केवीए 
रोप रेस्क्यू 
मैजिक बॉल
छाता उपकरण</a:t>
            </a:r>
            <a:endParaRPr lang="en-IN" sz="500" dirty="0"/>
          </a:p>
        </p:txBody>
      </p:sp>
      <p:sp>
        <p:nvSpPr>
          <p:cNvPr id="3" name="Title 1">
            <a:extLst>
              <a:ext uri="{FF2B5EF4-FFF2-40B4-BE49-F238E27FC236}">
                <a16:creationId xmlns="" xmlns:a16="http://schemas.microsoft.com/office/drawing/2014/main" id="{0ADF6AD2-AD4E-F79A-E167-1BDB3B425674}"/>
              </a:ext>
            </a:extLst>
          </p:cNvPr>
          <p:cNvSpPr txBox="1">
            <a:spLocks noChangeArrowheads="1"/>
          </p:cNvSpPr>
          <p:nvPr/>
        </p:nvSpPr>
        <p:spPr>
          <a:xfrm>
            <a:off x="895350" y="1911754"/>
            <a:ext cx="4659395" cy="2634441"/>
          </a:xfrm>
          <a:prstGeom prst="rect">
            <a:avLst/>
          </a:prstGeom>
          <a:solidFill>
            <a:srgbClr val="FF0000"/>
          </a:solidFill>
        </p:spPr>
        <p:txBody>
          <a:bodyPr vert="horz" lIns="121920" tIns="60960" rIns="121920" bIns="6096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रेस्क्यू के लिए न्यूनतम वस्तुओं की सूची</a:t>
            </a:r>
            <a:endParaRPr lang="en-IN" sz="4000"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16</a:t>
            </a:fld>
            <a:endParaRPr lang="en-IN"/>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953251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753100" y="1061878"/>
            <a:ext cx="6825234" cy="5453856"/>
          </a:xfrm>
        </p:spPr>
        <p:txBody>
          <a:bodyPr>
            <a:noAutofit/>
          </a:bodyPr>
          <a:lstStyle/>
          <a:p>
            <a:pPr>
              <a:lnSpc>
                <a:spcPct val="80000"/>
              </a:lnSpc>
              <a:buFont typeface="Wingdings" pitchFamily="2" charset="2"/>
              <a:buChar char="§"/>
            </a:pPr>
            <a:r>
              <a:rPr lang="hi-IN" sz="2400" dirty="0"/>
              <a:t>कपड़े की बाल्टी
 कैमरे (न्यूनतम 100 फीट तार, डिस्प्ले और एलईडी लाइट के साथ)
 पेंडेंट झूला
 "एल, जे एंड यू"  टी
हुक के साथ एल्यूमिनियम तार 
चिपिंग हैमर 
रोटरी हैमर 
ड्रिल मशीन
सीढी 
कम अलोंग</a:t>
            </a:r>
            <a:endParaRPr lang="en-IN" sz="3200"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17</a:t>
            </a:fld>
            <a:endParaRPr lang="en-IN"/>
          </a:p>
        </p:txBody>
      </p:sp>
      <p:sp>
        <p:nvSpPr>
          <p:cNvPr id="3" name="Title 1">
            <a:extLst>
              <a:ext uri="{FF2B5EF4-FFF2-40B4-BE49-F238E27FC236}">
                <a16:creationId xmlns="" xmlns:a16="http://schemas.microsoft.com/office/drawing/2014/main" id="{97A3F24F-D6F8-AC0A-6FE7-AB740864C741}"/>
              </a:ext>
            </a:extLst>
          </p:cNvPr>
          <p:cNvSpPr txBox="1">
            <a:spLocks noChangeArrowheads="1"/>
          </p:cNvSpPr>
          <p:nvPr/>
        </p:nvSpPr>
        <p:spPr>
          <a:xfrm>
            <a:off x="733425" y="1727863"/>
            <a:ext cx="4659395" cy="2634441"/>
          </a:xfrm>
          <a:prstGeom prst="rect">
            <a:avLst/>
          </a:prstGeom>
          <a:solidFill>
            <a:srgbClr val="FF0000"/>
          </a:solidFill>
        </p:spPr>
        <p:txBody>
          <a:bodyPr vert="horz" lIns="121920" tIns="60960" rIns="121920" bIns="6096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रेसक्यू के लिए न्यूनतम वस्तुओं की सूची</a:t>
            </a:r>
            <a:endParaRPr lang="en-IN" sz="4000" b="1" dirty="0">
              <a:solidFill>
                <a:schemeClr val="bg1"/>
              </a:solidFill>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740741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524625" y="1701800"/>
            <a:ext cx="5667375" cy="3291124"/>
          </a:xfrm>
        </p:spPr>
        <p:txBody>
          <a:bodyPr>
            <a:normAutofit/>
          </a:bodyPr>
          <a:lstStyle/>
          <a:p>
            <a:pPr>
              <a:buFont typeface="Wingdings" pitchFamily="2" charset="2"/>
              <a:buChar char="§"/>
            </a:pPr>
            <a:r>
              <a:rPr lang="hi-IN" dirty="0"/>
              <a:t>नुकीली लोहे की छड़ 
प्लास्टिक शीट 
राउंड होल के साथ मैट (दरी) 
एक्सटेंशन रॉड के साथ हुक।</a:t>
            </a:r>
            <a:endParaRPr lang="en-IN"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18</a:t>
            </a:fld>
            <a:endParaRPr lang="en-IN"/>
          </a:p>
        </p:txBody>
      </p:sp>
      <p:sp>
        <p:nvSpPr>
          <p:cNvPr id="4" name="Title 1">
            <a:extLst>
              <a:ext uri="{FF2B5EF4-FFF2-40B4-BE49-F238E27FC236}">
                <a16:creationId xmlns="" xmlns:a16="http://schemas.microsoft.com/office/drawing/2014/main" id="{5814512D-BCBB-BE74-17DF-249A48A5D89C}"/>
              </a:ext>
            </a:extLst>
          </p:cNvPr>
          <p:cNvSpPr txBox="1">
            <a:spLocks noChangeArrowheads="1"/>
          </p:cNvSpPr>
          <p:nvPr/>
        </p:nvSpPr>
        <p:spPr>
          <a:xfrm>
            <a:off x="1143000" y="1489738"/>
            <a:ext cx="4659395" cy="2634441"/>
          </a:xfrm>
          <a:prstGeom prst="rect">
            <a:avLst/>
          </a:prstGeom>
          <a:solidFill>
            <a:srgbClr val="FF0000"/>
          </a:solidFill>
        </p:spPr>
        <p:txBody>
          <a:bodyPr vert="horz" lIns="121920" tIns="60960" rIns="121920" bIns="6096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रेसक्यू के लिए न्यूनतम वस्तुओं की सूची</a:t>
            </a:r>
            <a:endParaRPr lang="en-IN" sz="4000" b="1" dirty="0">
              <a:solidFill>
                <a:schemeClr val="bg1"/>
              </a:solidFill>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2570934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5D454C8A-8B47-63B9-6417-1152BED04F88}"/>
              </a:ext>
            </a:extLst>
          </p:cNvPr>
          <p:cNvSpPr>
            <a:spLocks noGrp="1"/>
          </p:cNvSpPr>
          <p:nvPr>
            <p:ph type="sldNum" sz="quarter" idx="12"/>
          </p:nvPr>
        </p:nvSpPr>
        <p:spPr/>
        <p:txBody>
          <a:bodyPr/>
          <a:lstStyle/>
          <a:p>
            <a:fld id="{68AED0BF-B613-4EA2-A21D-6A60A5241C27}" type="slidenum">
              <a:rPr lang="en-IN" smtClean="0"/>
              <a:pPr/>
              <a:t>19</a:t>
            </a:fld>
            <a:endParaRPr lang="en-IN"/>
          </a:p>
        </p:txBody>
      </p:sp>
      <p:sp>
        <p:nvSpPr>
          <p:cNvPr id="5" name="Title 1">
            <a:extLst>
              <a:ext uri="{FF2B5EF4-FFF2-40B4-BE49-F238E27FC236}">
                <a16:creationId xmlns="" xmlns:a16="http://schemas.microsoft.com/office/drawing/2014/main" id="{2BB4AE61-F875-7D7D-B548-37D7F8792597}"/>
              </a:ext>
            </a:extLst>
          </p:cNvPr>
          <p:cNvSpPr txBox="1">
            <a:spLocks noChangeArrowheads="1"/>
          </p:cNvSpPr>
          <p:nvPr/>
        </p:nvSpPr>
        <p:spPr>
          <a:xfrm>
            <a:off x="1028700" y="2299363"/>
            <a:ext cx="4659395" cy="2634441"/>
          </a:xfrm>
          <a:prstGeom prst="rect">
            <a:avLst/>
          </a:prstGeom>
          <a:solidFill>
            <a:srgbClr val="FF0000"/>
          </a:solidFill>
        </p:spPr>
        <p:txBody>
          <a:bodyPr vert="horz" lIns="121920" tIns="60960" rIns="121920" bIns="6096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रेसक्यू के लिए न्यूनतम वस्तुओं की सूची</a:t>
            </a:r>
            <a:endParaRPr lang="en-IN" sz="4000" b="1" dirty="0">
              <a:solidFill>
                <a:schemeClr val="bg1"/>
              </a:solidFill>
            </a:endParaRPr>
          </a:p>
        </p:txBody>
      </p:sp>
      <p:sp>
        <p:nvSpPr>
          <p:cNvPr id="6" name="Content Placeholder 2"/>
          <p:cNvSpPr txBox="1">
            <a:spLocks/>
          </p:cNvSpPr>
          <p:nvPr/>
        </p:nvSpPr>
        <p:spPr>
          <a:xfrm>
            <a:off x="6167575" y="1609725"/>
            <a:ext cx="5638801" cy="42263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Char char="§"/>
            </a:pPr>
            <a:r>
              <a:rPr lang="hi-IN" dirty="0"/>
              <a:t>पीपीई 
स्‍टेथोस्‍कोप
बी पी उपकरण डिजिटल 
ऑक्सीजन सिलेंडर
50 फीट ऑक्सीजन पासिंग पाइप।
थर्मामीटर डिजिटल
ओटोस्कोप और नेजल स्पेकुलम
 टॉर्च</a:t>
            </a:r>
            <a:endParaRPr lang="en-IN"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9" name="Picture 8">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4140510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9E32F1-3B4B-B66E-B0E6-2DA80A7C1DB8}"/>
              </a:ext>
            </a:extLst>
          </p:cNvPr>
          <p:cNvSpPr>
            <a:spLocks noGrp="1"/>
          </p:cNvSpPr>
          <p:nvPr>
            <p:ph type="ctrTitle"/>
          </p:nvPr>
        </p:nvSpPr>
        <p:spPr>
          <a:xfrm>
            <a:off x="335360" y="1932087"/>
            <a:ext cx="11521280" cy="2784309"/>
          </a:xfrm>
          <a:prstGeom prst="parallelogram">
            <a:avLst/>
          </a:prstGeom>
          <a:solidFill>
            <a:srgbClr val="FF0000"/>
          </a:solidFill>
        </p:spPr>
        <p:txBody>
          <a:bodyPr>
            <a:noAutofit/>
          </a:bodyPr>
          <a:lstStyle/>
          <a:p>
            <a:r>
              <a:rPr lang="hi-IN" sz="5400" b="1" dirty="0">
                <a:solidFill>
                  <a:schemeClr val="bg1"/>
                </a:solidFill>
              </a:rPr>
              <a:t>बोरवेल रेस्क्यू</a:t>
            </a:r>
            <a:br>
              <a:rPr lang="hi-IN" sz="5400" b="1" dirty="0">
                <a:solidFill>
                  <a:schemeClr val="bg1"/>
                </a:solidFill>
              </a:rPr>
            </a:br>
            <a:r>
              <a:rPr lang="hi-IN" sz="5400" b="1" dirty="0">
                <a:solidFill>
                  <a:schemeClr val="bg1"/>
                </a:solidFill>
              </a:rPr>
              <a:t>उपकरण और इम्प्रोवाइज्ड बचाव विधियां</a:t>
            </a:r>
            <a:endParaRPr lang="en-IN" sz="5400" b="1" dirty="0">
              <a:solidFill>
                <a:schemeClr val="bg1"/>
              </a:solidFill>
            </a:endParaRPr>
          </a:p>
        </p:txBody>
      </p:sp>
      <p:sp>
        <p:nvSpPr>
          <p:cNvPr id="4" name="Slide Number Placeholder 3"/>
          <p:cNvSpPr>
            <a:spLocks noGrp="1"/>
          </p:cNvSpPr>
          <p:nvPr>
            <p:ph type="sldNum" sz="quarter" idx="12"/>
          </p:nvPr>
        </p:nvSpPr>
        <p:spPr/>
        <p:txBody>
          <a:bodyPr/>
          <a:lstStyle/>
          <a:p>
            <a:fld id="{68AED0BF-B613-4EA2-A21D-6A60A5241C27}" type="slidenum">
              <a:rPr lang="en-IN" smtClean="0"/>
              <a:pPr/>
              <a:t>2</a:t>
            </a:fld>
            <a:endParaRPr lang="en-IN"/>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7" name="Picture 6">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408394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410326" y="1369751"/>
            <a:ext cx="6543674" cy="4351338"/>
          </a:xfrm>
        </p:spPr>
        <p:txBody>
          <a:bodyPr>
            <a:normAutofit lnSpcReduction="10000"/>
          </a:bodyPr>
          <a:lstStyle/>
          <a:p>
            <a:pPr>
              <a:lnSpc>
                <a:spcPct val="120000"/>
              </a:lnSpc>
              <a:buFont typeface="Wingdings" pitchFamily="2" charset="2"/>
              <a:buChar char="§"/>
            </a:pPr>
            <a:r>
              <a:rPr lang="hi-IN" dirty="0"/>
              <a:t>पेन लाइट
लैरींगोस्कोप
सरवाइकल कोलर 
स्प्लिंट्स 
ड्रेसिंग गोज 
कोटन बंडल
 कप पेपर</a:t>
            </a:r>
            <a:endParaRPr lang="en-IN" dirty="0"/>
          </a:p>
        </p:txBody>
      </p:sp>
      <p:sp>
        <p:nvSpPr>
          <p:cNvPr id="5" name="Slide Number Placeholder 4"/>
          <p:cNvSpPr>
            <a:spLocks noGrp="1"/>
          </p:cNvSpPr>
          <p:nvPr>
            <p:ph type="sldNum" sz="quarter" idx="12"/>
          </p:nvPr>
        </p:nvSpPr>
        <p:spPr/>
        <p:txBody>
          <a:bodyPr/>
          <a:lstStyle/>
          <a:p>
            <a:fld id="{68AED0BF-B613-4EA2-A21D-6A60A5241C27}" type="slidenum">
              <a:rPr lang="en-IN" smtClean="0"/>
              <a:pPr/>
              <a:t>20</a:t>
            </a:fld>
            <a:endParaRPr lang="en-IN"/>
          </a:p>
        </p:txBody>
      </p:sp>
      <p:sp>
        <p:nvSpPr>
          <p:cNvPr id="7" name="Title 1">
            <a:extLst>
              <a:ext uri="{FF2B5EF4-FFF2-40B4-BE49-F238E27FC236}">
                <a16:creationId xmlns="" xmlns:a16="http://schemas.microsoft.com/office/drawing/2014/main" id="{745A0C58-F6C4-EC55-554A-90FCC9A189C1}"/>
              </a:ext>
            </a:extLst>
          </p:cNvPr>
          <p:cNvSpPr txBox="1">
            <a:spLocks noChangeArrowheads="1"/>
          </p:cNvSpPr>
          <p:nvPr/>
        </p:nvSpPr>
        <p:spPr>
          <a:xfrm>
            <a:off x="1028700" y="1927888"/>
            <a:ext cx="4659395" cy="2634441"/>
          </a:xfrm>
          <a:prstGeom prst="rect">
            <a:avLst/>
          </a:prstGeom>
          <a:solidFill>
            <a:srgbClr val="FF0000"/>
          </a:solidFill>
        </p:spPr>
        <p:txBody>
          <a:bodyPr vert="horz" lIns="121920" tIns="60960" rIns="121920" bIns="6096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रेसक्यू के लिए न्यूनतम वस्तुओं की सूची</a:t>
            </a:r>
            <a:endParaRPr lang="en-IN" sz="4000" b="1" dirty="0">
              <a:solidFill>
                <a:schemeClr val="bg1"/>
              </a:solidFill>
            </a:endParaRPr>
          </a:p>
        </p:txBody>
      </p:sp>
      <p:grpSp>
        <p:nvGrpSpPr>
          <p:cNvPr id="6" name="Group 5"/>
          <p:cNvGrpSpPr/>
          <p:nvPr/>
        </p:nvGrpSpPr>
        <p:grpSpPr>
          <a:xfrm>
            <a:off x="90530" y="135802"/>
            <a:ext cx="11896258" cy="1095470"/>
            <a:chOff x="90530" y="135802"/>
            <a:chExt cx="11896258" cy="1095470"/>
          </a:xfrm>
        </p:grpSpPr>
        <p:pic>
          <p:nvPicPr>
            <p:cNvPr id="8" name="Picture 7">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9" name="Picture 8">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306588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173125" y="1451638"/>
            <a:ext cx="5279254" cy="4351338"/>
          </a:xfrm>
        </p:spPr>
        <p:txBody>
          <a:bodyPr>
            <a:normAutofit/>
          </a:bodyPr>
          <a:lstStyle/>
          <a:p>
            <a:pPr>
              <a:buFont typeface="Wingdings" pitchFamily="2" charset="2"/>
              <a:buChar char="§"/>
            </a:pPr>
            <a:r>
              <a:rPr lang="hi-IN" dirty="0"/>
              <a:t>सर्जिकल टेप
हैण्ड टॉवेल
सीपीआर मास्क 
बैग वाल्व मास्क 
सक्शन यूनिट विद एक्सेसरीज
फोल्डेबल स्ट्रेचर/स्पाइन बोर्ड विद असेसरीज  
 एम एफआर बॉक्स आदि।</a:t>
            </a:r>
            <a:endParaRPr lang="en-IN" sz="2400"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21</a:t>
            </a:fld>
            <a:endParaRPr lang="en-IN"/>
          </a:p>
        </p:txBody>
      </p:sp>
      <p:sp>
        <p:nvSpPr>
          <p:cNvPr id="3" name="Title 1">
            <a:extLst>
              <a:ext uri="{FF2B5EF4-FFF2-40B4-BE49-F238E27FC236}">
                <a16:creationId xmlns="" xmlns:a16="http://schemas.microsoft.com/office/drawing/2014/main" id="{0FD71F51-F810-7E80-CA57-3303221EAA79}"/>
              </a:ext>
            </a:extLst>
          </p:cNvPr>
          <p:cNvSpPr txBox="1">
            <a:spLocks noChangeArrowheads="1"/>
          </p:cNvSpPr>
          <p:nvPr/>
        </p:nvSpPr>
        <p:spPr>
          <a:xfrm>
            <a:off x="739621" y="1946938"/>
            <a:ext cx="4659395" cy="2634441"/>
          </a:xfrm>
          <a:prstGeom prst="rect">
            <a:avLst/>
          </a:prstGeom>
          <a:solidFill>
            <a:srgbClr val="FF0000"/>
          </a:solidFill>
        </p:spPr>
        <p:txBody>
          <a:bodyPr vert="horz" lIns="121920" tIns="60960" rIns="121920" bIns="6096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बचाव के लिए न्यूनतम वस्तुओं की सूची</a:t>
            </a:r>
            <a:endParaRPr lang="en-IN" sz="4000" b="1" dirty="0">
              <a:solidFill>
                <a:schemeClr val="bg1"/>
              </a:solidFill>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164102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35916" y="1440772"/>
            <a:ext cx="8232841" cy="3976456"/>
          </a:xfrm>
        </p:spPr>
        <p:txBody>
          <a:bodyPr>
            <a:noAutofit/>
          </a:bodyPr>
          <a:lstStyle/>
          <a:p>
            <a:pPr marL="110064" indent="0">
              <a:buNone/>
            </a:pPr>
            <a:r>
              <a:rPr lang="hi-IN" b="1" dirty="0"/>
              <a:t>व्याख्यान के पूरा होने के बाद, आपने सीखा।
</a:t>
            </a:r>
            <a:r>
              <a:rPr lang="hi-IN" dirty="0"/>
              <a:t>बोरवेल क्या है।
 बोरवेल का वर्गीकरण।
बोरवेल डेथ ट्रैप
बचाव के तरीके/तकनीक
उपकरण / तात्कालिक उपकरण</a:t>
            </a:r>
            <a:endParaRPr lang="en-US"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22</a:t>
            </a:fld>
            <a:endParaRPr lang="en-IN"/>
          </a:p>
        </p:txBody>
      </p:sp>
      <p:sp>
        <p:nvSpPr>
          <p:cNvPr id="6" name="Title 5">
            <a:extLst>
              <a:ext uri="{FF2B5EF4-FFF2-40B4-BE49-F238E27FC236}">
                <a16:creationId xmlns="" xmlns:a16="http://schemas.microsoft.com/office/drawing/2014/main" id="{136FC406-07C2-42DD-8C5E-A2AD85F089D5}"/>
              </a:ext>
            </a:extLst>
          </p:cNvPr>
          <p:cNvSpPr>
            <a:spLocks noGrp="1"/>
          </p:cNvSpPr>
          <p:nvPr>
            <p:ph type="title"/>
          </p:nvPr>
        </p:nvSpPr>
        <p:spPr>
          <a:xfrm>
            <a:off x="870534" y="2424804"/>
            <a:ext cx="2527257" cy="1325563"/>
          </a:xfrm>
          <a:solidFill>
            <a:srgbClr val="FF0000"/>
          </a:solidFill>
        </p:spPr>
        <p:txBody>
          <a:bodyPr vert="horz" lIns="121920" tIns="60960" rIns="121920" bIns="60960" rtlCol="0" anchor="ctr">
            <a:noAutofit/>
          </a:bodyPr>
          <a:lstStyle/>
          <a:p>
            <a:pPr defTabSz="685800"/>
            <a:r>
              <a:rPr lang="hi-IN" sz="4000" b="1" dirty="0">
                <a:solidFill>
                  <a:schemeClr val="bg1"/>
                </a:solidFill>
              </a:rPr>
              <a:t>रिव्यु</a:t>
            </a:r>
            <a:endParaRPr lang="en-IN" sz="4000" b="1" dirty="0">
              <a:solidFill>
                <a:schemeClr val="bg1"/>
              </a:solidFill>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192752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316288" y="2400300"/>
            <a:ext cx="5246687" cy="1524000"/>
          </a:xfrm>
          <a:solidFill>
            <a:srgbClr val="FF0000"/>
          </a:solidFill>
        </p:spPr>
        <p:txBody>
          <a:bodyPr>
            <a:normAutofit/>
          </a:bodyPr>
          <a:lstStyle/>
          <a:p>
            <a:r>
              <a:rPr lang="hi-IN" sz="7200" b="1" dirty="0">
                <a:solidFill>
                  <a:schemeClr val="bg1"/>
                </a:solidFill>
                <a:cs typeface="Arial" panose="020B0604020202020204" pitchFamily="34" charset="0"/>
              </a:rPr>
              <a:t>कोई सवाल ?</a:t>
            </a:r>
            <a:endParaRPr lang="en-US" sz="7200" b="1" dirty="0">
              <a:solidFill>
                <a:schemeClr val="bg1"/>
              </a:solidFill>
              <a:cs typeface="Arial" panose="020B0604020202020204" pitchFamily="34" charset="0"/>
            </a:endParaRPr>
          </a:p>
        </p:txBody>
      </p:sp>
      <p:sp>
        <p:nvSpPr>
          <p:cNvPr id="3" name="Slide Number Placeholder 2"/>
          <p:cNvSpPr>
            <a:spLocks noGrp="1"/>
          </p:cNvSpPr>
          <p:nvPr>
            <p:ph type="sldNum" sz="quarter" idx="12"/>
          </p:nvPr>
        </p:nvSpPr>
        <p:spPr/>
        <p:txBody>
          <a:bodyPr/>
          <a:lstStyle/>
          <a:p>
            <a:fld id="{68AED0BF-B613-4EA2-A21D-6A60A5241C27}" type="slidenum">
              <a:rPr lang="en-IN" smtClean="0"/>
              <a:pPr/>
              <a:t>23</a:t>
            </a:fld>
            <a:endParaRPr lang="en-IN"/>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6" name="Picture 5">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2427837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85775" y="2314574"/>
            <a:ext cx="2952750" cy="1019175"/>
          </a:xfrm>
          <a:solidFill>
            <a:srgbClr val="FF0000"/>
          </a:solidFill>
        </p:spPr>
        <p:txBody>
          <a:bodyPr>
            <a:normAutofit/>
          </a:bodyPr>
          <a:lstStyle/>
          <a:p>
            <a:r>
              <a:rPr lang="hi-IN" sz="4000" b="1" dirty="0">
                <a:solidFill>
                  <a:schemeClr val="bg1"/>
                </a:solidFill>
                <a:cs typeface="Arial" panose="020B0604020202020204" pitchFamily="34" charset="0"/>
              </a:rPr>
              <a:t>मूल्यांकन</a:t>
            </a:r>
            <a:endParaRPr lang="en-US" sz="4000" b="1" dirty="0">
              <a:solidFill>
                <a:schemeClr val="bg1"/>
              </a:solidFill>
              <a:cs typeface="Arial" panose="020B0604020202020204" pitchFamily="34" charset="0"/>
            </a:endParaRPr>
          </a:p>
        </p:txBody>
      </p:sp>
      <p:sp>
        <p:nvSpPr>
          <p:cNvPr id="3" name="Content Placeholder 2"/>
          <p:cNvSpPr>
            <a:spLocks noGrp="1"/>
          </p:cNvSpPr>
          <p:nvPr>
            <p:ph idx="1"/>
          </p:nvPr>
        </p:nvSpPr>
        <p:spPr>
          <a:xfrm>
            <a:off x="3676650" y="949786"/>
            <a:ext cx="8111110" cy="5381625"/>
          </a:xfrm>
        </p:spPr>
        <p:txBody>
          <a:bodyPr>
            <a:normAutofit/>
          </a:bodyPr>
          <a:lstStyle/>
          <a:p>
            <a:pPr marL="0" indent="0">
              <a:lnSpc>
                <a:spcPct val="170000"/>
              </a:lnSpc>
              <a:buNone/>
            </a:pPr>
            <a:r>
              <a:rPr lang="hi-IN" sz="2400" b="1" dirty="0"/>
              <a:t>प्रश्‍न। बोरवेल के दो नुकसान क्या हैं?
उत्तर: </a:t>
            </a:r>
            <a:r>
              <a:rPr lang="en-US" sz="2400" dirty="0"/>
              <a:t>A</a:t>
            </a:r>
            <a:r>
              <a:rPr lang="hi-IN" sz="2400" dirty="0"/>
              <a:t> उथला भूजल जलभृत: कमी का कारण बन सकता है।
</a:t>
            </a:r>
            <a:r>
              <a:rPr lang="en-US" sz="2400" dirty="0"/>
              <a:t>B</a:t>
            </a:r>
            <a:r>
              <a:rPr lang="hi-IN" sz="2400" dirty="0"/>
              <a:t> पानी की कमी: लंबे समय तक सूखे के बाद होता है।</a:t>
            </a:r>
            <a:r>
              <a:rPr lang="hi-IN" sz="2400" b="1" dirty="0"/>
              <a:t>
एनडीआरएफ द्वारा अपनाई गई किसी एक तकनीक के नाम बताइए।
उत्तर:</a:t>
            </a:r>
            <a:r>
              <a:rPr lang="hi-IN" sz="2400" dirty="0"/>
              <a:t> मैजिक बॉल, छाता उपकरण।</a:t>
            </a:r>
            <a:endParaRPr lang="en-US" sz="2400" dirty="0"/>
          </a:p>
        </p:txBody>
      </p:sp>
      <p:sp>
        <p:nvSpPr>
          <p:cNvPr id="4" name="Slide Number Placeholder 3"/>
          <p:cNvSpPr>
            <a:spLocks noGrp="1"/>
          </p:cNvSpPr>
          <p:nvPr>
            <p:ph type="sldNum" sz="quarter" idx="12"/>
          </p:nvPr>
        </p:nvSpPr>
        <p:spPr/>
        <p:txBody>
          <a:bodyPr/>
          <a:lstStyle/>
          <a:p>
            <a:fld id="{68AED0BF-B613-4EA2-A21D-6A60A5241C27}" type="slidenum">
              <a:rPr lang="en-IN" smtClean="0"/>
              <a:pPr/>
              <a:t>24</a:t>
            </a:fld>
            <a:endParaRPr lang="en-IN"/>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7" name="Picture 6">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864234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down)">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991D0B30-6C5E-4AB2-34D9-5209A31262A7}"/>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956CAE22-E7FF-6D90-EF70-77FE2B89A9F1}"/>
              </a:ext>
            </a:extLst>
          </p:cNvPr>
          <p:cNvSpPr>
            <a:spLocks noGrp="1"/>
          </p:cNvSpPr>
          <p:nvPr>
            <p:ph type="title"/>
          </p:nvPr>
        </p:nvSpPr>
        <p:spPr>
          <a:xfrm>
            <a:off x="2476500" y="2390774"/>
            <a:ext cx="5895975" cy="1571625"/>
          </a:xfrm>
          <a:solidFill>
            <a:srgbClr val="FF0000"/>
          </a:solidFill>
        </p:spPr>
        <p:txBody>
          <a:bodyPr>
            <a:normAutofit/>
          </a:bodyPr>
          <a:lstStyle/>
          <a:p>
            <a:r>
              <a:rPr lang="hi-IN" sz="7200" b="1" dirty="0">
                <a:solidFill>
                  <a:schemeClr val="bg1"/>
                </a:solidFill>
                <a:cs typeface="Arial" panose="020B0604020202020204" pitchFamily="34" charset="0"/>
              </a:rPr>
              <a:t>धन्यवाद</a:t>
            </a:r>
            <a:endParaRPr lang="en-US" sz="7200" b="1" dirty="0">
              <a:solidFill>
                <a:schemeClr val="bg1"/>
              </a:solidFill>
              <a:cs typeface="Arial" panose="020B0604020202020204" pitchFamily="34" charset="0"/>
            </a:endParaRPr>
          </a:p>
        </p:txBody>
      </p:sp>
      <p:sp>
        <p:nvSpPr>
          <p:cNvPr id="3" name="Slide Number Placeholder 2"/>
          <p:cNvSpPr>
            <a:spLocks noGrp="1"/>
          </p:cNvSpPr>
          <p:nvPr>
            <p:ph type="sldNum" sz="quarter" idx="12"/>
          </p:nvPr>
        </p:nvSpPr>
        <p:spPr/>
        <p:txBody>
          <a:bodyPr/>
          <a:lstStyle/>
          <a:p>
            <a:fld id="{68AED0BF-B613-4EA2-A21D-6A60A5241C27}" type="slidenum">
              <a:rPr lang="en-IN" smtClean="0"/>
              <a:pPr/>
              <a:t>25</a:t>
            </a:fld>
            <a:endParaRPr lang="en-IN"/>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6" name="Picture 5">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4282179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 xmlns:a16="http://schemas.microsoft.com/office/drawing/2014/main" id="{513242FD-A83A-8793-7A9F-36A8119715E4}"/>
              </a:ext>
            </a:extLst>
          </p:cNvPr>
          <p:cNvSpPr>
            <a:spLocks noGrp="1"/>
          </p:cNvSpPr>
          <p:nvPr>
            <p:ph idx="1"/>
          </p:nvPr>
        </p:nvSpPr>
        <p:spPr>
          <a:xfrm>
            <a:off x="2524126" y="2324101"/>
            <a:ext cx="8260842" cy="4794846"/>
          </a:xfrm>
        </p:spPr>
        <p:txBody>
          <a:bodyPr>
            <a:normAutofit/>
          </a:bodyPr>
          <a:lstStyle/>
          <a:p>
            <a:pPr marL="0" indent="0">
              <a:buNone/>
            </a:pPr>
            <a:r>
              <a:rPr lang="hi-IN" b="1" dirty="0">
                <a:latin typeface="Open Sans" panose="020B0606030504020204" pitchFamily="34" charset="0"/>
                <a:ea typeface="Open Sans" panose="020B0606030504020204" pitchFamily="34" charset="0"/>
                <a:cs typeface="Open Sans" panose="020B0606030504020204" pitchFamily="34" charset="0"/>
              </a:rPr>
              <a:t>इस पाठ के पूरा होने पर, आप इसके बारे में जान पाएंगे: -</a:t>
            </a:r>
            <a:r>
              <a:rPr lang="hi-IN" b="1" dirty="0">
                <a:solidFill>
                  <a:srgbClr val="7030A0"/>
                </a:solidFill>
                <a:latin typeface="Open Sans" panose="020B0606030504020204" pitchFamily="34" charset="0"/>
                <a:ea typeface="Open Sans" panose="020B0606030504020204" pitchFamily="34" charset="0"/>
                <a:cs typeface="Open Sans" panose="020B0606030504020204" pitchFamily="34" charset="0"/>
              </a:rPr>
              <a:t>
	</a:t>
            </a:r>
            <a:r>
              <a:rPr lang="hi-IN" dirty="0">
                <a:latin typeface="Open Sans" panose="020B0606030504020204" pitchFamily="34" charset="0"/>
                <a:ea typeface="Open Sans" panose="020B0606030504020204" pitchFamily="34" charset="0"/>
                <a:cs typeface="Open Sans" panose="020B0606030504020204" pitchFamily="34" charset="0"/>
              </a:rPr>
              <a:t>बोरवेल का परिचय।
 	बोरवेल का वर्गीकरण।
	बोरवेल डेथ ट्रैप
	बचाव के तरीके/तकनीक
	उपकरण/इम्प्रोवाइज्ड उपकरण</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0" name="Rectangle 6">
            <a:extLst>
              <a:ext uri="{FF2B5EF4-FFF2-40B4-BE49-F238E27FC236}">
                <a16:creationId xmlns="" xmlns:a16="http://schemas.microsoft.com/office/drawing/2014/main"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3" name="Title 1">
            <a:extLst>
              <a:ext uri="{FF2B5EF4-FFF2-40B4-BE49-F238E27FC236}">
                <a16:creationId xmlns="" xmlns:a16="http://schemas.microsoft.com/office/drawing/2014/main" id="{F394924C-6064-6CE9-DD33-231909F8F7DC}"/>
              </a:ext>
            </a:extLst>
          </p:cNvPr>
          <p:cNvSpPr>
            <a:spLocks noGrp="1" noChangeArrowheads="1"/>
          </p:cNvSpPr>
          <p:nvPr>
            <p:ph type="title"/>
          </p:nvPr>
        </p:nvSpPr>
        <p:spPr>
          <a:xfrm>
            <a:off x="1523999" y="1264396"/>
            <a:ext cx="3248025" cy="878729"/>
          </a:xfrm>
          <a:solidFill>
            <a:srgbClr val="FF0000"/>
          </a:solidFill>
        </p:spPr>
        <p:txBody>
          <a:bodyPr>
            <a:normAutofit/>
          </a:bodyPr>
          <a:lstStyle/>
          <a:p>
            <a:r>
              <a:rPr lang="hi-IN" altLang="en-US" sz="4267" b="1" dirty="0">
                <a:solidFill>
                  <a:schemeClr val="bg1"/>
                </a:solidFill>
                <a:latin typeface="Open Sans" panose="020B0606030504020204" pitchFamily="34" charset="0"/>
                <a:ea typeface="Open Sans" panose="020B0606030504020204" pitchFamily="34" charset="0"/>
                <a:cs typeface="Open Sans" panose="020B0606030504020204" pitchFamily="34" charset="0"/>
              </a:rPr>
              <a:t>उद्देश्य</a:t>
            </a:r>
            <a:endParaRPr lang="en-IN" altLang="en-US" sz="4267"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3</a:t>
            </a:fld>
            <a:endParaRPr lang="en-IN"/>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9" name="Picture 8">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660827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24325" y="1314450"/>
            <a:ext cx="7483905" cy="4788361"/>
          </a:xfrm>
        </p:spPr>
        <p:txBody>
          <a:bodyPr>
            <a:noAutofit/>
          </a:bodyPr>
          <a:lstStyle/>
          <a:p>
            <a:pPr algn="just">
              <a:lnSpc>
                <a:spcPct val="150000"/>
              </a:lnSpc>
            </a:pPr>
            <a:r>
              <a:rPr lang="hi-IN" dirty="0">
                <a:latin typeface="Open Sans" panose="020B0606030504020204" pitchFamily="34" charset="0"/>
                <a:ea typeface="Open Sans" panose="020B0606030504020204" pitchFamily="34" charset="0"/>
                <a:cs typeface="Open Sans" panose="020B0606030504020204" pitchFamily="34" charset="0"/>
              </a:rPr>
              <a:t>कम उपज देने वाले भूजल स्रोत सतह के अपेक्षाकृत करीब पाए जाते हैं, आमतौर पर 30 मीटर (100 फीट) से कम।
एक  बाल्टी बरमा का उपयोग करके ड्रिल किया गया।
आवरण छिद्रित है या निरंतर स्लॉट ओपेनिंग के साथ रेत स्क्रीन का उपयोग किया गया है</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4</a:t>
            </a:fld>
            <a:endParaRPr lang="en-IN"/>
          </a:p>
        </p:txBody>
      </p:sp>
      <p:sp>
        <p:nvSpPr>
          <p:cNvPr id="5" name="Title 1">
            <a:extLst>
              <a:ext uri="{FF2B5EF4-FFF2-40B4-BE49-F238E27FC236}">
                <a16:creationId xmlns="" xmlns:a16="http://schemas.microsoft.com/office/drawing/2014/main" id="{F394924C-6064-6CE9-DD33-231909F8F7DC}"/>
              </a:ext>
            </a:extLst>
          </p:cNvPr>
          <p:cNvSpPr>
            <a:spLocks noGrp="1" noChangeArrowheads="1"/>
          </p:cNvSpPr>
          <p:nvPr>
            <p:ph type="title"/>
          </p:nvPr>
        </p:nvSpPr>
        <p:spPr>
          <a:xfrm>
            <a:off x="583770" y="2441805"/>
            <a:ext cx="2940480" cy="1266825"/>
          </a:xfrm>
          <a:solidFill>
            <a:srgbClr val="FF0000"/>
          </a:solidFill>
        </p:spPr>
        <p:txBody>
          <a:bodyPr>
            <a:normAutofit/>
          </a:bodyPr>
          <a:lstStyle/>
          <a:p>
            <a:r>
              <a:rPr lang="hi-IN" sz="4000" b="1" dirty="0">
                <a:solidFill>
                  <a:schemeClr val="bg1"/>
                </a:solidFill>
              </a:rPr>
              <a:t>बोरवेल</a:t>
            </a:r>
            <a:endParaRPr lang="en-IN" sz="4000" dirty="0">
              <a:solidFill>
                <a:schemeClr val="bg1"/>
              </a:solidFill>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977706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57575" y="790741"/>
            <a:ext cx="7677612" cy="5540670"/>
          </a:xfrm>
        </p:spPr>
        <p:txBody>
          <a:bodyPr>
            <a:normAutofit/>
          </a:bodyPr>
          <a:lstStyle/>
          <a:p>
            <a:r>
              <a:rPr lang="hi-IN" b="1" dirty="0"/>
              <a:t>लाभ: </a:t>
            </a:r>
            <a:r>
              <a:rPr lang="hi-IN" dirty="0"/>
              <a:t>बड़े व्यास का आवरण (450-900 मिमी) बड़े स्तर की मांग के लिए जल भंडारण प्रदान करता है।</a:t>
            </a:r>
            <a:r>
              <a:rPr lang="hi-IN" b="1" dirty="0"/>
              <a:t>
नुकसान:
</a:t>
            </a:r>
            <a:r>
              <a:rPr lang="hi-IN" dirty="0"/>
              <a:t>ए) जहां पानी का लेवल कम हो, वहा पानी की कमी हो सकती है|
बी) पानी की कमी: लंबे समय तक सूखे के बाद होता है।
ग) संदूषण के प्रति संवेदनशील: सतही भूमि-उपयोग गतिविधियों के प्रति संवेदनशील</a:t>
            </a:r>
            <a:endParaRPr lang="en-IN"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5</a:t>
            </a:fld>
            <a:endParaRPr lang="en-IN"/>
          </a:p>
        </p:txBody>
      </p:sp>
      <p:sp>
        <p:nvSpPr>
          <p:cNvPr id="7" name="Title 1">
            <a:extLst>
              <a:ext uri="{FF2B5EF4-FFF2-40B4-BE49-F238E27FC236}">
                <a16:creationId xmlns="" xmlns:a16="http://schemas.microsoft.com/office/drawing/2014/main" id="{D05936EC-D378-EA92-8329-3A2F22CE9EF8}"/>
              </a:ext>
            </a:extLst>
          </p:cNvPr>
          <p:cNvSpPr>
            <a:spLocks noGrp="1" noChangeArrowheads="1"/>
          </p:cNvSpPr>
          <p:nvPr>
            <p:ph type="title"/>
          </p:nvPr>
        </p:nvSpPr>
        <p:spPr>
          <a:xfrm>
            <a:off x="459945" y="1981200"/>
            <a:ext cx="2644900" cy="1181100"/>
          </a:xfrm>
          <a:solidFill>
            <a:srgbClr val="FF0000"/>
          </a:solidFill>
        </p:spPr>
        <p:txBody>
          <a:bodyPr>
            <a:normAutofit/>
          </a:bodyPr>
          <a:lstStyle/>
          <a:p>
            <a:r>
              <a:rPr lang="hi-IN" sz="4000" b="1" dirty="0">
                <a:solidFill>
                  <a:schemeClr val="bg1"/>
                </a:solidFill>
              </a:rPr>
              <a:t>बोरवेल</a:t>
            </a:r>
            <a:endParaRPr lang="en-IN" sz="4000" dirty="0">
              <a:solidFill>
                <a:schemeClr val="bg1"/>
              </a:solidFill>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3467921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00650" y="962192"/>
            <a:ext cx="7277561" cy="5276517"/>
          </a:xfrm>
        </p:spPr>
        <p:txBody>
          <a:bodyPr>
            <a:normAutofit/>
          </a:bodyPr>
          <a:lstStyle/>
          <a:p>
            <a:pPr marL="110064" indent="0">
              <a:buNone/>
            </a:pPr>
            <a:r>
              <a:rPr lang="hi-IN" b="1" dirty="0"/>
              <a:t>हाई कैपिसिटी बोरेवेल  (एच सी बी):
</a:t>
            </a:r>
            <a:r>
              <a:rPr lang="hi-IN" dirty="0"/>
              <a:t>आवरण व्यास: 10 या 12 इंच।
गहराई: &gt;80 मीटर।
डिजाइन उपज: 20,000 जीपीएच से 45,000 जीपीएच।</a:t>
            </a:r>
            <a:r>
              <a:rPr lang="hi-IN" b="1" dirty="0"/>
              <a:t>
मीडियम कैपिसिटी बोरवेल (एम सी बी</a:t>
            </a:r>
            <a:r>
              <a:rPr lang="en-IN" b="1" dirty="0"/>
              <a:t>):
</a:t>
            </a:r>
            <a:r>
              <a:rPr lang="hi-IN" dirty="0"/>
              <a:t>आवरण व्यास: 8 इंच।
गहराई: &gt;80 मीटर।
डिजाइन उपज: 10,000 जीपीएच से 20,000 जीपीएच।</a:t>
            </a:r>
            <a:endParaRPr lang="en-IN" sz="2000" dirty="0"/>
          </a:p>
        </p:txBody>
      </p:sp>
      <p:sp>
        <p:nvSpPr>
          <p:cNvPr id="4" name="Title 1">
            <a:extLst>
              <a:ext uri="{FF2B5EF4-FFF2-40B4-BE49-F238E27FC236}">
                <a16:creationId xmlns="" xmlns:a16="http://schemas.microsoft.com/office/drawing/2014/main" id="{60E97634-047D-C491-38D0-FC1F071E7429}"/>
              </a:ext>
            </a:extLst>
          </p:cNvPr>
          <p:cNvSpPr txBox="1">
            <a:spLocks noChangeArrowheads="1"/>
          </p:cNvSpPr>
          <p:nvPr/>
        </p:nvSpPr>
        <p:spPr>
          <a:xfrm>
            <a:off x="180514" y="1933575"/>
            <a:ext cx="4658187" cy="1323975"/>
          </a:xfrm>
          <a:prstGeom prst="rect">
            <a:avLst/>
          </a:prstGeom>
          <a:solidFill>
            <a:srgbClr val="FF0000"/>
          </a:solidFill>
        </p:spPr>
        <p:txBody>
          <a:bodyPr vert="horz" lIns="121920" tIns="60960" rIns="121920" bIns="6096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का वर्गीकरण</a:t>
            </a:r>
            <a:endParaRPr lang="en-IN" sz="4000" b="1" dirty="0">
              <a:solidFill>
                <a:schemeClr val="bg1"/>
              </a:solidFill>
            </a:endParaRPr>
          </a:p>
        </p:txBody>
      </p:sp>
      <p:sp>
        <p:nvSpPr>
          <p:cNvPr id="5" name="Slide Number Placeholder 4"/>
          <p:cNvSpPr>
            <a:spLocks noGrp="1"/>
          </p:cNvSpPr>
          <p:nvPr>
            <p:ph type="sldNum" sz="quarter" idx="12"/>
          </p:nvPr>
        </p:nvSpPr>
        <p:spPr/>
        <p:txBody>
          <a:bodyPr/>
          <a:lstStyle/>
          <a:p>
            <a:fld id="{68AED0BF-B613-4EA2-A21D-6A60A5241C27}" type="slidenum">
              <a:rPr lang="en-IN" smtClean="0"/>
              <a:pPr/>
              <a:t>6</a:t>
            </a:fld>
            <a:endParaRPr lang="en-IN"/>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811478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78071" y="1757362"/>
            <a:ext cx="6308089" cy="4351339"/>
          </a:xfrm>
        </p:spPr>
        <p:txBody>
          <a:bodyPr>
            <a:normAutofit/>
          </a:bodyPr>
          <a:lstStyle/>
          <a:p>
            <a:pPr marL="110064" indent="0">
              <a:buNone/>
            </a:pPr>
            <a:r>
              <a:rPr lang="hi-IN" b="1" dirty="0"/>
              <a:t>लो कैपिसिटी बोरवेल (एल सी बी</a:t>
            </a:r>
            <a:r>
              <a:rPr lang="en-IN" b="1" dirty="0"/>
              <a:t>):
</a:t>
            </a:r>
            <a:r>
              <a:rPr lang="hi-IN" b="1" dirty="0"/>
              <a:t>आवरण व्यास: 6 इंच।
गहराई: 30 मीटर से 50 मीटर।
डिजाइन उपज: 1,500 जीपीएच से 5,000 जीपीएच।</a:t>
            </a:r>
            <a:endParaRPr lang="en-IN" sz="1800"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7</a:t>
            </a:fld>
            <a:endParaRPr lang="en-IN"/>
          </a:p>
        </p:txBody>
      </p:sp>
      <p:sp>
        <p:nvSpPr>
          <p:cNvPr id="4" name="Title 1">
            <a:extLst>
              <a:ext uri="{FF2B5EF4-FFF2-40B4-BE49-F238E27FC236}">
                <a16:creationId xmlns="" xmlns:a16="http://schemas.microsoft.com/office/drawing/2014/main" id="{15DAE93E-2DE7-E1C8-6014-F7A56AC5174B}"/>
              </a:ext>
            </a:extLst>
          </p:cNvPr>
          <p:cNvSpPr txBox="1">
            <a:spLocks noChangeArrowheads="1"/>
          </p:cNvSpPr>
          <p:nvPr/>
        </p:nvSpPr>
        <p:spPr>
          <a:xfrm>
            <a:off x="201931" y="1946656"/>
            <a:ext cx="4319269" cy="1323975"/>
          </a:xfrm>
          <a:prstGeom prst="rect">
            <a:avLst/>
          </a:prstGeom>
          <a:solidFill>
            <a:srgbClr val="FF0000"/>
          </a:solidFill>
        </p:spPr>
        <p:txBody>
          <a:bodyPr vert="horz" lIns="121920" tIns="60960" rIns="121920" bIns="6096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का वर्गीकरण</a:t>
            </a:r>
            <a:endParaRPr lang="en-IN" sz="4000" b="1" dirty="0">
              <a:solidFill>
                <a:schemeClr val="bg1"/>
              </a:solidFill>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7" name="Picture 6">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182475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0551" y="2299507"/>
            <a:ext cx="6858000" cy="4800600"/>
          </a:xfrm>
        </p:spPr>
        <p:txBody>
          <a:bodyPr>
            <a:normAutofit/>
          </a:bodyPr>
          <a:lstStyle/>
          <a:p>
            <a:r>
              <a:rPr lang="hi-IN" dirty="0"/>
              <a:t>प्रयोग न होने वाले बोरवेल को खुला रखा जाता है 
अलग-अलग उम्र के बच्चे जिज्ञासा के कारण इधर-उधर घूमते रहते हें 
बच्चे बोरवेल में गिर जाते हें  ।
कनफाइंड स्पेस
हाइपोक्सिया, भोजन और पानी की अनुपलब्धता</a:t>
            </a:r>
            <a:endParaRPr lang="en-IN" dirty="0"/>
          </a:p>
        </p:txBody>
      </p:sp>
      <p:pic>
        <p:nvPicPr>
          <p:cNvPr id="2050" name="Picture 2" descr="C:\Users\Dell\Desktop\borewell image 1.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24775" y="1985181"/>
            <a:ext cx="4051367" cy="3396443"/>
          </a:xfrm>
          <a:prstGeom prst="rect">
            <a:avLst/>
          </a:prstGeom>
          <a:noFill/>
          <a:extLst>
            <a:ext uri="{909E8E84-426E-40DD-AFC4-6F175D3DCCD1}">
              <a14:hiddenFill xmlns="" xmlns:a14="http://schemas.microsoft.com/office/drawing/2010/main">
                <a:solidFill>
                  <a:srgbClr val="FFFFFF"/>
                </a:solidFill>
              </a14:hiddenFill>
            </a:ext>
          </a:extLst>
        </p:spPr>
      </p:pic>
      <p:sp>
        <p:nvSpPr>
          <p:cNvPr id="4" name="Title 1">
            <a:extLst>
              <a:ext uri="{FF2B5EF4-FFF2-40B4-BE49-F238E27FC236}">
                <a16:creationId xmlns="" xmlns:a16="http://schemas.microsoft.com/office/drawing/2014/main" id="{C825B6BF-2A96-CB0F-967C-3A68BB19DC9C}"/>
              </a:ext>
            </a:extLst>
          </p:cNvPr>
          <p:cNvSpPr txBox="1">
            <a:spLocks noGrp="1" noChangeArrowheads="1"/>
          </p:cNvSpPr>
          <p:nvPr>
            <p:ph type="title"/>
          </p:nvPr>
        </p:nvSpPr>
        <p:spPr>
          <a:xfrm>
            <a:off x="4019551" y="714375"/>
            <a:ext cx="3505200" cy="1038225"/>
          </a:xfrm>
          <a:prstGeom prst="rect">
            <a:avLst/>
          </a:prstGeom>
          <a:solidFill>
            <a:srgbClr val="FF0000"/>
          </a:solidFill>
        </p:spPr>
        <p:txBody>
          <a:bodyPr vert="horz" lIns="121920" tIns="60960" rIns="121920" bIns="6096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बोरवेल डेथ ट्रैप</a:t>
            </a:r>
            <a:endParaRPr lang="en-IN" sz="4000"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8</a:t>
            </a:fld>
            <a:endParaRPr lang="en-IN"/>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8" name="Picture 7">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4"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694383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52975" y="1038224"/>
            <a:ext cx="7111999" cy="5429251"/>
          </a:xfrm>
        </p:spPr>
        <p:txBody>
          <a:bodyPr>
            <a:normAutofit/>
          </a:bodyPr>
          <a:lstStyle/>
          <a:p>
            <a:r>
              <a:rPr lang="hi-IN" sz="2400" dirty="0"/>
              <a:t>कोई वैज्ञानिक या विश्वसनीय तरीका उपलब्ध नहीं है।
</a:t>
            </a:r>
            <a:r>
              <a:rPr lang="hi-IN" sz="2400" b="1" dirty="0"/>
              <a:t>मैनुअल बचाव विधि: </a:t>
            </a:r>
            <a:r>
              <a:rPr lang="hi-IN" sz="2400" dirty="0"/>
              <a:t>बच्चे तक पहुंचने के लिए बोरवेल के बगल में एक बड़ा गड्ढा खोदा जाता है।
भारी मशीनरी (ट्रैक्टर, जेसीबी) और मानव संसाधन की आवश्यकता होती है।
संसाधन जुटाने में देरी से बच्चे को बचाने की संभावना कम हो जाती है।
यदि गहराई में कोई चट्टान है, तो पूरी प्रक्रिया को फिर से शुरू करने की आवश्यकता हो सकती है, जिससे बचाव में और देरी हो सकती है।</a:t>
            </a:r>
            <a:endParaRPr lang="en-IN" sz="2400" dirty="0"/>
          </a:p>
        </p:txBody>
      </p:sp>
      <p:sp>
        <p:nvSpPr>
          <p:cNvPr id="4" name="Title 1">
            <a:extLst>
              <a:ext uri="{FF2B5EF4-FFF2-40B4-BE49-F238E27FC236}">
                <a16:creationId xmlns="" xmlns:a16="http://schemas.microsoft.com/office/drawing/2014/main" id="{D760FC74-5B0F-51B7-8768-D5C0743F8C27}"/>
              </a:ext>
            </a:extLst>
          </p:cNvPr>
          <p:cNvSpPr txBox="1">
            <a:spLocks noGrp="1" noChangeArrowheads="1"/>
          </p:cNvSpPr>
          <p:nvPr>
            <p:ph type="title"/>
          </p:nvPr>
        </p:nvSpPr>
        <p:spPr>
          <a:xfrm>
            <a:off x="133350" y="1965251"/>
            <a:ext cx="4419195" cy="1549473"/>
          </a:xfrm>
          <a:prstGeom prst="rect">
            <a:avLst/>
          </a:prstGeom>
          <a:solidFill>
            <a:srgbClr val="FF0000"/>
          </a:solidFill>
        </p:spPr>
        <p:txBody>
          <a:bodyPr vert="horz" lIns="121920" tIns="60960" rIns="121920" bIns="6096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rPr>
              <a:t>रेस्क्यू मेथड/टेक्निक</a:t>
            </a:r>
            <a:endParaRPr lang="en-IN" sz="4000"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9</a:t>
            </a:fld>
            <a:endParaRPr lang="en-IN"/>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 xmlns:a16="http://schemas.microsoft.com/office/drawing/2014/main" xmlns:lc="http://schemas.openxmlformats.org/drawingml/2006/lockedCanva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p:blipFill>
          <p:spPr>
            <a:xfrm>
              <a:off x="90530" y="172014"/>
              <a:ext cx="1330859" cy="928581"/>
            </a:xfrm>
            <a:prstGeom prst="rect">
              <a:avLst/>
            </a:prstGeom>
          </p:spPr>
        </p:pic>
        <p:pic>
          <p:nvPicPr>
            <p:cNvPr id="7" name="Picture 6">
              <a:extLst>
                <a:ext uri="{FF2B5EF4-FFF2-40B4-BE49-F238E27FC236}">
                  <a16:creationId xmlns="" xmlns:a16="http://schemas.microsoft.com/office/drawing/2014/main" xmlns:lc="http://schemas.openxmlformats.org/drawingml/2006/lockedCanvas" id="{FB2A9AEF-AB38-7144-38E6-1F20536B3EA5}"/>
                </a:ext>
              </a:extLst>
            </p:cNvPr>
            <p:cNvPicPr>
              <a:picLocks/>
            </p:cNvPicPr>
            <p:nvPr/>
          </p:nvPicPr>
          <p:blipFill>
            <a:blip r:embed="rId3" cstate="print">
              <a:extLst>
                <a:ext uri="{28A0092B-C50C-407E-A947-70E740481C1C}">
                  <a14:useLocalDpi xmlns="" xmlns:a14="http://schemas.microsoft.com/office/drawing/2010/main" val="0"/>
                </a:ext>
              </a:extLst>
            </a:blip>
            <a:srcRect/>
            <a:stretch/>
          </p:blipFill>
          <p:spPr>
            <a:xfrm>
              <a:off x="11021012" y="135802"/>
              <a:ext cx="965776" cy="1095470"/>
            </a:xfrm>
            <a:prstGeom prst="rect">
              <a:avLst/>
            </a:prstGeom>
          </p:spPr>
        </p:pic>
      </p:grpSp>
    </p:spTree>
    <p:extLst>
      <p:ext uri="{BB962C8B-B14F-4D97-AF65-F5344CB8AC3E}">
        <p14:creationId xmlns="" xmlns:p14="http://schemas.microsoft.com/office/powerpoint/2010/main" val="17113979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Open Sans"/>
        <a:ea typeface=""/>
        <a:cs typeface="Open Sans"/>
      </a:majorFont>
      <a:minorFont>
        <a:latin typeface="Open Sans"/>
        <a:ea typeface=""/>
        <a:cs typeface="Open San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304</Words>
  <Application>Microsoft Office PowerPoint</Application>
  <PresentationFormat>Custom</PresentationFormat>
  <Paragraphs>81</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बोरवेल रेस्क्यू उपकरण और इम्प्रोवाइज्ड बचाव विधियां</vt:lpstr>
      <vt:lpstr>उद्देश्य</vt:lpstr>
      <vt:lpstr>बोरवेल</vt:lpstr>
      <vt:lpstr>बोरवेल</vt:lpstr>
      <vt:lpstr>Slide 6</vt:lpstr>
      <vt:lpstr>Slide 7</vt:lpstr>
      <vt:lpstr>बोरवेल डेथ ट्रैप</vt:lpstr>
      <vt:lpstr>रेस्क्यू मेथड/टेक्निक</vt:lpstr>
      <vt:lpstr>रेस्क्यू मेथड/टेकनिक</vt:lpstr>
      <vt:lpstr>एनडीआरएफ द्वारा अपनाई गई तकनीकें</vt:lpstr>
      <vt:lpstr>Slide 12</vt:lpstr>
      <vt:lpstr>Slide 13</vt:lpstr>
      <vt:lpstr>Slide 14</vt:lpstr>
      <vt:lpstr>कैमरे (न्यूनतम 100 फीट तार, डिस्प्ले और एलईडी लाइट के साथ)</vt:lpstr>
      <vt:lpstr>Slide 16</vt:lpstr>
      <vt:lpstr>Slide 17</vt:lpstr>
      <vt:lpstr>Slide 18</vt:lpstr>
      <vt:lpstr>Slide 19</vt:lpstr>
      <vt:lpstr>Slide 20</vt:lpstr>
      <vt:lpstr>Slide 21</vt:lpstr>
      <vt:lpstr>रिव्यु</vt:lpstr>
      <vt:lpstr>कोई सवाल ?</vt:lpstr>
      <vt:lpstr>मूल्यांकन</vt:lpstr>
      <vt:lpstr>धन्यवाद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CREATIVITY</cp:lastModifiedBy>
  <cp:revision>65</cp:revision>
  <dcterms:created xsi:type="dcterms:W3CDTF">2025-08-21T09:31:06Z</dcterms:created>
  <dcterms:modified xsi:type="dcterms:W3CDTF">2025-12-17T06:22:08Z</dcterms:modified>
</cp:coreProperties>
</file>