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598" r:id="rId2"/>
    <p:sldId id="257" r:id="rId3"/>
    <p:sldId id="323" r:id="rId4"/>
    <p:sldId id="363" r:id="rId5"/>
    <p:sldId id="344" r:id="rId6"/>
    <p:sldId id="345" r:id="rId7"/>
    <p:sldId id="346" r:id="rId8"/>
    <p:sldId id="347" r:id="rId9"/>
    <p:sldId id="602" r:id="rId10"/>
    <p:sldId id="604" r:id="rId11"/>
    <p:sldId id="350" r:id="rId12"/>
    <p:sldId id="351" r:id="rId13"/>
    <p:sldId id="354" r:id="rId14"/>
    <p:sldId id="352" r:id="rId15"/>
    <p:sldId id="355" r:id="rId16"/>
    <p:sldId id="356" r:id="rId17"/>
    <p:sldId id="357" r:id="rId18"/>
    <p:sldId id="359" r:id="rId19"/>
    <p:sldId id="360" r:id="rId20"/>
    <p:sldId id="358" r:id="rId21"/>
    <p:sldId id="325" r:id="rId22"/>
    <p:sldId id="603" r:id="rId23"/>
    <p:sldId id="326" r:id="rId24"/>
    <p:sldId id="327" r:id="rId25"/>
    <p:sldId id="328" r:id="rId26"/>
    <p:sldId id="329" r:id="rId27"/>
    <p:sldId id="330" r:id="rId28"/>
    <p:sldId id="331" r:id="rId29"/>
    <p:sldId id="332" r:id="rId30"/>
    <p:sldId id="333" r:id="rId31"/>
    <p:sldId id="334" r:id="rId32"/>
    <p:sldId id="599" r:id="rId33"/>
    <p:sldId id="600" r:id="rId34"/>
    <p:sldId id="287" r:id="rId35"/>
    <p:sldId id="362" r:id="rId36"/>
    <p:sldId id="50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91" d="100"/>
          <a:sy n="91" d="100"/>
        </p:scale>
        <p:origin x="3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E3F11-453A-4D5C-9091-F93868B845D3}" type="datetimeFigureOut">
              <a:rPr lang="en-IN" smtClean="0"/>
              <a:pPr/>
              <a:t>15-12-2025</a:t>
            </a:fld>
            <a:endParaRPr lang="en-IN"/>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AC83E-C33A-4A4C-B946-899412133CB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949E984-7B31-E4A9-BE54-183EBE6F3D74}"/>
              </a:ext>
            </a:extLst>
          </p:cNvPr>
          <p:cNvSpPr txBox="1"/>
          <p:nvPr/>
        </p:nvSpPr>
        <p:spPr>
          <a:xfrm>
            <a:off x="0" y="2420085"/>
            <a:ext cx="12192000" cy="1862048"/>
          </a:xfrm>
          <a:prstGeom prst="rect">
            <a:avLst/>
          </a:prstGeom>
          <a:solidFill>
            <a:srgbClr val="FFC000"/>
          </a:solidFill>
        </p:spPr>
        <p:txBody>
          <a:bodyPr wrap="square" lIns="91440" tIns="45720" rIns="91440" bIns="45720">
            <a:spAutoFit/>
          </a:bodyPr>
          <a:lstStyle/>
          <a:p>
            <a:pPr algn="ctr"/>
            <a:r>
              <a:rPr lang="hi-IN" sz="11500" b="1" dirty="0">
                <a:latin typeface="Times New Roman" panose="02020603050405020304" pitchFamily="18" charset="0"/>
                <a:cs typeface="Times New Roman" panose="02020603050405020304" pitchFamily="18" charset="0"/>
              </a:rPr>
              <a:t>जीवन रक्षक कौशल</a:t>
            </a:r>
            <a:endParaRPr lang="en-IN" sz="11500" b="1"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423358" cy="1111200"/>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
        <p:nvSpPr>
          <p:cNvPr id="2" name="Rectangle 1"/>
          <p:cNvSpPr/>
          <p:nvPr/>
        </p:nvSpPr>
        <p:spPr>
          <a:xfrm>
            <a:off x="5580993" y="5743931"/>
            <a:ext cx="6096000" cy="646331"/>
          </a:xfrm>
          <a:prstGeom prst="rect">
            <a:avLst/>
          </a:prstGeom>
        </p:spPr>
        <p:txBody>
          <a:bodyPr>
            <a:spAutoFit/>
          </a:bodyPr>
          <a:lstStyle/>
          <a:p>
            <a:r>
              <a:rPr lang="en-IN" b="1" dirty="0" smtClean="0"/>
              <a:t>                                                  </a:t>
            </a:r>
            <a:r>
              <a:rPr lang="hi-IN" b="1" dirty="0"/>
              <a:t>निरीक्षक</a:t>
            </a:r>
            <a:r>
              <a:rPr lang="en-IN" b="1" dirty="0" smtClean="0"/>
              <a:t>:</a:t>
            </a:r>
            <a:r>
              <a:rPr lang="hi-IN" b="1" dirty="0" smtClean="0"/>
              <a:t> </a:t>
            </a:r>
            <a:r>
              <a:rPr lang="hi-IN" b="1" dirty="0"/>
              <a:t>किशन लाल</a:t>
            </a:r>
            <a:endParaRPr lang="en-IN" b="1" dirty="0"/>
          </a:p>
          <a:p>
            <a:r>
              <a:rPr lang="hi-IN" b="1" dirty="0"/>
              <a:t> </a:t>
            </a:r>
            <a:r>
              <a:rPr lang="en-IN" b="1" dirty="0"/>
              <a:t>                                           </a:t>
            </a:r>
            <a:r>
              <a:rPr lang="hi-IN" b="1" dirty="0"/>
              <a:t>01 वी वाहिनी, रा.आ.मो.बल</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8A61E-4727-C282-46A8-F7D9A5423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F86986C-D38C-C1E5-B172-D1EFAF8C3B79}"/>
              </a:ext>
            </a:extLst>
          </p:cNvPr>
          <p:cNvSpPr>
            <a:spLocks noGrp="1"/>
          </p:cNvSpPr>
          <p:nvPr>
            <p:ph type="title"/>
          </p:nvPr>
        </p:nvSpPr>
        <p:spPr>
          <a:xfrm>
            <a:off x="1300899" y="0"/>
            <a:ext cx="9653048" cy="886650"/>
          </a:xfrm>
          <a:solidFill>
            <a:srgbClr val="FFC000"/>
          </a:solidFill>
        </p:spPr>
        <p:txBody>
          <a:bodyPr>
            <a:normAutofit fontScale="90000"/>
          </a:bodyPr>
          <a:lstStyle/>
          <a:p>
            <a:r>
              <a:rPr lang="en-US" b="0" i="0" dirty="0">
                <a:solidFill>
                  <a:srgbClr val="00AEEF"/>
                </a:solidFill>
                <a:effectLst/>
                <a:latin typeface="VAG Rounded Bold"/>
              </a:rPr>
              <a:t/>
            </a:r>
            <a:br>
              <a:rPr lang="en-US" b="0" i="0" dirty="0">
                <a:solidFill>
                  <a:srgbClr val="00AEEF"/>
                </a:solidFill>
                <a:effectLst/>
                <a:latin typeface="VAG Rounded Bold"/>
              </a:rPr>
            </a:br>
            <a:r>
              <a:rPr lang="hi-IN" sz="4900" b="1" u="sng" dirty="0">
                <a:latin typeface="Times New Roman" panose="02020603050405020304" pitchFamily="18" charset="0"/>
                <a:cs typeface="Times New Roman" panose="02020603050405020304" pitchFamily="18" charset="0"/>
              </a:rPr>
              <a:t>प्रवेश के तरीके</a:t>
            </a:r>
            <a:r>
              <a:rPr lang="en-US" b="0" i="0" dirty="0">
                <a:solidFill>
                  <a:srgbClr val="00AEEF"/>
                </a:solidFill>
                <a:effectLst/>
                <a:latin typeface="VAG Rounded Bold"/>
              </a:rPr>
              <a:t/>
            </a:r>
            <a:br>
              <a:rPr lang="en-US" b="0" i="0" dirty="0">
                <a:solidFill>
                  <a:srgbClr val="00AEEF"/>
                </a:solidFill>
                <a:effectLst/>
                <a:latin typeface="VAG Rounded Bold"/>
              </a:rPr>
            </a:br>
            <a:endParaRPr lang="en-IN" dirty="0"/>
          </a:p>
        </p:txBody>
      </p:sp>
      <p:sp>
        <p:nvSpPr>
          <p:cNvPr id="3" name="Content Placeholder 2">
            <a:extLst>
              <a:ext uri="{FF2B5EF4-FFF2-40B4-BE49-F238E27FC236}">
                <a16:creationId xmlns:a16="http://schemas.microsoft.com/office/drawing/2014/main" xmlns="" id="{99A089AF-E713-8FB0-8738-709956AC5B45}"/>
              </a:ext>
            </a:extLst>
          </p:cNvPr>
          <p:cNvSpPr>
            <a:spLocks noGrp="1"/>
          </p:cNvSpPr>
          <p:nvPr>
            <p:ph idx="1"/>
          </p:nvPr>
        </p:nvSpPr>
        <p:spPr>
          <a:xfrm>
            <a:off x="381000" y="1233578"/>
            <a:ext cx="11473544" cy="5150894"/>
          </a:xfrm>
        </p:spPr>
        <p:txBody>
          <a:bodyPr>
            <a:normAutofit/>
          </a:bodyPr>
          <a:lstStyle/>
          <a:p>
            <a:pPr>
              <a:spcAft>
                <a:spcPts val="450"/>
              </a:spcAft>
            </a:pPr>
            <a:r>
              <a:rPr lang="hi-IN" sz="2800" b="1" dirty="0">
                <a:latin typeface="Times New Roman" panose="02020603050405020304" pitchFamily="18" charset="0"/>
                <a:cs typeface="Times New Roman" panose="02020603050405020304" pitchFamily="18" charset="0"/>
              </a:rPr>
              <a:t>कॉम्पैक्ट जंप</a:t>
            </a:r>
            <a:br>
              <a:rPr lang="hi-IN" sz="2800" b="1" dirty="0">
                <a:latin typeface="Times New Roman" panose="02020603050405020304" pitchFamily="18" charset="0"/>
                <a:cs typeface="Times New Roman" panose="02020603050405020304" pitchFamily="18" charset="0"/>
              </a:rPr>
            </a:br>
            <a:r>
              <a:rPr lang="hi-IN" sz="2800" dirty="0">
                <a:latin typeface="Times New Roman" panose="02020603050405020304" pitchFamily="18" charset="0"/>
                <a:cs typeface="Times New Roman" panose="02020603050405020304" pitchFamily="18" charset="0"/>
              </a:rPr>
              <a:t>जब यह निर्धारित हो जाए कि पानी गहरा है, तो आप एक मीटर से अधिक ऊँचाई से कम्पैक्ट जम्प प्रवेश कर सकते हैं। यह प्रवेश पैरों के बल किया जाता है, सिर के बल नहीं, जिससे गहरे पानी में सुरक्षित प्रवेश सुनिश्चित होता है, खासकर जब उस पर मलबा तैर रहा हो। यह प्रवेश मुख्य रूप से आपातकालीन स्थितियों में उपयोग किया जाता है।</a:t>
            </a:r>
          </a:p>
          <a:p>
            <a:pPr>
              <a:spcAft>
                <a:spcPts val="450"/>
              </a:spcAft>
            </a:pPr>
            <a:r>
              <a:rPr lang="hi-IN" sz="2800" b="1" dirty="0">
                <a:latin typeface="Times New Roman" panose="02020603050405020304" pitchFamily="18" charset="0"/>
                <a:cs typeface="Times New Roman" panose="02020603050405020304" pitchFamily="18" charset="0"/>
              </a:rPr>
              <a:t>खड़े और उथले गोता(स्टैंडिंग और शैलो डाइव)</a:t>
            </a:r>
            <a:br>
              <a:rPr lang="hi-IN" sz="2800" b="1" dirty="0">
                <a:latin typeface="Times New Roman" panose="02020603050405020304" pitchFamily="18" charset="0"/>
                <a:cs typeface="Times New Roman" panose="02020603050405020304" pitchFamily="18" charset="0"/>
              </a:rPr>
            </a:br>
            <a:r>
              <a:rPr lang="hi-IN" sz="2800" dirty="0">
                <a:latin typeface="Times New Roman" panose="02020603050405020304" pitchFamily="18" charset="0"/>
                <a:cs typeface="Times New Roman" panose="02020603050405020304" pitchFamily="18" charset="0"/>
              </a:rPr>
              <a:t>यदि पानी गहरा और बाधाओं से मुक्त है, तो तैराक को पानी में स्टैंडिंग और शैलो डाइव प्रवेश करने की सलाह दी जा सकती है।</a:t>
            </a:r>
          </a:p>
          <a:p>
            <a:pPr algn="just">
              <a:spcAft>
                <a:spcPts val="450"/>
              </a:spcAft>
            </a:pPr>
            <a:r>
              <a:rPr lang="hi-IN" sz="2800" b="1" dirty="0">
                <a:latin typeface="Times New Roman" panose="02020603050405020304" pitchFamily="18" charset="0"/>
                <a:cs typeface="Times New Roman" panose="02020603050405020304" pitchFamily="18" charset="0"/>
              </a:rPr>
              <a:t>स्ट्राइड</a:t>
            </a:r>
          </a:p>
          <a:p>
            <a:pPr marL="400050" lvl="1" indent="0" algn="just">
              <a:spcAft>
                <a:spcPts val="450"/>
              </a:spcAft>
              <a:buNone/>
            </a:pPr>
            <a:r>
              <a:rPr lang="hi-IN" dirty="0">
                <a:latin typeface="Times New Roman" panose="02020603050405020304" pitchFamily="18" charset="0"/>
                <a:cs typeface="Times New Roman" panose="02020603050405020304" pitchFamily="18" charset="0"/>
              </a:rPr>
              <a:t>स्ट्राइड प्रवेश आमतौर पर बचाव कार्य के दौरान उपयोग किया जाता है, जब बचावकर्ता को संकटग्रस्त व्यक्ति पर नज़र रखनी होती है और प्रवेश कम ऊँचाई से ऐसे पानी में किया जाता है जो बाधाओं से मुक्त हो।</a:t>
            </a:r>
            <a:endParaRPr lang="en-IN" dirty="0"/>
          </a:p>
        </p:txBody>
      </p:sp>
      <p:pic>
        <p:nvPicPr>
          <p:cNvPr id="4" name="Picture 3"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46297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B218A-0856-1F15-53F0-59CB2DE99E5F}"/>
              </a:ext>
            </a:extLst>
          </p:cNvPr>
          <p:cNvSpPr>
            <a:spLocks noGrp="1"/>
          </p:cNvSpPr>
          <p:nvPr>
            <p:ph type="title"/>
          </p:nvPr>
        </p:nvSpPr>
        <p:spPr/>
        <p:txBody>
          <a:bodyPr>
            <a:normAutofit fontScale="90000"/>
          </a:bodyPr>
          <a:lstStyle/>
          <a:p>
            <a:r>
              <a:rPr lang="en-US" sz="3600" dirty="0"/>
              <a:t/>
            </a:r>
            <a:br>
              <a:rPr lang="en-US" sz="3600" dirty="0"/>
            </a:br>
            <a:endParaRPr lang="en-IN" dirty="0"/>
          </a:p>
        </p:txBody>
      </p:sp>
      <p:sp>
        <p:nvSpPr>
          <p:cNvPr id="3" name="Content Placeholder 2"/>
          <p:cNvSpPr>
            <a:spLocks noGrp="1"/>
          </p:cNvSpPr>
          <p:nvPr>
            <p:ph idx="1"/>
          </p:nvPr>
        </p:nvSpPr>
        <p:spPr>
          <a:xfrm>
            <a:off x="526467" y="2006623"/>
            <a:ext cx="5841676" cy="3724705"/>
          </a:xfrm>
        </p:spPr>
        <p:txBody>
          <a:bodyPr>
            <a:noAutofit/>
          </a:bodyPr>
          <a:lstStyle/>
          <a:p>
            <a:pPr algn="just"/>
            <a:r>
              <a:rPr lang="hi-IN" sz="2800" dirty="0">
                <a:latin typeface="Times New Roman" panose="02020603050405020304" pitchFamily="18" charset="0"/>
                <a:cs typeface="Times New Roman" panose="02020603050405020304" pitchFamily="18" charset="0"/>
              </a:rPr>
              <a:t>यदि कोई व्यक्ति बेहोश है लेकिन साँस ले रहा है और कोई अन्य जीवन-घातक स्थिति नहीं है, तो उसे रिकवरी पोज़िशन में रखा जाना चाहिए।</a:t>
            </a:r>
          </a:p>
          <a:p>
            <a:pPr marL="0" indent="0" algn="just">
              <a:buNone/>
            </a:pPr>
            <a:endParaRPr lang="hi-IN" sz="2800" dirty="0">
              <a:latin typeface="Times New Roman" panose="02020603050405020304" pitchFamily="18" charset="0"/>
              <a:cs typeface="Times New Roman" panose="02020603050405020304" pitchFamily="18" charset="0"/>
            </a:endParaRPr>
          </a:p>
          <a:p>
            <a:pPr algn="just"/>
            <a:r>
              <a:rPr lang="hi-IN" sz="2800" dirty="0">
                <a:latin typeface="Times New Roman" panose="02020603050405020304" pitchFamily="18" charset="0"/>
                <a:cs typeface="Times New Roman" panose="02020603050405020304" pitchFamily="18" charset="0"/>
              </a:rPr>
              <a:t>किसी को रिकवरी पोज़िशन में रखने से उसकी वायुमार्ग साफ और खुला रहता है। यह भी सुनिश्चित करता है कि उल्टी या कोई तरल पदार्थ उसे घुटन का शिकार न बनाए।</a:t>
            </a:r>
            <a:endParaRPr lang="en-US" sz="2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ECEE6A9E-7E35-CA50-1133-0187EF618CE8}"/>
              </a:ext>
            </a:extLst>
          </p:cNvPr>
          <p:cNvSpPr txBox="1">
            <a:spLocks noChangeArrowheads="1"/>
          </p:cNvSpPr>
          <p:nvPr/>
        </p:nvSpPr>
        <p:spPr>
          <a:xfrm>
            <a:off x="1366887" y="0"/>
            <a:ext cx="9304255" cy="872664"/>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ea typeface="+mn-ea"/>
                <a:cs typeface="Times New Roman" panose="02020603050405020304" pitchFamily="18" charset="0"/>
              </a:rPr>
              <a:t>रिकवरी/लैंडिंग स्थिति</a:t>
            </a:r>
            <a:endParaRPr lang="en-US" b="1" u="sng" dirty="0">
              <a:latin typeface="Times New Roman" panose="02020603050405020304" pitchFamily="18" charset="0"/>
              <a:ea typeface="+mn-ea"/>
              <a:cs typeface="Times New Roman" panose="02020603050405020304" pitchFamily="18" charset="0"/>
            </a:endParaRPr>
          </a:p>
        </p:txBody>
      </p:sp>
      <p:pic>
        <p:nvPicPr>
          <p:cNvPr id="1026" name="Picture 2" descr="How the Recovery Position Saves Lives">
            <a:extLst>
              <a:ext uri="{FF2B5EF4-FFF2-40B4-BE49-F238E27FC236}">
                <a16:creationId xmlns:a16="http://schemas.microsoft.com/office/drawing/2014/main" xmlns="" id="{43473947-E0E7-9AEF-80D5-3C1570CFA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835" y="1417638"/>
            <a:ext cx="4422565" cy="51657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61176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500995"/>
            <a:ext cx="8369526" cy="4246661"/>
          </a:xfrm>
        </p:spPr>
        <p:txBody>
          <a:bodyPr>
            <a:noAutofit/>
          </a:bodyPr>
          <a:lstStyle/>
          <a:p>
            <a:pPr algn="just">
              <a:lnSpc>
                <a:spcPct val="150000"/>
              </a:lnSpc>
            </a:pPr>
            <a:r>
              <a:rPr lang="hi-IN" sz="2800" b="1" dirty="0">
                <a:latin typeface="Times New Roman" panose="02020603050405020304" pitchFamily="18" charset="0"/>
                <a:cs typeface="Times New Roman" panose="02020603050405020304" pitchFamily="18" charset="0"/>
              </a:rPr>
              <a:t>सिर के बल सतही डाइव: </a:t>
            </a:r>
            <a:r>
              <a:rPr lang="hi-IN" sz="2800" dirty="0">
                <a:latin typeface="Times New Roman" panose="02020603050405020304" pitchFamily="18" charset="0"/>
                <a:cs typeface="Times New Roman" panose="02020603050405020304" pitchFamily="18" charset="0"/>
              </a:rPr>
              <a:t>इसका उपयोग तब किया जाता है जब पानी की स्थिति ज्ञात/साफ और सुरक्षित हो।</a:t>
            </a:r>
            <a:r>
              <a:rPr lang="hi-IN" sz="2800" b="1" dirty="0">
                <a:latin typeface="Times New Roman" panose="02020603050405020304" pitchFamily="18" charset="0"/>
                <a:cs typeface="Times New Roman" panose="02020603050405020304" pitchFamily="18" charset="0"/>
              </a:rPr>
              <a:t>
पैरों के बल सतही डाइव:</a:t>
            </a:r>
          </a:p>
          <a:p>
            <a:pPr marL="400050" lvl="1" indent="0" algn="just">
              <a:lnSpc>
                <a:spcPct val="150000"/>
              </a:lnSpc>
              <a:buNone/>
            </a:pPr>
            <a:r>
              <a:rPr lang="hi-IN" b="1"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cs typeface="Times New Roman" panose="02020603050405020304" pitchFamily="18" charset="0"/>
              </a:rPr>
              <a:t>इसका उपयोग तब किया जाता है जब अज्ञात/अस्पष्ट पानी में खोज की जा रही हो।</a:t>
            </a:r>
          </a:p>
          <a:p>
            <a:pPr marL="400050" lvl="1" indent="0" algn="just">
              <a:lnSpc>
                <a:spcPct val="150000"/>
              </a:lnSpc>
              <a:buNone/>
            </a:pPr>
            <a:r>
              <a:rPr lang="hi-IN" dirty="0">
                <a:latin typeface="Times New Roman" panose="02020603050405020304" pitchFamily="18" charset="0"/>
                <a:cs typeface="Times New Roman" panose="02020603050405020304" pitchFamily="18" charset="0"/>
              </a:rPr>
              <a:t>- जब पानी गंदा, उथला हो और तल की स्थिति अज्ञात हो, तो वॉक करते हुए (वेडिंग) तरीके से पास जाना चाहिए।</a:t>
            </a: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143" y="1874519"/>
            <a:ext cx="2825587" cy="378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26EF160E-115F-18B9-4273-6B47826D8C97}"/>
              </a:ext>
            </a:extLst>
          </p:cNvPr>
          <p:cNvSpPr txBox="1">
            <a:spLocks noChangeArrowheads="1"/>
          </p:cNvSpPr>
          <p:nvPr/>
        </p:nvSpPr>
        <p:spPr>
          <a:xfrm>
            <a:off x="1362173" y="0"/>
            <a:ext cx="9583947" cy="959802"/>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ea typeface="+mn-ea"/>
                <a:cs typeface="Times New Roman" panose="02020603050405020304" pitchFamily="18" charset="0"/>
              </a:rPr>
              <a:t>डूबते हुए व्यक्ति के पास जाना</a:t>
            </a:r>
            <a:endParaRPr lang="en-IN" altLang="en-US" u="sng" dirty="0"/>
          </a:p>
        </p:txBody>
      </p:sp>
      <p:pic>
        <p:nvPicPr>
          <p:cNvPr id="5" name="Picture 4"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248257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785" y="1828800"/>
            <a:ext cx="7436684" cy="4080294"/>
          </a:xfrm>
        </p:spPr>
        <p:txBody>
          <a:bodyPr>
            <a:normAutofit/>
          </a:bodyPr>
          <a:lstStyle/>
          <a:p>
            <a:pPr marL="0" indent="0" algn="just">
              <a:buNone/>
            </a:pPr>
            <a:r>
              <a:rPr lang="hi-IN" sz="2800" b="1" dirty="0">
                <a:latin typeface="Times New Roman" panose="02020603050405020304" pitchFamily="18" charset="0"/>
                <a:cs typeface="Times New Roman" panose="02020603050405020304" pitchFamily="18" charset="0"/>
              </a:rPr>
              <a:t>खींचना (किनारे तक लाना)</a:t>
            </a:r>
          </a:p>
          <a:p>
            <a:pPr algn="just"/>
            <a:r>
              <a:rPr lang="hi-IN" sz="2800" dirty="0">
                <a:latin typeface="Times New Roman" panose="02020603050405020304" pitchFamily="18" charset="0"/>
                <a:cs typeface="Times New Roman" panose="02020603050405020304" pitchFamily="18" charset="0"/>
              </a:rPr>
              <a:t>मुश्किल में पड़ा व्यक्ति मदद करने में असमर्थ है और किनारा या तट धीरे-धीरे ढलान लिए होता है।</a:t>
            </a:r>
          </a:p>
          <a:p>
            <a:pPr algn="just"/>
            <a:r>
              <a:rPr lang="hi-IN" sz="2800" dirty="0">
                <a:latin typeface="Times New Roman" panose="02020603050405020304" pitchFamily="18" charset="0"/>
                <a:cs typeface="Times New Roman" panose="02020603050405020304" pitchFamily="18" charset="0"/>
              </a:rPr>
              <a:t>व्यक्ति को यथासंभव किनारे के करीब तैराकर ले जाएं।</a:t>
            </a:r>
          </a:p>
          <a:p>
            <a:pPr algn="just"/>
            <a:r>
              <a:rPr lang="hi-IN" sz="2800" dirty="0">
                <a:latin typeface="Times New Roman" panose="02020603050405020304" pitchFamily="18" charset="0"/>
                <a:cs typeface="Times New Roman" panose="02020603050405020304" pitchFamily="18" charset="0"/>
              </a:rPr>
              <a:t>पीछे की ओर चलते हुए, व्यक्ति को बगल से पकड़कर सहारा दें ताकि उसका मुंह लहरों या पानी की छींटों से ऊपर रहे।</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653" y="1746277"/>
            <a:ext cx="3469709" cy="394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806BE2BF-41DA-C254-5DFC-63EAA4733F7E}"/>
              </a:ext>
            </a:extLst>
          </p:cNvPr>
          <p:cNvSpPr txBox="1">
            <a:spLocks noChangeArrowheads="1"/>
          </p:cNvSpPr>
          <p:nvPr/>
        </p:nvSpPr>
        <p:spPr>
          <a:xfrm>
            <a:off x="1230922" y="0"/>
            <a:ext cx="9706708" cy="1004047"/>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ea typeface="+mn-ea"/>
                <a:cs typeface="Times New Roman" panose="02020603050405020304" pitchFamily="18" charset="0"/>
              </a:rPr>
              <a:t>पानी से जमीन तक उठाना और उतारना</a:t>
            </a:r>
            <a:endParaRPr lang="en-IN" altLang="en-US" b="1" u="sng"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187400" cy="1173206"/>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1004600" y="0"/>
            <a:ext cx="1187400" cy="1173206"/>
          </a:xfrm>
          <a:prstGeom prst="rect">
            <a:avLst/>
          </a:prstGeom>
        </p:spPr>
      </p:pic>
    </p:spTree>
    <p:extLst>
      <p:ext uri="{BB962C8B-B14F-4D97-AF65-F5344CB8AC3E}">
        <p14:creationId xmlns:p14="http://schemas.microsoft.com/office/powerpoint/2010/main" val="117728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5488" y="1276710"/>
            <a:ext cx="8046720" cy="5581290"/>
          </a:xfrm>
        </p:spPr>
        <p:txBody>
          <a:bodyPr>
            <a:noAutofit/>
          </a:bodyPr>
          <a:lstStyle/>
          <a:p>
            <a:pPr marL="0" indent="0" algn="just">
              <a:buNone/>
            </a:pPr>
            <a:r>
              <a:rPr lang="hi-IN" sz="2800" b="1" dirty="0">
                <a:latin typeface="Times New Roman" pitchFamily="18" charset="0"/>
                <a:cs typeface="Times New Roman" pitchFamily="18" charset="0"/>
              </a:rPr>
              <a:t>पानी में डूबे हुए व्यक्ति को निकालना</a:t>
            </a:r>
          </a:p>
          <a:p>
            <a:pPr algn="just"/>
            <a:r>
              <a:rPr lang="hi-IN" sz="2800" dirty="0">
                <a:latin typeface="Times New Roman" pitchFamily="18" charset="0"/>
                <a:cs typeface="Times New Roman" pitchFamily="18" charset="0"/>
              </a:rPr>
              <a:t>डूबे हुए व्यक्ति के पास पहुंचने पर। 
व्यक्ति के सिर के करीब की स्थिति में आएं। 
व्यक्ति को कांख के नीचे पकड़ें। 
यदि संभव हो, तो पैरों से तल पर धक्का देकर व्यक्ति को सतह पर उठाने में मदद करें।</a:t>
            </a:r>
            <a:endParaRPr lang="hi-IN" sz="2800" b="1" dirty="0">
              <a:latin typeface="Times New Roman" pitchFamily="18" charset="0"/>
              <a:cs typeface="Times New Roman" pitchFamily="18" charset="0"/>
            </a:endParaRPr>
          </a:p>
          <a:p>
            <a:pPr marL="0" indent="0" algn="just">
              <a:buNone/>
            </a:pPr>
            <a:r>
              <a:rPr lang="hi-IN" sz="2800" b="1" dirty="0">
                <a:latin typeface="Times New Roman" pitchFamily="18" charset="0"/>
                <a:cs typeface="Times New Roman" pitchFamily="18" charset="0"/>
              </a:rPr>
              <a:t>तैराकी के दौरान बचाव के लिए तरीका:</a:t>
            </a:r>
          </a:p>
          <a:p>
            <a:pPr algn="just"/>
            <a:r>
              <a:rPr lang="hi-IN" sz="2800" dirty="0">
                <a:latin typeface="Times New Roman" pitchFamily="18" charset="0"/>
                <a:cs typeface="Times New Roman" pitchFamily="18" charset="0"/>
              </a:rPr>
              <a:t>पीड़ित की पहचान करना।</a:t>
            </a:r>
          </a:p>
          <a:p>
            <a:pPr algn="just"/>
            <a:r>
              <a:rPr lang="hi-IN" sz="2800" dirty="0">
                <a:latin typeface="Times New Roman" pitchFamily="18" charset="0"/>
                <a:cs typeface="Times New Roman" pitchFamily="18" charset="0"/>
              </a:rPr>
              <a:t>सहायता के लिए कॉल करना।</a:t>
            </a:r>
          </a:p>
          <a:p>
            <a:pPr algn="just"/>
            <a:r>
              <a:rPr lang="hi-IN" sz="2800" dirty="0">
                <a:latin typeface="Times New Roman" pitchFamily="18" charset="0"/>
                <a:cs typeface="Times New Roman" pitchFamily="18" charset="0"/>
              </a:rPr>
              <a:t>मरीज को सुरक्षित तरीके से पकड़ना और निकट लाना।</a:t>
            </a:r>
          </a:p>
          <a:p>
            <a:pPr algn="just"/>
            <a:r>
              <a:rPr lang="hi-IN" sz="2800" dirty="0">
                <a:latin typeface="Times New Roman" pitchFamily="18" charset="0"/>
                <a:cs typeface="Times New Roman" pitchFamily="18" charset="0"/>
              </a:rPr>
              <a:t>पीड़ित को तट तक वापस लाना।</a:t>
            </a:r>
            <a:endParaRPr lang="en-US" sz="2800" dirty="0">
              <a:latin typeface="Times New Roman" pitchFamily="18" charset="0"/>
              <a:cs typeface="Times New Roman" pitchFamily="18" charset="0"/>
            </a:endParaRPr>
          </a:p>
        </p:txBody>
      </p:sp>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596313" y="1426464"/>
            <a:ext cx="3595687" cy="520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xmlns="" id="{72BB8F01-746F-846E-0891-CE8EB22BBC80}"/>
              </a:ext>
            </a:extLst>
          </p:cNvPr>
          <p:cNvSpPr txBox="1">
            <a:spLocks noGrp="1" noChangeArrowheads="1"/>
          </p:cNvSpPr>
          <p:nvPr>
            <p:ph type="title"/>
          </p:nvPr>
        </p:nvSpPr>
        <p:spPr>
          <a:xfrm>
            <a:off x="1436915" y="0"/>
            <a:ext cx="9469647" cy="94268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altLang="en-US" b="1" dirty="0" smtClean="0">
                <a:latin typeface="Times New Roman" panose="02020603050405020304" pitchFamily="18" charset="0"/>
                <a:cs typeface="Times New Roman" panose="02020603050405020304" pitchFamily="18" charset="0"/>
              </a:rPr>
              <a:t>                           </a:t>
            </a:r>
            <a:r>
              <a:rPr lang="hi-IN" altLang="en-US" b="1" dirty="0" smtClean="0">
                <a:latin typeface="Times New Roman" panose="02020603050405020304" pitchFamily="18" charset="0"/>
                <a:cs typeface="Times New Roman" panose="02020603050405020304" pitchFamily="18" charset="0"/>
              </a:rPr>
              <a:t>लगातार</a:t>
            </a:r>
            <a:r>
              <a:rPr lang="hi-IN" altLang="en-US" b="1" dirty="0">
                <a:latin typeface="Times New Roman" panose="02020603050405020304" pitchFamily="18" charset="0"/>
                <a:cs typeface="Times New Roman" panose="02020603050405020304" pitchFamily="18" charset="0"/>
              </a:rPr>
              <a:t>....</a:t>
            </a:r>
            <a:endParaRPr lang="en-US" b="1" dirty="0">
              <a:ea typeface="+mn-ea"/>
              <a:cs typeface="+mn-cs"/>
            </a:endParaRPr>
          </a:p>
        </p:txBody>
      </p:sp>
      <p:pic>
        <p:nvPicPr>
          <p:cNvPr id="6" name="Picture 5"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198031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561" y="1641718"/>
            <a:ext cx="7429415" cy="4221200"/>
          </a:xfrm>
        </p:spPr>
        <p:txBody>
          <a:bodyPr>
            <a:noAutofit/>
          </a:bodyPr>
          <a:lstStyle/>
          <a:p>
            <a:pPr marL="0" indent="0">
              <a:buNone/>
            </a:pPr>
            <a:r>
              <a:rPr lang="hi-IN" sz="2800" b="1" dirty="0">
                <a:latin typeface="Times New Roman" panose="02020603050405020304" pitchFamily="18" charset="0"/>
                <a:cs typeface="Times New Roman" panose="02020603050405020304" pitchFamily="18" charset="0"/>
              </a:rPr>
              <a:t>कंधे पर उठाकर ले जाना(शोल्डर कैरी)</a:t>
            </a:r>
          </a:p>
          <a:p>
            <a:r>
              <a:rPr lang="hi-IN" sz="2800" dirty="0">
                <a:latin typeface="Times New Roman" panose="02020603050405020304" pitchFamily="18" charset="0"/>
                <a:cs typeface="Times New Roman" panose="02020603050405020304" pitchFamily="18" charset="0"/>
              </a:rPr>
              <a:t>बचावकर्ता पर्याप्त मजबूत है ताकि व्यक्ति को सुरक्षित स्थान तक ले जा सके और दूरी अधिक है।</a:t>
            </a:r>
          </a:p>
          <a:p>
            <a:r>
              <a:rPr lang="hi-IN" sz="2800" dirty="0">
                <a:latin typeface="Times New Roman" panose="02020603050405020304" pitchFamily="18" charset="0"/>
                <a:cs typeface="Times New Roman" panose="02020603050405020304" pitchFamily="18" charset="0"/>
              </a:rPr>
              <a:t>बहुत उथला पानी।</a:t>
            </a:r>
          </a:p>
          <a:p>
            <a:pPr algn="just"/>
            <a:r>
              <a:rPr lang="hi-IN" sz="2800" dirty="0">
                <a:latin typeface="Times New Roman" panose="02020603050405020304" pitchFamily="18" charset="0"/>
                <a:cs typeface="Times New Roman" panose="02020603050405020304" pitchFamily="18" charset="0"/>
              </a:rPr>
              <a:t>मलबा, ऊबड़-खाबड़ तटरेखा या व्यक्ति को उठाकर ले जाने का कोई अन्य कारण।</a:t>
            </a:r>
          </a:p>
          <a:p>
            <a:r>
              <a:rPr lang="hi-IN" sz="2800" dirty="0">
                <a:latin typeface="Times New Roman" panose="02020603050405020304" pitchFamily="18" charset="0"/>
                <a:cs typeface="Times New Roman" panose="02020603050405020304" pitchFamily="18" charset="0"/>
              </a:rPr>
              <a:t>यह तरीका पानी से तेजी और सुरक्षित रूप से बाहर निकलने की अनुमति देता है।</a:t>
            </a:r>
            <a:endParaRPr lang="en-US" sz="28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161" y="1362974"/>
            <a:ext cx="3398310" cy="466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xmlns="" id="{47884166-3918-C91E-5DF5-9328B575DE96}"/>
              </a:ext>
            </a:extLst>
          </p:cNvPr>
          <p:cNvSpPr txBox="1">
            <a:spLocks noGrp="1" noChangeArrowheads="1"/>
          </p:cNvSpPr>
          <p:nvPr>
            <p:ph type="title"/>
          </p:nvPr>
        </p:nvSpPr>
        <p:spPr>
          <a:xfrm>
            <a:off x="1407797" y="0"/>
            <a:ext cx="9506309" cy="940279"/>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altLang="en-US" sz="4000" b="1" dirty="0" smtClean="0">
                <a:latin typeface="Times New Roman" panose="02020603050405020304" pitchFamily="18" charset="0"/>
                <a:cs typeface="Times New Roman" panose="02020603050405020304" pitchFamily="18" charset="0"/>
              </a:rPr>
              <a:t>                              </a:t>
            </a:r>
            <a:r>
              <a:rPr lang="hi-IN" altLang="en-US" sz="4000" b="1" dirty="0" smtClean="0">
                <a:latin typeface="Times New Roman" panose="02020603050405020304" pitchFamily="18" charset="0"/>
                <a:cs typeface="Times New Roman" panose="02020603050405020304" pitchFamily="18" charset="0"/>
              </a:rPr>
              <a:t>लगातार</a:t>
            </a:r>
            <a:r>
              <a:rPr lang="hi-IN" altLang="en-US" sz="4000" b="1" dirty="0">
                <a:latin typeface="Times New Roman" panose="02020603050405020304" pitchFamily="18" charset="0"/>
                <a:cs typeface="Times New Roman" panose="02020603050405020304" pitchFamily="18" charset="0"/>
              </a:rPr>
              <a:t>....</a:t>
            </a:r>
            <a:endParaRPr lang="en-IN" altLang="en-US" sz="4000" dirty="0">
              <a:latin typeface="Times New Roman" pitchFamily="18" charset="0"/>
              <a:cs typeface="Times New Roman" pitchFamily="18" charset="0"/>
            </a:endParaRPr>
          </a:p>
        </p:txBody>
      </p:sp>
      <p:pic>
        <p:nvPicPr>
          <p:cNvPr id="6" name="Picture 5"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392460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9" y="1727698"/>
            <a:ext cx="7059167" cy="3868430"/>
          </a:xfrm>
        </p:spPr>
        <p:txBody>
          <a:bodyPr>
            <a:noAutofit/>
          </a:bodyPr>
          <a:lstStyle/>
          <a:p>
            <a:pPr marL="0" indent="0" algn="just">
              <a:lnSpc>
                <a:spcPct val="150000"/>
              </a:lnSpc>
              <a:buNone/>
            </a:pPr>
            <a:r>
              <a:rPr lang="hi-IN" sz="2800" b="1" dirty="0">
                <a:latin typeface="Times New Roman" pitchFamily="18" charset="0"/>
                <a:cs typeface="Times New Roman" pitchFamily="18" charset="0"/>
              </a:rPr>
              <a:t>पीठ पर उठाकर ले जाना</a:t>
            </a:r>
          </a:p>
          <a:p>
            <a:pPr algn="just"/>
            <a:r>
              <a:rPr lang="hi-IN" sz="2800" dirty="0">
                <a:latin typeface="Times New Roman" pitchFamily="18" charset="0"/>
                <a:cs typeface="Times New Roman" pitchFamily="18" charset="0"/>
              </a:rPr>
              <a:t>पानी में छाती की गहराई तक खड़े हों।</a:t>
            </a:r>
          </a:p>
          <a:p>
            <a:pPr algn="just"/>
            <a:r>
              <a:rPr lang="hi-IN" sz="2800" dirty="0">
                <a:latin typeface="Times New Roman" pitchFamily="18" charset="0"/>
                <a:cs typeface="Times New Roman" pitchFamily="18" charset="0"/>
              </a:rPr>
              <a:t>व्यक्ति के सिर की ओर मुख करके उसकी कलाई के पास स्थिति लें।</a:t>
            </a:r>
          </a:p>
          <a:p>
            <a:pPr algn="just"/>
            <a:r>
              <a:rPr lang="hi-IN" sz="2800" dirty="0">
                <a:latin typeface="Times New Roman" pitchFamily="18" charset="0"/>
                <a:cs typeface="Times New Roman" pitchFamily="18" charset="0"/>
              </a:rPr>
              <a:t>व्यक्ति की दूर वाली कलाई को अपनी दूर वाली हाथ से और पास वाली कलाई को अपने पास वाले हाथ से पकड़ें।</a:t>
            </a:r>
            <a:endParaRPr lang="en-US"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573" y="1722159"/>
            <a:ext cx="39624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xmlns="" id="{E6926EBD-C5ED-46B0-C818-AA18CBF40828}"/>
              </a:ext>
            </a:extLst>
          </p:cNvPr>
          <p:cNvSpPr txBox="1">
            <a:spLocks noGrp="1" noChangeArrowheads="1"/>
          </p:cNvSpPr>
          <p:nvPr>
            <p:ph type="title"/>
          </p:nvPr>
        </p:nvSpPr>
        <p:spPr>
          <a:xfrm>
            <a:off x="1369562" y="0"/>
            <a:ext cx="9437928" cy="957532"/>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altLang="en-US" b="1" dirty="0" smtClean="0">
                <a:latin typeface="Times New Roman" panose="02020603050405020304" pitchFamily="18" charset="0"/>
                <a:cs typeface="Times New Roman" panose="02020603050405020304" pitchFamily="18" charset="0"/>
              </a:rPr>
              <a:t>                       </a:t>
            </a:r>
            <a:r>
              <a:rPr lang="hi-IN" altLang="en-US" b="1" dirty="0" smtClean="0">
                <a:latin typeface="Times New Roman" panose="02020603050405020304" pitchFamily="18" charset="0"/>
                <a:cs typeface="Times New Roman" panose="02020603050405020304" pitchFamily="18" charset="0"/>
              </a:rPr>
              <a:t>लगातार</a:t>
            </a:r>
            <a:r>
              <a:rPr lang="hi-IN" altLang="en-US" b="1" dirty="0">
                <a:latin typeface="Times New Roman" panose="02020603050405020304" pitchFamily="18" charset="0"/>
                <a:cs typeface="Times New Roman" panose="02020603050405020304" pitchFamily="18" charset="0"/>
              </a:rPr>
              <a:t>....</a:t>
            </a:r>
            <a:endParaRPr lang="en-IN" altLang="en-US" b="1" dirty="0"/>
          </a:p>
        </p:txBody>
      </p:sp>
      <p:pic>
        <p:nvPicPr>
          <p:cNvPr id="6" name="Picture 5"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427283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7696" y="1552411"/>
            <a:ext cx="9668256" cy="4684142"/>
          </a:xfrm>
        </p:spPr>
        <p:txBody>
          <a:bodyPr>
            <a:noAutofit/>
          </a:bodyPr>
          <a:lstStyle/>
          <a:p>
            <a:pPr algn="just">
              <a:lnSpc>
                <a:spcPct val="150000"/>
              </a:lnSpc>
            </a:pPr>
            <a:r>
              <a:rPr lang="hi-IN" sz="2800" dirty="0">
                <a:latin typeface="Times New Roman" pitchFamily="18" charset="0"/>
                <a:cs typeface="Times New Roman" pitchFamily="18" charset="0"/>
              </a:rPr>
              <a:t>दूर वाली भुजा के नीचे से तेजी से मुड़कर किनारे की ओर मुंह करें और व्यक्ति की छाती को दोनों कंधों पर खींच लें।</a:t>
            </a:r>
          </a:p>
          <a:p>
            <a:pPr algn="just">
              <a:lnSpc>
                <a:spcPct val="150000"/>
              </a:lnSpc>
            </a:pPr>
            <a:r>
              <a:rPr lang="hi-IN" sz="2800" dirty="0">
                <a:latin typeface="Times New Roman" pitchFamily="18" charset="0"/>
                <a:cs typeface="Times New Roman" pitchFamily="18" charset="0"/>
              </a:rPr>
              <a:t>कूल्हों से आगे की ओर झुकते हुए तट तक चलें, जिससे व्यक्ति का भार दोनों कंधों पर सहारा पाता रहे।</a:t>
            </a:r>
          </a:p>
          <a:p>
            <a:pPr marL="0" indent="0" algn="just">
              <a:lnSpc>
                <a:spcPct val="150000"/>
              </a:lnSpc>
              <a:buNone/>
            </a:pPr>
            <a:r>
              <a:rPr lang="hi-IN" sz="2800" b="1" dirty="0">
                <a:latin typeface="Times New Roman" pitchFamily="18" charset="0"/>
                <a:cs typeface="Times New Roman" pitchFamily="18" charset="0"/>
              </a:rPr>
              <a:t>कैसे नीचे उतारें?</a:t>
            </a:r>
          </a:p>
          <a:p>
            <a:pPr algn="just">
              <a:lnSpc>
                <a:spcPct val="150000"/>
              </a:lnSpc>
            </a:pPr>
            <a:r>
              <a:rPr lang="hi-IN" sz="2800" dirty="0">
                <a:latin typeface="Times New Roman" pitchFamily="18" charset="0"/>
                <a:cs typeface="Times New Roman" pitchFamily="18" charset="0"/>
              </a:rPr>
              <a:t>सावधानी से घुटनों के बल बैठें और धीरे-धीरे दोनों कोहनियों पर आगे की ओर झुकें।</a:t>
            </a:r>
          </a:p>
          <a:p>
            <a:pPr algn="just">
              <a:lnSpc>
                <a:spcPct val="150000"/>
              </a:lnSpc>
            </a:pPr>
            <a:r>
              <a:rPr lang="hi-IN" sz="2800" dirty="0">
                <a:latin typeface="Times New Roman" pitchFamily="18" charset="0"/>
                <a:cs typeface="Times New Roman" pitchFamily="18" charset="0"/>
              </a:rPr>
              <a:t>व्यक्ति को धीरे-धीरे जमीन पर उतारें।</a:t>
            </a:r>
            <a:endParaRPr lang="en-US" sz="2800" dirty="0">
              <a:latin typeface="Times New Roman" pitchFamily="18" charset="0"/>
              <a:cs typeface="Times New Roman" pitchFamily="18" charset="0"/>
            </a:endParaRPr>
          </a:p>
        </p:txBody>
      </p:sp>
      <p:sp>
        <p:nvSpPr>
          <p:cNvPr id="5" name="Title 1">
            <a:extLst>
              <a:ext uri="{FF2B5EF4-FFF2-40B4-BE49-F238E27FC236}">
                <a16:creationId xmlns:a16="http://schemas.microsoft.com/office/drawing/2014/main" xmlns="" id="{F0B3D8F6-D759-4B52-57A2-265AE2F975E5}"/>
              </a:ext>
            </a:extLst>
          </p:cNvPr>
          <p:cNvSpPr txBox="1">
            <a:spLocks noGrp="1" noChangeArrowheads="1"/>
          </p:cNvSpPr>
          <p:nvPr>
            <p:ph type="title"/>
          </p:nvPr>
        </p:nvSpPr>
        <p:spPr>
          <a:xfrm>
            <a:off x="1480293" y="0"/>
            <a:ext cx="9346204" cy="950259"/>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altLang="en-US" b="1" smtClean="0">
                <a:latin typeface="Times New Roman" panose="02020603050405020304" pitchFamily="18" charset="0"/>
                <a:cs typeface="Times New Roman" panose="02020603050405020304" pitchFamily="18" charset="0"/>
              </a:rPr>
              <a:t>                       </a:t>
            </a:r>
            <a:r>
              <a:rPr lang="hi-IN" altLang="en-US" b="1" smtClean="0">
                <a:latin typeface="Times New Roman" panose="02020603050405020304" pitchFamily="18" charset="0"/>
                <a:cs typeface="Times New Roman" panose="02020603050405020304" pitchFamily="18" charset="0"/>
              </a:rPr>
              <a:t>लगातार</a:t>
            </a:r>
            <a:r>
              <a:rPr lang="hi-IN" altLang="en-US" b="1" dirty="0">
                <a:latin typeface="Times New Roman" panose="02020603050405020304" pitchFamily="18" charset="0"/>
                <a:cs typeface="Times New Roman" panose="02020603050405020304" pitchFamily="18" charset="0"/>
              </a:rPr>
              <a:t>....</a:t>
            </a:r>
            <a:endParaRPr lang="en-IN" altLang="en-US" dirty="0"/>
          </a:p>
        </p:txBody>
      </p:sp>
      <p:pic>
        <p:nvPicPr>
          <p:cNvPr id="4" name="Picture 3"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377985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8064" y="2065319"/>
            <a:ext cx="8001000" cy="3909621"/>
          </a:xfrm>
        </p:spPr>
        <p:txBody>
          <a:bodyPr>
            <a:noAutofit/>
          </a:bodyPr>
          <a:lstStyle/>
          <a:p>
            <a:pPr algn="just"/>
            <a:r>
              <a:rPr lang="hi-IN" sz="2800" dirty="0">
                <a:latin typeface="Times New Roman" panose="02020603050405020304" pitchFamily="18" charset="0"/>
                <a:cs typeface="Times New Roman" panose="02020603050405020304" pitchFamily="18" charset="0"/>
              </a:rPr>
              <a:t>उठाने का प्रयास करने से पहले </a:t>
            </a:r>
            <a:r>
              <a:rPr lang="hi-IN" sz="2800" b="1" dirty="0">
                <a:latin typeface="Times New Roman" panose="02020603050405020304" pitchFamily="18" charset="0"/>
                <a:cs typeface="Times New Roman" panose="02020603050405020304" pitchFamily="18" charset="0"/>
              </a:rPr>
              <a:t>नाव को स्थिर करें।</a:t>
            </a:r>
            <a:r>
              <a:rPr lang="hi-IN" sz="2800" dirty="0">
                <a:latin typeface="Times New Roman" panose="02020603050405020304" pitchFamily="18" charset="0"/>
                <a:cs typeface="Times New Roman" panose="02020603050405020304" pitchFamily="18" charset="0"/>
              </a:rPr>
              <a:t>
</a:t>
            </a:r>
            <a:r>
              <a:rPr lang="hi-IN" sz="2800" b="1" dirty="0">
                <a:latin typeface="Times New Roman" panose="02020603050405020304" pitchFamily="18" charset="0"/>
                <a:cs typeface="Times New Roman" panose="02020603050405020304" pitchFamily="18" charset="0"/>
              </a:rPr>
              <a:t>पीड़ित के वायुमार्ग </a:t>
            </a:r>
            <a:r>
              <a:rPr lang="hi-IN" sz="2800" dirty="0">
                <a:latin typeface="Times New Roman" panose="02020603050405020304" pitchFamily="18" charset="0"/>
                <a:cs typeface="Times New Roman" panose="02020603050405020304" pitchFamily="18" charset="0"/>
              </a:rPr>
              <a:t>को हर समय पानी से ऊपर रखें।
मान लें कि पीड़ित </a:t>
            </a:r>
            <a:r>
              <a:rPr lang="hi-IN" sz="2800" b="1" dirty="0">
                <a:latin typeface="Times New Roman" panose="02020603050405020304" pitchFamily="18" charset="0"/>
                <a:cs typeface="Times New Roman" panose="02020603050405020304" pitchFamily="18" charset="0"/>
              </a:rPr>
              <a:t>थका हुआ, घायल या बेहोश </a:t>
            </a:r>
            <a:r>
              <a:rPr lang="hi-IN" sz="2800" dirty="0">
                <a:latin typeface="Times New Roman" panose="02020603050405020304" pitchFamily="18" charset="0"/>
                <a:cs typeface="Times New Roman" panose="02020603050405020304" pitchFamily="18" charset="0"/>
              </a:rPr>
              <a:t>हो सकता है।
</a:t>
            </a:r>
            <a:r>
              <a:rPr lang="hi-IN" sz="2800" b="1" dirty="0">
                <a:latin typeface="Times New Roman" panose="02020603050405020304" pitchFamily="18" charset="0"/>
                <a:cs typeface="Times New Roman" panose="02020603050405020304" pitchFamily="18" charset="0"/>
              </a:rPr>
              <a:t>दोनों बचावकर्ता पीड़ित की बगल के नीचे पकड़ते </a:t>
            </a:r>
            <a:r>
              <a:rPr lang="hi-IN" sz="2800" dirty="0">
                <a:latin typeface="Times New Roman" panose="02020603050405020304" pitchFamily="18" charset="0"/>
                <a:cs typeface="Times New Roman" panose="02020603050405020304" pitchFamily="18" charset="0"/>
              </a:rPr>
              <a:t>हैं, कलाई या पीएफडी पट्टियाँ पकड़ते हैं।
गणना: "तैयार, 1-2-3, लिफ्ट!"
सीधे ऊपर उठाने और उन्हें घुमाने के लिए अपने </a:t>
            </a:r>
            <a:r>
              <a:rPr lang="hi-IN" sz="2800" b="1" dirty="0">
                <a:latin typeface="Times New Roman" panose="02020603050405020304" pitchFamily="18" charset="0"/>
                <a:cs typeface="Times New Roman" panose="02020603050405020304" pitchFamily="18" charset="0"/>
              </a:rPr>
              <a:t>पैरों और कोर</a:t>
            </a:r>
            <a:r>
              <a:rPr lang="hi-IN" sz="2800" dirty="0">
                <a:latin typeface="Times New Roman" panose="02020603050405020304" pitchFamily="18" charset="0"/>
                <a:cs typeface="Times New Roman" panose="02020603050405020304" pitchFamily="18" charset="0"/>
              </a:rPr>
              <a:t> का उपयोग करें।</a:t>
            </a:r>
            <a:endParaRPr lang="en-US" sz="2800" dirty="0"/>
          </a:p>
        </p:txBody>
      </p:sp>
      <p:pic>
        <p:nvPicPr>
          <p:cNvPr id="4" name="Picture 3">
            <a:extLst>
              <a:ext uri="{FF2B5EF4-FFF2-40B4-BE49-F238E27FC236}">
                <a16:creationId xmlns:a16="http://schemas.microsoft.com/office/drawing/2014/main" xmlns="" id="{C009980E-EFD8-A915-3B6B-9176ACC21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6216" y="2039112"/>
            <a:ext cx="3319272" cy="3703320"/>
          </a:xfrm>
          <a:prstGeom prst="rect">
            <a:avLst/>
          </a:prstGeom>
        </p:spPr>
      </p:pic>
      <p:sp>
        <p:nvSpPr>
          <p:cNvPr id="3" name="Title 1">
            <a:extLst>
              <a:ext uri="{FF2B5EF4-FFF2-40B4-BE49-F238E27FC236}">
                <a16:creationId xmlns:a16="http://schemas.microsoft.com/office/drawing/2014/main" xmlns="" id="{5F71834F-E4CD-46CF-F0B4-25A4F863AD25}"/>
              </a:ext>
            </a:extLst>
          </p:cNvPr>
          <p:cNvSpPr txBox="1">
            <a:spLocks noChangeArrowheads="1"/>
          </p:cNvSpPr>
          <p:nvPr/>
        </p:nvSpPr>
        <p:spPr>
          <a:xfrm>
            <a:off x="1245309" y="0"/>
            <a:ext cx="9745780" cy="1030941"/>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ea typeface="+mn-ea"/>
                <a:cs typeface="Times New Roman" panose="02020603050405020304" pitchFamily="18" charset="0"/>
              </a:rPr>
              <a:t>पानी से नाव तक उठाना और उतारना</a:t>
            </a:r>
            <a:endParaRPr lang="en-IN" altLang="en-US" b="1" u="sng" dirty="0">
              <a:latin typeface="Times New Roman" panose="02020603050405020304" pitchFamily="18" charset="0"/>
              <a:cs typeface="Times New Roman" panose="02020603050405020304" pitchFamily="18" charset="0"/>
            </a:endParaRPr>
          </a:p>
        </p:txBody>
      </p:sp>
      <p:pic>
        <p:nvPicPr>
          <p:cNvPr id="6" name="Picture 5"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460" y="2096558"/>
            <a:ext cx="7322755" cy="4232525"/>
          </a:xfrm>
        </p:spPr>
        <p:txBody>
          <a:bodyPr>
            <a:noAutofit/>
          </a:bodyPr>
          <a:lstStyle/>
          <a:p>
            <a:pPr algn="just"/>
            <a:r>
              <a:rPr lang="hi-IN" sz="2800" b="1" dirty="0">
                <a:latin typeface="Times New Roman" panose="02020603050405020304" pitchFamily="18" charset="0"/>
                <a:cs typeface="Times New Roman" panose="02020603050405020304" pitchFamily="18" charset="0"/>
              </a:rPr>
              <a:t>अगर गिरने, टक्कर लगने या बेहोशी की स्थिति </a:t>
            </a:r>
            <a:r>
              <a:rPr lang="hi-IN" sz="2800" dirty="0">
                <a:latin typeface="Times New Roman" panose="02020603050405020304" pitchFamily="18" charset="0"/>
                <a:cs typeface="Times New Roman" panose="02020603050405020304" pitchFamily="18" charset="0"/>
              </a:rPr>
              <a:t>रही हो तो रीढ़ की हड्डी की चोट मानकर चलें — हमेशा सिर/गर्दन को सीधी स्थिति में रखें।</a:t>
            </a:r>
          </a:p>
          <a:p>
            <a:pPr algn="just"/>
            <a:r>
              <a:rPr lang="hi-IN" sz="2800" b="1" dirty="0">
                <a:latin typeface="Times New Roman" panose="02020603050405020304" pitchFamily="18" charset="0"/>
                <a:cs typeface="Times New Roman" panose="02020603050405020304" pitchFamily="18" charset="0"/>
              </a:rPr>
              <a:t>कम से कम 3–4 प्रशिक्षित बचावकर्मियों </a:t>
            </a:r>
            <a:r>
              <a:rPr lang="hi-IN" sz="2800" dirty="0">
                <a:latin typeface="Times New Roman" panose="02020603050405020304" pitchFamily="18" charset="0"/>
                <a:cs typeface="Times New Roman" panose="02020603050405020304" pitchFamily="18" charset="0"/>
              </a:rPr>
              <a:t>की सिफारिश की जाती है।</a:t>
            </a:r>
          </a:p>
          <a:p>
            <a:pPr algn="just"/>
            <a:r>
              <a:rPr lang="hi-IN" sz="2800" dirty="0">
                <a:latin typeface="Times New Roman" panose="02020603050405020304" pitchFamily="18" charset="0"/>
                <a:cs typeface="Times New Roman" panose="02020603050405020304" pitchFamily="18" charset="0"/>
              </a:rPr>
              <a:t>स्पष्ट रूप से संवाद करें: टीम के सभी सदस्य आदेश जैसे </a:t>
            </a:r>
            <a:r>
              <a:rPr lang="hi-IN" sz="2800" b="1" dirty="0">
                <a:latin typeface="Times New Roman" panose="02020603050405020304" pitchFamily="18" charset="0"/>
                <a:cs typeface="Times New Roman" panose="02020603050405020304" pitchFamily="18" charset="0"/>
              </a:rPr>
              <a:t>"तैयार, उठाओ!" </a:t>
            </a:r>
            <a:r>
              <a:rPr lang="hi-IN" sz="2800" dirty="0">
                <a:latin typeface="Times New Roman" panose="02020603050405020304" pitchFamily="18" charset="0"/>
                <a:cs typeface="Times New Roman" panose="02020603050405020304" pitchFamily="18" charset="0"/>
              </a:rPr>
              <a:t>के साथ तालमेल में हों।</a:t>
            </a:r>
          </a:p>
          <a:p>
            <a:pPr algn="just"/>
            <a:r>
              <a:rPr lang="hi-IN" sz="2800" b="1" dirty="0">
                <a:latin typeface="Times New Roman" panose="02020603050405020304" pitchFamily="18" charset="0"/>
                <a:cs typeface="Times New Roman" panose="02020603050405020304" pitchFamily="18" charset="0"/>
              </a:rPr>
              <a:t>स्ट्रेचर का सही उपयोग करें</a:t>
            </a:r>
            <a:r>
              <a:rPr lang="hi-IN" sz="2800" dirty="0">
                <a:latin typeface="Times New Roman" panose="02020603050405020304" pitchFamily="18" charset="0"/>
                <a:cs typeface="Times New Roman" panose="02020603050405020304" pitchFamily="18" charset="0"/>
              </a:rPr>
              <a:t>: इलाके और परिवहन के तरीके के अनुसार लॉन्ग स्पाइन बोर्ड या बास्केट स्ट्रेचर का इस्तेमाल करें।</a:t>
            </a:r>
            <a:endParaRPr lang="en-US" sz="2800" dirty="0"/>
          </a:p>
        </p:txBody>
      </p:sp>
      <p:pic>
        <p:nvPicPr>
          <p:cNvPr id="5" name="Picture 4">
            <a:extLst>
              <a:ext uri="{FF2B5EF4-FFF2-40B4-BE49-F238E27FC236}">
                <a16:creationId xmlns:a16="http://schemas.microsoft.com/office/drawing/2014/main" xmlns="" id="{222C3A77-BB13-D232-88C7-20F66D77D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040" y="2066544"/>
            <a:ext cx="3538728" cy="3858768"/>
          </a:xfrm>
          <a:prstGeom prst="rect">
            <a:avLst/>
          </a:prstGeom>
        </p:spPr>
      </p:pic>
      <p:sp>
        <p:nvSpPr>
          <p:cNvPr id="4" name="Title 1">
            <a:extLst>
              <a:ext uri="{FF2B5EF4-FFF2-40B4-BE49-F238E27FC236}">
                <a16:creationId xmlns:a16="http://schemas.microsoft.com/office/drawing/2014/main" xmlns="" id="{B37521FD-8CBD-AD5B-6470-B2EC4FDD0CF7}"/>
              </a:ext>
            </a:extLst>
          </p:cNvPr>
          <p:cNvSpPr txBox="1">
            <a:spLocks noGrp="1" noChangeArrowheads="1"/>
          </p:cNvSpPr>
          <p:nvPr>
            <p:ph type="title"/>
          </p:nvPr>
        </p:nvSpPr>
        <p:spPr>
          <a:xfrm>
            <a:off x="1488140" y="0"/>
            <a:ext cx="9341225" cy="1048871"/>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ea typeface="+mn-ea"/>
                <a:cs typeface="Times New Roman" panose="02020603050405020304" pitchFamily="18" charset="0"/>
              </a:rPr>
              <a:t>घायल को स्ट्रेचर पर स्थानांतरित करना और ले जाना</a:t>
            </a:r>
            <a:endParaRPr lang="en-IN" altLang="en-US" u="sng" dirty="0">
              <a:latin typeface="Times New Roman" pitchFamily="18" charset="0"/>
              <a:cs typeface="Times New Roman" pitchFamily="18" charset="0"/>
            </a:endParaRPr>
          </a:p>
        </p:txBody>
      </p:sp>
      <p:pic>
        <p:nvPicPr>
          <p:cNvPr id="6" name="Picture 5" descr="WhatsApp Image 2025-07-26 at 15.59.37_2908246e.jpg"/>
          <p:cNvPicPr>
            <a:picLocks noChangeAspect="1"/>
          </p:cNvPicPr>
          <p:nvPr/>
        </p:nvPicPr>
        <p:blipFill>
          <a:blip r:embed="rId3"/>
          <a:srcRect/>
          <a:stretch>
            <a:fillRect/>
          </a:stretch>
        </p:blipFill>
        <p:spPr>
          <a:xfrm>
            <a:off x="-1" y="-1"/>
            <a:ext cx="1345721" cy="1190445"/>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0938294" y="0"/>
            <a:ext cx="1253706" cy="11904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13242FD-A83A-8793-7A9F-36A8119715E4}"/>
              </a:ext>
            </a:extLst>
          </p:cNvPr>
          <p:cNvSpPr>
            <a:spLocks noGrp="1"/>
          </p:cNvSpPr>
          <p:nvPr>
            <p:ph idx="1"/>
          </p:nvPr>
        </p:nvSpPr>
        <p:spPr>
          <a:xfrm>
            <a:off x="1660135" y="2458339"/>
            <a:ext cx="9397046" cy="3385869"/>
          </a:xfrm>
        </p:spPr>
        <p:txBody>
          <a:bodyPr>
            <a:noAutofit/>
          </a:bodyPr>
          <a:lstStyle/>
          <a:p>
            <a:pPr marL="0" indent="0" algn="just">
              <a:buNone/>
            </a:pPr>
            <a:r>
              <a:rPr lang="hi-IN" sz="2800" b="1" dirty="0">
                <a:latin typeface="Times New Roman" panose="02020603050405020304" pitchFamily="18" charset="0"/>
                <a:cs typeface="Times New Roman" panose="02020603050405020304" pitchFamily="18" charset="0"/>
              </a:rPr>
              <a:t>इस पाठ के पूरा होने पर, आप वर्णन करने में सक्षम होंगे कि कैसे: - </a:t>
            </a:r>
            <a:endParaRPr lang="en-US" sz="2800" b="1" dirty="0">
              <a:latin typeface="Times New Roman" panose="02020603050405020304" pitchFamily="18" charset="0"/>
              <a:cs typeface="Times New Roman" panose="02020603050405020304" pitchFamily="18" charset="0"/>
            </a:endParaRPr>
          </a:p>
          <a:p>
            <a:pPr algn="just"/>
            <a:r>
              <a:rPr lang="hi-IN" sz="2800" dirty="0">
                <a:latin typeface="Times New Roman" panose="02020603050405020304" pitchFamily="18" charset="0"/>
                <a:cs typeface="Times New Roman" panose="02020603050405020304" pitchFamily="18" charset="0"/>
              </a:rPr>
              <a:t>पानी में और पानी से बाहर जल्दी कपड़े उतारना।</a:t>
            </a:r>
            <a:endParaRPr lang="en-US" sz="2800" dirty="0">
              <a:latin typeface="Times New Roman" panose="02020603050405020304" pitchFamily="18" charset="0"/>
              <a:cs typeface="Times New Roman" panose="02020603050405020304" pitchFamily="18" charset="0"/>
            </a:endParaRPr>
          </a:p>
          <a:p>
            <a:r>
              <a:rPr lang="hi-IN" sz="2800" dirty="0">
                <a:latin typeface="Times New Roman" panose="02020603050405020304" pitchFamily="18" charset="0"/>
                <a:cs typeface="Times New Roman" panose="02020603050405020304" pitchFamily="18" charset="0"/>
              </a:rPr>
              <a:t>बिना किसी सहारे के प्राकृतिक पानी में चेहरा डुबाना।</a:t>
            </a:r>
            <a:endParaRPr lang="en-US" sz="2800" dirty="0">
              <a:latin typeface="Times New Roman" panose="02020603050405020304" pitchFamily="18" charset="0"/>
              <a:cs typeface="Times New Roman" panose="02020603050405020304" pitchFamily="18" charset="0"/>
            </a:endParaRPr>
          </a:p>
          <a:p>
            <a:r>
              <a:rPr lang="hi-IN" sz="2800" dirty="0">
                <a:latin typeface="Times New Roman" panose="02020603050405020304" pitchFamily="18" charset="0"/>
                <a:cs typeface="Times New Roman" panose="02020603050405020304" pitchFamily="18" charset="0"/>
              </a:rPr>
              <a:t>बिना हाथों का सहारा लिए पानी में खड़ा होना।</a:t>
            </a:r>
            <a:endParaRPr lang="en-US" sz="2800" dirty="0">
              <a:latin typeface="Times New Roman" panose="02020603050405020304" pitchFamily="18" charset="0"/>
              <a:cs typeface="Times New Roman" panose="02020603050405020304" pitchFamily="18" charset="0"/>
            </a:endParaRPr>
          </a:p>
          <a:p>
            <a:r>
              <a:rPr lang="hi-IN" sz="2800" dirty="0">
                <a:latin typeface="Times New Roman" panose="02020603050405020304" pitchFamily="18" charset="0"/>
                <a:cs typeface="Times New Roman" panose="02020603050405020304" pitchFamily="18" charset="0"/>
              </a:rPr>
              <a:t>पैरों के बल पानी में गोता लगाना।</a:t>
            </a:r>
            <a:endParaRPr lang="en-US" sz="2800" dirty="0">
              <a:latin typeface="Times New Roman" panose="02020603050405020304" pitchFamily="18" charset="0"/>
              <a:cs typeface="Times New Roman" panose="02020603050405020304" pitchFamily="18" charset="0"/>
            </a:endParaRPr>
          </a:p>
          <a:p>
            <a:pPr marL="0" indent="0">
              <a:buNone/>
            </a:pPr>
            <a:endParaRPr lang="en-US" dirty="0">
              <a:latin typeface="+mj-lt"/>
            </a:endParaRPr>
          </a:p>
        </p:txBody>
      </p:sp>
      <p:sp>
        <p:nvSpPr>
          <p:cNvPr id="10" name="Rectangle 6">
            <a:extLst>
              <a:ext uri="{FF2B5EF4-FFF2-40B4-BE49-F238E27FC236}">
                <a16:creationId xmlns:a16="http://schemas.microsoft.com/office/drawing/2014/main" xmlns="" id="{B6975D7C-6B9C-C7B6-57C7-8331EDE0229F}"/>
              </a:ext>
            </a:extLst>
          </p:cNvPr>
          <p:cNvSpPr>
            <a:spLocks noChangeArrowheads="1"/>
          </p:cNvSpPr>
          <p:nvPr/>
        </p:nvSpPr>
        <p:spPr bwMode="auto">
          <a:xfrm>
            <a:off x="5990322"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730250" algn="l"/>
              </a:tabLst>
            </a:pPr>
            <a:r>
              <a:rPr kumimoji="0" lang="en-US" altLang="en-US" sz="1000" b="0" i="0" u="none" strike="noStrike" cap="none" normalizeH="0" baseline="0" dirty="0">
                <a:ln>
                  <a:noFill/>
                </a:ln>
                <a:solidFill>
                  <a:srgbClr val="211C1F"/>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xmlns="" id="{F394924C-6064-6CE9-DD33-231909F8F7DC}"/>
              </a:ext>
            </a:extLst>
          </p:cNvPr>
          <p:cNvSpPr>
            <a:spLocks noGrp="1" noChangeArrowheads="1"/>
          </p:cNvSpPr>
          <p:nvPr>
            <p:ph type="title"/>
          </p:nvPr>
        </p:nvSpPr>
        <p:spPr>
          <a:xfrm>
            <a:off x="1335741" y="0"/>
            <a:ext cx="9565341" cy="1004228"/>
          </a:xfrm>
          <a:solidFill>
            <a:srgbClr val="FFC000"/>
          </a:solidFill>
        </p:spPr>
        <p:txBody>
          <a:bodyPr>
            <a:normAutofit/>
          </a:bodyPr>
          <a:lstStyle/>
          <a:p>
            <a:r>
              <a:rPr lang="hi-IN" altLang="en-US" b="1" u="sng" dirty="0">
                <a:latin typeface="Times New Roman" pitchFamily="18" charset="0"/>
                <a:cs typeface="Times New Roman" pitchFamily="18" charset="0"/>
              </a:rPr>
              <a:t>उद्देश्य </a:t>
            </a:r>
            <a:endParaRPr lang="en-IN" altLang="en-US" b="1" dirty="0">
              <a:latin typeface="Times New Roman" panose="02020603050405020304" pitchFamily="18" charset="0"/>
              <a:cs typeface="Times New Roman" panose="02020603050405020304" pitchFamily="18" charset="0"/>
            </a:endParaRPr>
          </a:p>
        </p:txBody>
      </p:sp>
      <p:pic>
        <p:nvPicPr>
          <p:cNvPr id="8" name="Picture 7" descr="WhatsApp Image 2025-07-26 at 15.59.37_2908246e.jpg"/>
          <p:cNvPicPr>
            <a:picLocks noChangeAspect="1"/>
          </p:cNvPicPr>
          <p:nvPr/>
        </p:nvPicPr>
        <p:blipFill>
          <a:blip r:embed="rId2"/>
          <a:srcRect/>
          <a:stretch>
            <a:fillRect/>
          </a:stretch>
        </p:blipFill>
        <p:spPr>
          <a:xfrm>
            <a:off x="0" y="0"/>
            <a:ext cx="1187400" cy="1337094"/>
          </a:xfrm>
          <a:prstGeom prst="rect">
            <a:avLst/>
          </a:prstGeom>
        </p:spPr>
      </p:pic>
      <p:pic>
        <p:nvPicPr>
          <p:cNvPr id="9" name="Picture 8" descr="WhatsApp Image 2025-07-26 at 15.59.37_22796532.jpg"/>
          <p:cNvPicPr>
            <a:picLocks noChangeAspect="1"/>
          </p:cNvPicPr>
          <p:nvPr/>
        </p:nvPicPr>
        <p:blipFill>
          <a:blip r:embed="rId3"/>
          <a:srcRect/>
          <a:stretch>
            <a:fillRect/>
          </a:stretch>
        </p:blipFill>
        <p:spPr>
          <a:xfrm>
            <a:off x="11004600" y="0"/>
            <a:ext cx="1187400" cy="1337094"/>
          </a:xfrm>
          <a:prstGeom prst="rect">
            <a:avLst/>
          </a:prstGeom>
        </p:spPr>
      </p:pic>
    </p:spTree>
    <p:extLst>
      <p:ext uri="{BB962C8B-B14F-4D97-AF65-F5344CB8AC3E}">
        <p14:creationId xmlns:p14="http://schemas.microsoft.com/office/powerpoint/2010/main" val="124569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80827" y="1797849"/>
            <a:ext cx="7552944" cy="3867846"/>
          </a:xfrm>
        </p:spPr>
        <p:txBody>
          <a:bodyPr>
            <a:noAutofit/>
          </a:bodyPr>
          <a:lstStyle/>
          <a:p>
            <a:pPr algn="just"/>
            <a:r>
              <a:rPr lang="hi-IN" sz="2800" b="1" dirty="0">
                <a:latin typeface="Times New Roman" panose="02020603050405020304" pitchFamily="18" charset="0"/>
                <a:cs typeface="Times New Roman" panose="02020603050405020304" pitchFamily="18" charset="0"/>
              </a:rPr>
              <a:t>हमेशा पैर पहले: </a:t>
            </a:r>
            <a:r>
              <a:rPr lang="hi-IN" sz="2800" dirty="0">
                <a:latin typeface="Times New Roman" panose="02020603050405020304" pitchFamily="18" charset="0"/>
                <a:cs typeface="Times New Roman" panose="02020603050405020304" pitchFamily="18" charset="0"/>
              </a:rPr>
              <a:t>सीधा नीचे उतरें, पैर साथ रखें, हाथों को सीने पर क्रॉस करें या शरीर के पास रखें।</a:t>
            </a:r>
          </a:p>
          <a:p>
            <a:pPr algn="just"/>
            <a:r>
              <a:rPr lang="hi-IN" sz="2800" b="1" dirty="0">
                <a:latin typeface="Times New Roman" panose="02020603050405020304" pitchFamily="18" charset="0"/>
                <a:cs typeface="Times New Roman" panose="02020603050405020304" pitchFamily="18" charset="0"/>
              </a:rPr>
              <a:t>लाइफ जैकेट पर हाथ: </a:t>
            </a:r>
            <a:r>
              <a:rPr lang="hi-IN" sz="2800" dirty="0">
                <a:latin typeface="Times New Roman" panose="02020603050405020304" pitchFamily="18" charset="0"/>
                <a:cs typeface="Times New Roman" panose="02020603050405020304" pitchFamily="18" charset="0"/>
              </a:rPr>
              <a:t>हाथों को सीने पर क्रॉस करें या पट्टियों को पकड़ें। इससे पीएफडी ऊपर नहीं खिसकेगा और झटका लगने से बचाव होगा।</a:t>
            </a:r>
          </a:p>
          <a:p>
            <a:pPr algn="just"/>
            <a:r>
              <a:rPr lang="hi-IN" sz="2800" b="1" dirty="0">
                <a:latin typeface="Times New Roman" panose="02020603050405020304" pitchFamily="18" charset="0"/>
                <a:cs typeface="Times New Roman" panose="02020603050405020304" pitchFamily="18" charset="0"/>
              </a:rPr>
              <a:t>लैंडिंग के बाद: </a:t>
            </a:r>
            <a:r>
              <a:rPr lang="hi-IN" sz="2800" dirty="0">
                <a:latin typeface="Times New Roman" panose="02020603050405020304" pitchFamily="18" charset="0"/>
                <a:cs typeface="Times New Roman" panose="02020603050405020304" pitchFamily="18" charset="0"/>
              </a:rPr>
              <a:t>अगर पीएफडी खिसक गया हो तो तैरने या किनारे जाने से पहले उसे सही कर लें।</a:t>
            </a:r>
            <a:endParaRPr lang="en-US" sz="28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4" name="Picture 3">
            <a:extLst>
              <a:ext uri="{FF2B5EF4-FFF2-40B4-BE49-F238E27FC236}">
                <a16:creationId xmlns:a16="http://schemas.microsoft.com/office/drawing/2014/main" xmlns="" id="{42260337-7D72-0F97-978C-F64AF2386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0721" y="1801368"/>
            <a:ext cx="2810447" cy="3666744"/>
          </a:xfrm>
          <a:prstGeom prst="rect">
            <a:avLst/>
          </a:prstGeom>
        </p:spPr>
      </p:pic>
      <p:sp>
        <p:nvSpPr>
          <p:cNvPr id="3" name="Title 1">
            <a:extLst>
              <a:ext uri="{FF2B5EF4-FFF2-40B4-BE49-F238E27FC236}">
                <a16:creationId xmlns:a16="http://schemas.microsoft.com/office/drawing/2014/main" xmlns="" id="{D184896F-4B12-D0A6-9756-D74292D9F380}"/>
              </a:ext>
            </a:extLst>
          </p:cNvPr>
          <p:cNvSpPr txBox="1">
            <a:spLocks noChangeArrowheads="1"/>
          </p:cNvSpPr>
          <p:nvPr/>
        </p:nvSpPr>
        <p:spPr>
          <a:xfrm>
            <a:off x="1407459" y="0"/>
            <a:ext cx="9251576" cy="972578"/>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ea typeface="+mn-ea"/>
                <a:cs typeface="Times New Roman" panose="02020603050405020304" pitchFamily="18" charset="0"/>
              </a:rPr>
              <a:t>लाइफ जैकेट/पीएफडी के साथ ऊँचाई से कूदना</a:t>
            </a:r>
            <a:endParaRPr lang="en-IN" altLang="en-US" b="1" u="sng" dirty="0">
              <a:latin typeface="Times New Roman" panose="02020603050405020304" pitchFamily="18" charset="0"/>
              <a:cs typeface="Times New Roman" panose="02020603050405020304" pitchFamily="18" charset="0"/>
            </a:endParaRPr>
          </a:p>
        </p:txBody>
      </p:sp>
      <p:pic>
        <p:nvPicPr>
          <p:cNvPr id="6" name="Picture 5"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265628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37447183"/>
              </p:ext>
            </p:extLst>
          </p:nvPr>
        </p:nvGraphicFramePr>
        <p:xfrm>
          <a:off x="340659" y="1326777"/>
          <a:ext cx="11636188" cy="5874669"/>
        </p:xfrm>
        <a:graphic>
          <a:graphicData uri="http://schemas.openxmlformats.org/drawingml/2006/table">
            <a:tbl>
              <a:tblPr firstRow="1" bandRow="1">
                <a:tableStyleId>{5C22544A-7EE6-4342-B048-85BDC9FD1C3A}</a:tableStyleId>
              </a:tblPr>
              <a:tblGrid>
                <a:gridCol w="4702607">
                  <a:extLst>
                    <a:ext uri="{9D8B030D-6E8A-4147-A177-3AD203B41FA5}">
                      <a16:colId xmlns:a16="http://schemas.microsoft.com/office/drawing/2014/main" xmlns="" val="20000"/>
                    </a:ext>
                  </a:extLst>
                </a:gridCol>
                <a:gridCol w="6933581">
                  <a:extLst>
                    <a:ext uri="{9D8B030D-6E8A-4147-A177-3AD203B41FA5}">
                      <a16:colId xmlns:a16="http://schemas.microsoft.com/office/drawing/2014/main" xmlns="" val="20001"/>
                    </a:ext>
                  </a:extLst>
                </a:gridCol>
              </a:tblGrid>
              <a:tr h="10152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i-IN" sz="2800" b="1" dirty="0">
                          <a:latin typeface="Times New Roman" panose="02020603050405020304" pitchFamily="18" charset="0"/>
                          <a:cs typeface="Times New Roman" panose="02020603050405020304" pitchFamily="18" charset="0"/>
                        </a:rPr>
                        <a:t>सूखा बचाव</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i-IN" sz="2800" b="1" dirty="0">
                          <a:latin typeface="Times New Roman" panose="02020603050405020304" pitchFamily="18" charset="0"/>
                          <a:cs typeface="Times New Roman" panose="02020603050405020304" pitchFamily="18" charset="0"/>
                        </a:rPr>
                        <a:t>गीला बचाव (तैराकी)  
खींचकर ले जाने की विधि(टो विधि)</a:t>
                      </a:r>
                      <a:endParaRPr lang="en-US" sz="2800" b="1" kern="1200" dirty="0">
                        <a:solidFill>
                          <a:schemeClr val="lt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0"/>
                  </a:ext>
                </a:extLst>
              </a:tr>
              <a:tr h="57415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क) पहुँचना</a:t>
                      </a:r>
                      <a:r>
                        <a:rPr lang="en-US" sz="2800"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क</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क्रॉस चेस्ट टो(छाती के पार खींचकर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1"/>
                  </a:ext>
                </a:extLst>
              </a:tr>
              <a:tr h="55673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ख</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फेंकना</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ख</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हेड टो(सिर से खींचकर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2"/>
                  </a:ext>
                </a:extLst>
              </a:tr>
              <a:tr h="55673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ग</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पैदल पानी में उतरकर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ग</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आर्मपिट टो(बगल पकड़कर खींचकर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3"/>
                  </a:ext>
                </a:extLst>
              </a:tr>
              <a:tr h="55673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घ</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पैडल या चप्पू से नाव चलाकर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घ</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डबल आर्मपिट टो(दोनों बगल पकड़कर खींचकर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4"/>
                  </a:ext>
                </a:extLst>
              </a:tr>
              <a:tr h="55673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ड</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वाइस ग्रिप टो(वाइस ग्रिप खींचकर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5"/>
                  </a:ext>
                </a:extLst>
              </a:tr>
              <a:tr h="556736">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च</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सपोर्ट टो(सहारा देकर खींचकर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6"/>
                  </a:ext>
                </a:extLst>
              </a:tr>
              <a:tr h="556736">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छ</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वरिस्ट टो(कलाई पकड़कर खींचकर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7"/>
                  </a:ext>
                </a:extLst>
              </a:tr>
              <a:tr h="556736">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800" b="1" kern="1200" dirty="0">
                          <a:solidFill>
                            <a:schemeClr val="tx1"/>
                          </a:solidFill>
                          <a:latin typeface="Times New Roman" panose="02020603050405020304" pitchFamily="18" charset="0"/>
                          <a:ea typeface="+mn-ea"/>
                          <a:cs typeface="Times New Roman" panose="02020603050405020304" pitchFamily="18" charset="0"/>
                        </a:rPr>
                        <a:t>ज</a:t>
                      </a:r>
                      <a:r>
                        <a:rPr lang="en-US" sz="2800" b="1" kern="1200" dirty="0">
                          <a:solidFill>
                            <a:schemeClr val="tx1"/>
                          </a:solidFill>
                          <a:latin typeface="Times New Roman" panose="02020603050405020304" pitchFamily="18" charset="0"/>
                          <a:ea typeface="+mn-ea"/>
                          <a:cs typeface="Times New Roman" panose="02020603050405020304" pitchFamily="18" charset="0"/>
                        </a:rPr>
                        <a:t>) </a:t>
                      </a:r>
                      <a:r>
                        <a:rPr lang="hi-IN" sz="2800" b="1" kern="1200" dirty="0">
                          <a:solidFill>
                            <a:schemeClr val="tx1"/>
                          </a:solidFill>
                          <a:latin typeface="Times New Roman" panose="02020603050405020304" pitchFamily="18" charset="0"/>
                          <a:ea typeface="+mn-ea"/>
                          <a:cs typeface="Times New Roman" panose="02020603050405020304" pitchFamily="18" charset="0"/>
                        </a:rPr>
                        <a:t>चिन टो(ठुड्डी पकड़कर खींचकर बचाव)</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8"/>
                  </a:ext>
                </a:extLst>
              </a:tr>
            </a:tbl>
          </a:graphicData>
        </a:graphic>
      </p:graphicFrame>
      <p:sp>
        <p:nvSpPr>
          <p:cNvPr id="3" name="Title 1">
            <a:extLst>
              <a:ext uri="{FF2B5EF4-FFF2-40B4-BE49-F238E27FC236}">
                <a16:creationId xmlns:a16="http://schemas.microsoft.com/office/drawing/2014/main" xmlns="" id="{98282453-25B0-CBB7-A0A8-D3E60DBAF908}"/>
              </a:ext>
            </a:extLst>
          </p:cNvPr>
          <p:cNvSpPr txBox="1">
            <a:spLocks noChangeArrowheads="1"/>
          </p:cNvSpPr>
          <p:nvPr/>
        </p:nvSpPr>
        <p:spPr>
          <a:xfrm>
            <a:off x="1631577" y="0"/>
            <a:ext cx="9175799" cy="1013012"/>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cs typeface="Times New Roman" panose="02020603050405020304" pitchFamily="18" charset="0"/>
              </a:rPr>
              <a:t>बहते पानी में जीवन रक्षा/धारा और लहरों का प्रकार</a:t>
            </a:r>
            <a:endParaRPr lang="en-IN" altLang="en-US" u="sng"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1"/>
            <a:ext cx="1187400" cy="1196793"/>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1004600" y="0"/>
            <a:ext cx="1187400" cy="1196792"/>
          </a:xfrm>
          <a:prstGeom prst="rect">
            <a:avLst/>
          </a:prstGeom>
        </p:spPr>
      </p:pic>
    </p:spTree>
    <p:extLst>
      <p:ext uri="{BB962C8B-B14F-4D97-AF65-F5344CB8AC3E}">
        <p14:creationId xmlns:p14="http://schemas.microsoft.com/office/powerpoint/2010/main" val="108671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5875B-9134-922A-BEAF-C794F35A06A9}"/>
              </a:ext>
            </a:extLst>
          </p:cNvPr>
          <p:cNvSpPr>
            <a:spLocks noGrp="1"/>
          </p:cNvSpPr>
          <p:nvPr>
            <p:ph type="title"/>
          </p:nvPr>
        </p:nvSpPr>
        <p:spPr>
          <a:xfrm>
            <a:off x="1389529" y="0"/>
            <a:ext cx="9493624" cy="959802"/>
          </a:xfrm>
          <a:solidFill>
            <a:srgbClr val="FFC000"/>
          </a:solidFill>
        </p:spPr>
        <p:txBody>
          <a:bodyPr>
            <a:normAutofit/>
          </a:bodyPr>
          <a:lstStyle/>
          <a:p>
            <a:r>
              <a:rPr lang="hi-IN" b="1" u="sng" dirty="0">
                <a:latin typeface="Times New Roman" panose="02020603050405020304" pitchFamily="18" charset="0"/>
                <a:cs typeface="Times New Roman" panose="02020603050405020304" pitchFamily="18" charset="0"/>
              </a:rPr>
              <a:t>सूखा बचाव</a:t>
            </a:r>
            <a:endParaRPr lang="en-IN" u="sng" dirty="0">
              <a:latin typeface="Times New Roman" panose="02020603050405020304" pitchFamily="18" charset="0"/>
              <a:cs typeface="Times New Roman" panose="02020603050405020304" pitchFamily="18" charset="0"/>
            </a:endParaRPr>
          </a:p>
        </p:txBody>
      </p:sp>
      <p:pic>
        <p:nvPicPr>
          <p:cNvPr id="3074" name="Picture 2" descr="Reach, Throw, Row, Go! Learn the 4 Water Rescue Techniques">
            <a:extLst>
              <a:ext uri="{FF2B5EF4-FFF2-40B4-BE49-F238E27FC236}">
                <a16:creationId xmlns:a16="http://schemas.microsoft.com/office/drawing/2014/main" xmlns="" id="{92ECC4AE-A507-5B84-A580-68F98C971D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269"/>
          <a:stretch/>
        </p:blipFill>
        <p:spPr bwMode="auto">
          <a:xfrm>
            <a:off x="514349" y="1423797"/>
            <a:ext cx="10877549" cy="49641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5" name="Picture 4"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3902448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913203"/>
            <a:ext cx="7565136" cy="4106174"/>
          </a:xfrm>
        </p:spPr>
        <p:txBody>
          <a:bodyPr>
            <a:noAutofit/>
          </a:bodyPr>
          <a:lstStyle/>
          <a:p>
            <a:pPr marL="0" indent="0" algn="just">
              <a:buNone/>
            </a:pPr>
            <a:r>
              <a:rPr lang="hi-IN" sz="2800" b="1" dirty="0">
                <a:latin typeface="Times New Roman" pitchFamily="18" charset="0"/>
                <a:cs typeface="Times New Roman" panose="02020603050405020304" pitchFamily="18" charset="0"/>
              </a:rPr>
              <a:t>पहुंचकर बचाव (</a:t>
            </a:r>
            <a:r>
              <a:rPr lang="en-IN" sz="2800" b="1" dirty="0">
                <a:latin typeface="Times New Roman" pitchFamily="18" charset="0"/>
                <a:cs typeface="Times New Roman" panose="02020603050405020304" pitchFamily="18" charset="0"/>
              </a:rPr>
              <a:t>Reach)</a:t>
            </a:r>
            <a:endParaRPr lang="hi-IN" sz="2800" b="1" dirty="0">
              <a:latin typeface="Times New Roman" pitchFamily="18" charset="0"/>
              <a:cs typeface="Times New Roman" panose="02020603050405020304" pitchFamily="18" charset="0"/>
            </a:endParaRPr>
          </a:p>
          <a:p>
            <a:pPr algn="just"/>
            <a:r>
              <a:rPr lang="hi-IN" sz="2800" dirty="0">
                <a:latin typeface="Times New Roman" pitchFamily="18" charset="0"/>
                <a:cs typeface="Times New Roman" panose="02020603050405020304" pitchFamily="18" charset="0"/>
              </a:rPr>
              <a:t>पानी में तैरते हुए पीड़ित तक पहुँचने के लिए पाइक पोल या कचरा हुक का उपयोग करें और उन्हें किनारे की ओर खींचें।</a:t>
            </a:r>
          </a:p>
          <a:p>
            <a:pPr algn="just"/>
            <a:r>
              <a:rPr lang="hi-IN" sz="2800" dirty="0">
                <a:latin typeface="Times New Roman" pitchFamily="18" charset="0"/>
                <a:cs typeface="Times New Roman" panose="02020603050405020304" pitchFamily="18" charset="0"/>
              </a:rPr>
              <a:t>स्थिरता बढ़ाने के लिए जमीन पर छाती के बल लेट जाएं।</a:t>
            </a:r>
          </a:p>
          <a:p>
            <a:pPr algn="just"/>
            <a:r>
              <a:rPr lang="hi-IN" sz="2800" dirty="0">
                <a:latin typeface="Times New Roman" pitchFamily="18" charset="0"/>
                <a:cs typeface="Times New Roman" panose="02020603050405020304" pitchFamily="18" charset="0"/>
              </a:rPr>
              <a:t>सहारा दें और व्यक्ति को इसे पकड़ने का निर्देश दें।</a:t>
            </a:r>
          </a:p>
          <a:p>
            <a:pPr algn="just"/>
            <a:r>
              <a:rPr lang="hi-IN" sz="2800" dirty="0">
                <a:latin typeface="Times New Roman" pitchFamily="18" charset="0"/>
                <a:cs typeface="Times New Roman" panose="02020603050405020304" pitchFamily="18" charset="0"/>
              </a:rPr>
              <a:t>व्यक्ति को लगातार आश्वस्त करते हुए सुरक्षित स्थान तक पहुँचाएं।</a:t>
            </a:r>
            <a:endParaRPr lang="en-US" sz="2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6134" y="1905000"/>
            <a:ext cx="3594970" cy="364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xmlns="" id="{41018A2A-719A-CA8A-85F5-2FBBA56FE491}"/>
              </a:ext>
            </a:extLst>
          </p:cNvPr>
          <p:cNvSpPr txBox="1">
            <a:spLocks noGrp="1" noChangeArrowheads="1"/>
          </p:cNvSpPr>
          <p:nvPr>
            <p:ph type="title"/>
          </p:nvPr>
        </p:nvSpPr>
        <p:spPr>
          <a:xfrm>
            <a:off x="1513847" y="0"/>
            <a:ext cx="9279659" cy="864049"/>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22628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600" y="2148859"/>
            <a:ext cx="7088659" cy="3509566"/>
          </a:xfrm>
        </p:spPr>
        <p:txBody>
          <a:bodyPr>
            <a:noAutofit/>
          </a:bodyPr>
          <a:lstStyle/>
          <a:p>
            <a:pPr marL="0" indent="0">
              <a:buNone/>
            </a:pPr>
            <a:r>
              <a:rPr lang="hi-IN" sz="2800" b="1" dirty="0">
                <a:latin typeface="Times New Roman" panose="02020603050405020304" pitchFamily="18" charset="0"/>
                <a:cs typeface="Times New Roman" panose="02020603050405020304" pitchFamily="18" charset="0"/>
              </a:rPr>
              <a:t>फेंककर बचाव (</a:t>
            </a:r>
            <a:r>
              <a:rPr lang="en-IN" sz="2800" b="1" dirty="0">
                <a:latin typeface="Times New Roman" panose="02020603050405020304" pitchFamily="18" charset="0"/>
                <a:cs typeface="Times New Roman" panose="02020603050405020304" pitchFamily="18" charset="0"/>
              </a:rPr>
              <a:t>Throw)</a:t>
            </a:r>
          </a:p>
          <a:p>
            <a:pPr algn="just"/>
            <a:r>
              <a:rPr lang="hi-IN" sz="2800" dirty="0">
                <a:latin typeface="Times New Roman" panose="02020603050405020304" pitchFamily="18" charset="0"/>
                <a:cs typeface="Times New Roman" panose="02020603050405020304" pitchFamily="18" charset="0"/>
              </a:rPr>
              <a:t>पानी में पीड़ित तक पहुंचाने के लिए वाटर रेस्क्यू थ्रो रोप बैग या रस्सी से तैरने वाला उपकरण फेंकें।</a:t>
            </a:r>
          </a:p>
          <a:p>
            <a:pPr algn="just"/>
            <a:r>
              <a:rPr lang="hi-IN" sz="2800" dirty="0">
                <a:latin typeface="Times New Roman" panose="02020603050405020304" pitchFamily="18" charset="0"/>
                <a:cs typeface="Times New Roman" panose="02020603050405020304" pitchFamily="18" charset="0"/>
              </a:rPr>
              <a:t>किनारे से अच्छी दूरी पर खड़े होकर सहारा फेंकें।
व्यक्ति की बांह की पहुंच के भीतर सहायता को उतारने का प्रयास करें। 
व्यक्ति को सहारे को पकड़ने और पैरों से तैरने का निर्देश दें।</a:t>
            </a:r>
            <a:endParaRPr lang="en-US" sz="3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152" y="1737360"/>
            <a:ext cx="3806477" cy="424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DE6352FA-B6AE-BF0F-A70B-6D7AA315A5B1}"/>
              </a:ext>
            </a:extLst>
          </p:cNvPr>
          <p:cNvSpPr txBox="1">
            <a:spLocks noGrp="1" noChangeArrowheads="1"/>
          </p:cNvSpPr>
          <p:nvPr>
            <p:ph type="title"/>
          </p:nvPr>
        </p:nvSpPr>
        <p:spPr>
          <a:xfrm>
            <a:off x="1413717" y="0"/>
            <a:ext cx="9290650" cy="90543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359379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1742694"/>
            <a:ext cx="7793736" cy="4853146"/>
          </a:xfrm>
        </p:spPr>
        <p:txBody>
          <a:bodyPr>
            <a:noAutofit/>
          </a:bodyPr>
          <a:lstStyle/>
          <a:p>
            <a:pPr marL="0" indent="0" algn="just">
              <a:buNone/>
            </a:pPr>
            <a:r>
              <a:rPr lang="hi-IN" sz="2800" b="1" dirty="0">
                <a:latin typeface="Times New Roman" pitchFamily="18" charset="0"/>
                <a:cs typeface="Times New Roman" pitchFamily="18" charset="0"/>
              </a:rPr>
              <a:t>पैदल पानी में उतरकर बचाव (</a:t>
            </a:r>
            <a:r>
              <a:rPr lang="en-IN" sz="2800" b="1" dirty="0">
                <a:latin typeface="Times New Roman" pitchFamily="18" charset="0"/>
                <a:cs typeface="Times New Roman" pitchFamily="18" charset="0"/>
              </a:rPr>
              <a:t>Wade)</a:t>
            </a:r>
            <a:endParaRPr lang="hi-IN" sz="2800" b="1" dirty="0">
              <a:latin typeface="Times New Roman" pitchFamily="18" charset="0"/>
              <a:cs typeface="Times New Roman" pitchFamily="18" charset="0"/>
            </a:endParaRPr>
          </a:p>
          <a:p>
            <a:pPr algn="just"/>
            <a:r>
              <a:rPr lang="hi-IN" sz="2800" dirty="0">
                <a:latin typeface="Times New Roman" pitchFamily="18" charset="0"/>
                <a:cs typeface="Times New Roman" pitchFamily="18" charset="0"/>
              </a:rPr>
              <a:t>पैदल पानी में उतरकर बचाव का उपयोग तब किया जाता है जब पहुंचने या फेंकने का बचाव उपयुक्त न हो और परिस्थितियाँ सुरक्षित प्रवेश की अनुमति दें।</a:t>
            </a:r>
          </a:p>
          <a:p>
            <a:pPr algn="just"/>
            <a:r>
              <a:rPr lang="hi-IN" sz="2800" dirty="0">
                <a:latin typeface="Times New Roman" pitchFamily="18" charset="0"/>
                <a:cs typeface="Times New Roman" pitchFamily="18" charset="0"/>
              </a:rPr>
              <a:t>व्यक्ति को आश्वस्त करें।</a:t>
            </a:r>
          </a:p>
          <a:p>
            <a:pPr algn="just"/>
            <a:r>
              <a:rPr lang="hi-IN" sz="2800" dirty="0">
                <a:latin typeface="Times New Roman" pitchFamily="18" charset="0"/>
                <a:cs typeface="Times New Roman" pitchFamily="18" charset="0"/>
              </a:rPr>
              <a:t>सुरक्षित रूप से उथले पानी में प्रवेश करें।</a:t>
            </a:r>
          </a:p>
          <a:p>
            <a:pPr algn="just"/>
            <a:r>
              <a:rPr lang="hi-IN" sz="2800" dirty="0">
                <a:latin typeface="Times New Roman" pitchFamily="18" charset="0"/>
                <a:cs typeface="Times New Roman" pitchFamily="18" charset="0"/>
              </a:rPr>
              <a:t>पैरों को सावधानीपूर्वक घिसलाते हुए आगे बढ़ें।</a:t>
            </a:r>
          </a:p>
          <a:p>
            <a:pPr algn="just"/>
            <a:r>
              <a:rPr lang="hi-IN" sz="2800" dirty="0">
                <a:latin typeface="Times New Roman" pitchFamily="18" charset="0"/>
                <a:cs typeface="Times New Roman" pitchFamily="18" charset="0"/>
              </a:rPr>
              <a:t>जब व्यक्ति काफी करीब हो, तब सहारा देकर पहुँचें।</a:t>
            </a:r>
            <a:endParaRPr lang="en-US"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143" y="1578279"/>
            <a:ext cx="3501857" cy="47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39ED5AF2-F21B-645F-BBC5-9FCFF31762E1}"/>
              </a:ext>
            </a:extLst>
          </p:cNvPr>
          <p:cNvSpPr txBox="1">
            <a:spLocks noGrp="1" noChangeArrowheads="1"/>
          </p:cNvSpPr>
          <p:nvPr>
            <p:ph type="title"/>
          </p:nvPr>
        </p:nvSpPr>
        <p:spPr>
          <a:xfrm>
            <a:off x="1325475" y="0"/>
            <a:ext cx="9753770" cy="836562"/>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p>
        </p:txBody>
      </p:sp>
      <p:pic>
        <p:nvPicPr>
          <p:cNvPr id="5" name="Picture 4"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257754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088" y="1863305"/>
            <a:ext cx="7214616" cy="4118395"/>
          </a:xfrm>
        </p:spPr>
        <p:txBody>
          <a:bodyPr>
            <a:normAutofit/>
          </a:bodyPr>
          <a:lstStyle/>
          <a:p>
            <a:pPr marL="0" indent="0">
              <a:buNone/>
            </a:pPr>
            <a:r>
              <a:rPr lang="hi-IN" sz="2800" b="1" dirty="0">
                <a:latin typeface="Times New Roman" pitchFamily="18" charset="0"/>
                <a:cs typeface="Times New Roman" panose="02020603050405020304" pitchFamily="18" charset="0"/>
              </a:rPr>
              <a:t>नाव चलाकर बचाव (</a:t>
            </a:r>
            <a:r>
              <a:rPr lang="en-IN" sz="2800" b="1" dirty="0">
                <a:latin typeface="Times New Roman" pitchFamily="18" charset="0"/>
                <a:cs typeface="Times New Roman" panose="02020603050405020304" pitchFamily="18" charset="0"/>
              </a:rPr>
              <a:t>Row)</a:t>
            </a:r>
            <a:endParaRPr lang="hi-IN" sz="2800" b="1" dirty="0">
              <a:latin typeface="Times New Roman" pitchFamily="18" charset="0"/>
              <a:cs typeface="Times New Roman" panose="02020603050405020304" pitchFamily="18" charset="0"/>
            </a:endParaRPr>
          </a:p>
          <a:p>
            <a:r>
              <a:rPr lang="hi-IN" sz="2800" dirty="0">
                <a:latin typeface="Times New Roman" pitchFamily="18" charset="0"/>
                <a:cs typeface="Times New Roman" panose="02020603050405020304" pitchFamily="18" charset="0"/>
              </a:rPr>
              <a:t>पीड़ित तक नाव से जाएँ और फिर रो या पैडल का उपयोग करके पीड़ित को नाव के पिछे (स्टर्न) तक खींचें।</a:t>
            </a:r>
          </a:p>
          <a:p>
            <a:r>
              <a:rPr lang="hi-IN" sz="2800" dirty="0">
                <a:latin typeface="Times New Roman" pitchFamily="18" charset="0"/>
                <a:cs typeface="Times New Roman" panose="02020603050405020304" pitchFamily="18" charset="0"/>
              </a:rPr>
              <a:t>जैसे ही आप किनारे की ओर पैडल मारते हैं, पीड़ित को स्टर्न पकड़ने दें।</a:t>
            </a:r>
          </a:p>
          <a:p>
            <a:r>
              <a:rPr lang="hi-IN" sz="2800" dirty="0">
                <a:latin typeface="Times New Roman" pitchFamily="18" charset="0"/>
                <a:cs typeface="Times New Roman" panose="02020603050405020304" pitchFamily="18" charset="0"/>
              </a:rPr>
              <a:t>यदि पीड़ित बहुत कमजोर है, तो मदद आने तक उसे पकड़ें। 
यदि पावरबोट का उपयोग कर रहे हैं, तो इंजन बंद करें और डाउनविंड (हवा के विपरीत) दिशा से पीड़ित की ओर धीरे-धीरे बढ़ें।</a:t>
            </a:r>
            <a:endParaRPr lang="en-US"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095" y="1947672"/>
            <a:ext cx="3366305"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3BB0D903-FC9E-4136-4AEF-2CBF3F48CC57}"/>
              </a:ext>
            </a:extLst>
          </p:cNvPr>
          <p:cNvSpPr txBox="1">
            <a:spLocks noGrp="1" noChangeArrowheads="1"/>
          </p:cNvSpPr>
          <p:nvPr>
            <p:ph type="title"/>
          </p:nvPr>
        </p:nvSpPr>
        <p:spPr>
          <a:xfrm>
            <a:off x="1345720" y="0"/>
            <a:ext cx="9644333" cy="882283"/>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4041652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508" y="1835585"/>
            <a:ext cx="6527292" cy="3593665"/>
          </a:xfrm>
        </p:spPr>
        <p:txBody>
          <a:bodyPr>
            <a:noAutofit/>
          </a:bodyPr>
          <a:lstStyle/>
          <a:p>
            <a:pPr marL="0" indent="0" algn="just">
              <a:buNone/>
            </a:pPr>
            <a:r>
              <a:rPr lang="hi-IN" sz="2800" b="1" dirty="0">
                <a:latin typeface="Times New Roman" pitchFamily="18" charset="0"/>
                <a:cs typeface="Times New Roman" pitchFamily="18" charset="0"/>
              </a:rPr>
              <a:t>छाती के पार खींचकर बचाव (</a:t>
            </a:r>
            <a:r>
              <a:rPr lang="en-IN" sz="2800" b="1" dirty="0">
                <a:latin typeface="Times New Roman" pitchFamily="18" charset="0"/>
                <a:cs typeface="Times New Roman" pitchFamily="18" charset="0"/>
              </a:rPr>
              <a:t>Cross Chest Tow)</a:t>
            </a:r>
            <a:endParaRPr lang="hi-IN" sz="2800" b="1" dirty="0">
              <a:latin typeface="Times New Roman" pitchFamily="18" charset="0"/>
              <a:cs typeface="Times New Roman" pitchFamily="18" charset="0"/>
            </a:endParaRPr>
          </a:p>
          <a:p>
            <a:pPr algn="just"/>
            <a:r>
              <a:rPr lang="hi-IN" sz="2800" dirty="0">
                <a:latin typeface="Times New Roman" pitchFamily="18" charset="0"/>
                <a:cs typeface="Times New Roman" pitchFamily="18" charset="0"/>
              </a:rPr>
              <a:t>भारी लहरों के बीच पीड़ित को बचाते समय क्रॉस चेस्ट कैरी का उपयोग करें। यह एक प्रभावी क्रॉस चेस्ट टो है।</a:t>
            </a:r>
          </a:p>
          <a:p>
            <a:pPr algn="just"/>
            <a:r>
              <a:rPr lang="hi-IN" sz="2800" dirty="0">
                <a:latin typeface="Times New Roman" pitchFamily="18" charset="0"/>
                <a:cs typeface="Times New Roman" pitchFamily="18" charset="0"/>
              </a:rPr>
              <a:t>पीड़ित के पीछे से पहुंचें और उसे समतल करें(जैसा कि बगल पकड़कर खींचने में वर्णित है)।</a:t>
            </a:r>
          </a:p>
          <a:p>
            <a:pPr algn="just"/>
            <a:r>
              <a:rPr lang="hi-IN" sz="2800" dirty="0">
                <a:latin typeface="Times New Roman" pitchFamily="18" charset="0"/>
                <a:cs typeface="Times New Roman" pitchFamily="18" charset="0"/>
              </a:rPr>
              <a:t>एक हाथ से उसकी छाती को घेरे।</a:t>
            </a:r>
            <a:endParaRPr lang="en-US" sz="3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69" y="1635495"/>
            <a:ext cx="3492152"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1F63E18A-6D7B-94BE-8141-A50D7420B7B8}"/>
              </a:ext>
            </a:extLst>
          </p:cNvPr>
          <p:cNvSpPr txBox="1">
            <a:spLocks noGrp="1" noChangeArrowheads="1"/>
          </p:cNvSpPr>
          <p:nvPr>
            <p:ph type="title"/>
          </p:nvPr>
        </p:nvSpPr>
        <p:spPr>
          <a:xfrm>
            <a:off x="1428750" y="0"/>
            <a:ext cx="9334500" cy="896471"/>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cs typeface="Times New Roman" panose="02020603050405020304" pitchFamily="18" charset="0"/>
              </a:rPr>
              <a:t>गीला बचाव (</a:t>
            </a:r>
            <a:r>
              <a:rPr lang="en-IN" b="1" u="sng" dirty="0">
                <a:latin typeface="Times New Roman" panose="02020603050405020304" pitchFamily="18" charset="0"/>
                <a:cs typeface="Times New Roman" panose="02020603050405020304" pitchFamily="18" charset="0"/>
              </a:rPr>
              <a:t>Wet Rescue)</a:t>
            </a:r>
            <a:endParaRPr lang="en-IN" altLang="en-US" u="sng" dirty="0"/>
          </a:p>
        </p:txBody>
      </p:sp>
      <p:pic>
        <p:nvPicPr>
          <p:cNvPr id="5" name="Picture 4"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112425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630" y="1702308"/>
            <a:ext cx="7284720" cy="4475614"/>
          </a:xfrm>
        </p:spPr>
        <p:txBody>
          <a:bodyPr>
            <a:normAutofit/>
          </a:bodyPr>
          <a:lstStyle/>
          <a:p>
            <a:pPr marL="0" indent="0" algn="just">
              <a:buNone/>
            </a:pPr>
            <a:r>
              <a:rPr lang="hi-IN" sz="2800" b="1" dirty="0">
                <a:latin typeface="Times New Roman" panose="02020603050405020304" pitchFamily="18" charset="0"/>
                <a:cs typeface="Times New Roman" panose="02020603050405020304" pitchFamily="18" charset="0"/>
              </a:rPr>
              <a:t>सिर से खींचकर बचाव (</a:t>
            </a:r>
            <a:r>
              <a:rPr lang="en-IN" sz="2800" b="1" dirty="0">
                <a:latin typeface="Times New Roman" panose="02020603050405020304" pitchFamily="18" charset="0"/>
                <a:cs typeface="Times New Roman" panose="02020603050405020304" pitchFamily="18" charset="0"/>
              </a:rPr>
              <a:t>Head Tow)</a:t>
            </a:r>
            <a:endParaRPr lang="hi-IN" sz="2800" b="1" dirty="0">
              <a:latin typeface="Times New Roman" panose="02020603050405020304" pitchFamily="18" charset="0"/>
              <a:cs typeface="Times New Roman" panose="02020603050405020304" pitchFamily="18" charset="0"/>
            </a:endParaRPr>
          </a:p>
          <a:p>
            <a:pPr algn="just"/>
            <a:r>
              <a:rPr lang="hi-IN" sz="2800" dirty="0">
                <a:latin typeface="Times New Roman" panose="02020603050405020304" pitchFamily="18" charset="0"/>
                <a:cs typeface="Times New Roman" panose="02020603050405020304" pitchFamily="18" charset="0"/>
              </a:rPr>
              <a:t>बेहोश पीड़ित के सिर को मजबूती से पकड़ना आवश्यक है।</a:t>
            </a:r>
          </a:p>
          <a:p>
            <a:pPr algn="just"/>
            <a:endParaRPr lang="hi-IN" sz="2800" dirty="0">
              <a:latin typeface="Times New Roman" panose="02020603050405020304" pitchFamily="18" charset="0"/>
              <a:cs typeface="Times New Roman" panose="02020603050405020304" pitchFamily="18" charset="0"/>
            </a:endParaRPr>
          </a:p>
          <a:p>
            <a:pPr marL="0" indent="0" algn="just">
              <a:buNone/>
            </a:pPr>
            <a:r>
              <a:rPr lang="hi-IN" sz="2800" b="1" dirty="0">
                <a:latin typeface="Times New Roman" panose="02020603050405020304" pitchFamily="18" charset="0"/>
                <a:cs typeface="Times New Roman" panose="02020603050405020304" pitchFamily="18" charset="0"/>
              </a:rPr>
              <a:t>बगल पकड़कर खींचकर बचाव (</a:t>
            </a:r>
            <a:r>
              <a:rPr lang="en-IN" sz="2800" b="1" dirty="0">
                <a:latin typeface="Times New Roman" panose="02020603050405020304" pitchFamily="18" charset="0"/>
                <a:cs typeface="Times New Roman" panose="02020603050405020304" pitchFamily="18" charset="0"/>
              </a:rPr>
              <a:t>Armpit Tow)</a:t>
            </a:r>
            <a:endParaRPr lang="hi-IN" sz="2800" b="1" dirty="0">
              <a:latin typeface="Times New Roman" panose="02020603050405020304" pitchFamily="18" charset="0"/>
              <a:cs typeface="Times New Roman" panose="02020603050405020304" pitchFamily="18" charset="0"/>
            </a:endParaRPr>
          </a:p>
          <a:p>
            <a:pPr algn="just"/>
            <a:r>
              <a:rPr lang="hi-IN" sz="2800" dirty="0">
                <a:latin typeface="Times New Roman" panose="02020603050405020304" pitchFamily="18" charset="0"/>
                <a:cs typeface="Times New Roman" panose="02020603050405020304" pitchFamily="18" charset="0"/>
              </a:rPr>
              <a:t>बेहोश व्यक्ति के शरीर की स्थिति को नियंत्रित करना आवश्यक है जब बचावकर्ता के पास क्रॉस चेस्ट टो करने के लिए तैराकी शक्ति नहीं है </a:t>
            </a:r>
            <a:r>
              <a:rPr lang="hi-IN" sz="2800" b="1" dirty="0">
                <a:latin typeface="Times New Roman" panose="02020603050405020304" pitchFamily="18" charset="0"/>
                <a:cs typeface="Times New Roman" panose="02020603050405020304" pitchFamily="18" charset="0"/>
              </a:rPr>
              <a:t>।</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771" y="3776473"/>
            <a:ext cx="3241632" cy="213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771" y="1408178"/>
            <a:ext cx="3241631" cy="193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8BB5C2F0-D2F3-4BCC-2D70-5BBE5F1DD4B9}"/>
              </a:ext>
            </a:extLst>
          </p:cNvPr>
          <p:cNvSpPr txBox="1">
            <a:spLocks noGrp="1" noChangeArrowheads="1"/>
          </p:cNvSpPr>
          <p:nvPr>
            <p:ph type="title"/>
          </p:nvPr>
        </p:nvSpPr>
        <p:spPr>
          <a:xfrm>
            <a:off x="1425388" y="0"/>
            <a:ext cx="9215718" cy="808616"/>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latin typeface="Times New Roman" panose="02020603050405020304" pitchFamily="18" charset="0"/>
              <a:cs typeface="Times New Roman" panose="02020603050405020304" pitchFamily="18" charset="0"/>
            </a:endParaRPr>
          </a:p>
        </p:txBody>
      </p:sp>
      <p:pic>
        <p:nvPicPr>
          <p:cNvPr id="6" name="Picture 5" descr="WhatsApp Image 2025-07-26 at 15.59.37_2908246e.jpg"/>
          <p:cNvPicPr>
            <a:picLocks noChangeAspect="1"/>
          </p:cNvPicPr>
          <p:nvPr/>
        </p:nvPicPr>
        <p:blipFill>
          <a:blip r:embed="rId4"/>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5"/>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4010164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27632"/>
            <a:ext cx="7711440" cy="3721608"/>
          </a:xfrm>
        </p:spPr>
        <p:txBody>
          <a:bodyPr>
            <a:normAutofit fontScale="25000" lnSpcReduction="20000"/>
          </a:bodyPr>
          <a:lstStyle/>
          <a:p>
            <a:endParaRPr lang="en-US" dirty="0">
              <a:latin typeface="Times New Roman" pitchFamily="18" charset="0"/>
              <a:cs typeface="Times New Roman" pitchFamily="18" charset="0"/>
            </a:endParaRPr>
          </a:p>
          <a:p>
            <a:pPr marL="0" indent="0" algn="just">
              <a:buNone/>
            </a:pPr>
            <a:r>
              <a:rPr lang="hi-IN" sz="11200" b="1" dirty="0">
                <a:latin typeface="Times New Roman" pitchFamily="18" charset="0"/>
                <a:cs typeface="Times New Roman" pitchFamily="18" charset="0"/>
              </a:rPr>
              <a:t>दोनों बगल पकड़कर खींचकर बचाव (</a:t>
            </a:r>
            <a:r>
              <a:rPr lang="en-IN" sz="11200" b="1" dirty="0">
                <a:latin typeface="Times New Roman" pitchFamily="18" charset="0"/>
                <a:cs typeface="Times New Roman" pitchFamily="18" charset="0"/>
              </a:rPr>
              <a:t>Double Armpit Tow)</a:t>
            </a:r>
            <a:endParaRPr lang="hi-IN" sz="11200" b="1" dirty="0">
              <a:latin typeface="Times New Roman" pitchFamily="18" charset="0"/>
              <a:cs typeface="Times New Roman" pitchFamily="18" charset="0"/>
            </a:endParaRPr>
          </a:p>
          <a:p>
            <a:pPr algn="just"/>
            <a:r>
              <a:rPr lang="hi-IN" sz="11200" dirty="0">
                <a:latin typeface="Times New Roman" pitchFamily="18" charset="0"/>
                <a:cs typeface="Times New Roman" pitchFamily="18" charset="0"/>
              </a:rPr>
              <a:t>एक मीटर से अधिक ऊँचाई से ज्ञात गहरे पानी में प्रवेश आवश्यक है।</a:t>
            </a:r>
          </a:p>
          <a:p>
            <a:pPr algn="just"/>
            <a:r>
              <a:rPr lang="hi-IN" sz="11200" dirty="0">
                <a:latin typeface="Times New Roman" pitchFamily="18" charset="0"/>
                <a:cs typeface="Times New Roman" pitchFamily="18" charset="0"/>
              </a:rPr>
              <a:t>पैर पहले उतरना सिर पहले उतरने से सुरक्षित होता है, विशेषकर जब पानी में मलबा तैर रहा हो।</a:t>
            </a:r>
          </a:p>
          <a:p>
            <a:pPr algn="just"/>
            <a:endParaRPr lang="hi-IN" sz="11200" dirty="0">
              <a:latin typeface="Times New Roman" pitchFamily="18" charset="0"/>
              <a:cs typeface="Times New Roman" pitchFamily="18" charset="0"/>
            </a:endParaRPr>
          </a:p>
          <a:p>
            <a:pPr marL="0" indent="0" algn="just">
              <a:buNone/>
            </a:pPr>
            <a:r>
              <a:rPr lang="hi-IN" sz="11200" b="1" dirty="0">
                <a:latin typeface="Times New Roman" pitchFamily="18" charset="0"/>
                <a:cs typeface="Times New Roman" pitchFamily="18" charset="0"/>
              </a:rPr>
              <a:t>वाइस ग्रिप खींचकर बचाव (</a:t>
            </a:r>
            <a:r>
              <a:rPr lang="en-IN" sz="11200" b="1" dirty="0">
                <a:latin typeface="Times New Roman" pitchFamily="18" charset="0"/>
                <a:cs typeface="Times New Roman" pitchFamily="18" charset="0"/>
              </a:rPr>
              <a:t>Vice Grip Tow)</a:t>
            </a:r>
            <a:endParaRPr lang="hi-IN" sz="11200" b="1" dirty="0">
              <a:latin typeface="Times New Roman" pitchFamily="18" charset="0"/>
              <a:cs typeface="Times New Roman" pitchFamily="18" charset="0"/>
            </a:endParaRPr>
          </a:p>
          <a:p>
            <a:pPr algn="just"/>
            <a:r>
              <a:rPr lang="hi-IN" sz="11200" dirty="0">
                <a:latin typeface="Times New Roman" pitchFamily="18" charset="0"/>
                <a:cs typeface="Times New Roman" pitchFamily="18" charset="0"/>
              </a:rPr>
              <a:t>मुश्किल में पड़े व्यक्ति में रीढ़ की हड्डी की चोट की संभावना हो।</a:t>
            </a:r>
            <a:endParaRPr lang="en-US" sz="112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9798" y="1499616"/>
            <a:ext cx="3017402" cy="197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218" y="3645073"/>
            <a:ext cx="3118981" cy="2141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ED2F6FE1-1C0D-B536-6C98-0420A3E05366}"/>
              </a:ext>
            </a:extLst>
          </p:cNvPr>
          <p:cNvSpPr txBox="1">
            <a:spLocks noGrp="1" noChangeArrowheads="1"/>
          </p:cNvSpPr>
          <p:nvPr>
            <p:ph type="title"/>
          </p:nvPr>
        </p:nvSpPr>
        <p:spPr>
          <a:xfrm>
            <a:off x="1398494" y="0"/>
            <a:ext cx="9332259" cy="864049"/>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latin typeface="Times New Roman" panose="02020603050405020304" pitchFamily="18" charset="0"/>
              <a:cs typeface="Times New Roman" panose="02020603050405020304" pitchFamily="18" charset="0"/>
            </a:endParaRPr>
          </a:p>
        </p:txBody>
      </p:sp>
      <p:pic>
        <p:nvPicPr>
          <p:cNvPr id="6" name="Picture 5" descr="WhatsApp Image 2025-07-26 at 15.59.37_2908246e.jpg"/>
          <p:cNvPicPr>
            <a:picLocks noChangeAspect="1"/>
          </p:cNvPicPr>
          <p:nvPr/>
        </p:nvPicPr>
        <p:blipFill>
          <a:blip r:embed="rId4"/>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5"/>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237954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13242FD-A83A-8793-7A9F-36A8119715E4}"/>
              </a:ext>
            </a:extLst>
          </p:cNvPr>
          <p:cNvSpPr>
            <a:spLocks noGrp="1"/>
          </p:cNvSpPr>
          <p:nvPr>
            <p:ph idx="1"/>
          </p:nvPr>
        </p:nvSpPr>
        <p:spPr>
          <a:xfrm>
            <a:off x="621792" y="1645919"/>
            <a:ext cx="10357104" cy="4566037"/>
          </a:xfrm>
        </p:spPr>
        <p:txBody>
          <a:bodyPr>
            <a:noAutofit/>
          </a:bodyPr>
          <a:lstStyle/>
          <a:p>
            <a:pPr algn="just">
              <a:lnSpc>
                <a:spcPct val="150000"/>
              </a:lnSpc>
            </a:pPr>
            <a:r>
              <a:rPr lang="hi-IN" sz="2800" dirty="0">
                <a:latin typeface="Times New Roman" pitchFamily="18" charset="0"/>
                <a:cs typeface="Times New Roman" pitchFamily="18" charset="0"/>
              </a:rPr>
              <a:t>रिकवरी पोज़िशन</a:t>
            </a:r>
          </a:p>
          <a:p>
            <a:pPr>
              <a:lnSpc>
                <a:spcPct val="150000"/>
              </a:lnSpc>
            </a:pPr>
            <a:r>
              <a:rPr lang="hi-IN" sz="2800" dirty="0">
                <a:latin typeface="Times New Roman" pitchFamily="18" charset="0"/>
                <a:cs typeface="Times New Roman" pitchFamily="18" charset="0"/>
              </a:rPr>
              <a:t>डूबते व्यक्ति के पास पहुँचना और उठाने की तकनीकें।</a:t>
            </a:r>
          </a:p>
          <a:p>
            <a:pPr>
              <a:lnSpc>
                <a:spcPct val="150000"/>
              </a:lnSpc>
            </a:pPr>
            <a:r>
              <a:rPr lang="hi-IN" sz="2800" dirty="0">
                <a:latin typeface="Times New Roman" pitchFamily="18" charset="0"/>
                <a:cs typeface="Times New Roman" pitchFamily="18" charset="0"/>
              </a:rPr>
              <a:t>पानी से ज़मीन पर, पानी से नाव पर निकालना, घायल को स्ट्रेचर पर शिफ्ट करना और ले जाना।</a:t>
            </a:r>
          </a:p>
          <a:p>
            <a:pPr>
              <a:lnSpc>
                <a:spcPct val="150000"/>
              </a:lnSpc>
            </a:pPr>
            <a:r>
              <a:rPr lang="hi-IN" sz="2800" dirty="0">
                <a:latin typeface="Times New Roman" pitchFamily="18" charset="0"/>
                <a:cs typeface="Times New Roman" pitchFamily="18" charset="0"/>
              </a:rPr>
              <a:t>लाइफ़ जैकेट/पीएफडी के साथ ऊँचाई से कूदना।</a:t>
            </a:r>
          </a:p>
          <a:p>
            <a:pPr>
              <a:lnSpc>
                <a:spcPct val="150000"/>
              </a:lnSpc>
            </a:pPr>
            <a:r>
              <a:rPr lang="hi-IN" sz="2800" dirty="0">
                <a:latin typeface="Times New Roman" pitchFamily="18" charset="0"/>
                <a:cs typeface="Times New Roman" pitchFamily="18" charset="0"/>
              </a:rPr>
              <a:t>बहते पानी/धारा और लहरों में जीवन रक्षा।</a:t>
            </a:r>
            <a:endParaRPr lang="en-US" sz="2800" dirty="0">
              <a:latin typeface="Times New Roman" pitchFamily="18" charset="0"/>
              <a:cs typeface="Times New Roman" pitchFamily="18" charset="0"/>
            </a:endParaRPr>
          </a:p>
        </p:txBody>
      </p:sp>
      <p:sp>
        <p:nvSpPr>
          <p:cNvPr id="10" name="Rectangle 6">
            <a:extLst>
              <a:ext uri="{FF2B5EF4-FFF2-40B4-BE49-F238E27FC236}">
                <a16:creationId xmlns:a16="http://schemas.microsoft.com/office/drawing/2014/main" xmlns="" id="{B6975D7C-6B9C-C7B6-57C7-8331EDE0229F}"/>
              </a:ext>
            </a:extLst>
          </p:cNvPr>
          <p:cNvSpPr>
            <a:spLocks noChangeArrowheads="1"/>
          </p:cNvSpPr>
          <p:nvPr/>
        </p:nvSpPr>
        <p:spPr bwMode="auto">
          <a:xfrm>
            <a:off x="5990322"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730250" algn="l"/>
              </a:tabLst>
            </a:pPr>
            <a:r>
              <a:rPr kumimoji="0" lang="en-US" altLang="en-US" sz="1000" b="0" i="0" u="none" strike="noStrike" cap="none" normalizeH="0" baseline="0" dirty="0">
                <a:ln>
                  <a:noFill/>
                </a:ln>
                <a:solidFill>
                  <a:srgbClr val="211C1F"/>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xmlns="" id="{30D56A76-8680-450B-CDD5-EB859243BE93}"/>
              </a:ext>
            </a:extLst>
          </p:cNvPr>
          <p:cNvSpPr>
            <a:spLocks noGrp="1" noChangeArrowheads="1"/>
          </p:cNvSpPr>
          <p:nvPr>
            <p:ph type="title"/>
          </p:nvPr>
        </p:nvSpPr>
        <p:spPr>
          <a:xfrm>
            <a:off x="1187401" y="0"/>
            <a:ext cx="9733642" cy="950259"/>
          </a:xfrm>
          <a:solidFill>
            <a:srgbClr val="FFC000"/>
          </a:solidFill>
        </p:spPr>
        <p:txBody>
          <a:bodyPr>
            <a:normAutofit/>
          </a:body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25987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8612"/>
            <a:ext cx="6793992" cy="3218688"/>
          </a:xfrm>
        </p:spPr>
        <p:txBody>
          <a:bodyPr>
            <a:normAutofit/>
          </a:bodyPr>
          <a:lstStyle/>
          <a:p>
            <a:pPr marL="0" indent="0" algn="just">
              <a:buNone/>
            </a:pPr>
            <a:r>
              <a:rPr lang="hi-IN" sz="2800" b="1" dirty="0">
                <a:latin typeface="Times New Roman" panose="02020603050405020304" pitchFamily="18" charset="0"/>
                <a:cs typeface="Times New Roman" panose="02020603050405020304" pitchFamily="18" charset="0"/>
              </a:rPr>
              <a:t>कलाई पकड़कर खींचकर बचाव (</a:t>
            </a:r>
            <a:r>
              <a:rPr lang="en-IN" sz="2800" b="1" dirty="0">
                <a:latin typeface="Times New Roman" panose="02020603050405020304" pitchFamily="18" charset="0"/>
                <a:cs typeface="Times New Roman" panose="02020603050405020304" pitchFamily="18" charset="0"/>
              </a:rPr>
              <a:t>Wrist Tow)</a:t>
            </a:r>
            <a:endParaRPr lang="hi-IN" sz="2800" b="1" dirty="0">
              <a:latin typeface="Times New Roman" panose="02020603050405020304" pitchFamily="18" charset="0"/>
              <a:cs typeface="Times New Roman" panose="02020603050405020304" pitchFamily="18" charset="0"/>
            </a:endParaRPr>
          </a:p>
          <a:p>
            <a:pPr algn="just"/>
            <a:r>
              <a:rPr lang="hi-IN" sz="2800" dirty="0">
                <a:latin typeface="Times New Roman" panose="02020603050405020304" pitchFamily="18" charset="0"/>
                <a:cs typeface="Times New Roman" panose="02020603050405020304" pitchFamily="18" charset="0"/>
              </a:rPr>
              <a:t>मुश्किल में पड़ा व्यक्ति सचेत, पूरी तरह सहयोगी हो और सभी अन्य बचाव तरीके विफल हो गए हों।
ध्यान दें: बेहोश तैराक के साथ कभी भी कलाई टो का उपयोग न करें। एक कलाई टो एक खुले वायुमार्ग को बनाए नहीं रखता है।</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190" y="1365337"/>
            <a:ext cx="3726298" cy="372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87CACC47-2798-A404-47F2-6F0772852512}"/>
              </a:ext>
            </a:extLst>
          </p:cNvPr>
          <p:cNvSpPr txBox="1">
            <a:spLocks noGrp="1" noChangeArrowheads="1"/>
          </p:cNvSpPr>
          <p:nvPr>
            <p:ph type="title"/>
          </p:nvPr>
        </p:nvSpPr>
        <p:spPr>
          <a:xfrm>
            <a:off x="1371600" y="0"/>
            <a:ext cx="9421906" cy="850506"/>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691140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1472184"/>
            <a:ext cx="6391275" cy="4186744"/>
          </a:xfrm>
        </p:spPr>
        <p:txBody>
          <a:bodyPr>
            <a:noAutofit/>
          </a:bodyPr>
          <a:lstStyle/>
          <a:p>
            <a:pPr marL="0" indent="0" algn="just">
              <a:buNone/>
            </a:pPr>
            <a:r>
              <a:rPr lang="hi-IN" sz="2800" b="1" dirty="0">
                <a:latin typeface="Times New Roman" panose="02020603050405020304" pitchFamily="18" charset="0"/>
                <a:cs typeface="Times New Roman" panose="02020603050405020304" pitchFamily="18" charset="0"/>
              </a:rPr>
              <a:t>ठोड़ी पकड़कर खींचकर बचाव (</a:t>
            </a:r>
            <a:r>
              <a:rPr lang="en-IN" sz="2800" b="1" dirty="0">
                <a:latin typeface="Times New Roman" panose="02020603050405020304" pitchFamily="18" charset="0"/>
                <a:cs typeface="Times New Roman" panose="02020603050405020304" pitchFamily="18" charset="0"/>
              </a:rPr>
              <a:t>Chin Tow)</a:t>
            </a:r>
            <a:endParaRPr lang="hi-IN" sz="2800" b="1" dirty="0">
              <a:latin typeface="Times New Roman" panose="02020603050405020304" pitchFamily="18" charset="0"/>
              <a:cs typeface="Times New Roman" panose="02020603050405020304" pitchFamily="18" charset="0"/>
            </a:endParaRPr>
          </a:p>
          <a:p>
            <a:pPr algn="just"/>
            <a:r>
              <a:rPr lang="hi-IN" sz="2800" dirty="0">
                <a:latin typeface="Times New Roman" panose="02020603050405020304" pitchFamily="18" charset="0"/>
                <a:cs typeface="Times New Roman" panose="02020603050405020304" pitchFamily="18" charset="0"/>
              </a:rPr>
              <a:t>यह व्यक्ति का चेहरा पानी के ऊपर जितना संभव हो सके बनाए रखता है।
यह बचावकर्ता को अपने मुक्त हाथ और पैरों से तैरने की अनुमति देता है ।
यह व्यक्ति को बचावकर्ता को पकड़ने से रोकने में मदद करता है, जो दोनों व्यक्तियों के लिए खतरनाक है।</a:t>
            </a:r>
            <a:endParaRPr lang="en-US" sz="28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246" y="1472184"/>
            <a:ext cx="4251803" cy="32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F72BD685-D6F8-1F90-EC81-D83C90FE609E}"/>
              </a:ext>
            </a:extLst>
          </p:cNvPr>
          <p:cNvSpPr txBox="1">
            <a:spLocks noGrp="1" noChangeArrowheads="1"/>
          </p:cNvSpPr>
          <p:nvPr>
            <p:ph type="title"/>
          </p:nvPr>
        </p:nvSpPr>
        <p:spPr>
          <a:xfrm>
            <a:off x="1407459" y="0"/>
            <a:ext cx="9439835" cy="869576"/>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2049893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A59780-82C1-3401-8824-43589FB5AD8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AA285CAF-A729-F2F8-5E2E-6AA60CF37B48}"/>
              </a:ext>
            </a:extLst>
          </p:cNvPr>
          <p:cNvSpPr>
            <a:spLocks noGrp="1"/>
          </p:cNvSpPr>
          <p:nvPr>
            <p:ph idx="1"/>
          </p:nvPr>
        </p:nvSpPr>
        <p:spPr>
          <a:xfrm>
            <a:off x="621792" y="2015131"/>
            <a:ext cx="11082528" cy="4244196"/>
          </a:xfrm>
        </p:spPr>
        <p:txBody>
          <a:bodyPr>
            <a:noAutofit/>
          </a:bodyPr>
          <a:lstStyle/>
          <a:p>
            <a:pPr marL="0" indent="0">
              <a:buNone/>
            </a:pPr>
            <a:r>
              <a:rPr lang="hi-IN" sz="2800" b="1" dirty="0">
                <a:latin typeface="Times New Roman" panose="02020603050405020304" pitchFamily="18" charset="0"/>
                <a:cs typeface="Times New Roman" panose="02020603050405020304" pitchFamily="18" charset="0"/>
              </a:rPr>
              <a:t>अब आप वर्णन करने में सक्षम हैं कि कैसे:</a:t>
            </a:r>
          </a:p>
          <a:p>
            <a:r>
              <a:rPr lang="hi-IN" sz="2800" dirty="0">
                <a:latin typeface="Times New Roman" panose="02020603050405020304" pitchFamily="18" charset="0"/>
                <a:cs typeface="Times New Roman" panose="02020603050405020304" pitchFamily="18" charset="0"/>
              </a:rPr>
              <a:t>पानी में और पानी से बाहर जल्दी कपड़े उतारना।</a:t>
            </a:r>
          </a:p>
          <a:p>
            <a:r>
              <a:rPr lang="hi-IN" sz="2800" dirty="0">
                <a:latin typeface="Times New Roman" panose="02020603050405020304" pitchFamily="18" charset="0"/>
                <a:cs typeface="Times New Roman" panose="02020603050405020304" pitchFamily="18" charset="0"/>
              </a:rPr>
              <a:t>बिना किसी सहारे के प्राकृतिक पानी में चेहरा डुबाना।</a:t>
            </a:r>
          </a:p>
          <a:p>
            <a:r>
              <a:rPr lang="hi-IN" sz="2800" dirty="0">
                <a:latin typeface="Times New Roman" panose="02020603050405020304" pitchFamily="18" charset="0"/>
                <a:cs typeface="Times New Roman" panose="02020603050405020304" pitchFamily="18" charset="0"/>
              </a:rPr>
              <a:t>बिना हाथों का सहारा लिए पानी में खड़ा होना।</a:t>
            </a:r>
          </a:p>
          <a:p>
            <a:r>
              <a:rPr lang="hi-IN" sz="2800" dirty="0">
                <a:latin typeface="Times New Roman" panose="02020603050405020304" pitchFamily="18" charset="0"/>
                <a:cs typeface="Times New Roman" panose="02020603050405020304" pitchFamily="18" charset="0"/>
              </a:rPr>
              <a:t>पैरों के बल पानी में गोता लगाना।</a:t>
            </a:r>
          </a:p>
        </p:txBody>
      </p:sp>
      <p:sp>
        <p:nvSpPr>
          <p:cNvPr id="10" name="Rectangle 6">
            <a:extLst>
              <a:ext uri="{FF2B5EF4-FFF2-40B4-BE49-F238E27FC236}">
                <a16:creationId xmlns:a16="http://schemas.microsoft.com/office/drawing/2014/main" xmlns="" id="{2A04A9D3-0517-BC4E-DC13-208D119090FC}"/>
              </a:ext>
            </a:extLst>
          </p:cNvPr>
          <p:cNvSpPr>
            <a:spLocks noChangeArrowheads="1"/>
          </p:cNvSpPr>
          <p:nvPr/>
        </p:nvSpPr>
        <p:spPr bwMode="auto">
          <a:xfrm>
            <a:off x="5990322"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730250" algn="l"/>
              </a:tabLst>
            </a:pPr>
            <a:r>
              <a:rPr kumimoji="0" lang="en-US" altLang="en-US" sz="1000" b="0" i="0" u="none" strike="noStrike" cap="none" normalizeH="0" baseline="0" dirty="0">
                <a:ln>
                  <a:noFill/>
                </a:ln>
                <a:solidFill>
                  <a:srgbClr val="211C1F"/>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xmlns="" id="{5E7660E3-52A5-3D0B-C44C-98FBC9B67D37}"/>
              </a:ext>
            </a:extLst>
          </p:cNvPr>
          <p:cNvSpPr>
            <a:spLocks noGrp="1" noChangeArrowheads="1"/>
          </p:cNvSpPr>
          <p:nvPr>
            <p:ph type="title"/>
          </p:nvPr>
        </p:nvSpPr>
        <p:spPr>
          <a:xfrm>
            <a:off x="1527305" y="0"/>
            <a:ext cx="9352189" cy="923027"/>
          </a:xfrm>
          <a:solidFill>
            <a:srgbClr val="FFC000"/>
          </a:solidFill>
        </p:spPr>
        <p:txBody>
          <a:bodyPr>
            <a:normAutofit/>
          </a:bodyPr>
          <a:lstStyle/>
          <a:p>
            <a:r>
              <a:rPr lang="hi-IN" altLang="en-US" b="1" u="sng" dirty="0">
                <a:latin typeface="Times New Roman" panose="02020603050405020304" pitchFamily="18" charset="0"/>
                <a:cs typeface="Times New Roman" panose="02020603050405020304" pitchFamily="18" charset="0"/>
              </a:rPr>
              <a:t>समीक्षा</a:t>
            </a:r>
            <a:endParaRPr lang="en-IN" altLang="en-US" b="1" u="sng"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30815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940D12-C54A-6CFB-15E6-8321DF7FA90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90D90AD7-40A4-5DE2-6FA0-5AA5CB924B3C}"/>
              </a:ext>
            </a:extLst>
          </p:cNvPr>
          <p:cNvSpPr>
            <a:spLocks noGrp="1"/>
          </p:cNvSpPr>
          <p:nvPr>
            <p:ph idx="1"/>
          </p:nvPr>
        </p:nvSpPr>
        <p:spPr>
          <a:xfrm>
            <a:off x="676656" y="2161091"/>
            <a:ext cx="11170158" cy="3325309"/>
          </a:xfrm>
        </p:spPr>
        <p:txBody>
          <a:bodyPr>
            <a:normAutofit/>
          </a:bodyPr>
          <a:lstStyle/>
          <a:p>
            <a:r>
              <a:rPr lang="hi-IN" sz="2800" dirty="0">
                <a:latin typeface="Times New Roman" panose="02020603050405020304" pitchFamily="18" charset="0"/>
                <a:cs typeface="Times New Roman" panose="02020603050405020304" pitchFamily="18" charset="0"/>
              </a:rPr>
              <a:t>रिकवरी पोज़िशन</a:t>
            </a:r>
          </a:p>
          <a:p>
            <a:r>
              <a:rPr lang="hi-IN" sz="2800" dirty="0">
                <a:latin typeface="Times New Roman" panose="02020603050405020304" pitchFamily="18" charset="0"/>
                <a:cs typeface="Times New Roman" panose="02020603050405020304" pitchFamily="18" charset="0"/>
              </a:rPr>
              <a:t>डूबते व्यक्ति के पास पहुँचना और उठाने की तकनीकें।</a:t>
            </a:r>
          </a:p>
          <a:p>
            <a:r>
              <a:rPr lang="hi-IN" sz="2800" dirty="0">
                <a:latin typeface="Times New Roman" panose="02020603050405020304" pitchFamily="18" charset="0"/>
                <a:cs typeface="Times New Roman" panose="02020603050405020304" pitchFamily="18" charset="0"/>
              </a:rPr>
              <a:t>पानी से ज़मीन पर, पानी से नाव पर निकालना, घायल को स्ट्रेचर पर शिफ्ट करना और ले जाना।</a:t>
            </a:r>
          </a:p>
          <a:p>
            <a:r>
              <a:rPr lang="hi-IN" sz="2800" dirty="0">
                <a:latin typeface="Times New Roman" panose="02020603050405020304" pitchFamily="18" charset="0"/>
                <a:cs typeface="Times New Roman" panose="02020603050405020304" pitchFamily="18" charset="0"/>
              </a:rPr>
              <a:t>लाइफ़ जैकेट/पीएफडी के साथ ऊँचाई से कूदना।</a:t>
            </a:r>
          </a:p>
          <a:p>
            <a:r>
              <a:rPr lang="hi-IN" sz="2800" dirty="0">
                <a:latin typeface="Times New Roman" panose="02020603050405020304" pitchFamily="18" charset="0"/>
                <a:cs typeface="Times New Roman" panose="02020603050405020304" pitchFamily="18" charset="0"/>
              </a:rPr>
              <a:t>बहते पानी/धारा और लहरों में जीवन रक्षा।</a:t>
            </a:r>
          </a:p>
        </p:txBody>
      </p:sp>
      <p:sp>
        <p:nvSpPr>
          <p:cNvPr id="10" name="Rectangle 6">
            <a:extLst>
              <a:ext uri="{FF2B5EF4-FFF2-40B4-BE49-F238E27FC236}">
                <a16:creationId xmlns:a16="http://schemas.microsoft.com/office/drawing/2014/main" xmlns="" id="{0C40D69B-523B-93E4-A52C-8ECF656A3E08}"/>
              </a:ext>
            </a:extLst>
          </p:cNvPr>
          <p:cNvSpPr>
            <a:spLocks noChangeArrowheads="1"/>
          </p:cNvSpPr>
          <p:nvPr/>
        </p:nvSpPr>
        <p:spPr bwMode="auto">
          <a:xfrm>
            <a:off x="5990322"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730250" algn="l"/>
              </a:tabLst>
            </a:pPr>
            <a:r>
              <a:rPr kumimoji="0" lang="en-US" altLang="en-US" sz="1000" b="0" i="0" u="none" strike="noStrike" cap="none" normalizeH="0" baseline="0" dirty="0">
                <a:ln>
                  <a:noFill/>
                </a:ln>
                <a:solidFill>
                  <a:srgbClr val="211C1F"/>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xmlns="" id="{6B435A4E-7552-734C-08FA-48DFEC126641}"/>
              </a:ext>
            </a:extLst>
          </p:cNvPr>
          <p:cNvSpPr>
            <a:spLocks noGrp="1" noChangeArrowheads="1"/>
          </p:cNvSpPr>
          <p:nvPr>
            <p:ph type="title"/>
          </p:nvPr>
        </p:nvSpPr>
        <p:spPr>
          <a:xfrm>
            <a:off x="1223259" y="0"/>
            <a:ext cx="9695753" cy="819509"/>
          </a:xfrm>
          <a:solidFill>
            <a:srgbClr val="FFC000"/>
          </a:solidFill>
        </p:spPr>
        <p:txBody>
          <a:bodyPr>
            <a:normAutofit/>
          </a:body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p>
        </p:txBody>
      </p:sp>
      <p:pic>
        <p:nvPicPr>
          <p:cNvPr id="5" name="Picture 4"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377667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379" y="2069593"/>
            <a:ext cx="10249089" cy="1359408"/>
          </a:xfrm>
          <a:solidFill>
            <a:srgbClr val="FFC000"/>
          </a:solidFill>
        </p:spPr>
        <p:txBody>
          <a:bodyPr>
            <a:normAutofit/>
          </a:bodyPr>
          <a:lstStyle/>
          <a:p>
            <a:pPr algn="ctr">
              <a:buNone/>
            </a:pPr>
            <a:r>
              <a:rPr lang="hi-IN" sz="7200" b="1" u="sng" dirty="0">
                <a:latin typeface="Times New Roman" panose="02020603050405020304" pitchFamily="18" charset="0"/>
                <a:cs typeface="Times New Roman" panose="02020603050405020304" pitchFamily="18" charset="0"/>
              </a:rPr>
              <a:t>कोई सवाल?</a:t>
            </a:r>
            <a:endParaRPr lang="en-US" sz="7200" b="1" u="sng"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CCB94B-A22C-9C73-448E-F511576116B3}"/>
              </a:ext>
            </a:extLst>
          </p:cNvPr>
          <p:cNvSpPr>
            <a:spLocks noGrp="1"/>
          </p:cNvSpPr>
          <p:nvPr>
            <p:ph idx="1"/>
          </p:nvPr>
        </p:nvSpPr>
        <p:spPr>
          <a:xfrm>
            <a:off x="182880" y="1389888"/>
            <a:ext cx="12009120" cy="5248656"/>
          </a:xfrm>
        </p:spPr>
        <p:txBody>
          <a:bodyPr>
            <a:noAutofit/>
          </a:bodyPr>
          <a:lstStyle/>
          <a:p>
            <a:pPr marL="0" indent="0" algn="just">
              <a:buNone/>
            </a:pPr>
            <a:r>
              <a:rPr lang="hi-IN" sz="2800" b="1" dirty="0">
                <a:latin typeface="Times New Roman" pitchFamily="18" charset="0"/>
                <a:cs typeface="Times New Roman" pitchFamily="18" charset="0"/>
              </a:rPr>
              <a:t>प्रश्न: - डूबते हुए व्यक्ति को बचाने के लिए निम्नलिखित में से कौन सा अनुशंसित तरीका नहीं है?</a:t>
            </a:r>
          </a:p>
          <a:p>
            <a:pPr marL="0" indent="0" algn="just">
              <a:buNone/>
            </a:pPr>
            <a:r>
              <a:rPr lang="hi-IN" sz="2800" dirty="0">
                <a:latin typeface="Times New Roman" pitchFamily="18" charset="0"/>
                <a:cs typeface="Times New Roman" pitchFamily="18" charset="0"/>
              </a:rPr>
              <a:t>अ) लंबी वस्तु का उपयोग करके पहुँचें</a:t>
            </a:r>
          </a:p>
          <a:p>
            <a:pPr marL="0" indent="0" algn="just">
              <a:buNone/>
            </a:pPr>
            <a:r>
              <a:rPr lang="hi-IN" sz="2800" dirty="0">
                <a:latin typeface="Times New Roman" pitchFamily="18" charset="0"/>
                <a:cs typeface="Times New Roman" pitchFamily="18" charset="0"/>
              </a:rPr>
              <a:t>ब) तैरने वाला उपकरण फेंकें</a:t>
            </a:r>
          </a:p>
          <a:p>
            <a:pPr marL="0" indent="0" algn="just">
              <a:buNone/>
            </a:pPr>
            <a:r>
              <a:rPr lang="hi-IN" sz="2800" dirty="0">
                <a:latin typeface="Times New Roman" pitchFamily="18" charset="0"/>
                <a:cs typeface="Times New Roman" pitchFamily="18" charset="0"/>
              </a:rPr>
              <a:t>स) बिना किसी उपकरण के उनके पास तैरें</a:t>
            </a:r>
          </a:p>
          <a:p>
            <a:pPr marL="0" indent="0" algn="just">
              <a:buNone/>
            </a:pPr>
            <a:r>
              <a:rPr lang="hi-IN" sz="2800" dirty="0">
                <a:latin typeface="Times New Roman" pitchFamily="18" charset="0"/>
                <a:cs typeface="Times New Roman" pitchFamily="18" charset="0"/>
              </a:rPr>
              <a:t>द) नाव का उपयोग करके उनके पास जाएँ</a:t>
            </a:r>
          </a:p>
          <a:p>
            <a:pPr marL="0" indent="0" algn="just">
              <a:buNone/>
            </a:pPr>
            <a:r>
              <a:rPr lang="hi-IN" sz="2800" b="1" dirty="0">
                <a:latin typeface="Times New Roman" pitchFamily="18" charset="0"/>
                <a:cs typeface="Times New Roman" pitchFamily="18" charset="0"/>
              </a:rPr>
              <a:t>प्रश्न: - यदि आपको पानी में प्रवेश करना ही पड़े, तो डूबते व्यक्ति के पास पहुँचने का सबसे सुरक्षित तरीका क्या है?</a:t>
            </a:r>
          </a:p>
          <a:p>
            <a:pPr marL="0" indent="0" algn="just">
              <a:buNone/>
            </a:pPr>
            <a:r>
              <a:rPr lang="hi-IN" sz="2800" dirty="0">
                <a:latin typeface="Times New Roman" pitchFamily="18" charset="0"/>
                <a:cs typeface="Times New Roman" pitchFamily="18" charset="0"/>
              </a:rPr>
              <a:t>अ) सिर से गोता लगाएँ और तेजी से तैरें</a:t>
            </a:r>
          </a:p>
          <a:p>
            <a:pPr marL="0" indent="0" algn="just">
              <a:buNone/>
            </a:pPr>
            <a:r>
              <a:rPr lang="hi-IN" sz="2800" dirty="0">
                <a:latin typeface="Times New Roman" pitchFamily="18" charset="0"/>
                <a:cs typeface="Times New Roman" pitchFamily="18" charset="0"/>
              </a:rPr>
              <a:t>ब) सामने से पहुँचें और उनके हाथ पकड़ें</a:t>
            </a:r>
          </a:p>
          <a:p>
            <a:pPr marL="0" indent="0" algn="just">
              <a:buNone/>
            </a:pPr>
            <a:r>
              <a:rPr lang="hi-IN" sz="2800" dirty="0">
                <a:latin typeface="Times New Roman" pitchFamily="18" charset="0"/>
                <a:cs typeface="Times New Roman" pitchFamily="18" charset="0"/>
              </a:rPr>
              <a:t>स) तैरने वाला उपकरण लेकर पीछे से पहुँचें</a:t>
            </a:r>
          </a:p>
          <a:p>
            <a:pPr marL="0" indent="0" algn="just">
              <a:buNone/>
            </a:pPr>
            <a:r>
              <a:rPr lang="hi-IN" sz="2800" dirty="0">
                <a:latin typeface="Times New Roman" pitchFamily="18" charset="0"/>
                <a:cs typeface="Times New Roman" pitchFamily="18" charset="0"/>
              </a:rPr>
              <a:t>द) दूरी से निर्देश चिल्लाएँ</a:t>
            </a:r>
            <a:endParaRPr lang="en-IN" sz="2800"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2859A696-73B6-1A9C-079A-048246123FD9}"/>
              </a:ext>
            </a:extLst>
          </p:cNvPr>
          <p:cNvSpPr txBox="1">
            <a:spLocks noGrp="1" noChangeArrowheads="1"/>
          </p:cNvSpPr>
          <p:nvPr>
            <p:ph type="title"/>
          </p:nvPr>
        </p:nvSpPr>
        <p:spPr>
          <a:xfrm>
            <a:off x="1709531" y="0"/>
            <a:ext cx="9193695" cy="1058862"/>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itchFamily="18" charset="0"/>
                <a:cs typeface="Times New Roman" pitchFamily="18" charset="0"/>
              </a:rPr>
              <a:t>मूल्यांकन</a:t>
            </a:r>
            <a:endParaRPr lang="en-IN" altLang="en-US" sz="6600" b="1" u="sng" dirty="0">
              <a:latin typeface="Times New Roman" pitchFamily="18" charset="0"/>
              <a:cs typeface="Times New Roman"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723609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65058-C396-9105-63DD-DEA4B8AD1E65}"/>
              </a:ext>
            </a:extLst>
          </p:cNvPr>
          <p:cNvSpPr>
            <a:spLocks noGrp="1"/>
          </p:cNvSpPr>
          <p:nvPr>
            <p:ph type="title"/>
          </p:nvPr>
        </p:nvSpPr>
        <p:spPr>
          <a:xfrm>
            <a:off x="609600" y="2084852"/>
            <a:ext cx="10972800" cy="3264361"/>
          </a:xfrm>
          <a:solidFill>
            <a:srgbClr val="FFC000"/>
          </a:solidFill>
        </p:spPr>
        <p:txBody>
          <a:bodyPr>
            <a:normAutofit/>
          </a:bodyPr>
          <a:lstStyle/>
          <a:p>
            <a:r>
              <a:rPr lang="hi-IN" sz="10666" b="1" dirty="0">
                <a:latin typeface="Times New Roman" panose="02020603050405020304" pitchFamily="18" charset="0"/>
                <a:cs typeface="Times New Roman" panose="02020603050405020304" pitchFamily="18" charset="0"/>
              </a:rPr>
              <a:t>धन्यवाद</a:t>
            </a:r>
            <a:endParaRPr lang="en-IN" sz="10666" b="1" dirty="0">
              <a:latin typeface="Times New Roman" panose="02020603050405020304" pitchFamily="18" charset="0"/>
              <a:cs typeface="Times New Roman" panose="02020603050405020304" pitchFamily="18" charset="0"/>
            </a:endParaRPr>
          </a:p>
        </p:txBody>
      </p:sp>
      <p:pic>
        <p:nvPicPr>
          <p:cNvPr id="3" name="Picture 2"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4" name="Picture 3"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521124487"/>
      </p:ext>
    </p:extLst>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821" y="2067384"/>
            <a:ext cx="10559295" cy="3509638"/>
          </a:xfrm>
        </p:spPr>
        <p:txBody>
          <a:bodyPr>
            <a:normAutofit/>
          </a:bodyPr>
          <a:lstStyle/>
          <a:p>
            <a:pPr algn="just">
              <a:lnSpc>
                <a:spcPct val="90000"/>
              </a:lnSpc>
            </a:pPr>
            <a:r>
              <a:rPr lang="hi-IN" sz="2800" dirty="0">
                <a:latin typeface="Times New Roman" pitchFamily="18" charset="0"/>
                <a:cs typeface="Times New Roman" pitchFamily="18" charset="0"/>
              </a:rPr>
              <a:t>जलीय आपदाओं में जीवन रक्षक कौशल से आशय उस ज्ञान और तकनीकों से है, जिनका उपयोग डूबने से बचाव, पानी से जुड़ी आपात स्थितियों में व्यक्तियों को बचाने तथा पेशेवर सहायता आने तक तुरंत देखभाल देने के लिए किया जाता है।</a:t>
            </a:r>
          </a:p>
          <a:p>
            <a:pPr algn="just">
              <a:lnSpc>
                <a:spcPct val="90000"/>
              </a:lnSpc>
            </a:pPr>
            <a:r>
              <a:rPr lang="hi-IN" sz="2800" dirty="0">
                <a:latin typeface="Times New Roman" pitchFamily="18" charset="0"/>
                <a:cs typeface="Times New Roman" pitchFamily="18" charset="0"/>
              </a:rPr>
              <a:t>ऐसी परिस्थितियों में जल – बचाव तकनीकें, सीपीआर, सुरक्षित तैराकी अभ्यास और तैरने वाले उपकरणों का प्रयोग अत्यंत महत्वपूर्ण होता है।</a:t>
            </a:r>
          </a:p>
          <a:p>
            <a:pPr algn="just">
              <a:lnSpc>
                <a:spcPct val="90000"/>
              </a:lnSpc>
            </a:pPr>
            <a:r>
              <a:rPr lang="hi-IN" sz="2800" dirty="0">
                <a:latin typeface="Times New Roman" pitchFamily="18" charset="0"/>
                <a:cs typeface="Times New Roman" pitchFamily="18" charset="0"/>
              </a:rPr>
              <a:t>प्रशिक्षित व्यक्ति बिना स्वयं को खतरे में डाले बचाव कार्य कर सकते हैं, पीड़ितों को स्थिर कर सकते हैं और उनके जीवित बचने की संभावना बढ़ा सकते हैं।</a:t>
            </a:r>
            <a:endParaRPr lang="en-US" sz="2800"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6A0FAAC3-119C-30C9-88C3-E955966AAE10}"/>
              </a:ext>
            </a:extLst>
          </p:cNvPr>
          <p:cNvSpPr>
            <a:spLocks noGrp="1" noChangeArrowheads="1"/>
          </p:cNvSpPr>
          <p:nvPr>
            <p:ph type="title"/>
          </p:nvPr>
        </p:nvSpPr>
        <p:spPr>
          <a:xfrm>
            <a:off x="1389528" y="-35818"/>
            <a:ext cx="9466731" cy="1004006"/>
          </a:xfrm>
          <a:solidFill>
            <a:srgbClr val="FFC000"/>
          </a:solidFill>
        </p:spPr>
        <p:txBody>
          <a:bodyPr>
            <a:normAutofit/>
          </a:bodyPr>
          <a:lstStyle/>
          <a:p>
            <a:r>
              <a:rPr lang="hi-IN" altLang="en-US" b="1" u="sng" dirty="0">
                <a:latin typeface="Times New Roman" pitchFamily="18" charset="0"/>
                <a:cs typeface="Times New Roman" pitchFamily="18" charset="0"/>
              </a:rPr>
              <a:t>परिचय</a:t>
            </a:r>
            <a:endParaRPr lang="en-IN" altLang="en-US" b="1" u="sng" dirty="0">
              <a:latin typeface="Times New Roman" pitchFamily="18" charset="0"/>
              <a:cs typeface="Times New Roman"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281" y="1423359"/>
            <a:ext cx="9809479" cy="5115228"/>
          </a:xfrm>
        </p:spPr>
        <p:txBody>
          <a:bodyPr>
            <a:normAutofit/>
          </a:bodyPr>
          <a:lstStyle/>
          <a:p>
            <a:pPr marL="0" indent="0" algn="just">
              <a:buNone/>
            </a:pPr>
            <a:r>
              <a:rPr lang="hi-IN" sz="2800" b="1" dirty="0">
                <a:latin typeface="Times New Roman" pitchFamily="18" charset="0"/>
                <a:cs typeface="Times New Roman" pitchFamily="18" charset="0"/>
              </a:rPr>
              <a:t>पानी में:</a:t>
            </a:r>
          </a:p>
          <a:p>
            <a:pPr algn="just"/>
            <a:r>
              <a:rPr lang="hi-IN" sz="2400" dirty="0">
                <a:latin typeface="Times New Roman" pitchFamily="18" charset="0"/>
                <a:cs typeface="Times New Roman" pitchFamily="18" charset="0"/>
              </a:rPr>
              <a:t>पानी में तैरते रहें या अपनी पीठ के बल तैरें।
जूते/पैंट से शुरू करें: पहले जूते (वे आपको डुबोते हैं), फिर सुरक्षित होने पर पैंट।
आस्तीन/पैंट से बाहर निकलने के लिए अपनी बाहों का उपयोग करें।
घबराओ मत - धीरे और सहज तरीके से करें।</a:t>
            </a:r>
            <a:endParaRPr lang="hi-IN" sz="2400" b="1" dirty="0">
              <a:latin typeface="Times New Roman" pitchFamily="18" charset="0"/>
              <a:cs typeface="Times New Roman" pitchFamily="18" charset="0"/>
            </a:endParaRPr>
          </a:p>
          <a:p>
            <a:pPr marL="0" indent="0" algn="just">
              <a:buNone/>
            </a:pPr>
            <a:r>
              <a:rPr lang="hi-IN" sz="2400" b="1" dirty="0">
                <a:latin typeface="Times New Roman" pitchFamily="18" charset="0"/>
                <a:cs typeface="Times New Roman" pitchFamily="18" charset="0"/>
              </a:rPr>
              <a:t>पानी से बाहर:</a:t>
            </a:r>
          </a:p>
          <a:p>
            <a:pPr algn="just"/>
            <a:r>
              <a:rPr lang="hi-IN" sz="2800" dirty="0">
                <a:latin typeface="Times New Roman" pitchFamily="18" charset="0"/>
                <a:cs typeface="Times New Roman" pitchFamily="18" charset="0"/>
              </a:rPr>
              <a:t>सबसे पहले सुरक्षित स्थान पर पहुँचें।</a:t>
            </a:r>
          </a:p>
          <a:p>
            <a:pPr algn="just"/>
            <a:r>
              <a:rPr lang="hi-IN" sz="2800" dirty="0">
                <a:latin typeface="Times New Roman" pitchFamily="18" charset="0"/>
                <a:cs typeface="Times New Roman" pitchFamily="18" charset="0"/>
              </a:rPr>
              <a:t>हाइपोथर्मिया से बचने के लिए गीले कपड़े जल्दी उतारें।</a:t>
            </a:r>
          </a:p>
          <a:p>
            <a:pPr algn="just"/>
            <a:r>
              <a:rPr lang="hi-IN" sz="2800" dirty="0">
                <a:latin typeface="Times New Roman" pitchFamily="18" charset="0"/>
                <a:cs typeface="Times New Roman" pitchFamily="18" charset="0"/>
              </a:rPr>
              <a:t>खुद को सुखाएँ और गर्माहट व आश्रय ढूँढें (स्पेस कंबल, आग, गर्म कपड़े आदि)।</a:t>
            </a:r>
            <a:endParaRPr lang="en-US" sz="2800"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9920266C-B408-8B68-AAFC-3AD519C8E202}"/>
              </a:ext>
            </a:extLst>
          </p:cNvPr>
          <p:cNvSpPr txBox="1">
            <a:spLocks noChangeArrowheads="1"/>
          </p:cNvSpPr>
          <p:nvPr/>
        </p:nvSpPr>
        <p:spPr>
          <a:xfrm>
            <a:off x="1281952" y="0"/>
            <a:ext cx="9628095" cy="96669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ea typeface="+mn-ea"/>
                <a:cs typeface="Times New Roman" panose="02020603050405020304" pitchFamily="18" charset="0"/>
              </a:rPr>
              <a:t>पानी में/पानी से बाहर जल्दी कपड़े उतारना</a:t>
            </a:r>
            <a:endParaRPr lang="en-IN" altLang="en-US" b="1" u="sng" dirty="0"/>
          </a:p>
        </p:txBody>
      </p:sp>
      <p:pic>
        <p:nvPicPr>
          <p:cNvPr id="5" name="Picture 4"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166002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570008"/>
            <a:ext cx="8288968" cy="4346160"/>
          </a:xfrm>
        </p:spPr>
        <p:txBody>
          <a:bodyPr>
            <a:noAutofit/>
          </a:bodyPr>
          <a:lstStyle/>
          <a:p>
            <a:pPr marL="0" indent="0" algn="just">
              <a:buNone/>
            </a:pPr>
            <a:r>
              <a:rPr lang="hi-IN" sz="2800" dirty="0">
                <a:latin typeface="Times New Roman" pitchFamily="18" charset="0"/>
                <a:cs typeface="Times New Roman" pitchFamily="18" charset="0"/>
              </a:rPr>
              <a:t>यह जल सुरक्षा, सांस रोकने का अभ्यास और जल में सहजता की एक बुनियादी कौशल है।</a:t>
            </a:r>
            <a:endParaRPr lang="hi-IN" sz="2800" b="1" dirty="0">
              <a:latin typeface="Times New Roman" pitchFamily="18" charset="0"/>
              <a:cs typeface="Times New Roman" pitchFamily="18" charset="0"/>
            </a:endParaRPr>
          </a:p>
          <a:p>
            <a:pPr marL="0" indent="0" algn="just">
              <a:buNone/>
            </a:pPr>
            <a:r>
              <a:rPr lang="hi-IN" sz="2800" b="1" dirty="0">
                <a:latin typeface="Times New Roman" pitchFamily="18" charset="0"/>
                <a:cs typeface="Times New Roman" pitchFamily="18" charset="0"/>
              </a:rPr>
              <a:t>मुख्य पहलू:</a:t>
            </a:r>
          </a:p>
          <a:p>
            <a:pPr algn="just"/>
            <a:r>
              <a:rPr lang="hi-IN" sz="2800" b="1" dirty="0">
                <a:latin typeface="Times New Roman" pitchFamily="18" charset="0"/>
                <a:cs typeface="Times New Roman" pitchFamily="18" charset="0"/>
              </a:rPr>
              <a:t>शरीर की स्थिति:</a:t>
            </a:r>
            <a:r>
              <a:rPr lang="hi-IN" sz="2800" dirty="0">
                <a:latin typeface="Times New Roman" pitchFamily="18" charset="0"/>
                <a:cs typeface="Times New Roman" pitchFamily="18" charset="0"/>
              </a:rPr>
              <a:t> या तो आप उथले पानी में खड़े होकर आगे झुकते हैं और चेहरा पानी में डुबाते हैं, या क्षैतिज रूप से तैरते हुए चेहरा डुबाते हैं।</a:t>
            </a:r>
          </a:p>
          <a:p>
            <a:pPr algn="just"/>
            <a:r>
              <a:rPr lang="hi-IN" sz="2800" b="1" dirty="0">
                <a:latin typeface="Times New Roman" pitchFamily="18" charset="0"/>
                <a:cs typeface="Times New Roman" pitchFamily="18" charset="0"/>
              </a:rPr>
              <a:t>कोई सहारा नहीं: </a:t>
            </a:r>
            <a:r>
              <a:rPr lang="hi-IN" sz="2800" dirty="0">
                <a:latin typeface="Times New Roman" pitchFamily="18" charset="0"/>
                <a:cs typeface="Times New Roman" pitchFamily="18" charset="0"/>
              </a:rPr>
              <a:t>न हाथ पकड़ना, न तैरने के उपकरण।</a:t>
            </a:r>
          </a:p>
          <a:p>
            <a:pPr algn="just"/>
            <a:r>
              <a:rPr lang="hi-IN" sz="2800" b="1" dirty="0">
                <a:latin typeface="Times New Roman" pitchFamily="18" charset="0"/>
                <a:cs typeface="Times New Roman" pitchFamily="18" charset="0"/>
              </a:rPr>
              <a:t>सांस नियंत्रण: </a:t>
            </a:r>
            <a:r>
              <a:rPr lang="hi-IN" sz="2800" dirty="0">
                <a:latin typeface="Times New Roman" pitchFamily="18" charset="0"/>
                <a:cs typeface="Times New Roman" pitchFamily="18" charset="0"/>
              </a:rPr>
              <a:t>शांति से सांस रोकना।</a:t>
            </a:r>
          </a:p>
          <a:p>
            <a:pPr algn="just"/>
            <a:r>
              <a:rPr lang="hi-IN" sz="2800" b="1" dirty="0">
                <a:latin typeface="Times New Roman" pitchFamily="18" charset="0"/>
                <a:cs typeface="Times New Roman" pitchFamily="18" charset="0"/>
              </a:rPr>
              <a:t>आरामदायक रहना</a:t>
            </a:r>
            <a:r>
              <a:rPr lang="hi-IN"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1026" name="Picture 2" descr="C:\Users\BALAKRISHNAN\Desktop\face immer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976" y="1690778"/>
            <a:ext cx="3054096" cy="40904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8ABFDFD2-6F75-6E57-FDFD-A4ECF98BAAB6}"/>
              </a:ext>
            </a:extLst>
          </p:cNvPr>
          <p:cNvSpPr txBox="1">
            <a:spLocks noGrp="1" noChangeArrowheads="1"/>
          </p:cNvSpPr>
          <p:nvPr>
            <p:ph type="title"/>
          </p:nvPr>
        </p:nvSpPr>
        <p:spPr>
          <a:xfrm>
            <a:off x="1398629" y="0"/>
            <a:ext cx="9533531" cy="97715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u="sng" dirty="0">
                <a:latin typeface="Times New Roman" panose="02020603050405020304" pitchFamily="18" charset="0"/>
                <a:ea typeface="+mn-ea"/>
                <a:cs typeface="Times New Roman" panose="02020603050405020304" pitchFamily="18" charset="0"/>
              </a:rPr>
              <a:t>प्राकृतिक पानी में बिना किसी सहारे के चेहरे को डुबाना</a:t>
            </a:r>
            <a:endParaRPr lang="en-IN" altLang="en-US" u="sng" dirty="0">
              <a:latin typeface="Times New Roman" pitchFamily="18" charset="0"/>
              <a:cs typeface="Times New Roman"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1"/>
            <a:ext cx="1187400" cy="1276709"/>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1004600" y="0"/>
            <a:ext cx="1187400" cy="1276708"/>
          </a:xfrm>
          <a:prstGeom prst="rect">
            <a:avLst/>
          </a:prstGeom>
        </p:spPr>
      </p:pic>
    </p:spTree>
    <p:extLst>
      <p:ext uri="{BB962C8B-B14F-4D97-AF65-F5344CB8AC3E}">
        <p14:creationId xmlns:p14="http://schemas.microsoft.com/office/powerpoint/2010/main" val="387917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915447"/>
            <a:ext cx="10085832" cy="3976777"/>
          </a:xfrm>
        </p:spPr>
        <p:txBody>
          <a:bodyPr>
            <a:normAutofit/>
          </a:bodyPr>
          <a:lstStyle/>
          <a:p>
            <a:pPr marL="0" indent="0" algn="just">
              <a:lnSpc>
                <a:spcPct val="150000"/>
              </a:lnSpc>
              <a:buNone/>
            </a:pPr>
            <a:r>
              <a:rPr lang="hi-IN" sz="2800" b="1" dirty="0">
                <a:latin typeface="Times New Roman" pitchFamily="18" charset="0"/>
                <a:cs typeface="Times New Roman" pitchFamily="18" charset="0"/>
              </a:rPr>
              <a:t>लाभ:</a:t>
            </a:r>
          </a:p>
          <a:p>
            <a:pPr algn="just">
              <a:lnSpc>
                <a:spcPct val="150000"/>
              </a:lnSpc>
            </a:pPr>
            <a:r>
              <a:rPr lang="hi-IN" sz="2800" dirty="0">
                <a:latin typeface="Times New Roman" pitchFamily="18" charset="0"/>
                <a:cs typeface="Times New Roman" pitchFamily="18" charset="0"/>
              </a:rPr>
              <a:t>पानी में आत्मविश्वास बढ़ाता है।</a:t>
            </a:r>
          </a:p>
          <a:p>
            <a:pPr algn="just">
              <a:lnSpc>
                <a:spcPct val="150000"/>
              </a:lnSpc>
            </a:pPr>
            <a:r>
              <a:rPr lang="hi-IN" sz="2800" dirty="0">
                <a:latin typeface="Times New Roman" pitchFamily="18" charset="0"/>
                <a:cs typeface="Times New Roman" pitchFamily="18" charset="0"/>
              </a:rPr>
              <a:t>सांस नियंत्रित करना सिखाता है।</a:t>
            </a:r>
          </a:p>
          <a:p>
            <a:pPr algn="just">
              <a:lnSpc>
                <a:spcPct val="150000"/>
              </a:lnSpc>
            </a:pPr>
            <a:r>
              <a:rPr lang="hi-IN" sz="2800" dirty="0">
                <a:latin typeface="Times New Roman" pitchFamily="18" charset="0"/>
                <a:cs typeface="Times New Roman" pitchFamily="18" charset="0"/>
              </a:rPr>
              <a:t>तैराकी या फ्री डाइविंग सीखने का पहला कदम है।</a:t>
            </a:r>
            <a:endParaRPr lang="en-US" sz="2800"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6492EB1D-7285-35E3-9785-396BF48AB2D7}"/>
              </a:ext>
            </a:extLst>
          </p:cNvPr>
          <p:cNvSpPr txBox="1">
            <a:spLocks noGrp="1" noChangeArrowheads="1"/>
          </p:cNvSpPr>
          <p:nvPr>
            <p:ph type="title"/>
          </p:nvPr>
        </p:nvSpPr>
        <p:spPr>
          <a:xfrm>
            <a:off x="1395505" y="0"/>
            <a:ext cx="9347201" cy="1069464"/>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altLang="en-US" b="1" dirty="0" smtClean="0">
                <a:latin typeface="Times New Roman" panose="02020603050405020304" pitchFamily="18" charset="0"/>
                <a:cs typeface="Times New Roman" panose="02020603050405020304" pitchFamily="18" charset="0"/>
              </a:rPr>
              <a:t>                    </a:t>
            </a:r>
            <a:r>
              <a:rPr lang="hi-IN" altLang="en-US" b="1" dirty="0" smtClean="0">
                <a:latin typeface="Times New Roman" panose="02020603050405020304" pitchFamily="18" charset="0"/>
                <a:cs typeface="Times New Roman" panose="02020603050405020304" pitchFamily="18" charset="0"/>
              </a:rPr>
              <a:t>लगातार</a:t>
            </a:r>
            <a:r>
              <a:rPr lang="hi-IN" altLang="en-US" b="1" dirty="0">
                <a:latin typeface="Times New Roman" panose="02020603050405020304" pitchFamily="18" charset="0"/>
                <a:cs typeface="Times New Roman" panose="02020603050405020304" pitchFamily="18" charset="0"/>
              </a:rPr>
              <a:t>....</a:t>
            </a:r>
            <a:endParaRPr lang="en-IN" altLang="en-US" dirty="0"/>
          </a:p>
        </p:txBody>
      </p:sp>
      <p:pic>
        <p:nvPicPr>
          <p:cNvPr id="5" name="Picture 4"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263277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AD865C1-6108-EB9C-B65F-58561332D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900" y="1810512"/>
            <a:ext cx="3244596" cy="4050792"/>
          </a:xfrm>
          <a:prstGeom prst="rect">
            <a:avLst/>
          </a:prstGeom>
        </p:spPr>
      </p:pic>
      <p:sp>
        <p:nvSpPr>
          <p:cNvPr id="4" name="Title 1">
            <a:extLst>
              <a:ext uri="{FF2B5EF4-FFF2-40B4-BE49-F238E27FC236}">
                <a16:creationId xmlns:a16="http://schemas.microsoft.com/office/drawing/2014/main" xmlns="" id="{C5F3727C-E4C0-1345-E596-FC3222BF39FE}"/>
              </a:ext>
            </a:extLst>
          </p:cNvPr>
          <p:cNvSpPr txBox="1">
            <a:spLocks noGrp="1" noChangeArrowheads="1"/>
          </p:cNvSpPr>
          <p:nvPr>
            <p:ph type="title"/>
          </p:nvPr>
        </p:nvSpPr>
        <p:spPr>
          <a:xfrm>
            <a:off x="1380904" y="0"/>
            <a:ext cx="9489056" cy="959224"/>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000" b="1" dirty="0">
              <a:ea typeface="+mn-ea"/>
              <a:cs typeface="+mn-cs"/>
            </a:endParaRPr>
          </a:p>
          <a:p>
            <a:r>
              <a:rPr lang="en-US" sz="2400" b="1" dirty="0">
                <a:solidFill>
                  <a:srgbClr val="FF0000"/>
                </a:solidFill>
                <a:latin typeface="+mn-lt"/>
                <a:ea typeface="+mn-ea"/>
                <a:cs typeface="+mn-cs"/>
              </a:rPr>
              <a:t/>
            </a:r>
            <a:br>
              <a:rPr lang="en-US" sz="2400" b="1" dirty="0">
                <a:solidFill>
                  <a:srgbClr val="FF0000"/>
                </a:solidFill>
                <a:latin typeface="+mn-lt"/>
                <a:ea typeface="+mn-ea"/>
                <a:cs typeface="+mn-cs"/>
              </a:rPr>
            </a:br>
            <a:r>
              <a:rPr lang="hi-IN" b="1" u="sng" dirty="0">
                <a:latin typeface="Times New Roman" panose="02020603050405020304" pitchFamily="18" charset="0"/>
                <a:ea typeface="+mn-ea"/>
                <a:cs typeface="Times New Roman" panose="02020603050405020304" pitchFamily="18" charset="0"/>
              </a:rPr>
              <a:t>हाथों की मदद के बिना पानी में खड़े होना</a:t>
            </a:r>
            <a:r>
              <a:rPr lang="en-US" sz="2000" dirty="0"/>
              <a:t/>
            </a:r>
            <a:br>
              <a:rPr lang="en-US" sz="2000" dirty="0"/>
            </a:br>
            <a:endParaRPr lang="en-IN" altLang="en-US" sz="3600" dirty="0"/>
          </a:p>
        </p:txBody>
      </p:sp>
      <p:pic>
        <p:nvPicPr>
          <p:cNvPr id="6" name="Picture 5" descr="WhatsApp Image 2025-07-26 at 15.59.37_2908246e.jpg"/>
          <p:cNvPicPr>
            <a:picLocks noChangeAspect="1"/>
          </p:cNvPicPr>
          <p:nvPr/>
        </p:nvPicPr>
        <p:blipFill>
          <a:blip r:embed="rId3"/>
          <a:srcRect/>
          <a:stretch>
            <a:fillRect/>
          </a:stretch>
        </p:blipFill>
        <p:spPr>
          <a:xfrm>
            <a:off x="0" y="0"/>
            <a:ext cx="1187400" cy="1111200"/>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1004600" y="0"/>
            <a:ext cx="1187400" cy="1111201"/>
          </a:xfrm>
          <a:prstGeom prst="rect">
            <a:avLst/>
          </a:prstGeom>
        </p:spPr>
      </p:pic>
      <p:sp>
        <p:nvSpPr>
          <p:cNvPr id="12" name="TextBox 11">
            <a:extLst>
              <a:ext uri="{FF2B5EF4-FFF2-40B4-BE49-F238E27FC236}">
                <a16:creationId xmlns:a16="http://schemas.microsoft.com/office/drawing/2014/main" xmlns="" id="{98F58D84-5436-AD05-FC2C-D826AFD2F18D}"/>
              </a:ext>
            </a:extLst>
          </p:cNvPr>
          <p:cNvSpPr txBox="1"/>
          <p:nvPr/>
        </p:nvSpPr>
        <p:spPr>
          <a:xfrm>
            <a:off x="504467" y="1820167"/>
            <a:ext cx="7824525" cy="3970318"/>
          </a:xfrm>
          <a:prstGeom prst="rect">
            <a:avLst/>
          </a:prstGeom>
          <a:noFill/>
        </p:spPr>
        <p:txBody>
          <a:bodyPr wrap="square">
            <a:spAutoFit/>
          </a:bodyPr>
          <a:lstStyle/>
          <a:p>
            <a:pPr marL="457200" indent="-457200" algn="just">
              <a:buFont typeface="Arial" panose="020B0604020202020204" pitchFamily="34" charset="0"/>
              <a:buChar char="•"/>
            </a:pPr>
            <a:r>
              <a:rPr lang="hi-IN" sz="2800" b="1" dirty="0">
                <a:latin typeface="Times New Roman" pitchFamily="18" charset="0"/>
                <a:cs typeface="Times New Roman" pitchFamily="18" charset="0"/>
              </a:rPr>
              <a:t>सीधी शरीर की स्थिति: </a:t>
            </a:r>
            <a:r>
              <a:rPr lang="hi-IN" sz="2800" dirty="0">
                <a:latin typeface="Times New Roman" pitchFamily="18" charset="0"/>
                <a:cs typeface="Times New Roman" pitchFamily="18" charset="0"/>
              </a:rPr>
              <a:t>अपने पैरों को हल्का मोड़कर सीधा आसन बनाए रखें।</a:t>
            </a:r>
          </a:p>
          <a:p>
            <a:pPr marL="457200" indent="-457200" algn="just">
              <a:buFont typeface="Arial" panose="020B0604020202020204" pitchFamily="34" charset="0"/>
              <a:buChar char="•"/>
            </a:pPr>
            <a:r>
              <a:rPr lang="hi-IN" sz="2800" b="1" dirty="0">
                <a:latin typeface="Times New Roman" pitchFamily="18" charset="0"/>
                <a:cs typeface="Times New Roman" pitchFamily="18" charset="0"/>
              </a:rPr>
              <a:t>पैरों की किक: </a:t>
            </a:r>
            <a:r>
              <a:rPr lang="hi-IN" sz="2800" dirty="0">
                <a:latin typeface="Times New Roman" pitchFamily="18" charset="0"/>
                <a:cs typeface="Times New Roman" pitchFamily="18" charset="0"/>
              </a:rPr>
              <a:t>पैरों की हलचल करें, जैसे फ्लटर किक या संशोधित ब्रेस्टस्ट्रोक किक।</a:t>
            </a:r>
          </a:p>
          <a:p>
            <a:pPr marL="457200" indent="-457200" algn="just">
              <a:buFont typeface="Arial" panose="020B0604020202020204" pitchFamily="34" charset="0"/>
              <a:buChar char="•"/>
            </a:pPr>
            <a:r>
              <a:rPr lang="hi-IN" sz="2800" b="1" dirty="0">
                <a:latin typeface="Times New Roman" pitchFamily="18" charset="0"/>
                <a:cs typeface="Times New Roman" pitchFamily="18" charset="0"/>
              </a:rPr>
              <a:t>उत्प्लावन: </a:t>
            </a:r>
            <a:r>
              <a:rPr lang="hi-IN" sz="2800" dirty="0">
                <a:latin typeface="Times New Roman" pitchFamily="18" charset="0"/>
                <a:cs typeface="Times New Roman" pitchFamily="18" charset="0"/>
              </a:rPr>
              <a:t>अपने फेफड़ों में हवा भरकर रखें ताकि उत्प्लावन बढ़े और आसानी से तैरते रहें।</a:t>
            </a:r>
          </a:p>
          <a:p>
            <a:pPr marL="457200" indent="-457200" algn="just">
              <a:buFont typeface="Arial" panose="020B0604020202020204" pitchFamily="34" charset="0"/>
              <a:buChar char="•"/>
            </a:pPr>
            <a:r>
              <a:rPr lang="hi-IN" sz="2800" b="1" dirty="0">
                <a:latin typeface="Times New Roman" pitchFamily="18" charset="0"/>
                <a:cs typeface="Times New Roman" pitchFamily="18" charset="0"/>
              </a:rPr>
              <a:t>संतुलन: </a:t>
            </a:r>
            <a:r>
              <a:rPr lang="hi-IN" sz="2800" dirty="0">
                <a:latin typeface="Times New Roman" pitchFamily="18" charset="0"/>
                <a:cs typeface="Times New Roman" pitchFamily="18" charset="0"/>
              </a:rPr>
              <a:t>संतुलन बनाए रखने के लिए अपने कूल्हों को शरीर से थोड़ा पीछे रखें।</a:t>
            </a:r>
          </a:p>
          <a:p>
            <a:pPr marL="457200" indent="-457200" algn="just">
              <a:buFont typeface="Arial" panose="020B0604020202020204" pitchFamily="34" charset="0"/>
              <a:buChar char="•"/>
            </a:pPr>
            <a:r>
              <a:rPr lang="hi-IN" sz="2800" b="1" dirty="0">
                <a:latin typeface="Times New Roman" pitchFamily="18" charset="0"/>
                <a:cs typeface="Times New Roman" pitchFamily="18" charset="0"/>
              </a:rPr>
              <a:t>श्वास: </a:t>
            </a:r>
            <a:r>
              <a:rPr lang="hi-IN" sz="2800" dirty="0">
                <a:latin typeface="Times New Roman" pitchFamily="18" charset="0"/>
                <a:cs typeface="Times New Roman" pitchFamily="18" charset="0"/>
              </a:rPr>
              <a:t>ऊर्जा बचाने के लिए नियंत्रित श्वास का अभ्यास करें।</a:t>
            </a:r>
          </a:p>
        </p:txBody>
      </p:sp>
    </p:spTree>
    <p:extLst>
      <p:ext uri="{BB962C8B-B14F-4D97-AF65-F5344CB8AC3E}">
        <p14:creationId xmlns:p14="http://schemas.microsoft.com/office/powerpoint/2010/main" val="15441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1DC5E9-653A-327F-C359-538D0734AE09}"/>
              </a:ext>
            </a:extLst>
          </p:cNvPr>
          <p:cNvSpPr>
            <a:spLocks noGrp="1"/>
          </p:cNvSpPr>
          <p:nvPr>
            <p:ph type="title"/>
          </p:nvPr>
        </p:nvSpPr>
        <p:spPr>
          <a:xfrm>
            <a:off x="1479176" y="0"/>
            <a:ext cx="9305365" cy="938381"/>
          </a:xfrm>
          <a:solidFill>
            <a:srgbClr val="FFC000"/>
          </a:solidFill>
        </p:spPr>
        <p:txBody>
          <a:bodyPr>
            <a:normAutofit/>
          </a:bodyPr>
          <a:lstStyle/>
          <a:p>
            <a:r>
              <a:rPr lang="hi-IN" b="1" u="sng" dirty="0">
                <a:latin typeface="Times New Roman" panose="02020603050405020304" pitchFamily="18" charset="0"/>
                <a:cs typeface="Times New Roman" panose="02020603050405020304" pitchFamily="18" charset="0"/>
              </a:rPr>
              <a:t>प्रवेश के तरीके</a:t>
            </a:r>
            <a:endParaRPr lang="en-IN" u="sng" dirty="0"/>
          </a:p>
        </p:txBody>
      </p:sp>
      <p:sp>
        <p:nvSpPr>
          <p:cNvPr id="3" name="Content Placeholder 2">
            <a:extLst>
              <a:ext uri="{FF2B5EF4-FFF2-40B4-BE49-F238E27FC236}">
                <a16:creationId xmlns:a16="http://schemas.microsoft.com/office/drawing/2014/main" xmlns="" id="{9314D9A0-A514-316E-FDB7-16ECB35F2BD7}"/>
              </a:ext>
            </a:extLst>
          </p:cNvPr>
          <p:cNvSpPr>
            <a:spLocks noGrp="1"/>
          </p:cNvSpPr>
          <p:nvPr>
            <p:ph idx="1"/>
          </p:nvPr>
        </p:nvSpPr>
        <p:spPr>
          <a:xfrm>
            <a:off x="380999" y="1207698"/>
            <a:ext cx="11572875" cy="5543297"/>
          </a:xfrm>
        </p:spPr>
        <p:txBody>
          <a:bodyPr>
            <a:noAutofit/>
          </a:bodyPr>
          <a:lstStyle/>
          <a:p>
            <a:pPr algn="just">
              <a:spcBef>
                <a:spcPts val="0"/>
              </a:spcBef>
            </a:pPr>
            <a:r>
              <a:rPr lang="hi-IN" sz="2800" b="1" dirty="0">
                <a:latin typeface="Times New Roman" panose="02020603050405020304" pitchFamily="18" charset="0"/>
                <a:cs typeface="Times New Roman" panose="02020603050405020304" pitchFamily="18" charset="0"/>
              </a:rPr>
              <a:t>स्लाइड इन</a:t>
            </a:r>
          </a:p>
          <a:p>
            <a:pPr marL="400050" lvl="1" indent="0" algn="just">
              <a:spcBef>
                <a:spcPts val="0"/>
              </a:spcBef>
              <a:buNone/>
            </a:pPr>
            <a:r>
              <a:rPr lang="hi-IN" dirty="0">
                <a:latin typeface="Times New Roman" panose="02020603050405020304" pitchFamily="18" charset="0"/>
                <a:cs typeface="Times New Roman" panose="02020603050405020304" pitchFamily="18" charset="0"/>
              </a:rPr>
              <a:t>जब पानी की गहराई और तल की स्थिति अज्ञात हो, तो स्लाइड इन प्रवेश सबसे उपयुक्त विकल्प होता है। यह प्रवेश नियंत्रित और सुरक्षित होता है, जिससे पैरों और किसी सहायक वस्तु की मदद से सतह के नीचे मौजूद अदृश्य बाधाओं को महसूस किया जा सकता है।</a:t>
            </a:r>
          </a:p>
          <a:p>
            <a:pPr algn="just">
              <a:spcBef>
                <a:spcPts val="0"/>
              </a:spcBef>
            </a:pPr>
            <a:r>
              <a:rPr lang="hi-IN" sz="2800" b="1" dirty="0">
                <a:latin typeface="Times New Roman" panose="02020603050405020304" pitchFamily="18" charset="0"/>
                <a:cs typeface="Times New Roman" panose="02020603050405020304" pitchFamily="18" charset="0"/>
              </a:rPr>
              <a:t>वेड इन</a:t>
            </a:r>
          </a:p>
          <a:p>
            <a:pPr marL="400050" lvl="1" indent="0" algn="just">
              <a:spcBef>
                <a:spcPts val="0"/>
              </a:spcBef>
              <a:buNone/>
            </a:pPr>
            <a:r>
              <a:rPr lang="hi-IN" dirty="0">
                <a:latin typeface="Times New Roman" panose="02020603050405020304" pitchFamily="18" charset="0"/>
                <a:cs typeface="Times New Roman" panose="02020603050405020304" pitchFamily="18" charset="0"/>
              </a:rPr>
              <a:t>यदि पानी उथला है और परिस्थितियाँ अज्ञात हैं, तो वेड इन प्रवेश सबसे अच्छा विकल्प है। यह तरीका भी नियंत्रित और सुरक्षित प्रवेश की अनुमति देता है, जिससे पैरों और किसी सहायक वस्तु की मदद से सतह के नीचे मौजूद अदृश्य बाधाओं को महसूस किया जा सकता है।</a:t>
            </a:r>
          </a:p>
          <a:p>
            <a:pPr algn="just">
              <a:spcBef>
                <a:spcPts val="0"/>
              </a:spcBef>
            </a:pPr>
            <a:r>
              <a:rPr lang="hi-IN" sz="2800" b="1" dirty="0">
                <a:latin typeface="Times New Roman" panose="02020603050405020304" pitchFamily="18" charset="0"/>
                <a:cs typeface="Times New Roman" panose="02020603050405020304" pitchFamily="18" charset="0"/>
              </a:rPr>
              <a:t>स्टेप इन</a:t>
            </a:r>
          </a:p>
          <a:p>
            <a:pPr marL="400050" lvl="1" indent="0" algn="just">
              <a:spcBef>
                <a:spcPts val="0"/>
              </a:spcBef>
              <a:buNone/>
            </a:pPr>
            <a:r>
              <a:rPr lang="hi-IN" dirty="0">
                <a:latin typeface="Times New Roman" panose="02020603050405020304" pitchFamily="18" charset="0"/>
                <a:cs typeface="Times New Roman" panose="02020603050405020304" pitchFamily="18" charset="0"/>
              </a:rPr>
              <a:t>यदि पानी साफ है और आप गहराई का अनुमान लगा सकते हैं तथा देख सकते हैं कि तल बाधाओं से मुक्त है, तो आप स्टेप इन प्रवेश कर सकते हैं। यह प्रवेश उन स्थानों के लिए सबसे उपयुक्त है जहाँ प्रवेश बिंदु पानी के स्तर से बहुत अधिक ऊँचाई पर नहीं होता।</a:t>
            </a:r>
            <a:endParaRPr lang="en-IN" dirty="0"/>
          </a:p>
        </p:txBody>
      </p:sp>
      <p:pic>
        <p:nvPicPr>
          <p:cNvPr id="4" name="Picture 3" descr="WhatsApp Image 2025-07-26 at 15.59.37_2908246e.jpg"/>
          <p:cNvPicPr>
            <a:picLocks noChangeAspect="1"/>
          </p:cNvPicPr>
          <p:nvPr/>
        </p:nvPicPr>
        <p:blipFill>
          <a:blip r:embed="rId2"/>
          <a:srcRect/>
          <a:stretch>
            <a:fillRect/>
          </a:stretch>
        </p:blipFill>
        <p:spPr>
          <a:xfrm>
            <a:off x="0" y="0"/>
            <a:ext cx="1187400" cy="1111200"/>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1004600" y="0"/>
            <a:ext cx="1187400" cy="1111201"/>
          </a:xfrm>
          <a:prstGeom prst="rect">
            <a:avLst/>
          </a:prstGeom>
        </p:spPr>
      </p:pic>
    </p:spTree>
    <p:extLst>
      <p:ext uri="{BB962C8B-B14F-4D97-AF65-F5344CB8AC3E}">
        <p14:creationId xmlns:p14="http://schemas.microsoft.com/office/powerpoint/2010/main" val="3752152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1777</TotalTime>
  <Words>1964</Words>
  <Application>Microsoft Office PowerPoint</Application>
  <PresentationFormat>Widescreen</PresentationFormat>
  <Paragraphs>199</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Mangal</vt:lpstr>
      <vt:lpstr>Times New Roman</vt:lpstr>
      <vt:lpstr>VAG Rounded Bold</vt:lpstr>
      <vt:lpstr>Office Theme</vt:lpstr>
      <vt:lpstr>PowerPoint Presentation</vt:lpstr>
      <vt:lpstr>उद्देश्य </vt:lpstr>
      <vt:lpstr>लगातार....</vt:lpstr>
      <vt:lpstr>परिचय</vt:lpstr>
      <vt:lpstr>PowerPoint Presentation</vt:lpstr>
      <vt:lpstr>प्राकृतिक पानी में बिना किसी सहारे के चेहरे को डुबाना</vt:lpstr>
      <vt:lpstr>                    लगातार....</vt:lpstr>
      <vt:lpstr>  हाथों की मदद के बिना पानी में खड़े होना </vt:lpstr>
      <vt:lpstr>प्रवेश के तरीके</vt:lpstr>
      <vt:lpstr> प्रवेश के तरीके </vt:lpstr>
      <vt:lpstr> </vt:lpstr>
      <vt:lpstr>PowerPoint Presentation</vt:lpstr>
      <vt:lpstr>PowerPoint Presentation</vt:lpstr>
      <vt:lpstr>                           लगातार....</vt:lpstr>
      <vt:lpstr>                              लगातार....</vt:lpstr>
      <vt:lpstr>                       लगातार....</vt:lpstr>
      <vt:lpstr>                       लगातार....</vt:lpstr>
      <vt:lpstr>PowerPoint Presentation</vt:lpstr>
      <vt:lpstr>घायल को स्ट्रेचर पर स्थानांतरित करना और ले जाना</vt:lpstr>
      <vt:lpstr>PowerPoint Presentation</vt:lpstr>
      <vt:lpstr>PowerPoint Presentation</vt:lpstr>
      <vt:lpstr>सूखा बचाव</vt:lpstr>
      <vt:lpstr>लगातार....</vt:lpstr>
      <vt:lpstr>लगातार....</vt:lpstr>
      <vt:lpstr>लगातार....</vt:lpstr>
      <vt:lpstr>लगातार....</vt:lpstr>
      <vt:lpstr>गीला बचाव (Wet Rescue)</vt:lpstr>
      <vt:lpstr>लगातार....</vt:lpstr>
      <vt:lpstr>लगातार....</vt:lpstr>
      <vt:lpstr>लगातार....</vt:lpstr>
      <vt:lpstr>लगातार....</vt:lpstr>
      <vt:lpstr>समीक्षा</vt:lpstr>
      <vt:lpstr>लगातार....</vt:lpstr>
      <vt:lpstr>PowerPoint Presentation</vt:lpstr>
      <vt:lpstr>मूल्यांकन</vt:lpstr>
      <vt:lpstr>धन्यवाद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 ON FWR</dc:title>
  <dc:creator>04bn NDRF Arakkonam</dc:creator>
  <cp:lastModifiedBy>Administrator</cp:lastModifiedBy>
  <cp:revision>260</cp:revision>
  <dcterms:created xsi:type="dcterms:W3CDTF">2025-03-09T04:24:30Z</dcterms:created>
  <dcterms:modified xsi:type="dcterms:W3CDTF">2025-12-15T04:54:25Z</dcterms:modified>
</cp:coreProperties>
</file>