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Open Sans" panose="020B0604020202020204" charset="0"/>
      <p:regular r:id="rId47"/>
      <p:bold r:id="rId48"/>
      <p:italic r:id="rId49"/>
      <p:boldItalic r:id="rId50"/>
    </p:embeddedFont>
    <p:embeddedFont>
      <p:font typeface="Open Sans SemiBold" panose="020B0604020202020204" charset="0"/>
      <p:regular r:id="rId51"/>
      <p:bold r:id="rId52"/>
      <p:italic r:id="rId53"/>
      <p:boldItalic r:id="rId54"/>
    </p:embeddedFont>
    <p:embeddedFont>
      <p:font typeface="Tahoma" panose="020B0604030504040204" pitchFamily="3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436062-64DC-429B-B667-6AB6FBB2F722}">
  <a:tblStyle styleId="{18436062-64DC-429B-B667-6AB6FBB2F722}" styleName="Table_0">
    <a:wholeTbl>
      <a:tcTxStyle b="off" i="off">
        <a:font>
          <a:latin typeface="Open Sans"/>
          <a:ea typeface="Open Sans"/>
          <a:cs typeface="Open Sans"/>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pPr marL="0" marR="0" lvl="0" indent="0" algn="l" rtl="0">
                <a:spcBef>
                  <a:spcPts val="0"/>
                </a:spcBef>
                <a:spcAft>
                  <a:spcPts val="0"/>
                </a:spcAft>
                <a:buNone/>
              </a:pPr>
              <a:t>20</a:t>
            </a:fld>
            <a:endParaRPr sz="1200">
              <a:solidFill>
                <a:schemeClr val="dk1"/>
              </a:solidFill>
              <a:latin typeface="Times New Roman"/>
              <a:ea typeface="Times New Roman"/>
              <a:cs typeface="Times New Roman"/>
              <a:sym typeface="Times New Roman"/>
            </a:endParaRPr>
          </a:p>
        </p:txBody>
      </p:sp>
      <p:sp>
        <p:nvSpPr>
          <p:cNvPr id="288" name="Google Shape;2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20:notes"/>
          <p:cNvSpPr txBox="1">
            <a:spLocks noGrp="1"/>
          </p:cNvSpPr>
          <p:nvPr>
            <p:ph type="body" idx="1"/>
          </p:nvPr>
        </p:nvSpPr>
        <p:spPr>
          <a:xfrm>
            <a:off x="1239838" y="3330575"/>
            <a:ext cx="6816725" cy="31543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यदि आप आग से लड़ने का निर्णय लेते हैं, तो बुझाने वाले यंत्र को सही तरीके से चलाने के तरीके को याद रखने के लिए "पास" संक्षिप्त नाम का उपयोग करें।</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pPr marL="0" marR="0" lvl="0" indent="0" algn="l" rtl="0">
                <a:spcBef>
                  <a:spcPts val="0"/>
                </a:spcBef>
                <a:spcAft>
                  <a:spcPts val="0"/>
                </a:spcAft>
                <a:buNone/>
              </a:pPr>
              <a:t>30</a:t>
            </a:fld>
            <a:endParaRPr sz="1200">
              <a:solidFill>
                <a:schemeClr val="dk1"/>
              </a:solidFill>
              <a:latin typeface="Times New Roman"/>
              <a:ea typeface="Times New Roman"/>
              <a:cs typeface="Times New Roman"/>
              <a:sym typeface="Times New Roman"/>
            </a:endParaRPr>
          </a:p>
        </p:txBody>
      </p:sp>
      <p:sp>
        <p:nvSpPr>
          <p:cNvPr id="416" name="Google Shape;41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30:notes"/>
          <p:cNvSpPr txBox="1">
            <a:spLocks noGrp="1"/>
          </p:cNvSpPr>
          <p:nvPr>
            <p:ph type="body" idx="1"/>
          </p:nvPr>
        </p:nvSpPr>
        <p:spPr>
          <a:xfrm>
            <a:off x="1239838" y="3330575"/>
            <a:ext cx="6816725" cy="31543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1" name="Google Shape;4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चेहरा क्यों ढकें? आग से वायुमार्ग की सुरक्षा के लिए।</a:t>
            </a:r>
            <a:endParaRPr/>
          </a:p>
        </p:txBody>
      </p:sp>
      <p:sp>
        <p:nvSpPr>
          <p:cNvPr id="432" name="Google Shape;43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pPr marL="0" marR="0" lvl="0" indent="0" algn="l" rtl="0">
                <a:spcBef>
                  <a:spcPts val="0"/>
                </a:spcBef>
                <a:spcAft>
                  <a:spcPts val="0"/>
                </a:spcAft>
                <a:buNone/>
              </a:pPr>
              <a:t>32</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pPr marL="0" marR="0" lvl="0" indent="0" algn="l" rtl="0">
                <a:spcBef>
                  <a:spcPts val="0"/>
                </a:spcBef>
                <a:spcAft>
                  <a:spcPts val="0"/>
                </a:spcAft>
                <a:buNone/>
              </a:pPr>
              <a:t>40</a:t>
            </a:fld>
            <a:endParaRPr sz="1200">
              <a:solidFill>
                <a:schemeClr val="dk1"/>
              </a:solidFill>
              <a:latin typeface="Times New Roman"/>
              <a:ea typeface="Times New Roman"/>
              <a:cs typeface="Times New Roman"/>
              <a:sym typeface="Times New Roman"/>
            </a:endParaRPr>
          </a:p>
        </p:txBody>
      </p:sp>
      <p:sp>
        <p:nvSpPr>
          <p:cNvPr id="494" name="Google Shape;49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40:notes"/>
          <p:cNvSpPr txBox="1">
            <a:spLocks noGrp="1"/>
          </p:cNvSpPr>
          <p:nvPr>
            <p:ph type="body" idx="1"/>
          </p:nvPr>
        </p:nvSpPr>
        <p:spPr>
          <a:xfrm>
            <a:off x="1239838" y="3330575"/>
            <a:ext cx="6816725" cy="31543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143934" y="2766218"/>
            <a:ext cx="358986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038599" y="889000"/>
            <a:ext cx="8009467" cy="5287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5" name="Google Shape;25;p2"/>
          <p:cNvSpPr/>
          <p:nvPr/>
        </p:nvSpPr>
        <p:spPr>
          <a:xfrm>
            <a:off x="10306975" y="6628210"/>
            <a:ext cx="632574" cy="71847"/>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1" name="Google Shape;8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7" name="Google Shape;8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0" y="2341562"/>
            <a:ext cx="4834467"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4834466" y="872067"/>
            <a:ext cx="7162801" cy="545934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0" name="Google Shape;3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a:spLocks noGrp="1"/>
          </p:cNvSpPr>
          <p:nvPr>
            <p:ph type="pic" idx="2"/>
          </p:nvPr>
        </p:nvSpPr>
        <p:spPr>
          <a:xfrm>
            <a:off x="5183188" y="987425"/>
            <a:ext cx="6172200" cy="4873625"/>
          </a:xfrm>
          <a:prstGeom prst="rect">
            <a:avLst/>
          </a:prstGeom>
          <a:noFill/>
          <a:ln>
            <a:noFill/>
          </a:ln>
        </p:spPr>
      </p:sp>
      <p:sp>
        <p:nvSpPr>
          <p:cNvPr id="73" name="Google Shape;73;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4" name="Google Shape;14;p1" descr="NDRF LOGO | NDRF - National Disaster Response Force"/>
          <p:cNvPicPr preferRelativeResize="0"/>
          <p:nvPr/>
        </p:nvPicPr>
        <p:blipFill rotWithShape="1">
          <a:blip r:embed="rId13">
            <a:alphaModFix/>
          </a:blip>
          <a:srcRect/>
          <a:stretch/>
        </p:blipFill>
        <p:spPr>
          <a:xfrm>
            <a:off x="0" y="0"/>
            <a:ext cx="1594485" cy="876935"/>
          </a:xfrm>
          <a:prstGeom prst="rect">
            <a:avLst/>
          </a:prstGeom>
          <a:noFill/>
          <a:ln>
            <a:noFill/>
          </a:ln>
        </p:spPr>
      </p:pic>
      <p:pic>
        <p:nvPicPr>
          <p:cNvPr id="15" name="Google Shape;15;p1"/>
          <p:cNvPicPr preferRelativeResize="0"/>
          <p:nvPr/>
        </p:nvPicPr>
        <p:blipFill rotWithShape="1">
          <a:blip r:embed="rId14">
            <a:alphaModFix/>
          </a:blip>
          <a:srcRect/>
          <a:stretch/>
        </p:blipFill>
        <p:spPr>
          <a:xfrm>
            <a:off x="11295497" y="5944"/>
            <a:ext cx="882650" cy="877570"/>
          </a:xfrm>
          <a:prstGeom prst="rect">
            <a:avLst/>
          </a:prstGeom>
          <a:noFill/>
          <a:ln>
            <a:noFill/>
          </a:ln>
        </p:spPr>
      </p:pic>
      <p:sp>
        <p:nvSpPr>
          <p:cNvPr id="16" name="Google Shape;16;p1"/>
          <p:cNvSpPr txBox="1"/>
          <p:nvPr/>
        </p:nvSpPr>
        <p:spPr>
          <a:xfrm>
            <a:off x="216130" y="6286056"/>
            <a:ext cx="2177935" cy="342761"/>
          </a:xfrm>
          <a:prstGeom prst="rect">
            <a:avLst/>
          </a:prstGeom>
          <a:noFill/>
          <a:ln>
            <a:noFill/>
          </a:ln>
        </p:spPr>
        <p:txBody>
          <a:bodyPr spcFirstLastPara="1" wrap="square" lIns="78275" tIns="78275" rIns="78275" bIns="7827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DM | INDIA</a:t>
            </a:r>
            <a:endParaRPr/>
          </a:p>
        </p:txBody>
      </p:sp>
      <p:sp>
        <p:nvSpPr>
          <p:cNvPr id="17" name="Google Shape;17;p1"/>
          <p:cNvSpPr/>
          <p:nvPr/>
        </p:nvSpPr>
        <p:spPr>
          <a:xfrm>
            <a:off x="816747" y="6578125"/>
            <a:ext cx="985423" cy="104101"/>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8" name="Google Shape;18;p1"/>
          <p:cNvSpPr txBox="1"/>
          <p:nvPr/>
        </p:nvSpPr>
        <p:spPr>
          <a:xfrm>
            <a:off x="10204239" y="6348343"/>
            <a:ext cx="551280" cy="342761"/>
          </a:xfrm>
          <a:prstGeom prst="rect">
            <a:avLst/>
          </a:prstGeom>
          <a:noFill/>
          <a:ln>
            <a:noFill/>
          </a:ln>
        </p:spPr>
        <p:txBody>
          <a:bodyPr spcFirstLastPara="1" wrap="square" lIns="78275" tIns="78275" rIns="78275" bIns="78275" anchor="t" anchorCtr="0">
            <a:spAutoFit/>
          </a:bodyPr>
          <a:lstStyle/>
          <a:p>
            <a:pPr marL="0" marR="0" lvl="0" indent="0" algn="ctr" rtl="0">
              <a:spcBef>
                <a:spcPts val="0"/>
              </a:spcBef>
              <a:spcAft>
                <a:spcPts val="0"/>
              </a:spcAft>
              <a:buNone/>
            </a:pPr>
            <a:r>
              <a:rPr lang="en-US" sz="1200" b="0">
                <a:solidFill>
                  <a:srgbClr val="535353"/>
                </a:solidFill>
                <a:latin typeface="Open Sans"/>
                <a:ea typeface="Open Sans"/>
                <a:cs typeface="Open Sans"/>
                <a:sym typeface="Open Sans"/>
              </a:rPr>
              <a:t>PPT  -</a:t>
            </a:r>
            <a:endParaRPr/>
          </a:p>
        </p:txBody>
      </p:sp>
      <p:sp>
        <p:nvSpPr>
          <p:cNvPr id="19" name="Google Shape;19;p1"/>
          <p:cNvSpPr/>
          <p:nvPr/>
        </p:nvSpPr>
        <p:spPr>
          <a:xfrm>
            <a:off x="10298097" y="6628211"/>
            <a:ext cx="641452" cy="88778"/>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Image:WTCgroundzero.jp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Image:Fire_triangle.sv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p:nvPr/>
        </p:nvSpPr>
        <p:spPr>
          <a:xfrm>
            <a:off x="98697" y="1941342"/>
            <a:ext cx="11774435" cy="3390313"/>
          </a:xfrm>
          <a:prstGeom prst="parallelogram">
            <a:avLst>
              <a:gd name="adj" fmla="val 25000"/>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dirty="0">
                <a:solidFill>
                  <a:srgbClr val="FFFFFF"/>
                </a:solidFill>
                <a:latin typeface="Open Sans"/>
                <a:ea typeface="Open Sans"/>
                <a:cs typeface="Open Sans"/>
                <a:sym typeface="Open Sans"/>
              </a:rPr>
              <a:t>Lesson-4</a:t>
            </a:r>
          </a:p>
          <a:p>
            <a:pPr marL="0" marR="0" lvl="0" indent="0" algn="ctr" rtl="0">
              <a:spcBef>
                <a:spcPts val="0"/>
              </a:spcBef>
              <a:spcAft>
                <a:spcPts val="0"/>
              </a:spcAft>
              <a:buNone/>
            </a:pPr>
            <a:r>
              <a:rPr lang="en-US" sz="6600" dirty="0" err="1">
                <a:solidFill>
                  <a:srgbClr val="FFFFFF"/>
                </a:solidFill>
                <a:latin typeface="Open Sans"/>
                <a:ea typeface="Open Sans"/>
                <a:cs typeface="Open Sans"/>
                <a:sym typeface="Open Sans"/>
              </a:rPr>
              <a:t>आग</a:t>
            </a:r>
            <a:r>
              <a:rPr lang="en-US" sz="6600" dirty="0">
                <a:solidFill>
                  <a:srgbClr val="FFFFFF"/>
                </a:solidFill>
                <a:latin typeface="Open Sans"/>
                <a:ea typeface="Open Sans"/>
                <a:cs typeface="Open Sans"/>
                <a:sym typeface="Open Sans"/>
              </a:rPr>
              <a:t> </a:t>
            </a:r>
            <a:r>
              <a:rPr lang="en-US" sz="6600" dirty="0" err="1">
                <a:solidFill>
                  <a:srgbClr val="FFFFFF"/>
                </a:solidFill>
                <a:latin typeface="Open Sans"/>
                <a:ea typeface="Open Sans"/>
                <a:cs typeface="Open Sans"/>
                <a:sym typeface="Open Sans"/>
              </a:rPr>
              <a:t>की</a:t>
            </a:r>
            <a:r>
              <a:rPr lang="en-US" sz="6600" dirty="0">
                <a:solidFill>
                  <a:srgbClr val="FFFFFF"/>
                </a:solidFill>
                <a:latin typeface="Open Sans"/>
                <a:ea typeface="Open Sans"/>
                <a:cs typeface="Open Sans"/>
                <a:sym typeface="Open Sans"/>
              </a:rPr>
              <a:t>  </a:t>
            </a:r>
            <a:endParaRPr sz="6600" dirty="0">
              <a:solidFill>
                <a:srgbClr val="FFFFFF"/>
              </a:solidFill>
              <a:latin typeface="Open Sans"/>
              <a:ea typeface="Open Sans"/>
              <a:cs typeface="Open Sans"/>
              <a:sym typeface="Open Sans"/>
            </a:endParaRPr>
          </a:p>
          <a:p>
            <a:pPr marL="0" marR="0" lvl="0" indent="0" algn="ctr" rtl="0">
              <a:spcBef>
                <a:spcPts val="0"/>
              </a:spcBef>
              <a:spcAft>
                <a:spcPts val="0"/>
              </a:spcAft>
              <a:buNone/>
            </a:pPr>
            <a:r>
              <a:rPr lang="en-US" sz="6600" dirty="0" err="1">
                <a:solidFill>
                  <a:srgbClr val="FFFFFF"/>
                </a:solidFill>
                <a:latin typeface="Open Sans"/>
                <a:ea typeface="Open Sans"/>
                <a:cs typeface="Open Sans"/>
                <a:sym typeface="Open Sans"/>
              </a:rPr>
              <a:t>आपात</a:t>
            </a:r>
            <a:r>
              <a:rPr lang="en-US" sz="6600" dirty="0">
                <a:solidFill>
                  <a:srgbClr val="FFFFFF"/>
                </a:solidFill>
                <a:latin typeface="Open Sans"/>
                <a:ea typeface="Open Sans"/>
                <a:cs typeface="Open Sans"/>
                <a:sym typeface="Open Sans"/>
              </a:rPr>
              <a:t> </a:t>
            </a:r>
            <a:r>
              <a:rPr lang="en-US" sz="6600" dirty="0" err="1">
                <a:solidFill>
                  <a:srgbClr val="FFFFFF"/>
                </a:solidFill>
                <a:latin typeface="Open Sans"/>
                <a:ea typeface="Open Sans"/>
                <a:cs typeface="Open Sans"/>
                <a:sym typeface="Open Sans"/>
              </a:rPr>
              <a:t>स्थिति</a:t>
            </a:r>
            <a:r>
              <a:rPr lang="en-US" sz="6600" dirty="0">
                <a:solidFill>
                  <a:srgbClr val="FFFFFF"/>
                </a:solidFill>
                <a:latin typeface="Open Sans"/>
                <a:ea typeface="Open Sans"/>
                <a:cs typeface="Open Sans"/>
                <a:sym typeface="Open Sans"/>
              </a:rPr>
              <a:t>  </a:t>
            </a:r>
            <a:endParaRPr sz="6600" dirty="0">
              <a:solidFill>
                <a:srgbClr val="FFFFFF"/>
              </a:solidFill>
              <a:latin typeface="Open Sans"/>
              <a:ea typeface="Open Sans"/>
              <a:cs typeface="Open Sans"/>
              <a:sym typeface="Open Sans"/>
            </a:endParaRPr>
          </a:p>
        </p:txBody>
      </p:sp>
      <p:sp>
        <p:nvSpPr>
          <p:cNvPr id="94" name="Google Shape;94;p13" descr="Free Transparent Fire Background, Download Free Clip Art, Free Clip Art on  Clipart Library"/>
          <p:cNvSpPr/>
          <p:nvPr/>
        </p:nvSpPr>
        <p:spPr>
          <a:xfrm>
            <a:off x="1704975" y="-2127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Times New Roman"/>
              <a:ea typeface="Times New Roman"/>
              <a:cs typeface="Times New Roman"/>
              <a:sym typeface="Times New Roman"/>
            </a:endParaRPr>
          </a:p>
        </p:txBody>
      </p:sp>
      <p:sp>
        <p:nvSpPr>
          <p:cNvPr id="95" name="Google Shape;95;p13" descr="Transparent Fire Flames Clipart Black And White, HD Png Download ,  Transparent Png Image - PNGitem"/>
          <p:cNvSpPr/>
          <p:nvPr/>
        </p:nvSpPr>
        <p:spPr>
          <a:xfrm>
            <a:off x="1857375" y="-603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Times New Roman"/>
              <a:ea typeface="Times New Roman"/>
              <a:cs typeface="Times New Roman"/>
              <a:sym typeface="Times New Roman"/>
            </a:endParaRPr>
          </a:p>
        </p:txBody>
      </p:sp>
      <p:sp>
        <p:nvSpPr>
          <p:cNvPr id="96" name="Google Shape;96;p13" descr="Transparent Fire Flames Clipart Black And White, HD Png Download ,  Transparent Png Image - PNGitem"/>
          <p:cNvSpPr/>
          <p:nvPr/>
        </p:nvSpPr>
        <p:spPr>
          <a:xfrm>
            <a:off x="2009775" y="920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Times New Roman"/>
              <a:ea typeface="Times New Roman"/>
              <a:cs typeface="Times New Roman"/>
              <a:sym typeface="Times New Roman"/>
            </a:endParaRPr>
          </a:p>
        </p:txBody>
      </p:sp>
      <p:sp>
        <p:nvSpPr>
          <p:cNvPr id="97" name="Google Shape;97;p13" descr="Transparent Fire Flames Clipart Black And White, HD Png Download ,  Transparent Png Image - PNGitem"/>
          <p:cNvSpPr/>
          <p:nvPr/>
        </p:nvSpPr>
        <p:spPr>
          <a:xfrm>
            <a:off x="2162175" y="2444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Times New Roman"/>
              <a:ea typeface="Times New Roman"/>
              <a:cs typeface="Times New Roman"/>
              <a:sym typeface="Times New Roman"/>
            </a:endParaRPr>
          </a:p>
        </p:txBody>
      </p:sp>
      <p:sp>
        <p:nvSpPr>
          <p:cNvPr id="98" name="Google Shape;98;p13" descr="C:\Users\smart\Desktop\translucent-fire-flames-sparks-on-260nw-1558489919.webp"/>
          <p:cNvSpPr/>
          <p:nvPr/>
        </p:nvSpPr>
        <p:spPr>
          <a:xfrm>
            <a:off x="2314575" y="3968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Times New Roman"/>
              <a:ea typeface="Times New Roman"/>
              <a:cs typeface="Times New Roman"/>
              <a:sym typeface="Times New Roman"/>
            </a:endParaRPr>
          </a:p>
        </p:txBody>
      </p:sp>
      <p:sp>
        <p:nvSpPr>
          <p:cNvPr id="99" name="Google Shape;99;p13" descr="C:\Users\smart\Desktop\translucent-fire-flames-sparks-on-260nw-1558489919.webp"/>
          <p:cNvSpPr/>
          <p:nvPr/>
        </p:nvSpPr>
        <p:spPr>
          <a:xfrm>
            <a:off x="2466975" y="5492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Times New Roman"/>
              <a:ea typeface="Times New Roman"/>
              <a:cs typeface="Times New Roman"/>
              <a:sym typeface="Times New Roman"/>
            </a:endParaRPr>
          </a:p>
        </p:txBody>
      </p:sp>
      <p:sp>
        <p:nvSpPr>
          <p:cNvPr id="100" name="Google Shape;100;p13" descr="C:\Users\smart\Desktop\translucent-fire-flames-sparks-on-260nw-1558489919.webp"/>
          <p:cNvSpPr/>
          <p:nvPr/>
        </p:nvSpPr>
        <p:spPr>
          <a:xfrm>
            <a:off x="2619375" y="7016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Times New Roman"/>
              <a:ea typeface="Times New Roman"/>
              <a:cs typeface="Times New Roman"/>
              <a:sym typeface="Times New Roman"/>
            </a:endParaRPr>
          </a:p>
        </p:txBody>
      </p:sp>
      <p:sp>
        <p:nvSpPr>
          <p:cNvPr id="101" name="Google Shape;101;p1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graphicFrame>
        <p:nvGraphicFramePr>
          <p:cNvPr id="11" name="Table 10"/>
          <p:cNvGraphicFramePr>
            <a:graphicFrameLocks noGrp="1"/>
          </p:cNvGraphicFramePr>
          <p:nvPr>
            <p:extLst>
              <p:ext uri="{D42A27DB-BD31-4B8C-83A1-F6EECF244321}">
                <p14:modId xmlns:p14="http://schemas.microsoft.com/office/powerpoint/2010/main" val="2653701132"/>
              </p:ext>
            </p:extLst>
          </p:nvPr>
        </p:nvGraphicFramePr>
        <p:xfrm>
          <a:off x="6350782" y="5699629"/>
          <a:ext cx="4684053" cy="548640"/>
        </p:xfrm>
        <a:graphic>
          <a:graphicData uri="http://schemas.openxmlformats.org/drawingml/2006/table">
            <a:tbl>
              <a:tblPr/>
              <a:tblGrid>
                <a:gridCol w="4684053">
                  <a:extLst>
                    <a:ext uri="{9D8B030D-6E8A-4147-A177-3AD203B41FA5}">
                      <a16:colId xmlns:a16="http://schemas.microsoft.com/office/drawing/2014/main" val="20000"/>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2" descr="The smouldering pile of debris, Manhattan, NY (USA).">
            <a:hlinkClick r:id="rId3"/>
          </p:cNvPr>
          <p:cNvPicPr preferRelativeResize="0"/>
          <p:nvPr/>
        </p:nvPicPr>
        <p:blipFill rotWithShape="1">
          <a:blip r:embed="rId4">
            <a:alphaModFix/>
          </a:blip>
          <a:srcRect/>
          <a:stretch/>
        </p:blipFill>
        <p:spPr>
          <a:xfrm>
            <a:off x="4589110" y="901547"/>
            <a:ext cx="7455408" cy="5325515"/>
          </a:xfrm>
          <a:prstGeom prst="rect">
            <a:avLst/>
          </a:prstGeom>
          <a:noFill/>
          <a:ln>
            <a:noFill/>
          </a:ln>
        </p:spPr>
      </p:pic>
      <p:sp>
        <p:nvSpPr>
          <p:cNvPr id="194" name="Google Shape;194;p22"/>
          <p:cNvSpPr txBox="1"/>
          <p:nvPr/>
        </p:nvSpPr>
        <p:spPr>
          <a:xfrm>
            <a:off x="422890" y="2737784"/>
            <a:ext cx="4131425" cy="132343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C00000"/>
              </a:buClr>
              <a:buSzPts val="4000"/>
              <a:buFont typeface="Arial"/>
              <a:buNone/>
            </a:pPr>
            <a:r>
              <a:rPr lang="en-US" sz="4000" b="1">
                <a:solidFill>
                  <a:srgbClr val="C00000"/>
                </a:solidFill>
                <a:latin typeface="Open Sans"/>
                <a:ea typeface="Open Sans"/>
                <a:cs typeface="Open Sans"/>
                <a:sym typeface="Open Sans"/>
              </a:rPr>
              <a:t>सुलगता हुआ चरण</a:t>
            </a:r>
            <a:endParaRPr sz="4000" b="1">
              <a:solidFill>
                <a:srgbClr val="C00000"/>
              </a:solidFill>
              <a:latin typeface="Open Sans"/>
              <a:ea typeface="Open Sans"/>
              <a:cs typeface="Open Sans"/>
              <a:sym typeface="Open Sans"/>
            </a:endParaRPr>
          </a:p>
        </p:txBody>
      </p:sp>
      <p:sp>
        <p:nvSpPr>
          <p:cNvPr id="195" name="Google Shape;195;p2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ctrTitle"/>
          </p:nvPr>
        </p:nvSpPr>
        <p:spPr>
          <a:xfrm>
            <a:off x="385018" y="2244447"/>
            <a:ext cx="5454670" cy="138303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4800"/>
              <a:buFont typeface="Open Sans"/>
              <a:buNone/>
            </a:pPr>
            <a:r>
              <a:rPr lang="en-US" sz="4800" b="1">
                <a:solidFill>
                  <a:srgbClr val="C00000"/>
                </a:solidFill>
              </a:rPr>
              <a:t>आग </a:t>
            </a:r>
            <a:r>
              <a:rPr lang="en-US" sz="4800" b="1">
                <a:solidFill>
                  <a:srgbClr val="C00000"/>
                </a:solidFill>
                <a:latin typeface="Times New Roman"/>
                <a:ea typeface="Times New Roman"/>
                <a:cs typeface="Times New Roman"/>
                <a:sym typeface="Times New Roman"/>
              </a:rPr>
              <a:t>फैलने</a:t>
            </a:r>
            <a:r>
              <a:rPr lang="en-US" sz="4800" b="1">
                <a:solidFill>
                  <a:srgbClr val="C00000"/>
                </a:solidFill>
              </a:rPr>
              <a:t> </a:t>
            </a:r>
            <a:r>
              <a:rPr lang="en-US" sz="4800" b="1">
                <a:solidFill>
                  <a:srgbClr val="C00000"/>
                </a:solidFill>
                <a:latin typeface="Times New Roman"/>
                <a:ea typeface="Times New Roman"/>
                <a:cs typeface="Times New Roman"/>
                <a:sym typeface="Times New Roman"/>
              </a:rPr>
              <a:t>का</a:t>
            </a:r>
            <a:r>
              <a:rPr lang="en-US" sz="4800" b="1">
                <a:solidFill>
                  <a:srgbClr val="C00000"/>
                </a:solidFill>
              </a:rPr>
              <a:t> </a:t>
            </a:r>
            <a:r>
              <a:rPr lang="en-US" sz="4800" b="1">
                <a:solidFill>
                  <a:srgbClr val="C00000"/>
                </a:solidFill>
                <a:latin typeface="Times New Roman"/>
                <a:ea typeface="Times New Roman"/>
                <a:cs typeface="Times New Roman"/>
                <a:sym typeface="Times New Roman"/>
              </a:rPr>
              <a:t>तरीका</a:t>
            </a:r>
            <a:endParaRPr sz="4800" b="1">
              <a:solidFill>
                <a:srgbClr val="C00000"/>
              </a:solidFill>
            </a:endParaRPr>
          </a:p>
        </p:txBody>
      </p:sp>
      <p:sp>
        <p:nvSpPr>
          <p:cNvPr id="201" name="Google Shape;201;p23"/>
          <p:cNvSpPr txBox="1">
            <a:spLocks noGrp="1"/>
          </p:cNvSpPr>
          <p:nvPr>
            <p:ph type="subTitle" idx="1"/>
          </p:nvPr>
        </p:nvSpPr>
        <p:spPr>
          <a:xfrm>
            <a:off x="5675709" y="1937614"/>
            <a:ext cx="6276006" cy="2802941"/>
          </a:xfrm>
          <a:prstGeom prst="rect">
            <a:avLst/>
          </a:prstGeom>
          <a:solidFill>
            <a:schemeClr val="lt2"/>
          </a:solidFill>
          <a:ln>
            <a:noFill/>
          </a:ln>
        </p:spPr>
        <p:txBody>
          <a:bodyPr spcFirstLastPara="1" wrap="square" lIns="91425" tIns="45700" rIns="91425" bIns="45700" anchor="t" anchorCtr="0">
            <a:noAutofit/>
          </a:bodyPr>
          <a:lstStyle/>
          <a:p>
            <a:pPr marL="0" lvl="0" indent="-228600" algn="l" rtl="0">
              <a:lnSpc>
                <a:spcPct val="145000"/>
              </a:lnSpc>
              <a:spcBef>
                <a:spcPts val="0"/>
              </a:spcBef>
              <a:spcAft>
                <a:spcPts val="0"/>
              </a:spcAft>
              <a:buClr>
                <a:schemeClr val="dk1"/>
              </a:buClr>
              <a:buSzPts val="3600"/>
              <a:buFont typeface="Open Sans"/>
              <a:buChar char="•"/>
            </a:pPr>
            <a:r>
              <a:rPr lang="en-US" sz="3600" b="1">
                <a:latin typeface="Open Sans"/>
                <a:ea typeface="Open Sans"/>
                <a:cs typeface="Open Sans"/>
                <a:sym typeface="Open Sans"/>
              </a:rPr>
              <a:t>प्रवाहकत्त्व/चालन</a:t>
            </a:r>
            <a:r>
              <a:rPr lang="en-US" sz="3600">
                <a:latin typeface="Open Sans"/>
                <a:ea typeface="Open Sans"/>
                <a:cs typeface="Open Sans"/>
                <a:sym typeface="Open Sans"/>
              </a:rPr>
              <a:t> (कन्डक्सन )</a:t>
            </a:r>
            <a:endParaRPr sz="3600">
              <a:latin typeface="Open Sans"/>
              <a:ea typeface="Open Sans"/>
              <a:cs typeface="Open Sans"/>
              <a:sym typeface="Open Sans"/>
            </a:endParaRPr>
          </a:p>
          <a:p>
            <a:pPr marL="0" lvl="0" indent="-228600" algn="l" rtl="0">
              <a:lnSpc>
                <a:spcPct val="145000"/>
              </a:lnSpc>
              <a:spcBef>
                <a:spcPts val="1000"/>
              </a:spcBef>
              <a:spcAft>
                <a:spcPts val="0"/>
              </a:spcAft>
              <a:buClr>
                <a:schemeClr val="dk1"/>
              </a:buClr>
              <a:buSzPts val="3600"/>
              <a:buFont typeface="Open Sans"/>
              <a:buChar char="•"/>
            </a:pPr>
            <a:r>
              <a:rPr lang="en-US" sz="3600" b="1">
                <a:latin typeface="Open Sans"/>
                <a:ea typeface="Open Sans"/>
                <a:cs typeface="Open Sans"/>
                <a:sym typeface="Open Sans"/>
              </a:rPr>
              <a:t>संवहन </a:t>
            </a:r>
            <a:r>
              <a:rPr lang="en-US" sz="3600">
                <a:latin typeface="Open Sans"/>
                <a:ea typeface="Open Sans"/>
                <a:cs typeface="Open Sans"/>
                <a:sym typeface="Open Sans"/>
              </a:rPr>
              <a:t>(कन्वेक्सन)</a:t>
            </a:r>
            <a:endParaRPr sz="3600">
              <a:latin typeface="Open Sans"/>
              <a:ea typeface="Open Sans"/>
              <a:cs typeface="Open Sans"/>
              <a:sym typeface="Open Sans"/>
            </a:endParaRPr>
          </a:p>
          <a:p>
            <a:pPr marL="0" lvl="0" indent="-228600" algn="l" rtl="0">
              <a:lnSpc>
                <a:spcPct val="145000"/>
              </a:lnSpc>
              <a:spcBef>
                <a:spcPts val="1000"/>
              </a:spcBef>
              <a:spcAft>
                <a:spcPts val="0"/>
              </a:spcAft>
              <a:buClr>
                <a:schemeClr val="dk1"/>
              </a:buClr>
              <a:buSzPts val="3600"/>
              <a:buFont typeface="Open Sans"/>
              <a:buChar char="•"/>
            </a:pPr>
            <a:r>
              <a:rPr lang="en-US" sz="3600" b="1">
                <a:latin typeface="Open Sans"/>
                <a:ea typeface="Open Sans"/>
                <a:cs typeface="Open Sans"/>
                <a:sym typeface="Open Sans"/>
              </a:rPr>
              <a:t>विकिरण </a:t>
            </a:r>
            <a:r>
              <a:rPr lang="en-US" sz="3600">
                <a:latin typeface="Open Sans"/>
                <a:ea typeface="Open Sans"/>
                <a:cs typeface="Open Sans"/>
                <a:sym typeface="Open Sans"/>
              </a:rPr>
              <a:t>(रेडिएसन)</a:t>
            </a:r>
            <a:endParaRPr sz="3600">
              <a:latin typeface="Open Sans"/>
              <a:ea typeface="Open Sans"/>
              <a:cs typeface="Open Sans"/>
              <a:sym typeface="Open Sans"/>
            </a:endParaRPr>
          </a:p>
        </p:txBody>
      </p:sp>
      <p:sp>
        <p:nvSpPr>
          <p:cNvPr id="202" name="Google Shape;202;p2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body" idx="1"/>
          </p:nvPr>
        </p:nvSpPr>
        <p:spPr>
          <a:xfrm>
            <a:off x="5711490" y="2761032"/>
            <a:ext cx="6188598" cy="1770278"/>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latin typeface="Arial"/>
                <a:ea typeface="Arial"/>
                <a:cs typeface="Arial"/>
                <a:sym typeface="Arial"/>
              </a:rPr>
              <a:t>यह</a:t>
            </a:r>
            <a:r>
              <a:rPr lang="en-US"/>
              <a:t> </a:t>
            </a:r>
            <a:r>
              <a:rPr lang="en-US">
                <a:latin typeface="Arial"/>
                <a:ea typeface="Arial"/>
                <a:cs typeface="Arial"/>
                <a:sym typeface="Arial"/>
              </a:rPr>
              <a:t>केवल</a:t>
            </a:r>
            <a:r>
              <a:rPr lang="en-US"/>
              <a:t> ठोस में घटित होता है, दुसरे शब्दों में कहा जाये तो केवल </a:t>
            </a:r>
            <a:r>
              <a:rPr lang="en-US">
                <a:latin typeface="Arial"/>
                <a:ea typeface="Arial"/>
                <a:cs typeface="Arial"/>
                <a:sym typeface="Arial"/>
              </a:rPr>
              <a:t>धातु</a:t>
            </a:r>
            <a:r>
              <a:rPr lang="en-US"/>
              <a:t> </a:t>
            </a:r>
            <a:r>
              <a:rPr lang="en-US">
                <a:latin typeface="Arial"/>
                <a:ea typeface="Arial"/>
                <a:cs typeface="Arial"/>
                <a:sym typeface="Arial"/>
              </a:rPr>
              <a:t>की</a:t>
            </a:r>
            <a:r>
              <a:rPr lang="en-US"/>
              <a:t> </a:t>
            </a:r>
            <a:r>
              <a:rPr lang="en-US">
                <a:latin typeface="Arial"/>
                <a:ea typeface="Arial"/>
                <a:cs typeface="Arial"/>
                <a:sym typeface="Arial"/>
              </a:rPr>
              <a:t>वस्तुएँ</a:t>
            </a:r>
            <a:r>
              <a:rPr lang="en-US"/>
              <a:t> में</a:t>
            </a:r>
            <a:r>
              <a:rPr lang="en-US">
                <a:latin typeface="Arial"/>
                <a:ea typeface="Arial"/>
                <a:cs typeface="Arial"/>
                <a:sym typeface="Arial"/>
              </a:rPr>
              <a:t>।</a:t>
            </a:r>
            <a:endParaRPr/>
          </a:p>
          <a:p>
            <a:pPr marL="0" lvl="0" indent="0" algn="l" rtl="0">
              <a:lnSpc>
                <a:spcPct val="90000"/>
              </a:lnSpc>
              <a:spcBef>
                <a:spcPts val="1000"/>
              </a:spcBef>
              <a:spcAft>
                <a:spcPts val="0"/>
              </a:spcAft>
              <a:buClr>
                <a:schemeClr val="dk1"/>
              </a:buClr>
              <a:buSzPts val="2800"/>
              <a:buFont typeface="Arial"/>
              <a:buNone/>
            </a:pPr>
            <a:endParaRPr b="1"/>
          </a:p>
        </p:txBody>
      </p:sp>
      <p:sp>
        <p:nvSpPr>
          <p:cNvPr id="208" name="Google Shape;208;p2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12</a:t>
            </a:fld>
            <a:endParaRPr/>
          </a:p>
        </p:txBody>
      </p:sp>
      <p:sp>
        <p:nvSpPr>
          <p:cNvPr id="209" name="Google Shape;209;p24"/>
          <p:cNvSpPr txBox="1"/>
          <p:nvPr/>
        </p:nvSpPr>
        <p:spPr>
          <a:xfrm>
            <a:off x="945165" y="1572609"/>
            <a:ext cx="451421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C00000"/>
                </a:solidFill>
                <a:latin typeface="Open Sans"/>
                <a:ea typeface="Open Sans"/>
                <a:cs typeface="Open Sans"/>
                <a:sym typeface="Open Sans"/>
              </a:rPr>
              <a:t>प्रवाहकत्त्व / चालन</a:t>
            </a:r>
            <a:r>
              <a:rPr lang="en-US" sz="4800" b="1">
                <a:solidFill>
                  <a:srgbClr val="C00000"/>
                </a:solidFill>
                <a:latin typeface="Open Sans"/>
                <a:ea typeface="Open Sans"/>
                <a:cs typeface="Open Sans"/>
                <a:sym typeface="Open Sans"/>
              </a:rPr>
              <a:t>    </a:t>
            </a:r>
            <a:r>
              <a:rPr lang="en-US" sz="4800">
                <a:solidFill>
                  <a:srgbClr val="C00000"/>
                </a:solidFill>
                <a:latin typeface="Open Sans"/>
                <a:ea typeface="Open Sans"/>
                <a:cs typeface="Open Sans"/>
                <a:sym typeface="Open Sans"/>
              </a:rPr>
              <a:t>            </a:t>
            </a:r>
            <a:endParaRPr/>
          </a:p>
          <a:p>
            <a:pPr marL="0" marR="0" lvl="0" indent="0" algn="l" rtl="0">
              <a:spcBef>
                <a:spcPts val="0"/>
              </a:spcBef>
              <a:spcAft>
                <a:spcPts val="0"/>
              </a:spcAft>
              <a:buNone/>
            </a:pPr>
            <a:r>
              <a:rPr lang="en-US" sz="4800">
                <a:solidFill>
                  <a:srgbClr val="C00000"/>
                </a:solidFill>
                <a:latin typeface="Open Sans"/>
                <a:ea typeface="Open Sans"/>
                <a:cs typeface="Open Sans"/>
                <a:sym typeface="Open Sans"/>
              </a:rPr>
              <a:t>     </a:t>
            </a:r>
            <a:r>
              <a:rPr lang="en-US" sz="4800" b="1">
                <a:solidFill>
                  <a:srgbClr val="C00000"/>
                </a:solidFill>
                <a:latin typeface="Open Sans"/>
                <a:ea typeface="Open Sans"/>
                <a:cs typeface="Open Sans"/>
                <a:sym typeface="Open Sans"/>
              </a:rPr>
              <a:t>(कन्डक्सन )</a:t>
            </a:r>
            <a:endParaRPr sz="4800" b="1">
              <a:solidFill>
                <a:srgbClr val="C00000"/>
              </a:solidFill>
              <a:latin typeface="Open Sans"/>
              <a:ea typeface="Open Sans"/>
              <a:cs typeface="Open Sans"/>
              <a:sym typeface="Open Sans"/>
            </a:endParaRPr>
          </a:p>
          <a:p>
            <a:pPr marL="0" marR="0" lvl="0" indent="0" algn="l" rtl="0">
              <a:spcBef>
                <a:spcPts val="0"/>
              </a:spcBef>
              <a:spcAft>
                <a:spcPts val="0"/>
              </a:spcAft>
              <a:buNone/>
            </a:pPr>
            <a:endParaRPr sz="4800" b="1">
              <a:solidFill>
                <a:srgbClr val="C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body" idx="1"/>
          </p:nvPr>
        </p:nvSpPr>
        <p:spPr>
          <a:xfrm>
            <a:off x="5305923" y="860555"/>
            <a:ext cx="6878269" cy="1180515"/>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r>
              <a:rPr lang="en-US">
                <a:latin typeface="Arial"/>
                <a:ea typeface="Arial"/>
                <a:cs typeface="Arial"/>
                <a:sym typeface="Arial"/>
              </a:rPr>
              <a:t>यह</a:t>
            </a:r>
            <a:r>
              <a:rPr lang="en-US"/>
              <a:t> </a:t>
            </a:r>
            <a:r>
              <a:rPr lang="en-US" b="1">
                <a:latin typeface="Arial"/>
                <a:ea typeface="Arial"/>
                <a:cs typeface="Arial"/>
                <a:sym typeface="Arial"/>
              </a:rPr>
              <a:t>तरल</a:t>
            </a:r>
            <a:r>
              <a:rPr lang="en-US" b="1"/>
              <a:t> पदार्थ </a:t>
            </a:r>
            <a:r>
              <a:rPr lang="en-US" b="1">
                <a:latin typeface="Arial"/>
                <a:ea typeface="Arial"/>
                <a:cs typeface="Arial"/>
                <a:sym typeface="Arial"/>
              </a:rPr>
              <a:t>और</a:t>
            </a:r>
            <a:r>
              <a:rPr lang="en-US" b="1"/>
              <a:t> </a:t>
            </a:r>
            <a:r>
              <a:rPr lang="en-US" b="1">
                <a:latin typeface="Arial"/>
                <a:ea typeface="Arial"/>
                <a:cs typeface="Arial"/>
                <a:sym typeface="Arial"/>
              </a:rPr>
              <a:t>गैसें</a:t>
            </a:r>
            <a:r>
              <a:rPr lang="en-US" b="1"/>
              <a:t>स </a:t>
            </a:r>
            <a:r>
              <a:rPr lang="en-US">
                <a:latin typeface="Arial"/>
                <a:ea typeface="Arial"/>
                <a:cs typeface="Arial"/>
                <a:sym typeface="Arial"/>
              </a:rPr>
              <a:t>दोनों</a:t>
            </a:r>
            <a:r>
              <a:rPr lang="en-US"/>
              <a:t> </a:t>
            </a:r>
            <a:r>
              <a:rPr lang="en-US">
                <a:latin typeface="Arial"/>
                <a:ea typeface="Arial"/>
                <a:cs typeface="Arial"/>
                <a:sym typeface="Arial"/>
              </a:rPr>
              <a:t>में</a:t>
            </a:r>
            <a:r>
              <a:rPr lang="en-US"/>
              <a:t> </a:t>
            </a:r>
            <a:r>
              <a:rPr lang="en-US">
                <a:latin typeface="Arial"/>
                <a:ea typeface="Arial"/>
                <a:cs typeface="Arial"/>
                <a:sym typeface="Arial"/>
              </a:rPr>
              <a:t>होता</a:t>
            </a:r>
            <a:r>
              <a:rPr lang="en-US"/>
              <a:t> </a:t>
            </a:r>
            <a:r>
              <a:rPr lang="en-US">
                <a:latin typeface="Arial"/>
                <a:ea typeface="Arial"/>
                <a:cs typeface="Arial"/>
                <a:sym typeface="Arial"/>
              </a:rPr>
              <a:t>है</a:t>
            </a:r>
            <a:r>
              <a:rPr lang="en-US"/>
              <a:t> I</a:t>
            </a:r>
            <a:endParaRPr b="1"/>
          </a:p>
          <a:p>
            <a:pPr marL="228600" lvl="0" indent="-50800" algn="l" rtl="0">
              <a:lnSpc>
                <a:spcPct val="90000"/>
              </a:lnSpc>
              <a:spcBef>
                <a:spcPts val="1000"/>
              </a:spcBef>
              <a:spcAft>
                <a:spcPts val="0"/>
              </a:spcAft>
              <a:buClr>
                <a:schemeClr val="dk1"/>
              </a:buClr>
              <a:buSzPts val="2800"/>
              <a:buNone/>
            </a:pPr>
            <a:endParaRPr/>
          </a:p>
        </p:txBody>
      </p:sp>
      <p:pic>
        <p:nvPicPr>
          <p:cNvPr id="215" name="Google Shape;215;p25"/>
          <p:cNvPicPr preferRelativeResize="0"/>
          <p:nvPr/>
        </p:nvPicPr>
        <p:blipFill rotWithShape="1">
          <a:blip r:embed="rId3">
            <a:alphaModFix/>
          </a:blip>
          <a:srcRect b="9063"/>
          <a:stretch/>
        </p:blipFill>
        <p:spPr>
          <a:xfrm>
            <a:off x="5065870" y="2150600"/>
            <a:ext cx="6523080" cy="4184904"/>
          </a:xfrm>
          <a:prstGeom prst="rect">
            <a:avLst/>
          </a:prstGeom>
          <a:noFill/>
          <a:ln>
            <a:noFill/>
          </a:ln>
        </p:spPr>
      </p:pic>
      <p:sp>
        <p:nvSpPr>
          <p:cNvPr id="216" name="Google Shape;216;p2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13</a:t>
            </a:fld>
            <a:endParaRPr/>
          </a:p>
        </p:txBody>
      </p:sp>
      <p:sp>
        <p:nvSpPr>
          <p:cNvPr id="217" name="Google Shape;217;p25"/>
          <p:cNvSpPr txBox="1"/>
          <p:nvPr/>
        </p:nvSpPr>
        <p:spPr>
          <a:xfrm>
            <a:off x="-50923" y="2206504"/>
            <a:ext cx="3682366" cy="8981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C00000"/>
                </a:solidFill>
                <a:latin typeface="Open Sans"/>
                <a:ea typeface="Open Sans"/>
                <a:cs typeface="Open Sans"/>
                <a:sym typeface="Open Sans"/>
              </a:rPr>
              <a:t> </a:t>
            </a:r>
            <a:r>
              <a:rPr lang="en-US" sz="4000" b="1">
                <a:solidFill>
                  <a:srgbClr val="C00000"/>
                </a:solidFill>
                <a:latin typeface="Open Sans"/>
                <a:ea typeface="Open Sans"/>
                <a:cs typeface="Open Sans"/>
                <a:sym typeface="Open Sans"/>
              </a:rPr>
              <a:t>संवहन (कन्वेक्सन)</a:t>
            </a:r>
            <a:endParaRPr sz="4000" b="1">
              <a:solidFill>
                <a:srgbClr val="C00000"/>
              </a:solidFill>
              <a:latin typeface="Open Sans"/>
              <a:ea typeface="Open Sans"/>
              <a:cs typeface="Open Sans"/>
              <a:sym typeface="Open Sans"/>
            </a:endParaRPr>
          </a:p>
        </p:txBody>
      </p:sp>
      <p:sp>
        <p:nvSpPr>
          <p:cNvPr id="218" name="Google Shape;218;p25"/>
          <p:cNvSpPr/>
          <p:nvPr/>
        </p:nvSpPr>
        <p:spPr>
          <a:xfrm>
            <a:off x="5185726" y="2185268"/>
            <a:ext cx="1338773" cy="24079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1"/>
                </a:solidFill>
                <a:latin typeface="Open Sans"/>
                <a:ea typeface="Open Sans"/>
                <a:cs typeface="Open Sans"/>
                <a:sym typeface="Open Sans"/>
              </a:rPr>
              <a:t>   संवहन</a:t>
            </a:r>
            <a:endParaRPr sz="1800">
              <a:solidFill>
                <a:schemeClr val="dk1"/>
              </a:solidFill>
              <a:latin typeface="Open Sans"/>
              <a:ea typeface="Open Sans"/>
              <a:cs typeface="Open Sans"/>
              <a:sym typeface="Open Sans"/>
            </a:endParaRPr>
          </a:p>
        </p:txBody>
      </p:sp>
      <p:sp>
        <p:nvSpPr>
          <p:cNvPr id="219" name="Google Shape;219;p25"/>
          <p:cNvSpPr/>
          <p:nvPr/>
        </p:nvSpPr>
        <p:spPr>
          <a:xfrm>
            <a:off x="4386391" y="4987464"/>
            <a:ext cx="1619915" cy="24079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ठंडा अणु</a:t>
            </a:r>
            <a:endParaRPr sz="1800" b="1">
              <a:solidFill>
                <a:schemeClr val="dk1"/>
              </a:solidFill>
              <a:latin typeface="Open Sans"/>
              <a:ea typeface="Open Sans"/>
              <a:cs typeface="Open Sans"/>
              <a:sym typeface="Open Sans"/>
            </a:endParaRPr>
          </a:p>
        </p:txBody>
      </p:sp>
      <p:sp>
        <p:nvSpPr>
          <p:cNvPr id="220" name="Google Shape;220;p25"/>
          <p:cNvSpPr/>
          <p:nvPr/>
        </p:nvSpPr>
        <p:spPr>
          <a:xfrm>
            <a:off x="10635922" y="4203587"/>
            <a:ext cx="1106424" cy="2648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गर्म अणु</a:t>
            </a:r>
            <a:endParaRPr sz="1800" b="1">
              <a:solidFill>
                <a:schemeClr val="dk1"/>
              </a:solidFill>
              <a:latin typeface="Open Sans"/>
              <a:ea typeface="Open Sans"/>
              <a:cs typeface="Open Sans"/>
              <a:sym typeface="Open Sans"/>
            </a:endParaRPr>
          </a:p>
        </p:txBody>
      </p:sp>
      <p:sp>
        <p:nvSpPr>
          <p:cNvPr id="221" name="Google Shape;221;p25"/>
          <p:cNvSpPr/>
          <p:nvPr/>
        </p:nvSpPr>
        <p:spPr>
          <a:xfrm>
            <a:off x="11066860" y="5615563"/>
            <a:ext cx="687003" cy="16446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ऊष्मा</a:t>
            </a:r>
            <a:endParaRPr sz="1800" b="1">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body" idx="1"/>
          </p:nvPr>
        </p:nvSpPr>
        <p:spPr>
          <a:xfrm>
            <a:off x="4833829" y="899235"/>
            <a:ext cx="7321296" cy="1616919"/>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latin typeface="Arial"/>
                <a:ea typeface="Arial"/>
                <a:cs typeface="Arial"/>
                <a:sym typeface="Arial"/>
              </a:rPr>
              <a:t>यह</a:t>
            </a:r>
            <a:r>
              <a:rPr lang="en-US"/>
              <a:t> न </a:t>
            </a:r>
            <a:r>
              <a:rPr lang="en-US">
                <a:latin typeface="Arial"/>
                <a:ea typeface="Arial"/>
                <a:cs typeface="Arial"/>
                <a:sym typeface="Arial"/>
              </a:rPr>
              <a:t>तो</a:t>
            </a:r>
            <a:r>
              <a:rPr lang="en-US"/>
              <a:t> ताप </a:t>
            </a:r>
            <a:r>
              <a:rPr lang="en-US">
                <a:latin typeface="Arial"/>
                <a:ea typeface="Arial"/>
                <a:cs typeface="Arial"/>
                <a:sym typeface="Arial"/>
              </a:rPr>
              <a:t>चालन</a:t>
            </a:r>
            <a:r>
              <a:rPr lang="en-US"/>
              <a:t> है और न </a:t>
            </a:r>
            <a:r>
              <a:rPr lang="en-US">
                <a:latin typeface="Arial"/>
                <a:ea typeface="Arial"/>
                <a:cs typeface="Arial"/>
                <a:sym typeface="Arial"/>
              </a:rPr>
              <a:t>ही</a:t>
            </a:r>
            <a:r>
              <a:rPr lang="en-US"/>
              <a:t> </a:t>
            </a:r>
            <a:r>
              <a:rPr lang="en-US">
                <a:latin typeface="Arial"/>
                <a:ea typeface="Arial"/>
                <a:cs typeface="Arial"/>
                <a:sym typeface="Arial"/>
              </a:rPr>
              <a:t>संवहन</a:t>
            </a:r>
            <a:r>
              <a:rPr lang="en-US"/>
              <a:t>,</a:t>
            </a:r>
            <a:r>
              <a:rPr lang="en-US" b="1"/>
              <a:t> </a:t>
            </a:r>
            <a:r>
              <a:rPr lang="en-US"/>
              <a:t>ये गर्म वस्तु से निकलने वाली गर्म किरणें हैं।</a:t>
            </a:r>
            <a:endParaRPr/>
          </a:p>
          <a:p>
            <a:pPr marL="0" lvl="0" indent="0" algn="l" rtl="0">
              <a:lnSpc>
                <a:spcPct val="90000"/>
              </a:lnSpc>
              <a:spcBef>
                <a:spcPts val="1000"/>
              </a:spcBef>
              <a:spcAft>
                <a:spcPts val="0"/>
              </a:spcAft>
              <a:buClr>
                <a:schemeClr val="dk1"/>
              </a:buClr>
              <a:buSzPts val="2800"/>
              <a:buFont typeface="Arial"/>
              <a:buNone/>
            </a:pPr>
            <a:endParaRPr/>
          </a:p>
        </p:txBody>
      </p:sp>
      <p:pic>
        <p:nvPicPr>
          <p:cNvPr id="227" name="Google Shape;227;p26"/>
          <p:cNvPicPr preferRelativeResize="0"/>
          <p:nvPr/>
        </p:nvPicPr>
        <p:blipFill rotWithShape="1">
          <a:blip r:embed="rId3">
            <a:alphaModFix/>
          </a:blip>
          <a:srcRect t="11767"/>
          <a:stretch/>
        </p:blipFill>
        <p:spPr>
          <a:xfrm>
            <a:off x="4489705" y="2567781"/>
            <a:ext cx="7516368" cy="3740419"/>
          </a:xfrm>
          <a:prstGeom prst="rect">
            <a:avLst/>
          </a:prstGeom>
          <a:noFill/>
          <a:ln>
            <a:noFill/>
          </a:ln>
        </p:spPr>
      </p:pic>
      <p:sp>
        <p:nvSpPr>
          <p:cNvPr id="228" name="Google Shape;228;p2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14</a:t>
            </a:fld>
            <a:endParaRPr/>
          </a:p>
        </p:txBody>
      </p:sp>
      <p:sp>
        <p:nvSpPr>
          <p:cNvPr id="229" name="Google Shape;229;p26"/>
          <p:cNvSpPr txBox="1"/>
          <p:nvPr/>
        </p:nvSpPr>
        <p:spPr>
          <a:xfrm>
            <a:off x="118134" y="1698456"/>
            <a:ext cx="34244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C00000"/>
                </a:solidFill>
                <a:latin typeface="Open Sans"/>
                <a:ea typeface="Open Sans"/>
                <a:cs typeface="Open Sans"/>
                <a:sym typeface="Open Sans"/>
              </a:rPr>
              <a:t> विकिरण</a:t>
            </a:r>
            <a:r>
              <a:rPr lang="en-US" sz="4800">
                <a:solidFill>
                  <a:schemeClr val="dk1"/>
                </a:solidFill>
                <a:latin typeface="Open Sans"/>
                <a:ea typeface="Open Sans"/>
                <a:cs typeface="Open Sans"/>
                <a:sym typeface="Open Sans"/>
              </a:rPr>
              <a:t> </a:t>
            </a:r>
            <a:endParaRPr/>
          </a:p>
          <a:p>
            <a:pPr marL="0" marR="0" lvl="0" indent="0" algn="l" rtl="0">
              <a:spcBef>
                <a:spcPts val="0"/>
              </a:spcBef>
              <a:spcAft>
                <a:spcPts val="0"/>
              </a:spcAft>
              <a:buNone/>
            </a:pPr>
            <a:r>
              <a:rPr lang="en-US" sz="4000" b="1">
                <a:solidFill>
                  <a:srgbClr val="C00000"/>
                </a:solidFill>
                <a:latin typeface="Open Sans"/>
                <a:ea typeface="Open Sans"/>
                <a:cs typeface="Open Sans"/>
                <a:sym typeface="Open Sans"/>
              </a:rPr>
              <a:t> (रेडिएसन)</a:t>
            </a:r>
            <a:endParaRPr sz="4000" b="1">
              <a:solidFill>
                <a:srgbClr val="C00000"/>
              </a:solidFill>
              <a:latin typeface="Open Sans"/>
              <a:ea typeface="Open Sans"/>
              <a:cs typeface="Open Sans"/>
              <a:sym typeface="Open Sans"/>
            </a:endParaRPr>
          </a:p>
        </p:txBody>
      </p:sp>
      <p:sp>
        <p:nvSpPr>
          <p:cNvPr id="230" name="Google Shape;230;p26"/>
          <p:cNvSpPr/>
          <p:nvPr/>
        </p:nvSpPr>
        <p:spPr>
          <a:xfrm>
            <a:off x="4723642" y="2587865"/>
            <a:ext cx="1619915" cy="3204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02060"/>
                </a:solidFill>
                <a:latin typeface="Open Sans"/>
                <a:ea typeface="Open Sans"/>
                <a:cs typeface="Open Sans"/>
                <a:sym typeface="Open Sans"/>
              </a:rPr>
              <a:t>विकिरण</a:t>
            </a:r>
            <a:endParaRPr sz="2400" b="1">
              <a:solidFill>
                <a:srgbClr val="00206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7"/>
          <p:cNvPicPr preferRelativeResize="0"/>
          <p:nvPr/>
        </p:nvPicPr>
        <p:blipFill rotWithShape="1">
          <a:blip r:embed="rId3">
            <a:alphaModFix/>
          </a:blip>
          <a:srcRect/>
          <a:stretch/>
        </p:blipFill>
        <p:spPr>
          <a:xfrm>
            <a:off x="1990725" y="363795"/>
            <a:ext cx="8332788" cy="6019800"/>
          </a:xfrm>
          <a:prstGeom prst="rect">
            <a:avLst/>
          </a:prstGeom>
          <a:noFill/>
          <a:ln>
            <a:noFill/>
          </a:ln>
        </p:spPr>
      </p:pic>
      <p:sp>
        <p:nvSpPr>
          <p:cNvPr id="236" name="Google Shape;236;p2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15</a:t>
            </a:fld>
            <a:endParaRPr/>
          </a:p>
        </p:txBody>
      </p:sp>
      <p:sp>
        <p:nvSpPr>
          <p:cNvPr id="237" name="Google Shape;237;p27"/>
          <p:cNvSpPr/>
          <p:nvPr/>
        </p:nvSpPr>
        <p:spPr>
          <a:xfrm>
            <a:off x="2145973" y="464346"/>
            <a:ext cx="3819677" cy="83127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C00000"/>
                </a:solidFill>
                <a:latin typeface="Open Sans"/>
                <a:ea typeface="Open Sans"/>
                <a:cs typeface="Open Sans"/>
                <a:sym typeface="Open Sans"/>
              </a:rPr>
              <a:t>चालन </a:t>
            </a:r>
            <a:r>
              <a:rPr lang="en-US" sz="2000" b="1">
                <a:solidFill>
                  <a:srgbClr val="C00000"/>
                </a:solidFill>
                <a:latin typeface="Open Sans"/>
                <a:ea typeface="Open Sans"/>
                <a:cs typeface="Open Sans"/>
                <a:sym typeface="Open Sans"/>
              </a:rPr>
              <a:t>(कन्डक्सन ) </a:t>
            </a:r>
            <a:r>
              <a:rPr lang="en-US" sz="1600" b="1">
                <a:solidFill>
                  <a:srgbClr val="002060"/>
                </a:solidFill>
                <a:latin typeface="Open Sans"/>
                <a:ea typeface="Open Sans"/>
                <a:cs typeface="Open Sans"/>
                <a:sym typeface="Open Sans"/>
              </a:rPr>
              <a:t>उर्जा प्रत्यक्ष संपर्क द्वारा स्थानांतरित होती है </a:t>
            </a:r>
            <a:endParaRPr sz="1600">
              <a:solidFill>
                <a:srgbClr val="002060"/>
              </a:solidFill>
              <a:latin typeface="Open Sans"/>
              <a:ea typeface="Open Sans"/>
              <a:cs typeface="Open Sans"/>
              <a:sym typeface="Open Sans"/>
            </a:endParaRPr>
          </a:p>
        </p:txBody>
      </p:sp>
      <p:sp>
        <p:nvSpPr>
          <p:cNvPr id="238" name="Google Shape;238;p27"/>
          <p:cNvSpPr/>
          <p:nvPr/>
        </p:nvSpPr>
        <p:spPr>
          <a:xfrm>
            <a:off x="6295206" y="442437"/>
            <a:ext cx="3819677" cy="91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C00000"/>
                </a:solidFill>
                <a:latin typeface="Open Sans"/>
                <a:ea typeface="Open Sans"/>
                <a:cs typeface="Open Sans"/>
                <a:sym typeface="Open Sans"/>
              </a:rPr>
              <a:t>संवहन</a:t>
            </a:r>
            <a:r>
              <a:rPr lang="en-US" sz="2400" b="1">
                <a:solidFill>
                  <a:srgbClr val="C00000"/>
                </a:solidFill>
                <a:latin typeface="Open Sans"/>
                <a:ea typeface="Open Sans"/>
                <a:cs typeface="Open Sans"/>
                <a:sym typeface="Open Sans"/>
              </a:rPr>
              <a:t> </a:t>
            </a:r>
            <a:r>
              <a:rPr lang="en-US" sz="2000" b="1">
                <a:solidFill>
                  <a:srgbClr val="C00000"/>
                </a:solidFill>
                <a:latin typeface="Open Sans"/>
                <a:ea typeface="Open Sans"/>
                <a:cs typeface="Open Sans"/>
                <a:sym typeface="Open Sans"/>
              </a:rPr>
              <a:t>(कन्वेक्सन)</a:t>
            </a:r>
            <a:r>
              <a:rPr lang="en-US" sz="2000" b="1">
                <a:solidFill>
                  <a:srgbClr val="002060"/>
                </a:solidFill>
                <a:latin typeface="Open Sans"/>
                <a:ea typeface="Open Sans"/>
                <a:cs typeface="Open Sans"/>
                <a:sym typeface="Open Sans"/>
              </a:rPr>
              <a:t> </a:t>
            </a:r>
            <a:r>
              <a:rPr lang="en-US" sz="1600" b="1">
                <a:solidFill>
                  <a:srgbClr val="002060"/>
                </a:solidFill>
                <a:latin typeface="Open Sans"/>
                <a:ea typeface="Open Sans"/>
                <a:cs typeface="Open Sans"/>
                <a:sym typeface="Open Sans"/>
              </a:rPr>
              <a:t>उर्जा का स्थानांतरित अणुओं के द्रव्यमान की गति से होता है</a:t>
            </a:r>
            <a:endParaRPr sz="1600" b="1">
              <a:solidFill>
                <a:srgbClr val="C00000"/>
              </a:solidFill>
              <a:latin typeface="Open Sans"/>
              <a:ea typeface="Open Sans"/>
              <a:cs typeface="Open Sans"/>
              <a:sym typeface="Open Sans"/>
            </a:endParaRPr>
          </a:p>
          <a:p>
            <a:pPr marL="0" marR="0" lvl="0" indent="0" algn="l" rtl="0">
              <a:spcBef>
                <a:spcPts val="0"/>
              </a:spcBef>
              <a:spcAft>
                <a:spcPts val="0"/>
              </a:spcAft>
              <a:buNone/>
            </a:pPr>
            <a:endParaRPr sz="2000" b="1">
              <a:solidFill>
                <a:srgbClr val="C00000"/>
              </a:solidFill>
              <a:latin typeface="Open Sans"/>
              <a:ea typeface="Open Sans"/>
              <a:cs typeface="Open Sans"/>
              <a:sym typeface="Open Sans"/>
            </a:endParaRPr>
          </a:p>
        </p:txBody>
      </p:sp>
      <p:sp>
        <p:nvSpPr>
          <p:cNvPr id="239" name="Google Shape;239;p27"/>
          <p:cNvSpPr/>
          <p:nvPr/>
        </p:nvSpPr>
        <p:spPr>
          <a:xfrm>
            <a:off x="4250083" y="3423859"/>
            <a:ext cx="3819677" cy="83127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C00000"/>
                </a:solidFill>
                <a:latin typeface="Open Sans"/>
                <a:ea typeface="Open Sans"/>
                <a:cs typeface="Open Sans"/>
                <a:sym typeface="Open Sans"/>
              </a:rPr>
              <a:t>विकिरण</a:t>
            </a:r>
            <a:r>
              <a:rPr lang="en-US" sz="1800">
                <a:solidFill>
                  <a:schemeClr val="dk1"/>
                </a:solidFill>
                <a:latin typeface="Open Sans"/>
                <a:ea typeface="Open Sans"/>
                <a:cs typeface="Open Sans"/>
                <a:sym typeface="Open Sans"/>
              </a:rPr>
              <a:t> </a:t>
            </a:r>
            <a:r>
              <a:rPr lang="en-US" sz="2000" b="1">
                <a:solidFill>
                  <a:srgbClr val="C00000"/>
                </a:solidFill>
                <a:latin typeface="Open Sans"/>
                <a:ea typeface="Open Sans"/>
                <a:cs typeface="Open Sans"/>
                <a:sym typeface="Open Sans"/>
              </a:rPr>
              <a:t>(रेडिएसन)</a:t>
            </a:r>
            <a:r>
              <a:rPr lang="en-US" sz="1600" b="1">
                <a:solidFill>
                  <a:srgbClr val="002060"/>
                </a:solidFill>
                <a:latin typeface="Open Sans"/>
                <a:ea typeface="Open Sans"/>
                <a:cs typeface="Open Sans"/>
                <a:sym typeface="Open Sans"/>
              </a:rPr>
              <a:t>उर्जा विधुत चुम्बकीय तरंगो के माध्यम से स्थानांतरित होता है</a:t>
            </a:r>
            <a:endParaRPr sz="1600" b="1">
              <a:solidFill>
                <a:srgbClr val="C0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aphicFrame>
        <p:nvGraphicFramePr>
          <p:cNvPr id="244" name="Google Shape;244;p28"/>
          <p:cNvGraphicFramePr/>
          <p:nvPr/>
        </p:nvGraphicFramePr>
        <p:xfrm>
          <a:off x="3103940" y="1017270"/>
          <a:ext cx="8972075" cy="5030211"/>
        </p:xfrm>
        <a:graphic>
          <a:graphicData uri="http://schemas.openxmlformats.org/drawingml/2006/table">
            <a:tbl>
              <a:tblPr firstRow="1" bandRow="1">
                <a:noFill/>
                <a:tableStyleId>{18436062-64DC-429B-B667-6AB6FBB2F722}</a:tableStyleId>
              </a:tblPr>
              <a:tblGrid>
                <a:gridCol w="1546900">
                  <a:extLst>
                    <a:ext uri="{9D8B030D-6E8A-4147-A177-3AD203B41FA5}">
                      <a16:colId xmlns:a16="http://schemas.microsoft.com/office/drawing/2014/main" val="20000"/>
                    </a:ext>
                  </a:extLst>
                </a:gridCol>
                <a:gridCol w="7425175">
                  <a:extLst>
                    <a:ext uri="{9D8B030D-6E8A-4147-A177-3AD203B41FA5}">
                      <a16:colId xmlns:a16="http://schemas.microsoft.com/office/drawing/2014/main" val="20001"/>
                    </a:ext>
                  </a:extLst>
                </a:gridCol>
              </a:tblGrid>
              <a:tr h="1000425">
                <a:tc>
                  <a:txBody>
                    <a:bodyPr/>
                    <a:lstStyle/>
                    <a:p>
                      <a:pPr marL="0" marR="0" lvl="0" indent="0" algn="l" rtl="0">
                        <a:spcBef>
                          <a:spcPts val="0"/>
                        </a:spcBef>
                        <a:spcAft>
                          <a:spcPts val="0"/>
                        </a:spcAft>
                        <a:buNone/>
                      </a:pPr>
                      <a:r>
                        <a:rPr lang="en-US" sz="2800" b="1" u="none" strike="noStrike" cap="none">
                          <a:solidFill>
                            <a:schemeClr val="dk1"/>
                          </a:solidFill>
                          <a:latin typeface="Arial"/>
                          <a:ea typeface="Arial"/>
                          <a:cs typeface="Arial"/>
                          <a:sym typeface="Arial"/>
                        </a:rPr>
                        <a:t>श्रेणी-ए</a:t>
                      </a:r>
                      <a:endParaRPr sz="2800" u="none" strike="noStrike" cap="none">
                        <a:solidFill>
                          <a:schemeClr val="dk1"/>
                        </a:solidFill>
                        <a:latin typeface="Arial"/>
                        <a:ea typeface="Arial"/>
                        <a:cs typeface="Arial"/>
                        <a:sym typeface="Arial"/>
                      </a:endParaRPr>
                    </a:p>
                  </a:txBody>
                  <a:tcPr marL="100575" marR="100575" marT="45725" marB="45725">
                    <a:solidFill>
                      <a:schemeClr val="lt2"/>
                    </a:solidFill>
                  </a:tcPr>
                </a:tc>
                <a:tc>
                  <a:txBody>
                    <a:bodyPr/>
                    <a:lstStyle/>
                    <a:p>
                      <a:pPr marL="0" marR="0" lvl="0" indent="0" algn="l" rtl="0">
                        <a:lnSpc>
                          <a:spcPct val="115000"/>
                        </a:lnSpc>
                        <a:spcBef>
                          <a:spcPts val="0"/>
                        </a:spcBef>
                        <a:spcAft>
                          <a:spcPts val="0"/>
                        </a:spcAft>
                        <a:buClr>
                          <a:schemeClr val="dk1"/>
                        </a:buClr>
                        <a:buSzPts val="2800"/>
                        <a:buFont typeface="Open Sans"/>
                        <a:buNone/>
                      </a:pPr>
                      <a:r>
                        <a:rPr lang="en-US" sz="2800" b="1" u="none" strike="noStrike" cap="none"/>
                        <a:t>साधारण ज्वलनशील पदार्थ:</a:t>
                      </a:r>
                      <a:r>
                        <a:rPr lang="en-US" sz="2800" u="none" strike="noStrike" cap="none"/>
                        <a:t> लकड़ी, कपड़ा, कागज, प्लास्टिक</a:t>
                      </a:r>
                      <a:endParaRPr sz="2800" u="none" strike="noStrike" cap="none">
                        <a:latin typeface="Times New Roman"/>
                        <a:ea typeface="Times New Roman"/>
                        <a:cs typeface="Times New Roman"/>
                        <a:sym typeface="Times New Roman"/>
                      </a:endParaRPr>
                    </a:p>
                  </a:txBody>
                  <a:tcPr marL="33525" marR="33525" marT="30475" marB="30475" anchor="ctr">
                    <a:solidFill>
                      <a:schemeClr val="lt2"/>
                    </a:solidFill>
                  </a:tcPr>
                </a:tc>
                <a:extLst>
                  <a:ext uri="{0D108BD9-81ED-4DB2-BD59-A6C34878D82A}">
                    <a16:rowId xmlns:a16="http://schemas.microsoft.com/office/drawing/2014/main" val="10000"/>
                  </a:ext>
                </a:extLst>
              </a:tr>
              <a:tr h="1135050">
                <a:tc>
                  <a:txBody>
                    <a:bodyPr/>
                    <a:lstStyle/>
                    <a:p>
                      <a:pPr marL="0" marR="0" lvl="0" indent="0" algn="l" rtl="0">
                        <a:lnSpc>
                          <a:spcPct val="100000"/>
                        </a:lnSpc>
                        <a:spcBef>
                          <a:spcPts val="0"/>
                        </a:spcBef>
                        <a:spcAft>
                          <a:spcPts val="0"/>
                        </a:spcAft>
                        <a:buNone/>
                      </a:pPr>
                      <a:r>
                        <a:rPr lang="en-US" sz="2800" b="1" u="none" strike="noStrike" cap="none">
                          <a:solidFill>
                            <a:schemeClr val="dk1"/>
                          </a:solidFill>
                          <a:latin typeface="Arial"/>
                          <a:ea typeface="Arial"/>
                          <a:cs typeface="Arial"/>
                          <a:sym typeface="Arial"/>
                        </a:rPr>
                        <a:t>श्रेणी</a:t>
                      </a:r>
                      <a:r>
                        <a:rPr lang="en-US" sz="2800" b="1" u="none" strike="noStrike" cap="none"/>
                        <a:t>-बी</a:t>
                      </a:r>
                      <a:endParaRPr/>
                    </a:p>
                  </a:txBody>
                  <a:tcPr marL="33525" marR="33525" marT="30475" marB="30475" anchor="ctr">
                    <a:solidFill>
                      <a:schemeClr val="lt2"/>
                    </a:solidFill>
                  </a:tcPr>
                </a:tc>
                <a:tc>
                  <a:txBody>
                    <a:bodyPr/>
                    <a:lstStyle/>
                    <a:p>
                      <a:pPr marL="0" marR="0" lvl="0" indent="0" algn="l" rtl="0">
                        <a:lnSpc>
                          <a:spcPct val="115000"/>
                        </a:lnSpc>
                        <a:spcBef>
                          <a:spcPts val="0"/>
                        </a:spcBef>
                        <a:spcAft>
                          <a:spcPts val="0"/>
                        </a:spcAft>
                        <a:buClr>
                          <a:schemeClr val="dk1"/>
                        </a:buClr>
                        <a:buSzPts val="2800"/>
                        <a:buFont typeface="Open Sans"/>
                        <a:buNone/>
                      </a:pPr>
                      <a:r>
                        <a:rPr lang="en-US" sz="2800" b="1" u="none" strike="noStrike" cap="none"/>
                        <a:t>ज्वलनशील और दहनशील तरल पदार्थ और गैसें</a:t>
                      </a:r>
                      <a:r>
                        <a:rPr lang="en-US" sz="2800" u="none" strike="noStrike" cap="none"/>
                        <a:t>: ग्रीस, गैसोलीन</a:t>
                      </a:r>
                      <a:endParaRPr sz="2800" u="none" strike="noStrike" cap="none">
                        <a:latin typeface="Times New Roman"/>
                        <a:ea typeface="Times New Roman"/>
                        <a:cs typeface="Times New Roman"/>
                        <a:sym typeface="Times New Roman"/>
                      </a:endParaRPr>
                    </a:p>
                  </a:txBody>
                  <a:tcPr marL="33525" marR="33525" marT="30475" marB="30475" anchor="ctr">
                    <a:solidFill>
                      <a:schemeClr val="lt2"/>
                    </a:solidFill>
                  </a:tcPr>
                </a:tc>
                <a:extLst>
                  <a:ext uri="{0D108BD9-81ED-4DB2-BD59-A6C34878D82A}">
                    <a16:rowId xmlns:a16="http://schemas.microsoft.com/office/drawing/2014/main" val="10001"/>
                  </a:ext>
                </a:extLst>
              </a:tr>
              <a:tr h="983175">
                <a:tc>
                  <a:txBody>
                    <a:bodyPr/>
                    <a:lstStyle/>
                    <a:p>
                      <a:pPr marL="0" marR="0" lvl="0" indent="0" algn="l" rtl="0">
                        <a:lnSpc>
                          <a:spcPct val="115000"/>
                        </a:lnSpc>
                        <a:spcBef>
                          <a:spcPts val="0"/>
                        </a:spcBef>
                        <a:spcAft>
                          <a:spcPts val="0"/>
                        </a:spcAft>
                        <a:buNone/>
                      </a:pPr>
                      <a:r>
                        <a:rPr lang="en-US" sz="2800" b="1" u="none" strike="noStrike" cap="none">
                          <a:solidFill>
                            <a:schemeClr val="dk1"/>
                          </a:solidFill>
                          <a:latin typeface="Arial"/>
                          <a:ea typeface="Arial"/>
                          <a:cs typeface="Arial"/>
                          <a:sym typeface="Arial"/>
                        </a:rPr>
                        <a:t>श्रेणी</a:t>
                      </a:r>
                      <a:r>
                        <a:rPr lang="en-US" sz="2800" b="1" u="none" strike="noStrike" cap="none"/>
                        <a:t>-सी</a:t>
                      </a:r>
                      <a:endParaRPr sz="2800" b="1" u="none" strike="noStrike" cap="none">
                        <a:latin typeface="Arial"/>
                        <a:ea typeface="Arial"/>
                        <a:cs typeface="Arial"/>
                        <a:sym typeface="Arial"/>
                      </a:endParaRPr>
                    </a:p>
                  </a:txBody>
                  <a:tcPr marL="33525" marR="33525" marT="30475" marB="30475" anchor="ctr">
                    <a:solidFill>
                      <a:schemeClr val="lt2"/>
                    </a:solidFill>
                  </a:tcPr>
                </a:tc>
                <a:tc>
                  <a:txBody>
                    <a:bodyPr/>
                    <a:lstStyle/>
                    <a:p>
                      <a:pPr marL="0" marR="0" lvl="0" indent="0" algn="l" rtl="0">
                        <a:lnSpc>
                          <a:spcPct val="115000"/>
                        </a:lnSpc>
                        <a:spcBef>
                          <a:spcPts val="0"/>
                        </a:spcBef>
                        <a:spcAft>
                          <a:spcPts val="0"/>
                        </a:spcAft>
                        <a:buClr>
                          <a:schemeClr val="dk1"/>
                        </a:buClr>
                        <a:buSzPts val="2800"/>
                        <a:buFont typeface="Open Sans"/>
                        <a:buNone/>
                      </a:pPr>
                      <a:r>
                        <a:rPr lang="en-US" sz="2800" b="1" u="none" strike="noStrike" cap="none"/>
                        <a:t>विधुत उपकरण : </a:t>
                      </a:r>
                      <a:r>
                        <a:rPr lang="en-US" sz="2800" u="none" strike="noStrike" cap="none"/>
                        <a:t>जैसे उपकरण, स्विच, पैनल बॉक्स और बिजली उपकरण।</a:t>
                      </a:r>
                      <a:endParaRPr sz="2800" u="none" strike="noStrike" cap="none">
                        <a:latin typeface="Times New Roman"/>
                        <a:ea typeface="Times New Roman"/>
                        <a:cs typeface="Times New Roman"/>
                        <a:sym typeface="Times New Roman"/>
                      </a:endParaRPr>
                    </a:p>
                  </a:txBody>
                  <a:tcPr marL="33525" marR="33525" marT="30475" marB="30475" anchor="ctr">
                    <a:solidFill>
                      <a:schemeClr val="lt2"/>
                    </a:solidFill>
                  </a:tcPr>
                </a:tc>
                <a:extLst>
                  <a:ext uri="{0D108BD9-81ED-4DB2-BD59-A6C34878D82A}">
                    <a16:rowId xmlns:a16="http://schemas.microsoft.com/office/drawing/2014/main" val="10002"/>
                  </a:ext>
                </a:extLst>
              </a:tr>
              <a:tr h="1112325">
                <a:tc>
                  <a:txBody>
                    <a:bodyPr/>
                    <a:lstStyle/>
                    <a:p>
                      <a:pPr marL="0" marR="0" lvl="0" indent="0" algn="l" rtl="0">
                        <a:lnSpc>
                          <a:spcPct val="115000"/>
                        </a:lnSpc>
                        <a:spcBef>
                          <a:spcPts val="0"/>
                        </a:spcBef>
                        <a:spcAft>
                          <a:spcPts val="0"/>
                        </a:spcAft>
                        <a:buNone/>
                      </a:pPr>
                      <a:r>
                        <a:rPr lang="en-US" sz="2800" b="1" u="none" strike="noStrike" cap="none">
                          <a:solidFill>
                            <a:schemeClr val="dk1"/>
                          </a:solidFill>
                          <a:latin typeface="Arial"/>
                          <a:ea typeface="Arial"/>
                          <a:cs typeface="Arial"/>
                          <a:sym typeface="Arial"/>
                        </a:rPr>
                        <a:t>श्रेणी</a:t>
                      </a:r>
                      <a:r>
                        <a:rPr lang="en-US" sz="2800" b="1" u="none" strike="noStrike" cap="none"/>
                        <a:t>-डी</a:t>
                      </a:r>
                      <a:endParaRPr sz="2800" b="1" u="none" strike="noStrike" cap="none">
                        <a:latin typeface="Arial"/>
                        <a:ea typeface="Arial"/>
                        <a:cs typeface="Arial"/>
                        <a:sym typeface="Arial"/>
                      </a:endParaRPr>
                    </a:p>
                  </a:txBody>
                  <a:tcPr marL="33525" marR="33525" marT="30475" marB="30475" anchor="ctr">
                    <a:solidFill>
                      <a:schemeClr val="lt2"/>
                    </a:solidFill>
                  </a:tcPr>
                </a:tc>
                <a:tc>
                  <a:txBody>
                    <a:bodyPr/>
                    <a:lstStyle/>
                    <a:p>
                      <a:pPr marL="0" marR="0" lvl="0" indent="0" algn="l" rtl="0">
                        <a:lnSpc>
                          <a:spcPct val="115000"/>
                        </a:lnSpc>
                        <a:spcBef>
                          <a:spcPts val="0"/>
                        </a:spcBef>
                        <a:spcAft>
                          <a:spcPts val="0"/>
                        </a:spcAft>
                        <a:buClr>
                          <a:schemeClr val="dk1"/>
                        </a:buClr>
                        <a:buSzPts val="2800"/>
                        <a:buFont typeface="Open Sans"/>
                        <a:buNone/>
                      </a:pPr>
                      <a:r>
                        <a:rPr lang="en-US" sz="2800" b="1" u="none" strike="noStrike" cap="none"/>
                        <a:t>दहनशील धातुएँ</a:t>
                      </a:r>
                      <a:r>
                        <a:rPr lang="en-US" sz="2800" u="none" strike="noStrike" cap="none"/>
                        <a:t>: मैग्नीशियम, सोडियम, निक्केल, पोटेशियम, टाइटेनियम।</a:t>
                      </a:r>
                      <a:endParaRPr sz="2800" u="none" strike="noStrike" cap="none">
                        <a:latin typeface="Times New Roman"/>
                        <a:ea typeface="Times New Roman"/>
                        <a:cs typeface="Times New Roman"/>
                        <a:sym typeface="Times New Roman"/>
                      </a:endParaRPr>
                    </a:p>
                  </a:txBody>
                  <a:tcPr marL="33525" marR="33525" marT="30475" marB="30475" anchor="ctr">
                    <a:solidFill>
                      <a:schemeClr val="lt2"/>
                    </a:solidFill>
                  </a:tcPr>
                </a:tc>
                <a:extLst>
                  <a:ext uri="{0D108BD9-81ED-4DB2-BD59-A6C34878D82A}">
                    <a16:rowId xmlns:a16="http://schemas.microsoft.com/office/drawing/2014/main" val="10003"/>
                  </a:ext>
                </a:extLst>
              </a:tr>
              <a:tr h="771175">
                <a:tc>
                  <a:txBody>
                    <a:bodyPr/>
                    <a:lstStyle/>
                    <a:p>
                      <a:pPr marL="0" marR="0" lvl="0" indent="0" algn="l" rtl="0">
                        <a:lnSpc>
                          <a:spcPct val="115000"/>
                        </a:lnSpc>
                        <a:spcBef>
                          <a:spcPts val="0"/>
                        </a:spcBef>
                        <a:spcAft>
                          <a:spcPts val="0"/>
                        </a:spcAft>
                        <a:buNone/>
                      </a:pPr>
                      <a:r>
                        <a:rPr lang="en-US" sz="2800" b="1" u="none" strike="noStrike" cap="none">
                          <a:solidFill>
                            <a:schemeClr val="dk1"/>
                          </a:solidFill>
                          <a:latin typeface="Arial"/>
                          <a:ea typeface="Arial"/>
                          <a:cs typeface="Arial"/>
                          <a:sym typeface="Arial"/>
                        </a:rPr>
                        <a:t>श्रेणी</a:t>
                      </a:r>
                      <a:r>
                        <a:rPr lang="en-US" sz="2800" b="1" u="none" strike="noStrike" cap="none"/>
                        <a:t>-के</a:t>
                      </a:r>
                      <a:endParaRPr sz="2800" b="1" u="none" strike="noStrike" cap="none">
                        <a:latin typeface="Arial"/>
                        <a:ea typeface="Arial"/>
                        <a:cs typeface="Arial"/>
                        <a:sym typeface="Arial"/>
                      </a:endParaRPr>
                    </a:p>
                  </a:txBody>
                  <a:tcPr marL="33525" marR="33525" marT="30475" marB="30475" anchor="ctr">
                    <a:solidFill>
                      <a:schemeClr val="lt2"/>
                    </a:solidFill>
                  </a:tcPr>
                </a:tc>
                <a:tc>
                  <a:txBody>
                    <a:bodyPr/>
                    <a:lstStyle/>
                    <a:p>
                      <a:pPr marL="0" marR="0" lvl="0" indent="0" algn="l" rtl="0">
                        <a:lnSpc>
                          <a:spcPct val="115000"/>
                        </a:lnSpc>
                        <a:spcBef>
                          <a:spcPts val="0"/>
                        </a:spcBef>
                        <a:spcAft>
                          <a:spcPts val="0"/>
                        </a:spcAft>
                        <a:buClr>
                          <a:schemeClr val="dk1"/>
                        </a:buClr>
                        <a:buSzPts val="2800"/>
                        <a:buFont typeface="Open Sans"/>
                        <a:buNone/>
                      </a:pPr>
                      <a:r>
                        <a:rPr lang="en-US" sz="2800" b="1" u="none" strike="noStrike" cap="none"/>
                        <a:t>रसोई की आग:</a:t>
                      </a:r>
                      <a:r>
                        <a:rPr lang="en-US" sz="2800" u="none" strike="noStrike" cap="none"/>
                        <a:t> खाना पकाने का तेल, वसा फ्रायर</a:t>
                      </a:r>
                      <a:endParaRPr sz="2800" u="none" strike="noStrike" cap="none">
                        <a:latin typeface="Times New Roman"/>
                        <a:ea typeface="Times New Roman"/>
                        <a:cs typeface="Times New Roman"/>
                        <a:sym typeface="Times New Roman"/>
                      </a:endParaRPr>
                    </a:p>
                  </a:txBody>
                  <a:tcPr marL="33525" marR="33525" marT="30475" marB="30475" anchor="ctr">
                    <a:solidFill>
                      <a:schemeClr val="lt2"/>
                    </a:solidFill>
                  </a:tcPr>
                </a:tc>
                <a:extLst>
                  <a:ext uri="{0D108BD9-81ED-4DB2-BD59-A6C34878D82A}">
                    <a16:rowId xmlns:a16="http://schemas.microsoft.com/office/drawing/2014/main" val="10004"/>
                  </a:ext>
                </a:extLst>
              </a:tr>
            </a:tbl>
          </a:graphicData>
        </a:graphic>
      </p:graphicFrame>
      <p:sp>
        <p:nvSpPr>
          <p:cNvPr id="245" name="Google Shape;245;p28"/>
          <p:cNvSpPr txBox="1">
            <a:spLocks noGrp="1"/>
          </p:cNvSpPr>
          <p:nvPr>
            <p:ph type="sldNum" idx="12"/>
          </p:nvPr>
        </p:nvSpPr>
        <p:spPr>
          <a:xfrm>
            <a:off x="8229600" y="6492875"/>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888888"/>
                </a:solidFill>
              </a:rPr>
              <a:t>एसएल 7-8</a:t>
            </a:r>
            <a:endParaRPr>
              <a:solidFill>
                <a:srgbClr val="888888"/>
              </a:solidFill>
            </a:endParaRPr>
          </a:p>
        </p:txBody>
      </p:sp>
      <p:sp>
        <p:nvSpPr>
          <p:cNvPr id="246" name="Google Shape;246;p28"/>
          <p:cNvSpPr txBox="1"/>
          <p:nvPr/>
        </p:nvSpPr>
        <p:spPr>
          <a:xfrm>
            <a:off x="155448" y="2767280"/>
            <a:ext cx="310210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C00000"/>
                </a:solidFill>
                <a:latin typeface="Open Sans"/>
                <a:ea typeface="Open Sans"/>
                <a:cs typeface="Open Sans"/>
                <a:sym typeface="Open Sans"/>
              </a:rPr>
              <a:t>आग के प्रकार</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p:nvPr/>
        </p:nvSpPr>
        <p:spPr>
          <a:xfrm>
            <a:off x="143333" y="1593925"/>
            <a:ext cx="4356403" cy="1270000"/>
          </a:xfrm>
          <a:prstGeom prst="rect">
            <a:avLst/>
          </a:prstGeom>
          <a:noFill/>
          <a:ln>
            <a:noFill/>
          </a:ln>
        </p:spPr>
        <p:txBody>
          <a:bodyPr spcFirstLastPara="1" wrap="square" lIns="101575" tIns="50775" rIns="101575" bIns="50775" anchor="ctr" anchorCtr="0">
            <a:noAutofit/>
          </a:bodyPr>
          <a:lstStyle/>
          <a:p>
            <a:pPr marL="0" marR="0" lvl="0" indent="0" algn="ctr" rtl="0">
              <a:spcBef>
                <a:spcPts val="0"/>
              </a:spcBef>
              <a:spcAft>
                <a:spcPts val="0"/>
              </a:spcAft>
              <a:buClr>
                <a:srgbClr val="C00000"/>
              </a:buClr>
              <a:buSzPts val="4800"/>
              <a:buFont typeface="Arial"/>
              <a:buNone/>
            </a:pPr>
            <a:r>
              <a:rPr lang="en-US" sz="4800" b="1">
                <a:solidFill>
                  <a:srgbClr val="C00000"/>
                </a:solidFill>
                <a:latin typeface="Open Sans"/>
                <a:ea typeface="Open Sans"/>
                <a:cs typeface="Open Sans"/>
                <a:sym typeface="Open Sans"/>
              </a:rPr>
              <a:t>आग बुझाने का यंत्र</a:t>
            </a:r>
            <a:endParaRPr sz="4800" b="1">
              <a:solidFill>
                <a:srgbClr val="C00000"/>
              </a:solidFill>
              <a:latin typeface="Open Sans"/>
              <a:ea typeface="Open Sans"/>
              <a:cs typeface="Open Sans"/>
              <a:sym typeface="Open Sans"/>
            </a:endParaRPr>
          </a:p>
        </p:txBody>
      </p:sp>
      <p:sp>
        <p:nvSpPr>
          <p:cNvPr id="252" name="Google Shape;252;p29"/>
          <p:cNvSpPr/>
          <p:nvPr/>
        </p:nvSpPr>
        <p:spPr>
          <a:xfrm>
            <a:off x="4601749" y="2260609"/>
            <a:ext cx="7557561" cy="2091541"/>
          </a:xfrm>
          <a:prstGeom prst="rect">
            <a:avLst/>
          </a:prstGeom>
          <a:solidFill>
            <a:schemeClr val="lt2"/>
          </a:solidFill>
          <a:ln>
            <a:noFill/>
          </a:ln>
        </p:spPr>
        <p:txBody>
          <a:bodyPr spcFirstLastPara="1" wrap="square" lIns="101575" tIns="50775" rIns="101575" bIns="50775" anchor="t" anchorCtr="0">
            <a:noAutofit/>
          </a:bodyPr>
          <a:lstStyle/>
          <a:p>
            <a:pPr marL="0" marR="0" lvl="0" indent="0" algn="just" rtl="0">
              <a:spcBef>
                <a:spcPts val="0"/>
              </a:spcBef>
              <a:spcAft>
                <a:spcPts val="0"/>
              </a:spcAft>
              <a:buClr>
                <a:schemeClr val="dk1"/>
              </a:buClr>
              <a:buSzPts val="3600"/>
              <a:buFont typeface="Arial"/>
              <a:buNone/>
            </a:pPr>
            <a:r>
              <a:rPr lang="en-US" sz="3600">
                <a:solidFill>
                  <a:schemeClr val="dk1"/>
                </a:solidFill>
                <a:latin typeface="Open Sans"/>
                <a:ea typeface="Open Sans"/>
                <a:cs typeface="Open Sans"/>
                <a:sym typeface="Open Sans"/>
              </a:rPr>
              <a:t>अग्निशामक यंत्र एक सक्रिय सुरक्षा उपकरण है, जिसका उपयोग अक्सर आपातकालीन स्थिति में छोटी आग को बुझाने या नियंत्रित करने के लिए किया जाता है।</a:t>
            </a:r>
            <a:endParaRPr sz="3600">
              <a:solidFill>
                <a:schemeClr val="dk1"/>
              </a:solidFill>
              <a:latin typeface="Open Sans"/>
              <a:ea typeface="Open Sans"/>
              <a:cs typeface="Open Sans"/>
              <a:sym typeface="Open Sans"/>
            </a:endParaRPr>
          </a:p>
        </p:txBody>
      </p:sp>
      <p:pic>
        <p:nvPicPr>
          <p:cNvPr id="253" name="Google Shape;253;p29"/>
          <p:cNvPicPr preferRelativeResize="0"/>
          <p:nvPr/>
        </p:nvPicPr>
        <p:blipFill rotWithShape="1">
          <a:blip r:embed="rId3">
            <a:alphaModFix/>
          </a:blip>
          <a:srcRect/>
          <a:stretch/>
        </p:blipFill>
        <p:spPr>
          <a:xfrm>
            <a:off x="2616383" y="2824315"/>
            <a:ext cx="1782763" cy="3894138"/>
          </a:xfrm>
          <a:prstGeom prst="rect">
            <a:avLst/>
          </a:prstGeom>
          <a:noFill/>
          <a:ln>
            <a:noFill/>
          </a:ln>
          <a:effectLst>
            <a:outerShdw dist="107763" dir="2700000" algn="ctr" rotWithShape="0">
              <a:schemeClr val="lt2"/>
            </a:outerShdw>
          </a:effectLst>
        </p:spPr>
      </p:pic>
      <p:sp>
        <p:nvSpPr>
          <p:cNvPr id="254" name="Google Shape;254;p2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p:nvPr/>
        </p:nvSpPr>
        <p:spPr>
          <a:xfrm>
            <a:off x="2290063" y="6554"/>
            <a:ext cx="8282498" cy="1143000"/>
          </a:xfrm>
          <a:prstGeom prst="rect">
            <a:avLst/>
          </a:prstGeom>
          <a:noFill/>
          <a:ln>
            <a:noFill/>
          </a:ln>
        </p:spPr>
        <p:txBody>
          <a:bodyPr spcFirstLastPara="1" wrap="square" lIns="90350" tIns="44275" rIns="90350" bIns="44275" anchor="ctr" anchorCtr="0">
            <a:noAutofit/>
          </a:bodyPr>
          <a:lstStyle/>
          <a:p>
            <a:pPr marL="0" marR="0" lvl="0" indent="0" algn="ctr" rtl="0">
              <a:spcBef>
                <a:spcPts val="0"/>
              </a:spcBef>
              <a:spcAft>
                <a:spcPts val="0"/>
              </a:spcAft>
              <a:buNone/>
            </a:pPr>
            <a:r>
              <a:rPr lang="en-US" sz="3759" b="1">
                <a:solidFill>
                  <a:srgbClr val="C00000"/>
                </a:solidFill>
                <a:latin typeface="Open Sans"/>
                <a:ea typeface="Open Sans"/>
                <a:cs typeface="Open Sans"/>
                <a:sym typeface="Open Sans"/>
              </a:rPr>
              <a:t>अग्निशामक यंत्र की शारीरिक रचना</a:t>
            </a:r>
            <a:endParaRPr sz="3759">
              <a:solidFill>
                <a:srgbClr val="000000"/>
              </a:solidFill>
              <a:latin typeface="Times New Roman"/>
              <a:ea typeface="Times New Roman"/>
              <a:cs typeface="Times New Roman"/>
              <a:sym typeface="Times New Roman"/>
            </a:endParaRPr>
          </a:p>
        </p:txBody>
      </p:sp>
      <p:cxnSp>
        <p:nvCxnSpPr>
          <p:cNvPr id="260" name="Google Shape;260;p30"/>
          <p:cNvCxnSpPr/>
          <p:nvPr/>
        </p:nvCxnSpPr>
        <p:spPr>
          <a:xfrm rot="10800000">
            <a:off x="7094640" y="5537160"/>
            <a:ext cx="1915920" cy="0"/>
          </a:xfrm>
          <a:prstGeom prst="straightConnector1">
            <a:avLst/>
          </a:prstGeom>
          <a:noFill/>
          <a:ln w="12600" cap="flat" cmpd="sng">
            <a:solidFill>
              <a:srgbClr val="000000"/>
            </a:solidFill>
            <a:prstDash val="solid"/>
            <a:miter lim="8000"/>
            <a:headEnd type="none" w="sm" len="sm"/>
            <a:tailEnd type="triangle" w="med" len="med"/>
          </a:ln>
        </p:spPr>
      </p:cxnSp>
      <p:cxnSp>
        <p:nvCxnSpPr>
          <p:cNvPr id="261" name="Google Shape;261;p30"/>
          <p:cNvCxnSpPr/>
          <p:nvPr/>
        </p:nvCxnSpPr>
        <p:spPr>
          <a:xfrm rot="10800000" flipH="1">
            <a:off x="4135440" y="5989320"/>
            <a:ext cx="1509840" cy="315720"/>
          </a:xfrm>
          <a:prstGeom prst="straightConnector1">
            <a:avLst/>
          </a:prstGeom>
          <a:noFill/>
          <a:ln w="12600" cap="flat" cmpd="sng">
            <a:solidFill>
              <a:srgbClr val="000000"/>
            </a:solidFill>
            <a:prstDash val="solid"/>
            <a:miter lim="8000"/>
            <a:headEnd type="none" w="sm" len="sm"/>
            <a:tailEnd type="triangle" w="med" len="med"/>
          </a:ln>
        </p:spPr>
      </p:cxnSp>
      <p:pic>
        <p:nvPicPr>
          <p:cNvPr id="262" name="Google Shape;262;p30"/>
          <p:cNvPicPr preferRelativeResize="0"/>
          <p:nvPr/>
        </p:nvPicPr>
        <p:blipFill rotWithShape="1">
          <a:blip r:embed="rId3">
            <a:alphaModFix/>
          </a:blip>
          <a:srcRect/>
          <a:stretch/>
        </p:blipFill>
        <p:spPr>
          <a:xfrm>
            <a:off x="5422800" y="1422360"/>
            <a:ext cx="1782720" cy="5183280"/>
          </a:xfrm>
          <a:prstGeom prst="rect">
            <a:avLst/>
          </a:prstGeom>
          <a:noFill/>
          <a:ln>
            <a:noFill/>
          </a:ln>
          <a:effectLst>
            <a:outerShdw dist="107932" dir="2700000">
              <a:srgbClr val="EEECE1"/>
            </a:outerShdw>
          </a:effectLst>
        </p:spPr>
      </p:pic>
      <p:cxnSp>
        <p:nvCxnSpPr>
          <p:cNvPr id="263" name="Google Shape;263;p30"/>
          <p:cNvCxnSpPr/>
          <p:nvPr/>
        </p:nvCxnSpPr>
        <p:spPr>
          <a:xfrm flipH="1">
            <a:off x="6713400" y="1735200"/>
            <a:ext cx="1764000" cy="595080"/>
          </a:xfrm>
          <a:prstGeom prst="straightConnector1">
            <a:avLst/>
          </a:prstGeom>
          <a:noFill/>
          <a:ln w="12600" cap="flat" cmpd="sng">
            <a:solidFill>
              <a:srgbClr val="000000"/>
            </a:solidFill>
            <a:prstDash val="solid"/>
            <a:miter lim="8000"/>
            <a:headEnd type="none" w="sm" len="sm"/>
            <a:tailEnd type="triangle" w="med" len="med"/>
          </a:ln>
        </p:spPr>
      </p:cxnSp>
      <p:cxnSp>
        <p:nvCxnSpPr>
          <p:cNvPr id="264" name="Google Shape;264;p30"/>
          <p:cNvCxnSpPr/>
          <p:nvPr/>
        </p:nvCxnSpPr>
        <p:spPr>
          <a:xfrm>
            <a:off x="4059120" y="1650960"/>
            <a:ext cx="2729160" cy="0"/>
          </a:xfrm>
          <a:prstGeom prst="straightConnector1">
            <a:avLst/>
          </a:prstGeom>
          <a:noFill/>
          <a:ln w="12600" cap="flat" cmpd="sng">
            <a:solidFill>
              <a:srgbClr val="000000"/>
            </a:solidFill>
            <a:prstDash val="solid"/>
            <a:miter lim="8000"/>
            <a:headEnd type="none" w="sm" len="sm"/>
            <a:tailEnd type="triangle" w="med" len="med"/>
          </a:ln>
        </p:spPr>
      </p:cxnSp>
      <p:cxnSp>
        <p:nvCxnSpPr>
          <p:cNvPr id="265" name="Google Shape;265;p30"/>
          <p:cNvCxnSpPr/>
          <p:nvPr/>
        </p:nvCxnSpPr>
        <p:spPr>
          <a:xfrm rot="10800000" flipH="1">
            <a:off x="4135440" y="3251159"/>
            <a:ext cx="1509840" cy="490365"/>
          </a:xfrm>
          <a:prstGeom prst="straightConnector1">
            <a:avLst/>
          </a:prstGeom>
          <a:noFill/>
          <a:ln w="12600" cap="flat" cmpd="sng">
            <a:solidFill>
              <a:srgbClr val="000000"/>
            </a:solidFill>
            <a:prstDash val="solid"/>
            <a:miter lim="8000"/>
            <a:headEnd type="none" w="sm" len="sm"/>
            <a:tailEnd type="triangle" w="med" len="med"/>
          </a:ln>
        </p:spPr>
      </p:cxnSp>
      <p:cxnSp>
        <p:nvCxnSpPr>
          <p:cNvPr id="266" name="Google Shape;266;p30"/>
          <p:cNvCxnSpPr/>
          <p:nvPr/>
        </p:nvCxnSpPr>
        <p:spPr>
          <a:xfrm>
            <a:off x="4135440" y="5537160"/>
            <a:ext cx="1585800" cy="0"/>
          </a:xfrm>
          <a:prstGeom prst="straightConnector1">
            <a:avLst/>
          </a:prstGeom>
          <a:noFill/>
          <a:ln w="12600" cap="flat" cmpd="sng">
            <a:solidFill>
              <a:srgbClr val="000000"/>
            </a:solidFill>
            <a:prstDash val="solid"/>
            <a:miter lim="8000"/>
            <a:headEnd type="none" w="sm" len="sm"/>
            <a:tailEnd type="triangle" w="med" len="med"/>
          </a:ln>
        </p:spPr>
      </p:cxnSp>
      <p:cxnSp>
        <p:nvCxnSpPr>
          <p:cNvPr id="267" name="Google Shape;267;p30"/>
          <p:cNvCxnSpPr/>
          <p:nvPr/>
        </p:nvCxnSpPr>
        <p:spPr>
          <a:xfrm rot="10800000">
            <a:off x="7205520" y="2580776"/>
            <a:ext cx="1764000" cy="545538"/>
          </a:xfrm>
          <a:prstGeom prst="straightConnector1">
            <a:avLst/>
          </a:prstGeom>
          <a:noFill/>
          <a:ln w="12600" cap="flat" cmpd="sng">
            <a:solidFill>
              <a:srgbClr val="000000"/>
            </a:solidFill>
            <a:prstDash val="solid"/>
            <a:miter lim="8000"/>
            <a:headEnd type="none" w="sm" len="sm"/>
            <a:tailEnd type="triangle" w="med" len="med"/>
          </a:ln>
        </p:spPr>
      </p:cxnSp>
      <p:cxnSp>
        <p:nvCxnSpPr>
          <p:cNvPr id="268" name="Google Shape;268;p30"/>
          <p:cNvCxnSpPr/>
          <p:nvPr/>
        </p:nvCxnSpPr>
        <p:spPr>
          <a:xfrm rot="10800000" flipH="1">
            <a:off x="4287720" y="2026800"/>
            <a:ext cx="2271960" cy="468360"/>
          </a:xfrm>
          <a:prstGeom prst="straightConnector1">
            <a:avLst/>
          </a:prstGeom>
          <a:noFill/>
          <a:ln w="12600" cap="flat" cmpd="sng">
            <a:solidFill>
              <a:srgbClr val="000000"/>
            </a:solidFill>
            <a:prstDash val="solid"/>
            <a:miter lim="8000"/>
            <a:headEnd type="none" w="sm" len="sm"/>
            <a:tailEnd type="triangle" w="med" len="med"/>
          </a:ln>
        </p:spPr>
      </p:cxnSp>
      <p:cxnSp>
        <p:nvCxnSpPr>
          <p:cNvPr id="269" name="Google Shape;269;p30"/>
          <p:cNvCxnSpPr/>
          <p:nvPr/>
        </p:nvCxnSpPr>
        <p:spPr>
          <a:xfrm rot="10800000">
            <a:off x="6481560" y="4307040"/>
            <a:ext cx="2376360" cy="15840"/>
          </a:xfrm>
          <a:prstGeom prst="straightConnector1">
            <a:avLst/>
          </a:prstGeom>
          <a:noFill/>
          <a:ln w="12600" cap="flat" cmpd="sng">
            <a:solidFill>
              <a:srgbClr val="000000"/>
            </a:solidFill>
            <a:prstDash val="solid"/>
            <a:miter lim="8000"/>
            <a:headEnd type="none" w="sm" len="sm"/>
            <a:tailEnd type="triangle" w="med" len="med"/>
          </a:ln>
        </p:spPr>
      </p:cxnSp>
      <p:sp>
        <p:nvSpPr>
          <p:cNvPr id="270" name="Google Shape;270;p30"/>
          <p:cNvSpPr/>
          <p:nvPr/>
        </p:nvSpPr>
        <p:spPr>
          <a:xfrm>
            <a:off x="2357574" y="3562433"/>
            <a:ext cx="1741566" cy="458757"/>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डिस्चार्ज नली</a:t>
            </a:r>
            <a:endParaRPr sz="2400">
              <a:solidFill>
                <a:srgbClr val="000000"/>
              </a:solidFill>
              <a:latin typeface="Times New Roman"/>
              <a:ea typeface="Times New Roman"/>
              <a:cs typeface="Times New Roman"/>
              <a:sym typeface="Times New Roman"/>
            </a:endParaRPr>
          </a:p>
        </p:txBody>
      </p:sp>
      <p:sp>
        <p:nvSpPr>
          <p:cNvPr id="271" name="Google Shape;271;p30"/>
          <p:cNvSpPr/>
          <p:nvPr/>
        </p:nvSpPr>
        <p:spPr>
          <a:xfrm>
            <a:off x="2157344" y="5346992"/>
            <a:ext cx="1981888" cy="458757"/>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डिस्चार्ज नोजल</a:t>
            </a:r>
            <a:endParaRPr sz="2400">
              <a:solidFill>
                <a:srgbClr val="000000"/>
              </a:solidFill>
              <a:latin typeface="Times New Roman"/>
              <a:ea typeface="Times New Roman"/>
              <a:cs typeface="Times New Roman"/>
              <a:sym typeface="Times New Roman"/>
            </a:endParaRPr>
          </a:p>
        </p:txBody>
      </p:sp>
      <p:sp>
        <p:nvSpPr>
          <p:cNvPr id="272" name="Google Shape;272;p30"/>
          <p:cNvSpPr/>
          <p:nvPr/>
        </p:nvSpPr>
        <p:spPr>
          <a:xfrm>
            <a:off x="2565743" y="6089448"/>
            <a:ext cx="1741566" cy="458757"/>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डिस्चार्ज छिद्र</a:t>
            </a:r>
            <a:endParaRPr sz="2400">
              <a:solidFill>
                <a:srgbClr val="000000"/>
              </a:solidFill>
              <a:latin typeface="Times New Roman"/>
              <a:ea typeface="Times New Roman"/>
              <a:cs typeface="Times New Roman"/>
              <a:sym typeface="Times New Roman"/>
            </a:endParaRPr>
          </a:p>
        </p:txBody>
      </p:sp>
      <p:sp>
        <p:nvSpPr>
          <p:cNvPr id="273" name="Google Shape;273;p30"/>
          <p:cNvSpPr/>
          <p:nvPr/>
        </p:nvSpPr>
        <p:spPr>
          <a:xfrm>
            <a:off x="9036840" y="5386320"/>
            <a:ext cx="1416156" cy="458757"/>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शरीर/ढाँचा</a:t>
            </a:r>
            <a:endParaRPr sz="2400">
              <a:solidFill>
                <a:srgbClr val="000000"/>
              </a:solidFill>
              <a:latin typeface="Times New Roman"/>
              <a:ea typeface="Times New Roman"/>
              <a:cs typeface="Times New Roman"/>
              <a:sym typeface="Times New Roman"/>
            </a:endParaRPr>
          </a:p>
        </p:txBody>
      </p:sp>
      <p:sp>
        <p:nvSpPr>
          <p:cNvPr id="274" name="Google Shape;274;p30"/>
          <p:cNvSpPr/>
          <p:nvPr/>
        </p:nvSpPr>
        <p:spPr>
          <a:xfrm>
            <a:off x="8727961" y="4167360"/>
            <a:ext cx="1377812" cy="458757"/>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डाटा प्लेट</a:t>
            </a:r>
            <a:endParaRPr sz="2400">
              <a:solidFill>
                <a:srgbClr val="000000"/>
              </a:solidFill>
              <a:latin typeface="Times New Roman"/>
              <a:ea typeface="Times New Roman"/>
              <a:cs typeface="Times New Roman"/>
              <a:sym typeface="Times New Roman"/>
            </a:endParaRPr>
          </a:p>
        </p:txBody>
      </p:sp>
      <p:sp>
        <p:nvSpPr>
          <p:cNvPr id="275" name="Google Shape;275;p30"/>
          <p:cNvSpPr/>
          <p:nvPr/>
        </p:nvSpPr>
        <p:spPr>
          <a:xfrm>
            <a:off x="9034046" y="2913509"/>
            <a:ext cx="1592614" cy="458757"/>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कैरिंग हैंडल</a:t>
            </a:r>
            <a:endParaRPr sz="1800">
              <a:solidFill>
                <a:srgbClr val="000000"/>
              </a:solidFill>
              <a:latin typeface="Times New Roman"/>
              <a:ea typeface="Times New Roman"/>
              <a:cs typeface="Times New Roman"/>
              <a:sym typeface="Times New Roman"/>
            </a:endParaRPr>
          </a:p>
        </p:txBody>
      </p:sp>
      <p:sp>
        <p:nvSpPr>
          <p:cNvPr id="276" name="Google Shape;276;p30"/>
          <p:cNvSpPr/>
          <p:nvPr/>
        </p:nvSpPr>
        <p:spPr>
          <a:xfrm>
            <a:off x="8381280" y="1347840"/>
            <a:ext cx="3610859" cy="1197420"/>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दबाव गेज </a:t>
            </a:r>
            <a:endParaRPr sz="2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i="1">
                <a:solidFill>
                  <a:srgbClr val="000000"/>
                </a:solidFill>
                <a:latin typeface="Open Sans"/>
                <a:ea typeface="Open Sans"/>
                <a:cs typeface="Open Sans"/>
                <a:sym typeface="Open Sans"/>
              </a:rPr>
              <a:t>(सीओ2 अग्निशामक यंत्र पर </a:t>
            </a:r>
            <a:endParaRPr sz="2400" i="1">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2400" i="1">
                <a:solidFill>
                  <a:srgbClr val="000000"/>
                </a:solidFill>
                <a:latin typeface="Open Sans"/>
                <a:ea typeface="Open Sans"/>
                <a:cs typeface="Open Sans"/>
                <a:sym typeface="Open Sans"/>
              </a:rPr>
              <a:t>नहीं  होता है )</a:t>
            </a:r>
            <a:endParaRPr sz="2400">
              <a:solidFill>
                <a:srgbClr val="000000"/>
              </a:solidFill>
              <a:latin typeface="Times New Roman"/>
              <a:ea typeface="Times New Roman"/>
              <a:cs typeface="Times New Roman"/>
              <a:sym typeface="Times New Roman"/>
            </a:endParaRPr>
          </a:p>
        </p:txBody>
      </p:sp>
      <p:sp>
        <p:nvSpPr>
          <p:cNvPr id="277" name="Google Shape;277;p30"/>
          <p:cNvSpPr/>
          <p:nvPr/>
        </p:nvSpPr>
        <p:spPr>
          <a:xfrm>
            <a:off x="1873611" y="1401799"/>
            <a:ext cx="2145394" cy="520312"/>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800">
                <a:solidFill>
                  <a:srgbClr val="000000"/>
                </a:solidFill>
                <a:latin typeface="Open Sans"/>
                <a:ea typeface="Open Sans"/>
                <a:cs typeface="Open Sans"/>
                <a:sym typeface="Open Sans"/>
              </a:rPr>
              <a:t>डिस्चार्ज लीवर</a:t>
            </a:r>
            <a:endParaRPr sz="2800">
              <a:solidFill>
                <a:srgbClr val="000000"/>
              </a:solidFill>
              <a:latin typeface="Times New Roman"/>
              <a:ea typeface="Times New Roman"/>
              <a:cs typeface="Times New Roman"/>
              <a:sym typeface="Times New Roman"/>
            </a:endParaRPr>
          </a:p>
        </p:txBody>
      </p:sp>
      <p:sp>
        <p:nvSpPr>
          <p:cNvPr id="278" name="Google Shape;278;p30"/>
          <p:cNvSpPr/>
          <p:nvPr/>
        </p:nvSpPr>
        <p:spPr>
          <a:xfrm>
            <a:off x="443189" y="2333409"/>
            <a:ext cx="3944540" cy="458757"/>
          </a:xfrm>
          <a:prstGeom prst="rect">
            <a:avLst/>
          </a:prstGeom>
          <a:noFill/>
          <a:ln>
            <a:noFill/>
          </a:ln>
        </p:spPr>
        <p:txBody>
          <a:bodyPr spcFirstLastPara="1" wrap="square" lIns="90350" tIns="44275" rIns="90350" bIns="44275"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डिस्चार्ज लॉकिंग पिन</a:t>
            </a:r>
            <a:r>
              <a:rPr lang="en-US" sz="2400">
                <a:solidFill>
                  <a:srgbClr val="000000"/>
                </a:solidFill>
                <a:latin typeface="Times New Roman"/>
                <a:ea typeface="Times New Roman"/>
                <a:cs typeface="Times New Roman"/>
                <a:sym typeface="Times New Roman"/>
              </a:rPr>
              <a:t> </a:t>
            </a:r>
            <a:r>
              <a:rPr lang="en-US" sz="2400">
                <a:solidFill>
                  <a:srgbClr val="000000"/>
                </a:solidFill>
                <a:latin typeface="Open Sans"/>
                <a:ea typeface="Open Sans"/>
                <a:cs typeface="Open Sans"/>
                <a:sym typeface="Open Sans"/>
              </a:rPr>
              <a:t>और सील</a:t>
            </a:r>
            <a:endParaRPr sz="2400">
              <a:solidFill>
                <a:srgbClr val="000000"/>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a:spLocks noGrp="1"/>
          </p:cNvSpPr>
          <p:nvPr>
            <p:ph type="title"/>
          </p:nvPr>
        </p:nvSpPr>
        <p:spPr>
          <a:xfrm>
            <a:off x="143934" y="2766218"/>
            <a:ext cx="3589865" cy="167776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ct val="100000"/>
              <a:buFont typeface="Open Sans"/>
              <a:buNone/>
            </a:pPr>
            <a:r>
              <a:rPr lang="en-US" b="1">
                <a:solidFill>
                  <a:srgbClr val="C00000"/>
                </a:solidFill>
              </a:rPr>
              <a:t>अग्निशमन के </a:t>
            </a:r>
            <a:r>
              <a:rPr lang="en-US" b="1">
                <a:solidFill>
                  <a:srgbClr val="C00000"/>
                </a:solidFill>
                <a:latin typeface="Open Sans"/>
                <a:ea typeface="Open Sans"/>
                <a:cs typeface="Open Sans"/>
                <a:sym typeface="Open Sans"/>
              </a:rPr>
              <a:t>सिध्दांत</a:t>
            </a:r>
            <a:br>
              <a:rPr lang="en-US" b="1">
                <a:solidFill>
                  <a:srgbClr val="C00000"/>
                </a:solidFill>
              </a:rPr>
            </a:br>
            <a:endParaRPr/>
          </a:p>
        </p:txBody>
      </p:sp>
      <p:sp>
        <p:nvSpPr>
          <p:cNvPr id="284" name="Google Shape;284;p31"/>
          <p:cNvSpPr txBox="1">
            <a:spLocks noGrp="1"/>
          </p:cNvSpPr>
          <p:nvPr>
            <p:ph type="body" idx="1"/>
          </p:nvPr>
        </p:nvSpPr>
        <p:spPr>
          <a:xfrm>
            <a:off x="4325112" y="889000"/>
            <a:ext cx="7722954" cy="5287963"/>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00000"/>
              </a:buClr>
              <a:buSzPts val="2800"/>
              <a:buNone/>
            </a:pPr>
            <a:r>
              <a:rPr lang="en-US" b="1">
                <a:solidFill>
                  <a:srgbClr val="C00000"/>
                </a:solidFill>
              </a:rPr>
              <a:t>भुखा मारना</a:t>
            </a:r>
            <a:r>
              <a:rPr lang="en-US"/>
              <a:t> </a:t>
            </a:r>
            <a:endParaRPr/>
          </a:p>
          <a:p>
            <a:pPr marL="228600" lvl="0" indent="-228600" algn="l" rtl="0">
              <a:lnSpc>
                <a:spcPct val="90000"/>
              </a:lnSpc>
              <a:spcBef>
                <a:spcPts val="1000"/>
              </a:spcBef>
              <a:spcAft>
                <a:spcPts val="0"/>
              </a:spcAft>
              <a:buClr>
                <a:schemeClr val="dk1"/>
              </a:buClr>
              <a:buSzPts val="2800"/>
              <a:buChar char="•"/>
            </a:pPr>
            <a:r>
              <a:rPr lang="en-US"/>
              <a:t>आग क्षेत्र से, बिना जली हुई सामग्री को हटा देना I</a:t>
            </a:r>
            <a:endParaRPr/>
          </a:p>
          <a:p>
            <a:pPr marL="228600" lvl="0" indent="-5080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rgbClr val="C00000"/>
              </a:buClr>
              <a:buSzPts val="2800"/>
              <a:buNone/>
            </a:pPr>
            <a:r>
              <a:rPr lang="en-US" b="1">
                <a:solidFill>
                  <a:srgbClr val="C00000"/>
                </a:solidFill>
              </a:rPr>
              <a:t>गला दबाना</a:t>
            </a:r>
            <a:r>
              <a:rPr lang="en-US"/>
              <a:t> </a:t>
            </a:r>
            <a:endParaRPr/>
          </a:p>
          <a:p>
            <a:pPr marL="228600" lvl="0" indent="-228600" algn="l" rtl="0">
              <a:lnSpc>
                <a:spcPct val="90000"/>
              </a:lnSpc>
              <a:spcBef>
                <a:spcPts val="1000"/>
              </a:spcBef>
              <a:spcAft>
                <a:spcPts val="0"/>
              </a:spcAft>
              <a:buClr>
                <a:schemeClr val="dk1"/>
              </a:buClr>
              <a:buSzPts val="2800"/>
              <a:buChar char="•"/>
            </a:pPr>
            <a:r>
              <a:rPr lang="en-US"/>
              <a:t>आग वाले क्षेत्र से, ऑक्सीजन की आपूर्ति बंद कर देना </a:t>
            </a:r>
            <a:endParaRPr/>
          </a:p>
          <a:p>
            <a:pPr marL="228600" lvl="0" indent="-5080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rgbClr val="C00000"/>
              </a:buClr>
              <a:buSzPts val="2800"/>
              <a:buNone/>
            </a:pPr>
            <a:r>
              <a:rPr lang="en-US" b="1">
                <a:solidFill>
                  <a:srgbClr val="C00000"/>
                </a:solidFill>
              </a:rPr>
              <a:t>ठंडा करना</a:t>
            </a:r>
            <a:endParaRPr b="1">
              <a:solidFill>
                <a:srgbClr val="C00000"/>
              </a:solidFill>
            </a:endParaRPr>
          </a:p>
          <a:p>
            <a:pPr marL="228600" lvl="0" indent="-228600" algn="l" rtl="0">
              <a:lnSpc>
                <a:spcPct val="90000"/>
              </a:lnSpc>
              <a:spcBef>
                <a:spcPts val="1000"/>
              </a:spcBef>
              <a:spcAft>
                <a:spcPts val="0"/>
              </a:spcAft>
              <a:buClr>
                <a:schemeClr val="dk1"/>
              </a:buClr>
              <a:buSzPts val="2800"/>
              <a:buChar char="•"/>
            </a:pPr>
            <a:r>
              <a:rPr lang="en-US"/>
              <a:t>जलती हुई सामग्री/आग क्षेत्र से,गर्मी को हटा देना I</a:t>
            </a:r>
            <a:endParaRPr/>
          </a:p>
          <a:p>
            <a:pPr marL="228600" lvl="0" indent="-50800" algn="l" rtl="0">
              <a:lnSpc>
                <a:spcPct val="90000"/>
              </a:lnSpc>
              <a:spcBef>
                <a:spcPts val="1000"/>
              </a:spcBef>
              <a:spcAft>
                <a:spcPts val="0"/>
              </a:spcAft>
              <a:buClr>
                <a:schemeClr val="dk1"/>
              </a:buClr>
              <a:buSzPts val="2800"/>
              <a:buNone/>
            </a:pPr>
            <a:endParaRPr/>
          </a:p>
        </p:txBody>
      </p:sp>
      <p:sp>
        <p:nvSpPr>
          <p:cNvPr id="285" name="Google Shape;285;p3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692865" y="2766218"/>
            <a:ext cx="16746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en-US" sz="4000" b="1">
                <a:solidFill>
                  <a:srgbClr val="C00000"/>
                </a:solidFill>
              </a:rPr>
              <a:t>उद्देश्य</a:t>
            </a:r>
            <a:endParaRPr sz="4000" b="1">
              <a:solidFill>
                <a:srgbClr val="C00000"/>
              </a:solidFill>
            </a:endParaRPr>
          </a:p>
        </p:txBody>
      </p:sp>
      <p:sp>
        <p:nvSpPr>
          <p:cNvPr id="107" name="Google Shape;107;p14"/>
          <p:cNvSpPr txBox="1">
            <a:spLocks noGrp="1"/>
          </p:cNvSpPr>
          <p:nvPr>
            <p:ph type="body" idx="1"/>
          </p:nvPr>
        </p:nvSpPr>
        <p:spPr>
          <a:xfrm>
            <a:off x="3089111" y="1119237"/>
            <a:ext cx="8810414" cy="5111140"/>
          </a:xfrm>
          <a:prstGeom prst="rect">
            <a:avLst/>
          </a:prstGeom>
          <a:solidFill>
            <a:schemeClr val="lt2"/>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endParaRPr sz="3200" b="1"/>
          </a:p>
          <a:p>
            <a:pPr marL="0" lvl="0" indent="0" algn="l" rtl="0">
              <a:lnSpc>
                <a:spcPct val="90000"/>
              </a:lnSpc>
              <a:spcBef>
                <a:spcPts val="1000"/>
              </a:spcBef>
              <a:spcAft>
                <a:spcPts val="0"/>
              </a:spcAft>
              <a:buClr>
                <a:schemeClr val="dk1"/>
              </a:buClr>
              <a:buSzPts val="2800"/>
              <a:buNone/>
            </a:pPr>
            <a:r>
              <a:rPr lang="en-US" b="1"/>
              <a:t>इस पाठ को पूरा होने पर, आप बताने में समर्थ होंगे : – </a:t>
            </a:r>
            <a:endParaRPr b="1"/>
          </a:p>
          <a:p>
            <a:pPr marL="0" lvl="0" indent="0" algn="l" rtl="0">
              <a:lnSpc>
                <a:spcPct val="90000"/>
              </a:lnSpc>
              <a:spcBef>
                <a:spcPts val="100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US"/>
              <a:t>आग की परिभाषा I</a:t>
            </a:r>
            <a:endParaRPr/>
          </a:p>
          <a:p>
            <a:pPr marL="228600" lvl="0" indent="-228600" algn="l" rtl="0">
              <a:lnSpc>
                <a:spcPct val="90000"/>
              </a:lnSpc>
              <a:spcBef>
                <a:spcPts val="1000"/>
              </a:spcBef>
              <a:spcAft>
                <a:spcPts val="0"/>
              </a:spcAft>
              <a:buClr>
                <a:schemeClr val="dk1"/>
              </a:buClr>
              <a:buSzPts val="2800"/>
              <a:buChar char="•"/>
            </a:pPr>
            <a:r>
              <a:rPr lang="en-US"/>
              <a:t>चार प्रकार के आग का वर्णन I</a:t>
            </a:r>
            <a:endParaRPr/>
          </a:p>
          <a:p>
            <a:pPr marL="228600" lvl="0" indent="-228600" algn="l" rtl="0">
              <a:lnSpc>
                <a:spcPct val="90000"/>
              </a:lnSpc>
              <a:spcBef>
                <a:spcPts val="1000"/>
              </a:spcBef>
              <a:spcAft>
                <a:spcPts val="0"/>
              </a:spcAft>
              <a:buClr>
                <a:schemeClr val="dk1"/>
              </a:buClr>
              <a:buSzPts val="2800"/>
              <a:buChar char="•"/>
            </a:pPr>
            <a:r>
              <a:rPr lang="en-US"/>
              <a:t>विभिन प्रकार के आग बुझाने का, प्रदर्शन I</a:t>
            </a:r>
            <a:endParaRPr/>
          </a:p>
          <a:p>
            <a:pPr marL="228600" lvl="0" indent="-228600" algn="l" rtl="0">
              <a:lnSpc>
                <a:spcPct val="90000"/>
              </a:lnSpc>
              <a:spcBef>
                <a:spcPts val="1000"/>
              </a:spcBef>
              <a:spcAft>
                <a:spcPts val="0"/>
              </a:spcAft>
              <a:buClr>
                <a:schemeClr val="dk1"/>
              </a:buClr>
              <a:buSzPts val="2800"/>
              <a:buChar char="•"/>
            </a:pPr>
            <a:r>
              <a:rPr lang="en-US"/>
              <a:t>विभिन प्रकार के अग्निशामक यंत्रो की जानकारी I</a:t>
            </a:r>
            <a:endParaRPr/>
          </a:p>
        </p:txBody>
      </p:sp>
      <p:sp>
        <p:nvSpPr>
          <p:cNvPr id="108" name="Google Shape;108;p1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2"/>
          <p:cNvSpPr txBox="1"/>
          <p:nvPr/>
        </p:nvSpPr>
        <p:spPr>
          <a:xfrm>
            <a:off x="394398" y="1092063"/>
            <a:ext cx="4868266"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000"/>
              <a:buFont typeface="Arial"/>
              <a:buNone/>
            </a:pPr>
            <a:r>
              <a:rPr lang="en-US" sz="4000" b="1">
                <a:solidFill>
                  <a:srgbClr val="C00000"/>
                </a:solidFill>
                <a:latin typeface="Open Sans"/>
                <a:ea typeface="Open Sans"/>
                <a:cs typeface="Open Sans"/>
                <a:sym typeface="Open Sans"/>
              </a:rPr>
              <a:t>अग्निशमन के सिध्दांत </a:t>
            </a:r>
            <a:endParaRPr/>
          </a:p>
        </p:txBody>
      </p:sp>
      <p:sp>
        <p:nvSpPr>
          <p:cNvPr id="292" name="Google Shape;292;p32"/>
          <p:cNvSpPr txBox="1"/>
          <p:nvPr/>
        </p:nvSpPr>
        <p:spPr>
          <a:xfrm>
            <a:off x="1905000" y="3962400"/>
            <a:ext cx="60960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ahoma"/>
              <a:ea typeface="Tahoma"/>
              <a:cs typeface="Tahoma"/>
              <a:sym typeface="Tahoma"/>
            </a:endParaRPr>
          </a:p>
        </p:txBody>
      </p:sp>
      <p:sp>
        <p:nvSpPr>
          <p:cNvPr id="293" name="Google Shape;293;p32"/>
          <p:cNvSpPr txBox="1"/>
          <p:nvPr/>
        </p:nvSpPr>
        <p:spPr>
          <a:xfrm>
            <a:off x="3513241" y="5382729"/>
            <a:ext cx="2286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hlink"/>
              </a:buClr>
              <a:buSzPts val="2800"/>
              <a:buFont typeface="Arial"/>
              <a:buNone/>
            </a:pPr>
            <a:r>
              <a:rPr lang="en-US" sz="2800" b="1">
                <a:solidFill>
                  <a:schemeClr val="hlink"/>
                </a:solidFill>
                <a:latin typeface="Open Sans"/>
                <a:ea typeface="Open Sans"/>
                <a:cs typeface="Open Sans"/>
                <a:sym typeface="Open Sans"/>
              </a:rPr>
              <a:t>ठंडा करना</a:t>
            </a:r>
            <a:endParaRPr sz="2800" b="1">
              <a:solidFill>
                <a:schemeClr val="hlink"/>
              </a:solidFill>
              <a:latin typeface="Open Sans"/>
              <a:ea typeface="Open Sans"/>
              <a:cs typeface="Open Sans"/>
              <a:sym typeface="Open Sans"/>
            </a:endParaRPr>
          </a:p>
        </p:txBody>
      </p:sp>
      <p:sp>
        <p:nvSpPr>
          <p:cNvPr id="294" name="Google Shape;294;p32"/>
          <p:cNvSpPr txBox="1"/>
          <p:nvPr/>
        </p:nvSpPr>
        <p:spPr>
          <a:xfrm>
            <a:off x="9835996" y="5224921"/>
            <a:ext cx="23560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hlink"/>
              </a:buClr>
              <a:buSzPts val="2800"/>
              <a:buFont typeface="Arial"/>
              <a:buNone/>
            </a:pPr>
            <a:r>
              <a:rPr lang="en-US" sz="2800" b="1">
                <a:solidFill>
                  <a:schemeClr val="hlink"/>
                </a:solidFill>
                <a:latin typeface="Open Sans"/>
                <a:ea typeface="Open Sans"/>
                <a:cs typeface="Open Sans"/>
                <a:sym typeface="Open Sans"/>
              </a:rPr>
              <a:t>भुखा मारना</a:t>
            </a:r>
            <a:endParaRPr sz="2800" b="1">
              <a:solidFill>
                <a:schemeClr val="hlink"/>
              </a:solidFill>
              <a:latin typeface="Open Sans"/>
              <a:ea typeface="Open Sans"/>
              <a:cs typeface="Open Sans"/>
              <a:sym typeface="Open Sans"/>
            </a:endParaRPr>
          </a:p>
        </p:txBody>
      </p:sp>
      <p:sp>
        <p:nvSpPr>
          <p:cNvPr id="295" name="Google Shape;295;p32"/>
          <p:cNvSpPr txBox="1"/>
          <p:nvPr/>
        </p:nvSpPr>
        <p:spPr>
          <a:xfrm>
            <a:off x="6517267" y="5345428"/>
            <a:ext cx="2590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hlink"/>
              </a:buClr>
              <a:buSzPts val="2400"/>
              <a:buFont typeface="Arial"/>
              <a:buNone/>
            </a:pPr>
            <a:r>
              <a:rPr lang="en-US" sz="2400" b="1">
                <a:solidFill>
                  <a:schemeClr val="hlink"/>
                </a:solidFill>
                <a:latin typeface="Open Sans"/>
                <a:ea typeface="Open Sans"/>
                <a:cs typeface="Open Sans"/>
                <a:sym typeface="Open Sans"/>
              </a:rPr>
              <a:t>  </a:t>
            </a:r>
            <a:r>
              <a:rPr lang="en-US" sz="2800" b="1">
                <a:solidFill>
                  <a:schemeClr val="hlink"/>
                </a:solidFill>
                <a:latin typeface="Open Sans"/>
                <a:ea typeface="Open Sans"/>
                <a:cs typeface="Open Sans"/>
                <a:sym typeface="Open Sans"/>
              </a:rPr>
              <a:t>गला दबाना </a:t>
            </a:r>
            <a:endParaRPr sz="2800" b="1">
              <a:solidFill>
                <a:schemeClr val="hlink"/>
              </a:solidFill>
              <a:latin typeface="Open Sans"/>
              <a:ea typeface="Open Sans"/>
              <a:cs typeface="Open Sans"/>
              <a:sym typeface="Open Sans"/>
            </a:endParaRPr>
          </a:p>
        </p:txBody>
      </p:sp>
      <p:sp>
        <p:nvSpPr>
          <p:cNvPr id="296" name="Google Shape;296;p3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20</a:t>
            </a:fld>
            <a:endParaRPr/>
          </a:p>
        </p:txBody>
      </p:sp>
      <p:grpSp>
        <p:nvGrpSpPr>
          <p:cNvPr id="297" name="Google Shape;297;p32"/>
          <p:cNvGrpSpPr/>
          <p:nvPr/>
        </p:nvGrpSpPr>
        <p:grpSpPr>
          <a:xfrm>
            <a:off x="3175598" y="2273191"/>
            <a:ext cx="9017411" cy="3229215"/>
            <a:chOff x="2298556" y="2571104"/>
            <a:chExt cx="9017411" cy="3229215"/>
          </a:xfrm>
        </p:grpSpPr>
        <p:grpSp>
          <p:nvGrpSpPr>
            <p:cNvPr id="298" name="Google Shape;298;p32"/>
            <p:cNvGrpSpPr/>
            <p:nvPr/>
          </p:nvGrpSpPr>
          <p:grpSpPr>
            <a:xfrm>
              <a:off x="2298556" y="2571104"/>
              <a:ext cx="2966939" cy="2837597"/>
              <a:chOff x="1565210" y="2589640"/>
              <a:chExt cx="2966939" cy="2837597"/>
            </a:xfrm>
          </p:grpSpPr>
          <p:sp>
            <p:nvSpPr>
              <p:cNvPr id="299" name="Google Shape;299;p32"/>
              <p:cNvSpPr/>
              <p:nvPr/>
            </p:nvSpPr>
            <p:spPr>
              <a:xfrm rot="-8302">
                <a:off x="1655276" y="4507500"/>
                <a:ext cx="2590800" cy="914400"/>
              </a:xfrm>
              <a:prstGeom prst="triangle">
                <a:avLst>
                  <a:gd name="adj"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00" name="Google Shape;300;p32"/>
              <p:cNvSpPr/>
              <p:nvPr/>
            </p:nvSpPr>
            <p:spPr>
              <a:xfrm rot="7258218">
                <a:off x="1257301" y="3567112"/>
                <a:ext cx="2735262" cy="830263"/>
              </a:xfrm>
              <a:prstGeom prst="triangle">
                <a:avLst>
                  <a:gd name="adj" fmla="val 50000"/>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txBox="1"/>
              <p:nvPr/>
            </p:nvSpPr>
            <p:spPr>
              <a:xfrm rot="1858218">
                <a:off x="2239391" y="3191604"/>
                <a:ext cx="415131" cy="13676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02" name="Google Shape;302;p32"/>
              <p:cNvSpPr/>
              <p:nvPr/>
            </p:nvSpPr>
            <p:spPr>
              <a:xfrm rot="-7485641">
                <a:off x="1943100" y="3551238"/>
                <a:ext cx="2819400" cy="914400"/>
              </a:xfrm>
              <a:prstGeom prst="triangle">
                <a:avLst>
                  <a:gd name="adj" fmla="val 50000"/>
                </a:avLst>
              </a:prstGeom>
              <a:solidFill>
                <a:srgbClr val="FF00FF"/>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txBox="1"/>
              <p:nvPr/>
            </p:nvSpPr>
            <p:spPr>
              <a:xfrm rot="-2085641">
                <a:off x="3312004" y="3173239"/>
                <a:ext cx="457200" cy="140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04" name="Google Shape;304;p32"/>
              <p:cNvSpPr txBox="1"/>
              <p:nvPr/>
            </p:nvSpPr>
            <p:spPr>
              <a:xfrm>
                <a:off x="2133600" y="3835400"/>
                <a:ext cx="10668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ईंधन</a:t>
                </a:r>
                <a:endParaRPr sz="2400">
                  <a:solidFill>
                    <a:schemeClr val="dk1"/>
                  </a:solidFill>
                  <a:latin typeface="Tahoma"/>
                  <a:ea typeface="Tahoma"/>
                  <a:cs typeface="Tahoma"/>
                  <a:sym typeface="Tahoma"/>
                </a:endParaRPr>
              </a:p>
            </p:txBody>
          </p:sp>
          <p:sp>
            <p:nvSpPr>
              <p:cNvPr id="305" name="Google Shape;305;p32"/>
              <p:cNvSpPr txBox="1"/>
              <p:nvPr/>
            </p:nvSpPr>
            <p:spPr>
              <a:xfrm>
                <a:off x="3276600" y="3759200"/>
                <a:ext cx="7620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वायु</a:t>
                </a:r>
                <a:endParaRPr/>
              </a:p>
            </p:txBody>
          </p:sp>
          <p:sp>
            <p:nvSpPr>
              <p:cNvPr id="306" name="Google Shape;306;p32"/>
              <p:cNvSpPr txBox="1"/>
              <p:nvPr/>
            </p:nvSpPr>
            <p:spPr>
              <a:xfrm>
                <a:off x="2480016" y="4870607"/>
                <a:ext cx="990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गर्मी</a:t>
                </a:r>
                <a:endParaRPr/>
              </a:p>
            </p:txBody>
          </p:sp>
        </p:grpSp>
        <p:grpSp>
          <p:nvGrpSpPr>
            <p:cNvPr id="307" name="Google Shape;307;p32"/>
            <p:cNvGrpSpPr/>
            <p:nvPr/>
          </p:nvGrpSpPr>
          <p:grpSpPr>
            <a:xfrm>
              <a:off x="5523904" y="2729227"/>
              <a:ext cx="3011303" cy="3071092"/>
              <a:chOff x="5223162" y="1942843"/>
              <a:chExt cx="3011303" cy="3071092"/>
            </a:xfrm>
          </p:grpSpPr>
          <p:sp>
            <p:nvSpPr>
              <p:cNvPr id="308" name="Google Shape;308;p32"/>
              <p:cNvSpPr/>
              <p:nvPr/>
            </p:nvSpPr>
            <p:spPr>
              <a:xfrm rot="6519259">
                <a:off x="4686301" y="3170237"/>
                <a:ext cx="2735262" cy="830263"/>
              </a:xfrm>
              <a:prstGeom prst="triangle">
                <a:avLst>
                  <a:gd name="adj" fmla="val 50000"/>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txBox="1"/>
              <p:nvPr/>
            </p:nvSpPr>
            <p:spPr>
              <a:xfrm rot="1119259">
                <a:off x="5649704" y="2835150"/>
                <a:ext cx="415132" cy="13676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10" name="Google Shape;310;p32"/>
              <p:cNvSpPr/>
              <p:nvPr/>
            </p:nvSpPr>
            <p:spPr>
              <a:xfrm rot="-7208374">
                <a:off x="5760244" y="3047207"/>
                <a:ext cx="2924175" cy="642937"/>
              </a:xfrm>
              <a:prstGeom prst="triangle">
                <a:avLst>
                  <a:gd name="adj" fmla="val 50000"/>
                </a:avLst>
              </a:prstGeom>
              <a:solidFill>
                <a:srgbClr val="FF00FF"/>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p:nvPr/>
            </p:nvSpPr>
            <p:spPr>
              <a:xfrm rot="-1808374">
                <a:off x="7200582" y="2556919"/>
                <a:ext cx="321468" cy="14620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12" name="Google Shape;312;p32"/>
              <p:cNvSpPr txBox="1"/>
              <p:nvPr/>
            </p:nvSpPr>
            <p:spPr>
              <a:xfrm>
                <a:off x="5638800" y="3201988"/>
                <a:ext cx="10668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ईंधन</a:t>
                </a:r>
                <a:endParaRPr/>
              </a:p>
            </p:txBody>
          </p:sp>
          <p:sp>
            <p:nvSpPr>
              <p:cNvPr id="313" name="Google Shape;313;p32"/>
              <p:cNvSpPr txBox="1"/>
              <p:nvPr/>
            </p:nvSpPr>
            <p:spPr>
              <a:xfrm>
                <a:off x="6934200" y="3124200"/>
                <a:ext cx="7620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वायु</a:t>
                </a:r>
                <a:endParaRPr/>
              </a:p>
            </p:txBody>
          </p:sp>
          <p:sp>
            <p:nvSpPr>
              <p:cNvPr id="314" name="Google Shape;314;p32"/>
              <p:cNvSpPr/>
              <p:nvPr/>
            </p:nvSpPr>
            <p:spPr>
              <a:xfrm rot="-172404">
                <a:off x="5257800" y="3581400"/>
                <a:ext cx="2819400" cy="1050925"/>
              </a:xfrm>
              <a:prstGeom prst="triangle">
                <a:avLst>
                  <a:gd name="adj"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15" name="Google Shape;315;p32"/>
              <p:cNvSpPr txBox="1"/>
              <p:nvPr/>
            </p:nvSpPr>
            <p:spPr>
              <a:xfrm>
                <a:off x="6248400" y="4114800"/>
                <a:ext cx="990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गर्मी</a:t>
                </a:r>
                <a:endParaRPr/>
              </a:p>
            </p:txBody>
          </p:sp>
        </p:grpSp>
        <p:grpSp>
          <p:nvGrpSpPr>
            <p:cNvPr id="316" name="Google Shape;316;p32"/>
            <p:cNvGrpSpPr/>
            <p:nvPr/>
          </p:nvGrpSpPr>
          <p:grpSpPr>
            <a:xfrm>
              <a:off x="8765720" y="2635433"/>
              <a:ext cx="2550247" cy="2857133"/>
              <a:chOff x="8764711" y="1219573"/>
              <a:chExt cx="2550247" cy="2857133"/>
            </a:xfrm>
          </p:grpSpPr>
          <p:grpSp>
            <p:nvGrpSpPr>
              <p:cNvPr id="317" name="Google Shape;317;p32"/>
              <p:cNvGrpSpPr/>
              <p:nvPr/>
            </p:nvGrpSpPr>
            <p:grpSpPr>
              <a:xfrm>
                <a:off x="8764711" y="1219573"/>
                <a:ext cx="2550247" cy="2857133"/>
                <a:chOff x="7890162" y="4061802"/>
                <a:chExt cx="2550247" cy="2857133"/>
              </a:xfrm>
            </p:grpSpPr>
            <p:sp>
              <p:nvSpPr>
                <p:cNvPr id="318" name="Google Shape;318;p32"/>
                <p:cNvSpPr/>
                <p:nvPr/>
              </p:nvSpPr>
              <p:spPr>
                <a:xfrm rot="6519259">
                  <a:off x="7353301" y="5075237"/>
                  <a:ext cx="2735262" cy="830263"/>
                </a:xfrm>
                <a:prstGeom prst="triangle">
                  <a:avLst>
                    <a:gd name="adj" fmla="val 50000"/>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txBox="1"/>
                <p:nvPr/>
              </p:nvSpPr>
              <p:spPr>
                <a:xfrm rot="1119259">
                  <a:off x="8316704" y="4740150"/>
                  <a:ext cx="415132" cy="13676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20" name="Google Shape;320;p32"/>
                <p:cNvSpPr/>
                <p:nvPr/>
              </p:nvSpPr>
              <p:spPr>
                <a:xfrm rot="-8302">
                  <a:off x="8229600" y="5791200"/>
                  <a:ext cx="2209800" cy="838200"/>
                </a:xfrm>
                <a:prstGeom prst="triangle">
                  <a:avLst>
                    <a:gd name="adj"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21" name="Google Shape;321;p32"/>
                <p:cNvSpPr/>
                <p:nvPr/>
              </p:nvSpPr>
              <p:spPr>
                <a:xfrm rot="-6457982">
                  <a:off x="8649119" y="5281461"/>
                  <a:ext cx="2174875" cy="785813"/>
                </a:xfrm>
                <a:prstGeom prst="triangle">
                  <a:avLst>
                    <a:gd name="adj" fmla="val 50000"/>
                  </a:avLst>
                </a:prstGeom>
                <a:solidFill>
                  <a:srgbClr val="FF00FF"/>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p:nvPr/>
              </p:nvSpPr>
              <p:spPr>
                <a:xfrm rot="-1057982">
                  <a:off x="9727307" y="5071128"/>
                  <a:ext cx="392907" cy="10874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Tahoma"/>
                    <a:ea typeface="Tahoma"/>
                    <a:cs typeface="Tahoma"/>
                    <a:sym typeface="Tahoma"/>
                  </a:endParaRPr>
                </a:p>
              </p:txBody>
            </p:sp>
            <p:sp>
              <p:nvSpPr>
                <p:cNvPr id="323" name="Google Shape;323;p32"/>
                <p:cNvSpPr txBox="1"/>
                <p:nvPr/>
              </p:nvSpPr>
              <p:spPr>
                <a:xfrm>
                  <a:off x="9448800" y="5334000"/>
                  <a:ext cx="7620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वायु</a:t>
                  </a:r>
                  <a:endParaRPr/>
                </a:p>
              </p:txBody>
            </p:sp>
            <p:sp>
              <p:nvSpPr>
                <p:cNvPr id="324" name="Google Shape;324;p32"/>
                <p:cNvSpPr txBox="1"/>
                <p:nvPr/>
              </p:nvSpPr>
              <p:spPr>
                <a:xfrm>
                  <a:off x="8305800" y="5257800"/>
                  <a:ext cx="10668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ईंधन</a:t>
                  </a:r>
                  <a:endParaRPr/>
                </a:p>
              </p:txBody>
            </p:sp>
          </p:grpSp>
          <p:sp>
            <p:nvSpPr>
              <p:cNvPr id="325" name="Google Shape;325;p32"/>
              <p:cNvSpPr txBox="1"/>
              <p:nvPr/>
            </p:nvSpPr>
            <p:spPr>
              <a:xfrm>
                <a:off x="9821853" y="3313810"/>
                <a:ext cx="990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गर्मी</a:t>
                </a: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txBox="1">
            <a:spLocks noGrp="1"/>
          </p:cNvSpPr>
          <p:nvPr>
            <p:ph type="title"/>
          </p:nvPr>
        </p:nvSpPr>
        <p:spPr>
          <a:xfrm>
            <a:off x="408432" y="2733517"/>
            <a:ext cx="4038664" cy="1143000"/>
          </a:xfrm>
          <a:prstGeom prst="rect">
            <a:avLst/>
          </a:prstGeom>
          <a:noFill/>
          <a:ln>
            <a:noFill/>
          </a:ln>
        </p:spPr>
        <p:txBody>
          <a:bodyPr spcFirstLastPara="1" wrap="square" lIns="90475" tIns="44450" rIns="90475" bIns="4445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आग से लड़ना</a:t>
            </a:r>
            <a:endParaRPr/>
          </a:p>
        </p:txBody>
      </p:sp>
      <p:sp>
        <p:nvSpPr>
          <p:cNvPr id="331" name="Google Shape;331;p33"/>
          <p:cNvSpPr/>
          <p:nvPr/>
        </p:nvSpPr>
        <p:spPr>
          <a:xfrm>
            <a:off x="7315137" y="1164769"/>
            <a:ext cx="4611687" cy="4958793"/>
          </a:xfrm>
          <a:prstGeom prst="rect">
            <a:avLst/>
          </a:prstGeom>
          <a:solidFill>
            <a:schemeClr val="lt2"/>
          </a:solid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i="1">
                <a:solidFill>
                  <a:srgbClr val="0000FF"/>
                </a:solidFill>
                <a:latin typeface="Open Sans"/>
                <a:ea typeface="Open Sans"/>
                <a:cs typeface="Open Sans"/>
                <a:sym typeface="Open Sans"/>
              </a:rPr>
              <a:t>पूल - पिन को हटाये</a:t>
            </a:r>
            <a:endParaRPr sz="2800" i="1">
              <a:solidFill>
                <a:srgbClr val="0000FF"/>
              </a:solidFill>
              <a:latin typeface="Open Sans"/>
              <a:ea typeface="Open Sans"/>
              <a:cs typeface="Open Sans"/>
              <a:sym typeface="Open Sans"/>
            </a:endParaRPr>
          </a:p>
          <a:p>
            <a:pPr marL="0" marR="0" lvl="0" indent="0" algn="l" rtl="0">
              <a:spcBef>
                <a:spcPts val="3640"/>
              </a:spcBef>
              <a:spcAft>
                <a:spcPts val="0"/>
              </a:spcAft>
              <a:buNone/>
            </a:pPr>
            <a:r>
              <a:rPr lang="en-US" sz="2800" i="1">
                <a:solidFill>
                  <a:srgbClr val="0000FF"/>
                </a:solidFill>
                <a:latin typeface="Open Sans"/>
                <a:ea typeface="Open Sans"/>
                <a:cs typeface="Open Sans"/>
                <a:sym typeface="Open Sans"/>
              </a:rPr>
              <a:t>ऐम - लपटों के आधार    </a:t>
            </a:r>
            <a:endParaRPr/>
          </a:p>
          <a:p>
            <a:pPr marL="0" marR="0" lvl="0" indent="0" algn="l" rtl="0">
              <a:spcBef>
                <a:spcPts val="0"/>
              </a:spcBef>
              <a:spcAft>
                <a:spcPts val="0"/>
              </a:spcAft>
              <a:buNone/>
            </a:pPr>
            <a:r>
              <a:rPr lang="en-US" sz="2800" i="1">
                <a:solidFill>
                  <a:srgbClr val="0000FF"/>
                </a:solidFill>
                <a:latin typeface="Open Sans"/>
                <a:ea typeface="Open Sans"/>
                <a:cs typeface="Open Sans"/>
                <a:sym typeface="Open Sans"/>
              </a:rPr>
              <a:t>     पर निशाना लगाये </a:t>
            </a:r>
            <a:endParaRPr sz="2800" i="1">
              <a:solidFill>
                <a:srgbClr val="0000FF"/>
              </a:solidFill>
              <a:latin typeface="Open Sans"/>
              <a:ea typeface="Open Sans"/>
              <a:cs typeface="Open Sans"/>
              <a:sym typeface="Open Sans"/>
            </a:endParaRPr>
          </a:p>
          <a:p>
            <a:pPr marL="0" marR="0" lvl="0" indent="0" algn="l" rtl="0">
              <a:spcBef>
                <a:spcPts val="0"/>
              </a:spcBef>
              <a:spcAft>
                <a:spcPts val="0"/>
              </a:spcAft>
              <a:buNone/>
            </a:pPr>
            <a:endParaRPr sz="2800" i="1">
              <a:solidFill>
                <a:schemeClr val="hlink"/>
              </a:solidFill>
              <a:latin typeface="Open Sans"/>
              <a:ea typeface="Open Sans"/>
              <a:cs typeface="Open Sans"/>
              <a:sym typeface="Open Sans"/>
            </a:endParaRPr>
          </a:p>
          <a:p>
            <a:pPr marL="0" marR="0" lvl="0" indent="0" algn="l" rtl="0">
              <a:spcBef>
                <a:spcPts val="4200"/>
              </a:spcBef>
              <a:spcAft>
                <a:spcPts val="0"/>
              </a:spcAft>
              <a:buNone/>
            </a:pPr>
            <a:r>
              <a:rPr lang="en-US" sz="2800" i="1">
                <a:solidFill>
                  <a:schemeClr val="hlink"/>
                </a:solidFill>
                <a:latin typeface="Open Sans"/>
                <a:ea typeface="Open Sans"/>
                <a:cs typeface="Open Sans"/>
                <a:sym typeface="Open Sans"/>
              </a:rPr>
              <a:t>स्क़ुईज़ - </a:t>
            </a:r>
            <a:r>
              <a:rPr lang="en-US" sz="2800" i="1">
                <a:solidFill>
                  <a:srgbClr val="0000FF"/>
                </a:solidFill>
                <a:latin typeface="Open Sans"/>
                <a:ea typeface="Open Sans"/>
                <a:cs typeface="Open Sans"/>
                <a:sym typeface="Open Sans"/>
              </a:rPr>
              <a:t>हैंडल को दबाएँ</a:t>
            </a:r>
            <a:endParaRPr/>
          </a:p>
          <a:p>
            <a:pPr marL="0" marR="0" lvl="0" indent="0" algn="l" rtl="0">
              <a:spcBef>
                <a:spcPts val="4200"/>
              </a:spcBef>
              <a:spcAft>
                <a:spcPts val="0"/>
              </a:spcAft>
              <a:buNone/>
            </a:pPr>
            <a:r>
              <a:rPr lang="en-US" sz="2800" i="1">
                <a:solidFill>
                  <a:srgbClr val="0000FF"/>
                </a:solidFill>
                <a:latin typeface="Open Sans"/>
                <a:ea typeface="Open Sans"/>
                <a:cs typeface="Open Sans"/>
                <a:sym typeface="Open Sans"/>
              </a:rPr>
              <a:t>स्वीप – नोजल को एक तरफ से  </a:t>
            </a:r>
            <a:endParaRPr/>
          </a:p>
          <a:p>
            <a:pPr marL="0" marR="0" lvl="0" indent="0" algn="l" rtl="0">
              <a:spcBef>
                <a:spcPts val="0"/>
              </a:spcBef>
              <a:spcAft>
                <a:spcPts val="0"/>
              </a:spcAft>
              <a:buNone/>
            </a:pPr>
            <a:r>
              <a:rPr lang="en-US" sz="2800" i="1">
                <a:solidFill>
                  <a:srgbClr val="0000FF"/>
                </a:solidFill>
                <a:latin typeface="Open Sans"/>
                <a:ea typeface="Open Sans"/>
                <a:cs typeface="Open Sans"/>
                <a:sym typeface="Open Sans"/>
              </a:rPr>
              <a:t>      दूसरी तरफ घुमाये </a:t>
            </a:r>
            <a:endParaRPr sz="2800" i="1">
              <a:solidFill>
                <a:srgbClr val="0000FF"/>
              </a:solidFill>
              <a:latin typeface="Open Sans"/>
              <a:ea typeface="Open Sans"/>
              <a:cs typeface="Open Sans"/>
              <a:sym typeface="Open Sans"/>
            </a:endParaRPr>
          </a:p>
        </p:txBody>
      </p:sp>
      <p:sp>
        <p:nvSpPr>
          <p:cNvPr id="332" name="Google Shape;332;p33"/>
          <p:cNvSpPr/>
          <p:nvPr/>
        </p:nvSpPr>
        <p:spPr>
          <a:xfrm>
            <a:off x="6172137" y="960078"/>
            <a:ext cx="914400" cy="915988"/>
          </a:xfrm>
          <a:prstGeom prst="roundRect">
            <a:avLst>
              <a:gd name="adj" fmla="val 9833"/>
            </a:avLst>
          </a:prstGeom>
          <a:gradFill>
            <a:gsLst>
              <a:gs pos="0">
                <a:srgbClr val="F3D80A"/>
              </a:gs>
              <a:gs pos="50000">
                <a:srgbClr val="F8E86C"/>
              </a:gs>
              <a:gs pos="100000">
                <a:srgbClr val="F3D80A"/>
              </a:gs>
            </a:gsLst>
            <a:lin ang="5400000" scaled="0"/>
          </a:gradFill>
          <a:ln w="50800" cap="flat" cmpd="sng">
            <a:solidFill>
              <a:srgbClr val="FF0000"/>
            </a:solidFill>
            <a:prstDash val="solid"/>
            <a:round/>
            <a:headEnd type="none" w="sm" len="sm"/>
            <a:tailEnd type="none" w="sm" len="sm"/>
          </a:ln>
          <a:effectLst>
            <a:outerShdw dist="107763" dir="2700000" algn="ctr" rotWithShape="0">
              <a:schemeClr val="lt2"/>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पी</a:t>
            </a:r>
            <a:endParaRPr sz="2800">
              <a:solidFill>
                <a:schemeClr val="dk1"/>
              </a:solidFill>
              <a:latin typeface="Times New Roman"/>
              <a:ea typeface="Times New Roman"/>
              <a:cs typeface="Times New Roman"/>
              <a:sym typeface="Times New Roman"/>
            </a:endParaRPr>
          </a:p>
        </p:txBody>
      </p:sp>
      <p:sp>
        <p:nvSpPr>
          <p:cNvPr id="333" name="Google Shape;333;p33"/>
          <p:cNvSpPr/>
          <p:nvPr/>
        </p:nvSpPr>
        <p:spPr>
          <a:xfrm>
            <a:off x="6187377" y="2299726"/>
            <a:ext cx="914400" cy="915988"/>
          </a:xfrm>
          <a:prstGeom prst="roundRect">
            <a:avLst>
              <a:gd name="adj" fmla="val 9833"/>
            </a:avLst>
          </a:prstGeom>
          <a:gradFill>
            <a:gsLst>
              <a:gs pos="0">
                <a:srgbClr val="F3D80A"/>
              </a:gs>
              <a:gs pos="50000">
                <a:srgbClr val="F8E86C"/>
              </a:gs>
              <a:gs pos="100000">
                <a:srgbClr val="F3D80A"/>
              </a:gs>
            </a:gsLst>
            <a:lin ang="5400000" scaled="0"/>
          </a:gradFill>
          <a:ln w="50800" cap="flat" cmpd="sng">
            <a:solidFill>
              <a:srgbClr val="FF0000"/>
            </a:solidFill>
            <a:prstDash val="solid"/>
            <a:round/>
            <a:headEnd type="none" w="sm" len="sm"/>
            <a:tailEnd type="none" w="sm" len="sm"/>
          </a:ln>
          <a:effectLst>
            <a:outerShdw dist="107763" dir="2700000" algn="ctr" rotWithShape="0">
              <a:schemeClr val="lt2"/>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ए</a:t>
            </a:r>
            <a:endParaRPr sz="2800">
              <a:solidFill>
                <a:schemeClr val="dk1"/>
              </a:solidFill>
              <a:latin typeface="Times New Roman"/>
              <a:ea typeface="Times New Roman"/>
              <a:cs typeface="Times New Roman"/>
              <a:sym typeface="Times New Roman"/>
            </a:endParaRPr>
          </a:p>
        </p:txBody>
      </p:sp>
      <p:sp>
        <p:nvSpPr>
          <p:cNvPr id="334" name="Google Shape;334;p33"/>
          <p:cNvSpPr/>
          <p:nvPr/>
        </p:nvSpPr>
        <p:spPr>
          <a:xfrm>
            <a:off x="6187377" y="3825435"/>
            <a:ext cx="914400" cy="915988"/>
          </a:xfrm>
          <a:prstGeom prst="roundRect">
            <a:avLst>
              <a:gd name="adj" fmla="val 9833"/>
            </a:avLst>
          </a:prstGeom>
          <a:gradFill>
            <a:gsLst>
              <a:gs pos="0">
                <a:srgbClr val="F3D80A"/>
              </a:gs>
              <a:gs pos="50000">
                <a:srgbClr val="F8E86C"/>
              </a:gs>
              <a:gs pos="100000">
                <a:srgbClr val="F3D80A"/>
              </a:gs>
            </a:gsLst>
            <a:lin ang="5400000" scaled="0"/>
          </a:gradFill>
          <a:ln w="50800" cap="flat" cmpd="sng">
            <a:solidFill>
              <a:srgbClr val="FF0000"/>
            </a:solidFill>
            <a:prstDash val="solid"/>
            <a:round/>
            <a:headEnd type="none" w="sm" len="sm"/>
            <a:tailEnd type="none" w="sm" len="sm"/>
          </a:ln>
          <a:effectLst>
            <a:outerShdw dist="107763" dir="2700000" algn="ctr" rotWithShape="0">
              <a:schemeClr val="lt2"/>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एस</a:t>
            </a:r>
            <a:endParaRPr sz="2800">
              <a:solidFill>
                <a:schemeClr val="dk1"/>
              </a:solidFill>
              <a:latin typeface="Times New Roman"/>
              <a:ea typeface="Times New Roman"/>
              <a:cs typeface="Times New Roman"/>
              <a:sym typeface="Times New Roman"/>
            </a:endParaRPr>
          </a:p>
        </p:txBody>
      </p:sp>
      <p:sp>
        <p:nvSpPr>
          <p:cNvPr id="335" name="Google Shape;335;p33"/>
          <p:cNvSpPr/>
          <p:nvPr/>
        </p:nvSpPr>
        <p:spPr>
          <a:xfrm>
            <a:off x="6172137" y="5031096"/>
            <a:ext cx="914400" cy="915988"/>
          </a:xfrm>
          <a:prstGeom prst="roundRect">
            <a:avLst>
              <a:gd name="adj" fmla="val 9833"/>
            </a:avLst>
          </a:prstGeom>
          <a:gradFill>
            <a:gsLst>
              <a:gs pos="0">
                <a:srgbClr val="F3D80A"/>
              </a:gs>
              <a:gs pos="50000">
                <a:srgbClr val="F8E86C"/>
              </a:gs>
              <a:gs pos="100000">
                <a:srgbClr val="F3D80A"/>
              </a:gs>
            </a:gsLst>
            <a:lin ang="5400000" scaled="0"/>
          </a:gradFill>
          <a:ln w="50800" cap="flat" cmpd="sng">
            <a:solidFill>
              <a:srgbClr val="FF0000"/>
            </a:solidFill>
            <a:prstDash val="solid"/>
            <a:round/>
            <a:headEnd type="none" w="sm" len="sm"/>
            <a:tailEnd type="none" w="sm" len="sm"/>
          </a:ln>
          <a:effectLst>
            <a:outerShdw dist="107763" dir="2700000" algn="ctr" rotWithShape="0">
              <a:schemeClr val="lt2"/>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एस</a:t>
            </a:r>
            <a:endParaRPr sz="2800">
              <a:solidFill>
                <a:schemeClr val="dk1"/>
              </a:solidFill>
              <a:latin typeface="Times New Roman"/>
              <a:ea typeface="Times New Roman"/>
              <a:cs typeface="Times New Roman"/>
              <a:sym typeface="Times New Roman"/>
            </a:endParaRPr>
          </a:p>
        </p:txBody>
      </p:sp>
      <p:sp>
        <p:nvSpPr>
          <p:cNvPr id="336" name="Google Shape;336;p3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4"/>
          <p:cNvSpPr txBox="1">
            <a:spLocks noGrp="1"/>
          </p:cNvSpPr>
          <p:nvPr>
            <p:ph type="title"/>
          </p:nvPr>
        </p:nvSpPr>
        <p:spPr>
          <a:xfrm>
            <a:off x="60567" y="2766218"/>
            <a:ext cx="4065587" cy="1325563"/>
          </a:xfrm>
          <a:prstGeom prst="rect">
            <a:avLst/>
          </a:prstGeom>
          <a:noFill/>
          <a:ln>
            <a:noFill/>
          </a:ln>
        </p:spPr>
        <p:txBody>
          <a:bodyPr spcFirstLastPara="1" wrap="square" lIns="90475" tIns="44425" rIns="90475" bIns="44425" anchor="ctr" anchorCtr="0">
            <a:no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अग्निशामक यंत्रों के प्रकार</a:t>
            </a:r>
            <a:endParaRPr/>
          </a:p>
        </p:txBody>
      </p:sp>
      <p:sp>
        <p:nvSpPr>
          <p:cNvPr id="342" name="Google Shape;342;p34"/>
          <p:cNvSpPr txBox="1">
            <a:spLocks noGrp="1"/>
          </p:cNvSpPr>
          <p:nvPr>
            <p:ph type="body" idx="1"/>
          </p:nvPr>
        </p:nvSpPr>
        <p:spPr>
          <a:xfrm>
            <a:off x="5859299" y="1237659"/>
            <a:ext cx="6295370" cy="5112042"/>
          </a:xfrm>
          <a:prstGeom prst="rect">
            <a:avLst/>
          </a:prstGeom>
          <a:noFill/>
          <a:ln>
            <a:noFill/>
          </a:ln>
        </p:spPr>
        <p:txBody>
          <a:bodyPr spcFirstLastPara="1" wrap="square" lIns="90475" tIns="44425" rIns="90475" bIns="44425" anchor="t" anchorCtr="0">
            <a:noAutofit/>
          </a:bodyPr>
          <a:lstStyle/>
          <a:p>
            <a:pPr marL="341757" lvl="0" indent="-341757" algn="just" rtl="0">
              <a:lnSpc>
                <a:spcPct val="90000"/>
              </a:lnSpc>
              <a:spcBef>
                <a:spcPts val="0"/>
              </a:spcBef>
              <a:spcAft>
                <a:spcPts val="0"/>
              </a:spcAft>
              <a:buClr>
                <a:schemeClr val="dk1"/>
              </a:buClr>
              <a:buSzPts val="2800"/>
              <a:buChar char="•"/>
            </a:pPr>
            <a:r>
              <a:rPr lang="en-US">
                <a:latin typeface="Open Sans"/>
                <a:ea typeface="Open Sans"/>
                <a:cs typeface="Open Sans"/>
                <a:sym typeface="Open Sans"/>
              </a:rPr>
              <a:t>केवल श्रेणी “ए” की आग I</a:t>
            </a:r>
            <a:endParaRPr>
              <a:latin typeface="Open Sans"/>
              <a:ea typeface="Open Sans"/>
              <a:cs typeface="Open Sans"/>
              <a:sym typeface="Open Sans"/>
            </a:endParaRPr>
          </a:p>
          <a:p>
            <a:pPr marL="341757" lvl="0" indent="-341757" algn="just" rtl="0">
              <a:lnSpc>
                <a:spcPct val="90000"/>
              </a:lnSpc>
              <a:spcBef>
                <a:spcPts val="1560"/>
              </a:spcBef>
              <a:spcAft>
                <a:spcPts val="0"/>
              </a:spcAft>
              <a:buClr>
                <a:schemeClr val="dk1"/>
              </a:buClr>
              <a:buSzPts val="2800"/>
              <a:buChar char="•"/>
            </a:pPr>
            <a:r>
              <a:rPr lang="en-US">
                <a:latin typeface="Open Sans"/>
                <a:ea typeface="Open Sans"/>
                <a:cs typeface="Open Sans"/>
                <a:sym typeface="Open Sans"/>
              </a:rPr>
              <a:t>9 लीटर पानी  </a:t>
            </a:r>
            <a:r>
              <a:rPr lang="en-US" i="1">
                <a:latin typeface="Open Sans"/>
                <a:ea typeface="Open Sans"/>
                <a:cs typeface="Open Sans"/>
                <a:sym typeface="Open Sans"/>
              </a:rPr>
              <a:t>(एक मिनट तक डिस्चार्ज समय) I</a:t>
            </a:r>
            <a:endParaRPr>
              <a:latin typeface="Open Sans"/>
              <a:ea typeface="Open Sans"/>
              <a:cs typeface="Open Sans"/>
              <a:sym typeface="Open Sans"/>
            </a:endParaRPr>
          </a:p>
          <a:p>
            <a:pPr marL="341757" lvl="0" indent="-341757" algn="just" rtl="0">
              <a:lnSpc>
                <a:spcPct val="90000"/>
              </a:lnSpc>
              <a:spcBef>
                <a:spcPts val="1560"/>
              </a:spcBef>
              <a:spcAft>
                <a:spcPts val="0"/>
              </a:spcAft>
              <a:buClr>
                <a:schemeClr val="dk1"/>
              </a:buClr>
              <a:buSzPts val="2800"/>
              <a:buChar char="•"/>
            </a:pPr>
            <a:r>
              <a:rPr lang="en-US">
                <a:latin typeface="Open Sans"/>
                <a:ea typeface="Open Sans"/>
                <a:cs typeface="Open Sans"/>
                <a:sym typeface="Open Sans"/>
              </a:rPr>
              <a:t>क्षमता की जांच के लिए देखने वाला  दबाव गेज लगा हुआ है I</a:t>
            </a:r>
            <a:endParaRPr>
              <a:latin typeface="Open Sans"/>
              <a:ea typeface="Open Sans"/>
              <a:cs typeface="Open Sans"/>
              <a:sym typeface="Open Sans"/>
            </a:endParaRPr>
          </a:p>
          <a:p>
            <a:pPr marL="341757" lvl="0" indent="-341757" algn="just" rtl="0">
              <a:lnSpc>
                <a:spcPct val="90000"/>
              </a:lnSpc>
              <a:spcBef>
                <a:spcPts val="1560"/>
              </a:spcBef>
              <a:spcAft>
                <a:spcPts val="0"/>
              </a:spcAft>
              <a:buClr>
                <a:schemeClr val="dk1"/>
              </a:buClr>
              <a:buSzPts val="2800"/>
              <a:buChar char="•"/>
            </a:pPr>
            <a:r>
              <a:rPr lang="en-US">
                <a:latin typeface="Open Sans"/>
                <a:ea typeface="Open Sans"/>
                <a:cs typeface="Open Sans"/>
                <a:sym typeface="Open Sans"/>
              </a:rPr>
              <a:t>30-40 फीट तक अधिकतम प्रभावी सीमा </a:t>
            </a:r>
            <a:endParaRPr>
              <a:latin typeface="Open Sans"/>
              <a:ea typeface="Open Sans"/>
              <a:cs typeface="Open Sans"/>
              <a:sym typeface="Open Sans"/>
            </a:endParaRPr>
          </a:p>
          <a:p>
            <a:pPr marL="341757" lvl="0" indent="-341757" algn="just" rtl="0">
              <a:lnSpc>
                <a:spcPct val="90000"/>
              </a:lnSpc>
              <a:spcBef>
                <a:spcPts val="1560"/>
              </a:spcBef>
              <a:spcAft>
                <a:spcPts val="0"/>
              </a:spcAft>
              <a:buClr>
                <a:schemeClr val="dk1"/>
              </a:buClr>
              <a:buSzPts val="2800"/>
              <a:buChar char="•"/>
            </a:pPr>
            <a:r>
              <a:rPr lang="en-US">
                <a:latin typeface="Open Sans"/>
                <a:ea typeface="Open Sans"/>
                <a:cs typeface="Open Sans"/>
                <a:sym typeface="Open Sans"/>
              </a:rPr>
              <a:t>आवश्यकतानुसार शुरू और बंद किया जा सकता है I</a:t>
            </a:r>
            <a:endParaRPr>
              <a:latin typeface="Open Sans"/>
              <a:ea typeface="Open Sans"/>
              <a:cs typeface="Open Sans"/>
              <a:sym typeface="Open Sans"/>
            </a:endParaRPr>
          </a:p>
          <a:p>
            <a:pPr marL="341757" lvl="0" indent="-341757" algn="just" rtl="0">
              <a:lnSpc>
                <a:spcPct val="90000"/>
              </a:lnSpc>
              <a:spcBef>
                <a:spcPts val="1560"/>
              </a:spcBef>
              <a:spcAft>
                <a:spcPts val="0"/>
              </a:spcAft>
              <a:buClr>
                <a:schemeClr val="dk1"/>
              </a:buClr>
              <a:buSzPts val="2800"/>
              <a:buChar char="•"/>
            </a:pPr>
            <a:r>
              <a:rPr lang="en-US"/>
              <a:t>जलती हुई सामग्री को, </a:t>
            </a:r>
            <a:r>
              <a:rPr lang="en-US">
                <a:latin typeface="Open Sans"/>
                <a:ea typeface="Open Sans"/>
                <a:cs typeface="Open Sans"/>
                <a:sym typeface="Open Sans"/>
              </a:rPr>
              <a:t>ज्वलन बिंदु से नीचे कर, </a:t>
            </a:r>
            <a:r>
              <a:rPr lang="en-US" b="1" i="1" u="sng">
                <a:solidFill>
                  <a:schemeClr val="hlink"/>
                </a:solidFill>
              </a:rPr>
              <a:t>ठंडा</a:t>
            </a:r>
            <a:r>
              <a:rPr lang="en-US">
                <a:latin typeface="Open Sans"/>
                <a:ea typeface="Open Sans"/>
                <a:cs typeface="Open Sans"/>
                <a:sym typeface="Open Sans"/>
              </a:rPr>
              <a:t> कर के </a:t>
            </a:r>
            <a:r>
              <a:rPr lang="en-US"/>
              <a:t>बुझाता है I</a:t>
            </a:r>
            <a:endParaRPr>
              <a:latin typeface="Open Sans"/>
              <a:ea typeface="Open Sans"/>
              <a:cs typeface="Open Sans"/>
              <a:sym typeface="Open Sans"/>
            </a:endParaRPr>
          </a:p>
        </p:txBody>
      </p:sp>
      <p:pic>
        <p:nvPicPr>
          <p:cNvPr id="343" name="Google Shape;343;p34"/>
          <p:cNvPicPr preferRelativeResize="0"/>
          <p:nvPr/>
        </p:nvPicPr>
        <p:blipFill rotWithShape="1">
          <a:blip r:embed="rId3">
            <a:alphaModFix/>
          </a:blip>
          <a:srcRect/>
          <a:stretch/>
        </p:blipFill>
        <p:spPr>
          <a:xfrm>
            <a:off x="2997644" y="3767328"/>
            <a:ext cx="1096963" cy="3090672"/>
          </a:xfrm>
          <a:prstGeom prst="rect">
            <a:avLst/>
          </a:prstGeom>
          <a:noFill/>
          <a:ln>
            <a:noFill/>
          </a:ln>
        </p:spPr>
      </p:pic>
      <p:sp>
        <p:nvSpPr>
          <p:cNvPr id="344" name="Google Shape;344;p34"/>
          <p:cNvSpPr/>
          <p:nvPr/>
        </p:nvSpPr>
        <p:spPr>
          <a:xfrm>
            <a:off x="3998088" y="323611"/>
            <a:ext cx="3741728" cy="705319"/>
          </a:xfrm>
          <a:prstGeom prst="rect">
            <a:avLst/>
          </a:prstGeom>
          <a:solidFill>
            <a:schemeClr val="lt2"/>
          </a:solidFill>
          <a:ln>
            <a:noFill/>
          </a:ln>
        </p:spPr>
        <p:txBody>
          <a:bodyPr spcFirstLastPara="1" wrap="square" lIns="90475" tIns="44425" rIns="90475" bIns="44425" anchor="t" anchorCtr="0">
            <a:noAutofit/>
          </a:bodyPr>
          <a:lstStyle/>
          <a:p>
            <a:pPr marL="0" marR="0" lvl="0" indent="0" algn="l" rtl="0">
              <a:spcBef>
                <a:spcPts val="0"/>
              </a:spcBef>
              <a:spcAft>
                <a:spcPts val="0"/>
              </a:spcAft>
              <a:buNone/>
            </a:pPr>
            <a:r>
              <a:rPr lang="en-US" sz="4000">
                <a:solidFill>
                  <a:schemeClr val="dk1"/>
                </a:solidFill>
                <a:latin typeface="Open Sans"/>
                <a:ea typeface="Open Sans"/>
                <a:cs typeface="Open Sans"/>
                <a:sym typeface="Open Sans"/>
              </a:rPr>
              <a:t> दबावयुक्त जल</a:t>
            </a:r>
            <a:endParaRPr/>
          </a:p>
        </p:txBody>
      </p:sp>
      <p:pic>
        <p:nvPicPr>
          <p:cNvPr id="345" name="Google Shape;345;p34"/>
          <p:cNvPicPr preferRelativeResize="0"/>
          <p:nvPr/>
        </p:nvPicPr>
        <p:blipFill rotWithShape="1">
          <a:blip r:embed="rId4">
            <a:alphaModFix/>
          </a:blip>
          <a:srcRect/>
          <a:stretch/>
        </p:blipFill>
        <p:spPr>
          <a:xfrm>
            <a:off x="4175315" y="1419574"/>
            <a:ext cx="1889125" cy="4748212"/>
          </a:xfrm>
          <a:prstGeom prst="rect">
            <a:avLst/>
          </a:prstGeom>
          <a:noFill/>
          <a:ln>
            <a:noFill/>
          </a:ln>
        </p:spPr>
      </p:pic>
      <p:sp>
        <p:nvSpPr>
          <p:cNvPr id="346" name="Google Shape;346;p3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txBox="1">
            <a:spLocks noGrp="1"/>
          </p:cNvSpPr>
          <p:nvPr>
            <p:ph type="body" idx="1"/>
          </p:nvPr>
        </p:nvSpPr>
        <p:spPr>
          <a:xfrm>
            <a:off x="7488908" y="1216152"/>
            <a:ext cx="4592637" cy="4841748"/>
          </a:xfrm>
          <a:prstGeom prst="rect">
            <a:avLst/>
          </a:prstGeom>
          <a:noFill/>
          <a:ln>
            <a:noFill/>
          </a:ln>
        </p:spPr>
        <p:txBody>
          <a:bodyPr spcFirstLastPara="1" wrap="square" lIns="90475" tIns="44425" rIns="90475" bIns="44425" anchor="t" anchorCtr="0">
            <a:noAutofit/>
          </a:bodyPr>
          <a:lstStyle/>
          <a:p>
            <a:pPr marL="341757" lvl="0" indent="-341757" algn="l" rtl="0">
              <a:lnSpc>
                <a:spcPct val="90000"/>
              </a:lnSpc>
              <a:spcBef>
                <a:spcPts val="0"/>
              </a:spcBef>
              <a:spcAft>
                <a:spcPts val="0"/>
              </a:spcAft>
              <a:buClr>
                <a:schemeClr val="dk1"/>
              </a:buClr>
              <a:buSzPts val="2800"/>
              <a:buChar char="•"/>
            </a:pPr>
            <a:r>
              <a:rPr lang="en-US">
                <a:latin typeface="Open Sans"/>
                <a:ea typeface="Open Sans"/>
                <a:cs typeface="Open Sans"/>
                <a:sym typeface="Open Sans"/>
              </a:rPr>
              <a:t>श्रेणी “बी” और “सी”  की आग</a:t>
            </a:r>
            <a:endParaRPr>
              <a:latin typeface="Open Sans"/>
              <a:ea typeface="Open Sans"/>
              <a:cs typeface="Open Sans"/>
              <a:sym typeface="Open Sans"/>
            </a:endParaRPr>
          </a:p>
          <a:p>
            <a:pPr marL="341757" lvl="0" indent="-341757" algn="l" rtl="0">
              <a:lnSpc>
                <a:spcPct val="90000"/>
              </a:lnSpc>
              <a:spcBef>
                <a:spcPts val="1260"/>
              </a:spcBef>
              <a:spcAft>
                <a:spcPts val="0"/>
              </a:spcAft>
              <a:buClr>
                <a:schemeClr val="dk1"/>
              </a:buClr>
              <a:buSzPts val="2800"/>
              <a:buChar char="•"/>
            </a:pPr>
            <a:r>
              <a:rPr lang="en-US">
                <a:latin typeface="Open Sans"/>
                <a:ea typeface="Open Sans"/>
                <a:cs typeface="Open Sans"/>
                <a:sym typeface="Open Sans"/>
              </a:rPr>
              <a:t>2.5-10 पौंड CO</a:t>
            </a:r>
            <a:r>
              <a:rPr lang="en-US" baseline="-25000">
                <a:latin typeface="Open Sans"/>
                <a:ea typeface="Open Sans"/>
                <a:cs typeface="Open Sans"/>
                <a:sym typeface="Open Sans"/>
              </a:rPr>
              <a:t>2</a:t>
            </a:r>
            <a:r>
              <a:rPr lang="en-US">
                <a:latin typeface="Open Sans"/>
                <a:ea typeface="Open Sans"/>
                <a:cs typeface="Open Sans"/>
                <a:sym typeface="Open Sans"/>
              </a:rPr>
              <a:t>   </a:t>
            </a:r>
            <a:r>
              <a:rPr lang="en-US" i="1">
                <a:latin typeface="Open Sans"/>
                <a:ea typeface="Open Sans"/>
                <a:cs typeface="Open Sans"/>
                <a:sym typeface="Open Sans"/>
              </a:rPr>
              <a:t>(08-30 सेकंड </a:t>
            </a:r>
            <a:r>
              <a:rPr lang="en-US" i="1"/>
              <a:t>तक डिस्चार्ज समय)</a:t>
            </a:r>
            <a:r>
              <a:rPr lang="en-US" i="1">
                <a:latin typeface="Open Sans"/>
                <a:ea typeface="Open Sans"/>
                <a:cs typeface="Open Sans"/>
                <a:sym typeface="Open Sans"/>
              </a:rPr>
              <a:t>)</a:t>
            </a:r>
            <a:endParaRPr/>
          </a:p>
          <a:p>
            <a:pPr marL="341757" lvl="0" indent="-341757" algn="l" rtl="0">
              <a:lnSpc>
                <a:spcPct val="90000"/>
              </a:lnSpc>
              <a:spcBef>
                <a:spcPts val="1560"/>
              </a:spcBef>
              <a:spcAft>
                <a:spcPts val="0"/>
              </a:spcAft>
              <a:buClr>
                <a:schemeClr val="dk1"/>
              </a:buClr>
              <a:buSzPts val="2800"/>
              <a:buChar char="•"/>
            </a:pPr>
            <a:r>
              <a:rPr lang="en-US"/>
              <a:t> सत्यापित </a:t>
            </a:r>
            <a:r>
              <a:rPr lang="en-US">
                <a:latin typeface="Open Sans"/>
                <a:ea typeface="Open Sans"/>
                <a:cs typeface="Open Sans"/>
                <a:sym typeface="Open Sans"/>
              </a:rPr>
              <a:t>भार की क्षमता </a:t>
            </a:r>
            <a:r>
              <a:rPr lang="en-US"/>
              <a:t>नापने का यंत्र, दबाव गेज</a:t>
            </a:r>
            <a:r>
              <a:rPr lang="en-US" i="1" u="sng">
                <a:solidFill>
                  <a:schemeClr val="hlink"/>
                </a:solidFill>
              </a:rPr>
              <a:t>नहीं</a:t>
            </a:r>
            <a:r>
              <a:rPr lang="en-US"/>
              <a:t> लगा हुआ है I</a:t>
            </a:r>
            <a:endParaRPr>
              <a:latin typeface="Open Sans"/>
              <a:ea typeface="Open Sans"/>
              <a:cs typeface="Open Sans"/>
              <a:sym typeface="Open Sans"/>
            </a:endParaRPr>
          </a:p>
          <a:p>
            <a:pPr marL="341757" lvl="0" indent="-341757" algn="l" rtl="0">
              <a:lnSpc>
                <a:spcPct val="90000"/>
              </a:lnSpc>
              <a:spcBef>
                <a:spcPts val="1560"/>
              </a:spcBef>
              <a:spcAft>
                <a:spcPts val="0"/>
              </a:spcAft>
              <a:buClr>
                <a:schemeClr val="dk1"/>
              </a:buClr>
              <a:buSzPts val="2800"/>
              <a:buChar char="•"/>
            </a:pPr>
            <a:r>
              <a:rPr lang="en-US">
                <a:latin typeface="Open Sans"/>
                <a:ea typeface="Open Sans"/>
                <a:cs typeface="Open Sans"/>
                <a:sym typeface="Open Sans"/>
              </a:rPr>
              <a:t>3-8 फीट अधिकतम प्रभावी सीमा I</a:t>
            </a:r>
            <a:endParaRPr>
              <a:latin typeface="Open Sans"/>
              <a:ea typeface="Open Sans"/>
              <a:cs typeface="Open Sans"/>
              <a:sym typeface="Open Sans"/>
            </a:endParaRPr>
          </a:p>
          <a:p>
            <a:pPr marL="341757" lvl="0" indent="-341757" algn="l" rtl="0">
              <a:lnSpc>
                <a:spcPct val="90000"/>
              </a:lnSpc>
              <a:spcBef>
                <a:spcPts val="1560"/>
              </a:spcBef>
              <a:spcAft>
                <a:spcPts val="0"/>
              </a:spcAft>
              <a:buClr>
                <a:schemeClr val="dk1"/>
              </a:buClr>
              <a:buSzPts val="2800"/>
              <a:buChar char="•"/>
            </a:pPr>
            <a:r>
              <a:rPr lang="en-US">
                <a:latin typeface="Open Sans"/>
                <a:ea typeface="Open Sans"/>
                <a:cs typeface="Open Sans"/>
                <a:sym typeface="Open Sans"/>
              </a:rPr>
              <a:t>जलती हुई सामग्री का </a:t>
            </a:r>
            <a:r>
              <a:rPr lang="en-US" i="1" u="sng">
                <a:solidFill>
                  <a:schemeClr val="hlink"/>
                </a:solidFill>
              </a:rPr>
              <a:t>गला दबा </a:t>
            </a:r>
            <a:r>
              <a:rPr lang="en-US" i="1"/>
              <a:t>कर बुझाता है I</a:t>
            </a:r>
            <a:endParaRPr>
              <a:latin typeface="Open Sans"/>
              <a:ea typeface="Open Sans"/>
              <a:cs typeface="Open Sans"/>
              <a:sym typeface="Open Sans"/>
            </a:endParaRPr>
          </a:p>
          <a:p>
            <a:pPr marL="0" lvl="0" indent="0" algn="l" rtl="0">
              <a:lnSpc>
                <a:spcPct val="90000"/>
              </a:lnSpc>
              <a:spcBef>
                <a:spcPts val="1560"/>
              </a:spcBef>
              <a:spcAft>
                <a:spcPts val="0"/>
              </a:spcAft>
              <a:buClr>
                <a:schemeClr val="dk1"/>
              </a:buClr>
              <a:buSzPts val="2000"/>
              <a:buFont typeface="Arial"/>
              <a:buNone/>
            </a:pPr>
            <a:endParaRPr sz="2000">
              <a:latin typeface="Open Sans"/>
              <a:ea typeface="Open Sans"/>
              <a:cs typeface="Open Sans"/>
              <a:sym typeface="Open Sans"/>
            </a:endParaRPr>
          </a:p>
        </p:txBody>
      </p:sp>
      <p:sp>
        <p:nvSpPr>
          <p:cNvPr id="352" name="Google Shape;352;p35"/>
          <p:cNvSpPr/>
          <p:nvPr/>
        </p:nvSpPr>
        <p:spPr>
          <a:xfrm>
            <a:off x="3820907" y="226377"/>
            <a:ext cx="5473613" cy="705319"/>
          </a:xfrm>
          <a:prstGeom prst="rect">
            <a:avLst/>
          </a:prstGeom>
          <a:solidFill>
            <a:schemeClr val="lt2"/>
          </a:solidFill>
          <a:ln>
            <a:noFill/>
          </a:ln>
        </p:spPr>
        <p:txBody>
          <a:bodyPr spcFirstLastPara="1" wrap="square" lIns="90475" tIns="44425" rIns="90475" bIns="44425" anchor="t" anchorCtr="0">
            <a:noAutofit/>
          </a:bodyPr>
          <a:lstStyle/>
          <a:p>
            <a:pPr marL="0" marR="0" lvl="0" indent="0" algn="l" rtl="0">
              <a:spcBef>
                <a:spcPts val="0"/>
              </a:spcBef>
              <a:spcAft>
                <a:spcPts val="0"/>
              </a:spcAft>
              <a:buNone/>
            </a:pPr>
            <a:r>
              <a:rPr lang="en-US" sz="4000">
                <a:solidFill>
                  <a:schemeClr val="dk1"/>
                </a:solidFill>
                <a:latin typeface="Open Sans"/>
                <a:ea typeface="Open Sans"/>
                <a:cs typeface="Open Sans"/>
                <a:sym typeface="Open Sans"/>
              </a:rPr>
              <a:t>कार्बन डाइऑक्साइड (CO</a:t>
            </a:r>
            <a:r>
              <a:rPr lang="en-US" sz="4000" baseline="-25000">
                <a:solidFill>
                  <a:schemeClr val="dk1"/>
                </a:solidFill>
                <a:latin typeface="Open Sans"/>
                <a:ea typeface="Open Sans"/>
                <a:cs typeface="Open Sans"/>
                <a:sym typeface="Open Sans"/>
              </a:rPr>
              <a:t>2</a:t>
            </a:r>
            <a:r>
              <a:rPr lang="en-US" sz="4000">
                <a:solidFill>
                  <a:schemeClr val="dk1"/>
                </a:solidFill>
                <a:latin typeface="Open Sans"/>
                <a:ea typeface="Open Sans"/>
                <a:cs typeface="Open Sans"/>
                <a:sym typeface="Open Sans"/>
              </a:rPr>
              <a:t>)</a:t>
            </a:r>
            <a:endParaRPr/>
          </a:p>
        </p:txBody>
      </p:sp>
      <p:pic>
        <p:nvPicPr>
          <p:cNvPr id="353" name="Google Shape;353;p35"/>
          <p:cNvPicPr preferRelativeResize="0"/>
          <p:nvPr/>
        </p:nvPicPr>
        <p:blipFill rotWithShape="1">
          <a:blip r:embed="rId3">
            <a:alphaModFix/>
          </a:blip>
          <a:srcRect/>
          <a:stretch/>
        </p:blipFill>
        <p:spPr>
          <a:xfrm>
            <a:off x="4288508" y="2213102"/>
            <a:ext cx="1371600" cy="3651250"/>
          </a:xfrm>
          <a:prstGeom prst="rect">
            <a:avLst/>
          </a:prstGeom>
          <a:noFill/>
          <a:ln>
            <a:noFill/>
          </a:ln>
        </p:spPr>
      </p:pic>
      <p:pic>
        <p:nvPicPr>
          <p:cNvPr id="354" name="Google Shape;354;p35"/>
          <p:cNvPicPr preferRelativeResize="0"/>
          <p:nvPr/>
        </p:nvPicPr>
        <p:blipFill rotWithShape="1">
          <a:blip r:embed="rId4">
            <a:alphaModFix/>
          </a:blip>
          <a:srcRect/>
          <a:stretch/>
        </p:blipFill>
        <p:spPr>
          <a:xfrm>
            <a:off x="5660108" y="1216152"/>
            <a:ext cx="1828800" cy="4648200"/>
          </a:xfrm>
          <a:prstGeom prst="rect">
            <a:avLst/>
          </a:prstGeom>
          <a:noFill/>
          <a:ln>
            <a:noFill/>
          </a:ln>
        </p:spPr>
      </p:pic>
      <p:sp>
        <p:nvSpPr>
          <p:cNvPr id="355" name="Google Shape;355;p3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23</a:t>
            </a:fld>
            <a:endParaRPr/>
          </a:p>
        </p:txBody>
      </p:sp>
      <p:sp>
        <p:nvSpPr>
          <p:cNvPr id="356" name="Google Shape;356;p35"/>
          <p:cNvSpPr txBox="1">
            <a:spLocks noGrp="1"/>
          </p:cNvSpPr>
          <p:nvPr>
            <p:ph type="title"/>
          </p:nvPr>
        </p:nvSpPr>
        <p:spPr>
          <a:xfrm>
            <a:off x="143934" y="2766218"/>
            <a:ext cx="400744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अग्निशामक यंत्रों के प्रकार</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6"/>
          <p:cNvSpPr txBox="1">
            <a:spLocks noGrp="1"/>
          </p:cNvSpPr>
          <p:nvPr>
            <p:ph type="body" idx="1"/>
          </p:nvPr>
        </p:nvSpPr>
        <p:spPr>
          <a:xfrm>
            <a:off x="6076336" y="1276891"/>
            <a:ext cx="6096000" cy="4876800"/>
          </a:xfrm>
          <a:prstGeom prst="rect">
            <a:avLst/>
          </a:prstGeom>
          <a:noFill/>
          <a:ln>
            <a:noFill/>
          </a:ln>
        </p:spPr>
        <p:txBody>
          <a:bodyPr spcFirstLastPara="1" wrap="square" lIns="90475" tIns="44425" rIns="90475" bIns="44425" anchor="t" anchorCtr="0">
            <a:noAutofit/>
          </a:bodyPr>
          <a:lstStyle/>
          <a:p>
            <a:pPr marL="341757" lvl="0" indent="-341757" algn="just" rtl="0">
              <a:lnSpc>
                <a:spcPct val="90000"/>
              </a:lnSpc>
              <a:spcBef>
                <a:spcPts val="0"/>
              </a:spcBef>
              <a:spcAft>
                <a:spcPts val="0"/>
              </a:spcAft>
              <a:buClr>
                <a:schemeClr val="dk1"/>
              </a:buClr>
              <a:buSzPts val="2800"/>
              <a:buChar char="•"/>
            </a:pPr>
            <a:r>
              <a:rPr lang="en-US"/>
              <a:t>श्रेणी “ए”, “बी”, या “सी” की  आग I</a:t>
            </a:r>
            <a:endParaRPr/>
          </a:p>
          <a:p>
            <a:pPr marL="341757" lvl="0" indent="-341757" algn="just" rtl="0">
              <a:lnSpc>
                <a:spcPct val="90000"/>
              </a:lnSpc>
              <a:spcBef>
                <a:spcPts val="1560"/>
              </a:spcBef>
              <a:spcAft>
                <a:spcPts val="0"/>
              </a:spcAft>
              <a:buClr>
                <a:schemeClr val="dk1"/>
              </a:buClr>
              <a:buSzPts val="2800"/>
              <a:buChar char="•"/>
            </a:pPr>
            <a:r>
              <a:rPr lang="en-US"/>
              <a:t>2.5-20 पौंड सूखा रसायन</a:t>
            </a:r>
            <a:r>
              <a:rPr lang="en-US" i="1"/>
              <a:t>(अमोनियम फॉस्फेट</a:t>
            </a:r>
            <a:r>
              <a:rPr lang="en-US" b="1"/>
              <a:t>,</a:t>
            </a:r>
            <a:r>
              <a:rPr lang="en-US" b="1">
                <a:solidFill>
                  <a:srgbClr val="C00000"/>
                </a:solidFill>
              </a:rPr>
              <a:t> </a:t>
            </a:r>
            <a:r>
              <a:rPr lang="en-US"/>
              <a:t>सोडियम बाइकार्बोनेट या पोटेशियम बाइकार्बोनेट</a:t>
            </a:r>
            <a:r>
              <a:rPr lang="en-US" i="1"/>
              <a:t>)         </a:t>
            </a:r>
            <a:endParaRPr/>
          </a:p>
          <a:p>
            <a:pPr marL="341757" lvl="0" indent="-341757" algn="just" rtl="0">
              <a:lnSpc>
                <a:spcPct val="90000"/>
              </a:lnSpc>
              <a:spcBef>
                <a:spcPts val="1560"/>
              </a:spcBef>
              <a:spcAft>
                <a:spcPts val="0"/>
              </a:spcAft>
              <a:buClr>
                <a:schemeClr val="dk1"/>
              </a:buClr>
              <a:buSzPts val="2800"/>
              <a:buChar char="•"/>
            </a:pPr>
            <a:r>
              <a:rPr lang="en-US" i="1"/>
              <a:t>8-25 सेकंड डिस्चार्ज समय I</a:t>
            </a:r>
            <a:endParaRPr/>
          </a:p>
          <a:p>
            <a:pPr marL="341757" lvl="0" indent="-341757" algn="just" rtl="0">
              <a:lnSpc>
                <a:spcPct val="90000"/>
              </a:lnSpc>
              <a:spcBef>
                <a:spcPts val="1560"/>
              </a:spcBef>
              <a:spcAft>
                <a:spcPts val="0"/>
              </a:spcAft>
              <a:buClr>
                <a:schemeClr val="dk1"/>
              </a:buClr>
              <a:buSzPts val="2800"/>
              <a:buChar char="•"/>
            </a:pPr>
            <a:r>
              <a:rPr lang="en-US"/>
              <a:t>क्षमता की जांच के लिए देखने वाला  दबाव गेज लगा हुआ है I</a:t>
            </a:r>
            <a:endParaRPr/>
          </a:p>
          <a:p>
            <a:pPr marL="341757" lvl="0" indent="-341757" algn="just" rtl="0">
              <a:lnSpc>
                <a:spcPct val="90000"/>
              </a:lnSpc>
              <a:spcBef>
                <a:spcPts val="1560"/>
              </a:spcBef>
              <a:spcAft>
                <a:spcPts val="0"/>
              </a:spcAft>
              <a:buClr>
                <a:schemeClr val="dk1"/>
              </a:buClr>
              <a:buSzPts val="2800"/>
              <a:buChar char="•"/>
            </a:pPr>
            <a:r>
              <a:rPr lang="en-US"/>
              <a:t>5-20 फीट अधिकतम प्रभावी सीमा I</a:t>
            </a:r>
            <a:endParaRPr/>
          </a:p>
          <a:p>
            <a:pPr marL="341757" lvl="0" indent="-341757" algn="just" rtl="0">
              <a:lnSpc>
                <a:spcPct val="90000"/>
              </a:lnSpc>
              <a:spcBef>
                <a:spcPts val="1560"/>
              </a:spcBef>
              <a:spcAft>
                <a:spcPts val="0"/>
              </a:spcAft>
              <a:buClr>
                <a:schemeClr val="dk1"/>
              </a:buClr>
              <a:buSzPts val="2800"/>
              <a:buChar char="•"/>
            </a:pPr>
            <a:r>
              <a:rPr lang="en-US"/>
              <a:t>जलती हुई सामग्री का </a:t>
            </a:r>
            <a:r>
              <a:rPr lang="en-US" i="1" u="sng">
                <a:solidFill>
                  <a:schemeClr val="hlink"/>
                </a:solidFill>
              </a:rPr>
              <a:t>गला दबा </a:t>
            </a:r>
            <a:r>
              <a:rPr lang="en-US" i="1"/>
              <a:t>कर बुझाता है I</a:t>
            </a:r>
            <a:endParaRPr/>
          </a:p>
        </p:txBody>
      </p:sp>
      <p:sp>
        <p:nvSpPr>
          <p:cNvPr id="362" name="Google Shape;362;p36"/>
          <p:cNvSpPr/>
          <p:nvPr/>
        </p:nvSpPr>
        <p:spPr>
          <a:xfrm>
            <a:off x="3734751" y="77815"/>
            <a:ext cx="5155256" cy="705319"/>
          </a:xfrm>
          <a:prstGeom prst="rect">
            <a:avLst/>
          </a:prstGeom>
          <a:solidFill>
            <a:schemeClr val="lt2"/>
          </a:solidFill>
          <a:ln>
            <a:noFill/>
          </a:ln>
        </p:spPr>
        <p:txBody>
          <a:bodyPr spcFirstLastPara="1" wrap="square" lIns="90475" tIns="44425" rIns="90475" bIns="44425" anchor="t" anchorCtr="0">
            <a:noAutofit/>
          </a:bodyPr>
          <a:lstStyle/>
          <a:p>
            <a:pPr marL="0" marR="0" lvl="0" indent="0" algn="l" rtl="0">
              <a:spcBef>
                <a:spcPts val="0"/>
              </a:spcBef>
              <a:spcAft>
                <a:spcPts val="0"/>
              </a:spcAft>
              <a:buNone/>
            </a:pPr>
            <a:r>
              <a:rPr lang="en-US" sz="4000" b="1">
                <a:solidFill>
                  <a:schemeClr val="dk1"/>
                </a:solidFill>
                <a:latin typeface="Open Sans"/>
                <a:ea typeface="Open Sans"/>
                <a:cs typeface="Open Sans"/>
                <a:sym typeface="Open Sans"/>
              </a:rPr>
              <a:t>बहुउद्देशीय सुखा रसायन</a:t>
            </a:r>
            <a:endParaRPr/>
          </a:p>
        </p:txBody>
      </p:sp>
      <p:pic>
        <p:nvPicPr>
          <p:cNvPr id="363" name="Google Shape;363;p36"/>
          <p:cNvPicPr preferRelativeResize="0"/>
          <p:nvPr/>
        </p:nvPicPr>
        <p:blipFill rotWithShape="1">
          <a:blip r:embed="rId3">
            <a:alphaModFix/>
          </a:blip>
          <a:srcRect/>
          <a:stretch/>
        </p:blipFill>
        <p:spPr>
          <a:xfrm>
            <a:off x="3087951" y="3375025"/>
            <a:ext cx="1449388" cy="3482975"/>
          </a:xfrm>
          <a:prstGeom prst="rect">
            <a:avLst/>
          </a:prstGeom>
          <a:noFill/>
          <a:ln>
            <a:noFill/>
          </a:ln>
        </p:spPr>
      </p:pic>
      <p:pic>
        <p:nvPicPr>
          <p:cNvPr id="364" name="Google Shape;364;p36"/>
          <p:cNvPicPr preferRelativeResize="0"/>
          <p:nvPr/>
        </p:nvPicPr>
        <p:blipFill rotWithShape="1">
          <a:blip r:embed="rId4">
            <a:alphaModFix/>
          </a:blip>
          <a:srcRect/>
          <a:stretch/>
        </p:blipFill>
        <p:spPr>
          <a:xfrm>
            <a:off x="4428065" y="1040718"/>
            <a:ext cx="1828800" cy="4419600"/>
          </a:xfrm>
          <a:prstGeom prst="rect">
            <a:avLst/>
          </a:prstGeom>
          <a:noFill/>
          <a:ln>
            <a:noFill/>
          </a:ln>
        </p:spPr>
      </p:pic>
      <p:sp>
        <p:nvSpPr>
          <p:cNvPr id="365" name="Google Shape;365;p3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24</a:t>
            </a:fld>
            <a:endParaRPr/>
          </a:p>
        </p:txBody>
      </p:sp>
      <p:sp>
        <p:nvSpPr>
          <p:cNvPr id="366" name="Google Shape;366;p36"/>
          <p:cNvSpPr txBox="1">
            <a:spLocks noGrp="1"/>
          </p:cNvSpPr>
          <p:nvPr>
            <p:ph type="title"/>
          </p:nvPr>
        </p:nvSpPr>
        <p:spPr>
          <a:xfrm>
            <a:off x="160020" y="2114550"/>
            <a:ext cx="3920490" cy="16002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अग्निशामक यंत्रों के प्रकार</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subTitle" idx="1"/>
          </p:nvPr>
        </p:nvSpPr>
        <p:spPr>
          <a:xfrm>
            <a:off x="4869515" y="1006122"/>
            <a:ext cx="7093792" cy="3427855"/>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Clr>
                <a:schemeClr val="dk1"/>
              </a:buClr>
              <a:buSzPts val="2400"/>
              <a:buNone/>
            </a:pPr>
            <a:endParaRPr/>
          </a:p>
          <a:p>
            <a:pPr marL="457200" lvl="1" indent="-308610" algn="just" rtl="0">
              <a:lnSpc>
                <a:spcPct val="95000"/>
              </a:lnSpc>
              <a:spcBef>
                <a:spcPts val="0"/>
              </a:spcBef>
              <a:spcAft>
                <a:spcPts val="0"/>
              </a:spcAft>
              <a:buClr>
                <a:srgbClr val="006600"/>
              </a:buClr>
              <a:buSzPts val="2800"/>
              <a:buFont typeface="Open Sans"/>
              <a:buChar char="•"/>
            </a:pPr>
            <a:r>
              <a:rPr lang="en-US" sz="2800"/>
              <a:t>मैग्नीशियम, टाइटेनियम, ज़िरकोनियम, सोडियम और पोटेशियम जैसी धातुओं से जुड़ी आग पर इसका उपयोग किया जाता है।</a:t>
            </a:r>
            <a:endParaRPr/>
          </a:p>
          <a:p>
            <a:pPr marL="0" lvl="0" indent="0" algn="just" rtl="0">
              <a:lnSpc>
                <a:spcPct val="95000"/>
              </a:lnSpc>
              <a:spcBef>
                <a:spcPts val="0"/>
              </a:spcBef>
              <a:spcAft>
                <a:spcPts val="0"/>
              </a:spcAft>
              <a:buClr>
                <a:schemeClr val="dk1"/>
              </a:buClr>
              <a:buSzPts val="2800"/>
              <a:buNone/>
            </a:pPr>
            <a:endParaRPr sz="2800"/>
          </a:p>
          <a:p>
            <a:pPr marL="457200" lvl="1" indent="-308610" algn="just" rtl="0">
              <a:lnSpc>
                <a:spcPct val="95000"/>
              </a:lnSpc>
              <a:spcBef>
                <a:spcPts val="0"/>
              </a:spcBef>
              <a:spcAft>
                <a:spcPts val="0"/>
              </a:spcAft>
              <a:buClr>
                <a:srgbClr val="006600"/>
              </a:buClr>
              <a:buSzPts val="2800"/>
              <a:buFont typeface="Open Sans"/>
              <a:buChar char="•"/>
            </a:pPr>
            <a:r>
              <a:rPr lang="en-US" sz="2800"/>
              <a:t>अन्य प्रकार की आग पर उपयोग के लिए न तो कोई रेटिंग दी गई है और न ही कोई बहुउद्देशीय रेटिंग ।</a:t>
            </a:r>
            <a:endParaRPr/>
          </a:p>
        </p:txBody>
      </p:sp>
      <p:pic>
        <p:nvPicPr>
          <p:cNvPr id="372" name="Google Shape;372;p37"/>
          <p:cNvPicPr preferRelativeResize="0"/>
          <p:nvPr/>
        </p:nvPicPr>
        <p:blipFill rotWithShape="1">
          <a:blip r:embed="rId3">
            <a:alphaModFix/>
          </a:blip>
          <a:srcRect/>
          <a:stretch/>
        </p:blipFill>
        <p:spPr>
          <a:xfrm>
            <a:off x="3046014" y="2089871"/>
            <a:ext cx="1752600" cy="4265993"/>
          </a:xfrm>
          <a:prstGeom prst="rect">
            <a:avLst/>
          </a:prstGeom>
          <a:noFill/>
          <a:ln>
            <a:noFill/>
          </a:ln>
        </p:spPr>
      </p:pic>
      <p:pic>
        <p:nvPicPr>
          <p:cNvPr id="373" name="Google Shape;373;p37"/>
          <p:cNvPicPr preferRelativeResize="0"/>
          <p:nvPr/>
        </p:nvPicPr>
        <p:blipFill rotWithShape="1">
          <a:blip r:embed="rId4">
            <a:alphaModFix/>
          </a:blip>
          <a:srcRect/>
          <a:stretch/>
        </p:blipFill>
        <p:spPr>
          <a:xfrm>
            <a:off x="8599675" y="4652196"/>
            <a:ext cx="1752600" cy="1725612"/>
          </a:xfrm>
          <a:prstGeom prst="rect">
            <a:avLst/>
          </a:prstGeom>
          <a:noFill/>
          <a:ln>
            <a:noFill/>
          </a:ln>
        </p:spPr>
      </p:pic>
      <p:pic>
        <p:nvPicPr>
          <p:cNvPr id="374" name="Google Shape;374;p37"/>
          <p:cNvPicPr preferRelativeResize="0"/>
          <p:nvPr/>
        </p:nvPicPr>
        <p:blipFill rotWithShape="1">
          <a:blip r:embed="rId5">
            <a:alphaModFix/>
          </a:blip>
          <a:srcRect/>
          <a:stretch/>
        </p:blipFill>
        <p:spPr>
          <a:xfrm>
            <a:off x="6765691" y="4646716"/>
            <a:ext cx="1752600" cy="1754187"/>
          </a:xfrm>
          <a:prstGeom prst="rect">
            <a:avLst/>
          </a:prstGeom>
          <a:noFill/>
          <a:ln>
            <a:noFill/>
          </a:ln>
        </p:spPr>
      </p:pic>
      <p:pic>
        <p:nvPicPr>
          <p:cNvPr id="375" name="Google Shape;375;p37"/>
          <p:cNvPicPr preferRelativeResize="0"/>
          <p:nvPr/>
        </p:nvPicPr>
        <p:blipFill rotWithShape="1">
          <a:blip r:embed="rId6">
            <a:alphaModFix/>
          </a:blip>
          <a:srcRect/>
          <a:stretch/>
        </p:blipFill>
        <p:spPr>
          <a:xfrm>
            <a:off x="4995140" y="4654834"/>
            <a:ext cx="1695450" cy="1754187"/>
          </a:xfrm>
          <a:prstGeom prst="rect">
            <a:avLst/>
          </a:prstGeom>
          <a:noFill/>
          <a:ln>
            <a:noFill/>
          </a:ln>
        </p:spPr>
      </p:pic>
      <p:sp>
        <p:nvSpPr>
          <p:cNvPr id="376" name="Google Shape;376;p3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25</a:t>
            </a:fld>
            <a:endParaRPr/>
          </a:p>
        </p:txBody>
      </p:sp>
      <p:sp>
        <p:nvSpPr>
          <p:cNvPr id="377" name="Google Shape;377;p37"/>
          <p:cNvSpPr txBox="1">
            <a:spLocks noGrp="1"/>
          </p:cNvSpPr>
          <p:nvPr>
            <p:ph type="ctrTitle"/>
          </p:nvPr>
        </p:nvSpPr>
        <p:spPr>
          <a:xfrm>
            <a:off x="177595" y="2400300"/>
            <a:ext cx="2804783" cy="18716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00000"/>
              </a:buClr>
              <a:buSzPts val="4000"/>
              <a:buFont typeface="Open Sans"/>
              <a:buNone/>
            </a:pPr>
            <a:r>
              <a:rPr lang="en-US" sz="4000" b="1">
                <a:solidFill>
                  <a:srgbClr val="C00000"/>
                </a:solidFill>
              </a:rPr>
              <a:t>अग्निशामक </a:t>
            </a:r>
            <a:br>
              <a:rPr lang="en-US" sz="4000" b="1">
                <a:solidFill>
                  <a:srgbClr val="C00000"/>
                </a:solidFill>
              </a:rPr>
            </a:br>
            <a:r>
              <a:rPr lang="en-US" sz="4000" b="1">
                <a:solidFill>
                  <a:srgbClr val="C00000"/>
                </a:solidFill>
              </a:rPr>
              <a:t>यंत्रों के प्रकार</a:t>
            </a:r>
            <a:endParaRPr sz="4000"/>
          </a:p>
        </p:txBody>
      </p:sp>
      <p:sp>
        <p:nvSpPr>
          <p:cNvPr id="378" name="Google Shape;378;p37"/>
          <p:cNvSpPr/>
          <p:nvPr/>
        </p:nvSpPr>
        <p:spPr>
          <a:xfrm>
            <a:off x="4472172" y="382615"/>
            <a:ext cx="2713883" cy="681980"/>
          </a:xfrm>
          <a:prstGeom prst="rect">
            <a:avLst/>
          </a:prstGeom>
          <a:solidFill>
            <a:schemeClr val="lt2"/>
          </a:solidFill>
          <a:ln>
            <a:noFill/>
          </a:ln>
        </p:spPr>
        <p:txBody>
          <a:bodyPr spcFirstLastPara="1" wrap="square" lIns="90475" tIns="44425" rIns="90475" bIns="44425" anchor="t" anchorCtr="0">
            <a:noAutofit/>
          </a:bodyPr>
          <a:lstStyle/>
          <a:p>
            <a:pPr marL="0" marR="0" lvl="0" indent="0" algn="l" rtl="0">
              <a:lnSpc>
                <a:spcPct val="95000"/>
              </a:lnSpc>
              <a:spcBef>
                <a:spcPts val="0"/>
              </a:spcBef>
              <a:spcAft>
                <a:spcPts val="0"/>
              </a:spcAft>
              <a:buNone/>
            </a:pPr>
            <a:r>
              <a:rPr lang="en-US" sz="4000" b="1">
                <a:solidFill>
                  <a:schemeClr val="dk1"/>
                </a:solidFill>
                <a:latin typeface="Open Sans"/>
                <a:ea typeface="Open Sans"/>
                <a:cs typeface="Open Sans"/>
                <a:sym typeface="Open Sans"/>
              </a:rPr>
              <a:t>धातु की आग</a:t>
            </a:r>
            <a:endParaRPr sz="400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8"/>
          <p:cNvPicPr preferRelativeResize="0"/>
          <p:nvPr/>
        </p:nvPicPr>
        <p:blipFill rotWithShape="1">
          <a:blip r:embed="rId3">
            <a:alphaModFix/>
          </a:blip>
          <a:srcRect/>
          <a:stretch/>
        </p:blipFill>
        <p:spPr>
          <a:xfrm>
            <a:off x="7994354" y="4682935"/>
            <a:ext cx="1442254" cy="1451578"/>
          </a:xfrm>
          <a:prstGeom prst="rect">
            <a:avLst/>
          </a:prstGeom>
          <a:noFill/>
          <a:ln>
            <a:noFill/>
          </a:ln>
        </p:spPr>
      </p:pic>
      <p:sp>
        <p:nvSpPr>
          <p:cNvPr id="384" name="Google Shape;384;p38"/>
          <p:cNvSpPr txBox="1">
            <a:spLocks noGrp="1"/>
          </p:cNvSpPr>
          <p:nvPr>
            <p:ph type="subTitle" idx="1"/>
          </p:nvPr>
        </p:nvSpPr>
        <p:spPr>
          <a:xfrm>
            <a:off x="4394638" y="660589"/>
            <a:ext cx="7547118" cy="3622334"/>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1"/>
              </a:buClr>
              <a:buSzPts val="2400"/>
              <a:buNone/>
            </a:pPr>
            <a:endParaRPr/>
          </a:p>
          <a:p>
            <a:pPr marL="457200" lvl="1" indent="-308610" algn="just" rtl="0">
              <a:lnSpc>
                <a:spcPct val="100000"/>
              </a:lnSpc>
              <a:spcBef>
                <a:spcPts val="0"/>
              </a:spcBef>
              <a:spcAft>
                <a:spcPts val="0"/>
              </a:spcAft>
              <a:buClr>
                <a:srgbClr val="006600"/>
              </a:buClr>
              <a:buSzPts val="2800"/>
              <a:buFont typeface="Open Sans"/>
              <a:buChar char="•"/>
            </a:pPr>
            <a:r>
              <a:rPr lang="en-US" sz="2800"/>
              <a:t>ऑपरेटर हाथ में पकड़ने वाली डंडी को आग से सुरक्षित दूरी पर रख्खे I</a:t>
            </a:r>
            <a:endParaRPr/>
          </a:p>
          <a:p>
            <a:pPr marL="457200" lvl="1" indent="-308610" algn="just" rtl="0">
              <a:lnSpc>
                <a:spcPct val="100000"/>
              </a:lnSpc>
              <a:spcBef>
                <a:spcPts val="0"/>
              </a:spcBef>
              <a:spcAft>
                <a:spcPts val="0"/>
              </a:spcAft>
              <a:buClr>
                <a:srgbClr val="006600"/>
              </a:buClr>
              <a:buSzPts val="2800"/>
              <a:buFont typeface="Open Sans"/>
              <a:buChar char="•"/>
            </a:pPr>
            <a:r>
              <a:rPr lang="en-US" sz="2800"/>
              <a:t>कम पीएच वाला गीला रासायनिक एजेंट,  धुंध निर्वहन उपकरण को ठंडा करते समय तेल के  छींटे और आग को फिर से, भड़कने से रोकने में मदद करता है I</a:t>
            </a:r>
            <a:endParaRPr/>
          </a:p>
          <a:p>
            <a:pPr marL="457200" lvl="1" indent="-308610" algn="just" rtl="0">
              <a:lnSpc>
                <a:spcPct val="100000"/>
              </a:lnSpc>
              <a:spcBef>
                <a:spcPts val="0"/>
              </a:spcBef>
              <a:spcAft>
                <a:spcPts val="0"/>
              </a:spcAft>
              <a:buClr>
                <a:srgbClr val="006600"/>
              </a:buClr>
              <a:buSzPts val="2800"/>
              <a:buFont typeface="Open Sans"/>
              <a:buChar char="•"/>
            </a:pPr>
            <a:r>
              <a:rPr lang="en-US" sz="2800"/>
              <a:t>विधिपूर्वक अग्निशमन एजेंट का प्रयोग I</a:t>
            </a:r>
            <a:endParaRPr/>
          </a:p>
          <a:p>
            <a:pPr marL="457200" lvl="1" indent="-308610" algn="just" rtl="0">
              <a:lnSpc>
                <a:spcPct val="100000"/>
              </a:lnSpc>
              <a:spcBef>
                <a:spcPts val="0"/>
              </a:spcBef>
              <a:spcAft>
                <a:spcPts val="0"/>
              </a:spcAft>
              <a:buClr>
                <a:srgbClr val="006600"/>
              </a:buClr>
              <a:buSzPts val="2800"/>
              <a:buFont typeface="Open Sans"/>
              <a:buChar char="•"/>
            </a:pPr>
            <a:r>
              <a:rPr lang="en-US" sz="2800"/>
              <a:t>सभी खाना पकाने के उपकरणों पर उपयोग के लिए I</a:t>
            </a:r>
            <a:endParaRPr sz="2800"/>
          </a:p>
          <a:p>
            <a:pPr marL="0" lvl="0" indent="0" algn="l" rtl="0">
              <a:lnSpc>
                <a:spcPct val="95000"/>
              </a:lnSpc>
              <a:spcBef>
                <a:spcPts val="0"/>
              </a:spcBef>
              <a:spcAft>
                <a:spcPts val="0"/>
              </a:spcAft>
              <a:buClr>
                <a:schemeClr val="dk1"/>
              </a:buClr>
              <a:buSzPts val="2400"/>
              <a:buNone/>
            </a:pPr>
            <a:endParaRPr/>
          </a:p>
        </p:txBody>
      </p:sp>
      <p:pic>
        <p:nvPicPr>
          <p:cNvPr id="385" name="Google Shape;385;p38"/>
          <p:cNvPicPr preferRelativeResize="0"/>
          <p:nvPr/>
        </p:nvPicPr>
        <p:blipFill rotWithShape="1">
          <a:blip r:embed="rId4">
            <a:alphaModFix/>
          </a:blip>
          <a:srcRect/>
          <a:stretch/>
        </p:blipFill>
        <p:spPr>
          <a:xfrm>
            <a:off x="5660334" y="4648377"/>
            <a:ext cx="5638789" cy="2164730"/>
          </a:xfrm>
          <a:prstGeom prst="rect">
            <a:avLst/>
          </a:prstGeom>
          <a:noFill/>
          <a:ln>
            <a:noFill/>
          </a:ln>
        </p:spPr>
      </p:pic>
      <p:sp>
        <p:nvSpPr>
          <p:cNvPr id="386" name="Google Shape;386;p3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26</a:t>
            </a:fld>
            <a:endParaRPr/>
          </a:p>
        </p:txBody>
      </p:sp>
      <p:sp>
        <p:nvSpPr>
          <p:cNvPr id="387" name="Google Shape;387;p38"/>
          <p:cNvSpPr txBox="1">
            <a:spLocks noGrp="1"/>
          </p:cNvSpPr>
          <p:nvPr>
            <p:ph type="ctrTitle"/>
          </p:nvPr>
        </p:nvSpPr>
        <p:spPr>
          <a:xfrm>
            <a:off x="49161" y="1894068"/>
            <a:ext cx="4365315" cy="1630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00000"/>
              </a:buClr>
              <a:buSzPts val="4000"/>
              <a:buFont typeface="Open Sans"/>
              <a:buNone/>
            </a:pPr>
            <a:r>
              <a:rPr lang="en-US" sz="4000" b="1">
                <a:solidFill>
                  <a:srgbClr val="C00000"/>
                </a:solidFill>
              </a:rPr>
              <a:t>अग्निशामक यंत्रों के   </a:t>
            </a:r>
            <a:br>
              <a:rPr lang="en-US" sz="4000" b="1">
                <a:solidFill>
                  <a:srgbClr val="C00000"/>
                </a:solidFill>
              </a:rPr>
            </a:br>
            <a:r>
              <a:rPr lang="en-US" sz="4000" b="1">
                <a:solidFill>
                  <a:srgbClr val="C00000"/>
                </a:solidFill>
              </a:rPr>
              <a:t>      प्रकार</a:t>
            </a:r>
            <a:endParaRPr sz="4000"/>
          </a:p>
        </p:txBody>
      </p:sp>
      <p:sp>
        <p:nvSpPr>
          <p:cNvPr id="388" name="Google Shape;388;p38"/>
          <p:cNvSpPr/>
          <p:nvPr/>
        </p:nvSpPr>
        <p:spPr>
          <a:xfrm>
            <a:off x="3459447" y="97854"/>
            <a:ext cx="6335067" cy="681980"/>
          </a:xfrm>
          <a:prstGeom prst="rect">
            <a:avLst/>
          </a:prstGeom>
          <a:solidFill>
            <a:schemeClr val="lt2"/>
          </a:solidFill>
          <a:ln>
            <a:noFill/>
          </a:ln>
        </p:spPr>
        <p:txBody>
          <a:bodyPr spcFirstLastPara="1" wrap="square" lIns="90475" tIns="44425" rIns="90475" bIns="44425" anchor="t" anchorCtr="0">
            <a:noAutofit/>
          </a:bodyPr>
          <a:lstStyle/>
          <a:p>
            <a:pPr marL="0" marR="0" lvl="0" indent="0" algn="l" rtl="0">
              <a:lnSpc>
                <a:spcPct val="95000"/>
              </a:lnSpc>
              <a:spcBef>
                <a:spcPts val="0"/>
              </a:spcBef>
              <a:spcAft>
                <a:spcPts val="0"/>
              </a:spcAft>
              <a:buNone/>
            </a:pPr>
            <a:r>
              <a:rPr lang="en-US" sz="4000" b="1">
                <a:solidFill>
                  <a:schemeClr val="dk1"/>
                </a:solidFill>
                <a:latin typeface="Open Sans"/>
                <a:ea typeface="Open Sans"/>
                <a:cs typeface="Open Sans"/>
                <a:sym typeface="Open Sans"/>
              </a:rPr>
              <a:t>रसोई का तेल और ग्रीस की आग</a:t>
            </a:r>
            <a:endParaRPr sz="40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9"/>
          <p:cNvSpPr txBox="1">
            <a:spLocks noGrp="1"/>
          </p:cNvSpPr>
          <p:nvPr>
            <p:ph type="title"/>
          </p:nvPr>
        </p:nvSpPr>
        <p:spPr>
          <a:xfrm>
            <a:off x="0" y="2002536"/>
            <a:ext cx="4553712" cy="260604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C3300"/>
              </a:buClr>
              <a:buSzPts val="4000"/>
              <a:buFont typeface="Open Sans"/>
              <a:buNone/>
            </a:pPr>
            <a:r>
              <a:rPr lang="en-US" sz="4000" b="1">
                <a:solidFill>
                  <a:srgbClr val="CC3300"/>
                </a:solidFill>
              </a:rPr>
              <a:t>अग्निशामक</a:t>
            </a:r>
            <a:endParaRPr sz="4000" b="1">
              <a:solidFill>
                <a:srgbClr val="CC3300"/>
              </a:solidFill>
            </a:endParaRPr>
          </a:p>
        </p:txBody>
      </p:sp>
      <p:pic>
        <p:nvPicPr>
          <p:cNvPr id="394" name="Google Shape;394;p39"/>
          <p:cNvPicPr preferRelativeResize="0"/>
          <p:nvPr/>
        </p:nvPicPr>
        <p:blipFill rotWithShape="1">
          <a:blip r:embed="rId3">
            <a:alphaModFix/>
          </a:blip>
          <a:srcRect/>
          <a:stretch/>
        </p:blipFill>
        <p:spPr>
          <a:xfrm>
            <a:off x="4790620" y="805835"/>
            <a:ext cx="7401380" cy="5589584"/>
          </a:xfrm>
          <a:prstGeom prst="rect">
            <a:avLst/>
          </a:prstGeom>
          <a:noFill/>
          <a:ln>
            <a:noFill/>
          </a:ln>
        </p:spPr>
      </p:pic>
      <p:sp>
        <p:nvSpPr>
          <p:cNvPr id="395" name="Google Shape;395;p3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27</a:t>
            </a:fld>
            <a:endParaRPr/>
          </a:p>
        </p:txBody>
      </p:sp>
      <p:sp>
        <p:nvSpPr>
          <p:cNvPr id="396" name="Google Shape;396;p39"/>
          <p:cNvSpPr/>
          <p:nvPr/>
        </p:nvSpPr>
        <p:spPr>
          <a:xfrm>
            <a:off x="6717676" y="2096252"/>
            <a:ext cx="831273" cy="3204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पानी</a:t>
            </a:r>
            <a:endParaRPr sz="1600" b="1">
              <a:solidFill>
                <a:schemeClr val="dk1"/>
              </a:solidFill>
              <a:latin typeface="Open Sans"/>
              <a:ea typeface="Open Sans"/>
              <a:cs typeface="Open Sans"/>
              <a:sym typeface="Open Sans"/>
            </a:endParaRPr>
          </a:p>
        </p:txBody>
      </p:sp>
      <p:sp>
        <p:nvSpPr>
          <p:cNvPr id="397" name="Google Shape;397;p39"/>
          <p:cNvSpPr/>
          <p:nvPr/>
        </p:nvSpPr>
        <p:spPr>
          <a:xfrm>
            <a:off x="7728171" y="2089346"/>
            <a:ext cx="914400" cy="38779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फ़ोम</a:t>
            </a:r>
            <a:endParaRPr/>
          </a:p>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स्प्रे</a:t>
            </a:r>
            <a:endParaRPr sz="1600" b="1">
              <a:solidFill>
                <a:schemeClr val="dk1"/>
              </a:solidFill>
              <a:latin typeface="Open Sans"/>
              <a:ea typeface="Open Sans"/>
              <a:cs typeface="Open Sans"/>
              <a:sym typeface="Open Sans"/>
            </a:endParaRPr>
          </a:p>
        </p:txBody>
      </p:sp>
      <p:sp>
        <p:nvSpPr>
          <p:cNvPr id="398" name="Google Shape;398;p39"/>
          <p:cNvSpPr/>
          <p:nvPr/>
        </p:nvSpPr>
        <p:spPr>
          <a:xfrm>
            <a:off x="10972831" y="2109717"/>
            <a:ext cx="914400" cy="35254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गीला</a:t>
            </a:r>
            <a:endParaRPr/>
          </a:p>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रसायन</a:t>
            </a:r>
            <a:endParaRPr sz="1600" b="1">
              <a:solidFill>
                <a:schemeClr val="dk1"/>
              </a:solidFill>
              <a:latin typeface="Open Sans"/>
              <a:ea typeface="Open Sans"/>
              <a:cs typeface="Open Sans"/>
              <a:sym typeface="Open Sans"/>
            </a:endParaRPr>
          </a:p>
        </p:txBody>
      </p:sp>
      <p:sp>
        <p:nvSpPr>
          <p:cNvPr id="399" name="Google Shape;399;p39"/>
          <p:cNvSpPr/>
          <p:nvPr/>
        </p:nvSpPr>
        <p:spPr>
          <a:xfrm>
            <a:off x="8780224" y="2119557"/>
            <a:ext cx="914400" cy="35254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ए.बी.सी.</a:t>
            </a:r>
            <a:endParaRPr/>
          </a:p>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पाउडर</a:t>
            </a:r>
            <a:endParaRPr sz="1600" b="1">
              <a:solidFill>
                <a:schemeClr val="dk1"/>
              </a:solidFill>
              <a:latin typeface="Open Sans"/>
              <a:ea typeface="Open Sans"/>
              <a:cs typeface="Open Sans"/>
              <a:sym typeface="Open Sans"/>
            </a:endParaRPr>
          </a:p>
        </p:txBody>
      </p:sp>
      <p:sp>
        <p:nvSpPr>
          <p:cNvPr id="400" name="Google Shape;400;p39"/>
          <p:cNvSpPr/>
          <p:nvPr/>
        </p:nvSpPr>
        <p:spPr>
          <a:xfrm>
            <a:off x="9806229" y="2119559"/>
            <a:ext cx="1005840" cy="35254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सीओ</a:t>
            </a:r>
            <a:endParaRPr/>
          </a:p>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0"/>
          <p:cNvSpPr>
            <a:spLocks noGrp="1"/>
          </p:cNvSpPr>
          <p:nvPr>
            <p:ph type="title"/>
          </p:nvPr>
        </p:nvSpPr>
        <p:spPr>
          <a:xfrm>
            <a:off x="64008" y="1499616"/>
            <a:ext cx="11878056" cy="2852928"/>
          </a:xfrm>
          <a:prstGeom prst="flowChartInputOutput">
            <a:avLst/>
          </a:prstGeom>
          <a:solidFill>
            <a:srgbClr val="C0000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EFEFE"/>
              </a:buClr>
              <a:buSzPts val="7200"/>
              <a:buFont typeface="Open Sans"/>
              <a:buNone/>
            </a:pPr>
            <a:r>
              <a:rPr lang="en-US" sz="7200" b="1">
                <a:solidFill>
                  <a:srgbClr val="FEFEFE"/>
                </a:solidFill>
              </a:rPr>
              <a:t>रोकथाम और</a:t>
            </a:r>
            <a:br>
              <a:rPr lang="en-US" sz="7200" b="1">
                <a:solidFill>
                  <a:srgbClr val="FEFEFE"/>
                </a:solidFill>
              </a:rPr>
            </a:br>
            <a:r>
              <a:rPr lang="en-US" sz="7200" b="1">
                <a:solidFill>
                  <a:srgbClr val="FEFEFE"/>
                </a:solidFill>
              </a:rPr>
              <a:t>आग पर नियंत्रण</a:t>
            </a:r>
            <a:endParaRPr sz="7200" b="1">
              <a:solidFill>
                <a:srgbClr val="FEFEFE"/>
              </a:solidFill>
            </a:endParaRPr>
          </a:p>
        </p:txBody>
      </p:sp>
      <p:sp>
        <p:nvSpPr>
          <p:cNvPr id="406" name="Google Shape;406;p4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1"/>
          <p:cNvSpPr txBox="1">
            <a:spLocks noGrp="1"/>
          </p:cNvSpPr>
          <p:nvPr>
            <p:ph type="title"/>
          </p:nvPr>
        </p:nvSpPr>
        <p:spPr>
          <a:xfrm>
            <a:off x="143934" y="1886108"/>
            <a:ext cx="3589865" cy="26836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आग लगने के सामान्य कारण</a:t>
            </a:r>
            <a:endParaRPr sz="4000" b="1">
              <a:solidFill>
                <a:srgbClr val="C00000"/>
              </a:solidFill>
            </a:endParaRPr>
          </a:p>
        </p:txBody>
      </p:sp>
      <p:sp>
        <p:nvSpPr>
          <p:cNvPr id="412" name="Google Shape;412;p41"/>
          <p:cNvSpPr txBox="1">
            <a:spLocks noGrp="1"/>
          </p:cNvSpPr>
          <p:nvPr>
            <p:ph type="body" idx="1"/>
          </p:nvPr>
        </p:nvSpPr>
        <p:spPr>
          <a:xfrm>
            <a:off x="4038599" y="1222915"/>
            <a:ext cx="8009467" cy="3760566"/>
          </a:xfrm>
          <a:prstGeom prst="rect">
            <a:avLst/>
          </a:prstGeom>
          <a:solidFill>
            <a:schemeClr val="lt2"/>
          </a:solidFill>
          <a:ln>
            <a:noFill/>
          </a:ln>
        </p:spPr>
        <p:txBody>
          <a:bodyPr spcFirstLastPara="1" wrap="square" lIns="91425" tIns="45700" rIns="91425" bIns="45700" anchor="t" anchorCtr="0">
            <a:normAutofit lnSpcReduction="10000"/>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खराब गृह व्यवस्था I</a:t>
            </a:r>
            <a:endParaRPr/>
          </a:p>
          <a:p>
            <a:pPr marL="228600" lvl="0" indent="-228600" algn="l" rtl="0">
              <a:lnSpc>
                <a:spcPct val="90000"/>
              </a:lnSpc>
              <a:spcBef>
                <a:spcPts val="1000"/>
              </a:spcBef>
              <a:spcAft>
                <a:spcPts val="0"/>
              </a:spcAft>
              <a:buClr>
                <a:schemeClr val="dk1"/>
              </a:buClr>
              <a:buSzPts val="2800"/>
              <a:buChar char="•"/>
            </a:pPr>
            <a:r>
              <a:rPr lang="en-US"/>
              <a:t>विधुतीय I</a:t>
            </a:r>
            <a:endParaRPr/>
          </a:p>
          <a:p>
            <a:pPr marL="228600" lvl="0" indent="-228600" algn="l" rtl="0">
              <a:lnSpc>
                <a:spcPct val="90000"/>
              </a:lnSpc>
              <a:spcBef>
                <a:spcPts val="1000"/>
              </a:spcBef>
              <a:spcAft>
                <a:spcPts val="0"/>
              </a:spcAft>
              <a:buClr>
                <a:schemeClr val="dk1"/>
              </a:buClr>
              <a:buSzPts val="2800"/>
              <a:buChar char="•"/>
            </a:pPr>
            <a:r>
              <a:rPr lang="en-US"/>
              <a:t>लापरवाही से धूम्रपान करना I</a:t>
            </a:r>
            <a:endParaRPr/>
          </a:p>
          <a:p>
            <a:pPr marL="228600" lvl="0" indent="-228600" algn="l" rtl="0">
              <a:lnSpc>
                <a:spcPct val="80000"/>
              </a:lnSpc>
              <a:spcBef>
                <a:spcPts val="1000"/>
              </a:spcBef>
              <a:spcAft>
                <a:spcPts val="0"/>
              </a:spcAft>
              <a:buClr>
                <a:schemeClr val="dk1"/>
              </a:buClr>
              <a:buSzPts val="2800"/>
              <a:buChar char="•"/>
            </a:pPr>
            <a:r>
              <a:rPr lang="en-US"/>
              <a:t>मशीनरी का खराब रखरखाव</a:t>
            </a:r>
            <a:endParaRPr/>
          </a:p>
          <a:p>
            <a:pPr marL="228600" lvl="0" indent="-228600" algn="l" rtl="0">
              <a:lnSpc>
                <a:spcPct val="80000"/>
              </a:lnSpc>
              <a:spcBef>
                <a:spcPts val="1000"/>
              </a:spcBef>
              <a:spcAft>
                <a:spcPts val="0"/>
              </a:spcAft>
              <a:buClr>
                <a:schemeClr val="dk1"/>
              </a:buClr>
              <a:buSzPts val="2800"/>
              <a:buNone/>
            </a:pPr>
            <a:r>
              <a:rPr lang="en-US"/>
              <a:t>    उदाहरण : यांत्रिक ऊष्मा, गर्म तेल/लुब्रिकेंट का    </a:t>
            </a:r>
            <a:endParaRPr/>
          </a:p>
          <a:p>
            <a:pPr marL="228600" lvl="0" indent="-228600" algn="l" rtl="0">
              <a:lnSpc>
                <a:spcPct val="80000"/>
              </a:lnSpc>
              <a:spcBef>
                <a:spcPts val="1000"/>
              </a:spcBef>
              <a:spcAft>
                <a:spcPts val="0"/>
              </a:spcAft>
              <a:buClr>
                <a:schemeClr val="dk1"/>
              </a:buClr>
              <a:buSzPts val="2800"/>
              <a:buNone/>
            </a:pPr>
            <a:r>
              <a:rPr lang="en-US"/>
              <a:t>  रिसाव I   </a:t>
            </a:r>
            <a:endParaRPr/>
          </a:p>
          <a:p>
            <a:pPr marL="228600" lvl="0" indent="-228600" algn="l" rtl="0">
              <a:lnSpc>
                <a:spcPct val="80000"/>
              </a:lnSpc>
              <a:spcBef>
                <a:spcPts val="1000"/>
              </a:spcBef>
              <a:spcAft>
                <a:spcPts val="0"/>
              </a:spcAft>
              <a:buClr>
                <a:schemeClr val="dk1"/>
              </a:buClr>
              <a:buSzPts val="2800"/>
              <a:buFont typeface="Open Sans"/>
              <a:buNone/>
            </a:pPr>
            <a:r>
              <a:rPr lang="en-US"/>
              <a:t>    </a:t>
            </a:r>
            <a:endParaRPr/>
          </a:p>
          <a:p>
            <a:pPr marL="228600" lvl="0" indent="-50800" algn="l" rtl="0">
              <a:lnSpc>
                <a:spcPct val="90000"/>
              </a:lnSpc>
              <a:spcBef>
                <a:spcPts val="1000"/>
              </a:spcBef>
              <a:spcAft>
                <a:spcPts val="0"/>
              </a:spcAft>
              <a:buClr>
                <a:schemeClr val="dk1"/>
              </a:buClr>
              <a:buSzPts val="2800"/>
              <a:buNone/>
            </a:pPr>
            <a:endParaRPr/>
          </a:p>
        </p:txBody>
      </p:sp>
      <p:sp>
        <p:nvSpPr>
          <p:cNvPr id="413" name="Google Shape;413;p4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47627" y="2978136"/>
            <a:ext cx="2451926" cy="8230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आग</a:t>
            </a:r>
            <a:endParaRPr sz="4000" b="1">
              <a:solidFill>
                <a:srgbClr val="C00000"/>
              </a:solidFill>
            </a:endParaRPr>
          </a:p>
        </p:txBody>
      </p:sp>
      <p:sp>
        <p:nvSpPr>
          <p:cNvPr id="114" name="Google Shape;114;p15"/>
          <p:cNvSpPr txBox="1">
            <a:spLocks noGrp="1"/>
          </p:cNvSpPr>
          <p:nvPr>
            <p:ph type="body" idx="1"/>
          </p:nvPr>
        </p:nvSpPr>
        <p:spPr>
          <a:xfrm>
            <a:off x="3288820" y="2068734"/>
            <a:ext cx="8730691" cy="2512665"/>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Arial"/>
              <a:buNone/>
            </a:pPr>
            <a:r>
              <a:rPr lang="en-US"/>
              <a:t>	</a:t>
            </a:r>
            <a:endParaRPr/>
          </a:p>
          <a:p>
            <a:pPr marL="228600" lvl="0" indent="-228600" algn="just" rtl="0">
              <a:lnSpc>
                <a:spcPct val="90000"/>
              </a:lnSpc>
              <a:spcBef>
                <a:spcPts val="1000"/>
              </a:spcBef>
              <a:spcAft>
                <a:spcPts val="0"/>
              </a:spcAft>
              <a:buClr>
                <a:schemeClr val="dk1"/>
              </a:buClr>
              <a:buSzPts val="3200"/>
              <a:buNone/>
            </a:pPr>
            <a:r>
              <a:rPr lang="en-US" sz="3200"/>
              <a:t> </a:t>
            </a:r>
            <a:r>
              <a:rPr lang="en-US"/>
              <a:t>यह ईधन, ऊष्मा, और ऑक्सीजन के बीच होने वाली एक रासायनिक श्रृंखला की अभिक्रिया है, जो ऊष्मा और प्रकाश के उत्सर्जन  के साथ होती है I</a:t>
            </a:r>
            <a:endParaRPr/>
          </a:p>
          <a:p>
            <a:pPr marL="228600" lvl="0" indent="-50800" algn="just" rtl="0">
              <a:lnSpc>
                <a:spcPct val="90000"/>
              </a:lnSpc>
              <a:spcBef>
                <a:spcPts val="1000"/>
              </a:spcBef>
              <a:spcAft>
                <a:spcPts val="0"/>
              </a:spcAft>
              <a:buClr>
                <a:schemeClr val="dk1"/>
              </a:buClr>
              <a:buSzPts val="2800"/>
              <a:buNone/>
            </a:pPr>
            <a:endParaRPr/>
          </a:p>
        </p:txBody>
      </p:sp>
      <p:sp>
        <p:nvSpPr>
          <p:cNvPr id="115" name="Google Shape;115;p1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body" idx="1"/>
          </p:nvPr>
        </p:nvSpPr>
        <p:spPr>
          <a:xfrm>
            <a:off x="4306824" y="1341120"/>
            <a:ext cx="7781544" cy="4053840"/>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Clr>
                <a:schemeClr val="dk1"/>
              </a:buClr>
              <a:buSzPts val="2800"/>
              <a:buChar char="•"/>
            </a:pPr>
            <a:r>
              <a:rPr lang="en-US"/>
              <a:t>खतरनाक रसायनों और गैसों का असुरक्षित संचालन।</a:t>
            </a:r>
            <a:endParaRPr/>
          </a:p>
          <a:p>
            <a:pPr marL="228600" lvl="0" indent="-228600" algn="l" rtl="0">
              <a:lnSpc>
                <a:spcPct val="125000"/>
              </a:lnSpc>
              <a:spcBef>
                <a:spcPts val="1000"/>
              </a:spcBef>
              <a:spcAft>
                <a:spcPts val="0"/>
              </a:spcAft>
              <a:buClr>
                <a:schemeClr val="dk1"/>
              </a:buClr>
              <a:buSzPts val="2800"/>
              <a:buChar char="•"/>
            </a:pPr>
            <a:r>
              <a:rPr lang="en-US"/>
              <a:t>भाप, गैस, ईंधन ले जाने वाली पाइपलाइनों का, समय समय पर रखरखाव का अभाव।</a:t>
            </a:r>
            <a:endParaRPr/>
          </a:p>
          <a:p>
            <a:pPr marL="228600" lvl="0" indent="-228600" algn="l" rtl="0">
              <a:lnSpc>
                <a:spcPct val="125000"/>
              </a:lnSpc>
              <a:spcBef>
                <a:spcPts val="1000"/>
              </a:spcBef>
              <a:spcAft>
                <a:spcPts val="0"/>
              </a:spcAft>
              <a:buClr>
                <a:schemeClr val="dk1"/>
              </a:buClr>
              <a:buSzPts val="2800"/>
              <a:buChar char="•"/>
            </a:pPr>
            <a:r>
              <a:rPr lang="en-US"/>
              <a:t>अग्नि सुरक्षा प्रणालियों के बारे में जागरूकता की कमी।</a:t>
            </a:r>
            <a:endParaRPr/>
          </a:p>
          <a:p>
            <a:pPr marL="228600" lvl="0" indent="-228600" algn="l" rtl="0">
              <a:lnSpc>
                <a:spcPct val="125000"/>
              </a:lnSpc>
              <a:spcBef>
                <a:spcPts val="1000"/>
              </a:spcBef>
              <a:spcAft>
                <a:spcPts val="0"/>
              </a:spcAft>
              <a:buClr>
                <a:schemeClr val="dk1"/>
              </a:buClr>
              <a:buSzPts val="2800"/>
              <a:buChar char="•"/>
            </a:pPr>
            <a:r>
              <a:rPr lang="en-US"/>
              <a:t>अग्निशमन में जनशक्ति का खराब प्रशिक्षण।</a:t>
            </a:r>
            <a:endParaRPr/>
          </a:p>
          <a:p>
            <a:pPr marL="228600" lvl="0" indent="-228600" algn="l" rtl="0">
              <a:lnSpc>
                <a:spcPct val="125000"/>
              </a:lnSpc>
              <a:spcBef>
                <a:spcPts val="1000"/>
              </a:spcBef>
              <a:spcAft>
                <a:spcPts val="0"/>
              </a:spcAft>
              <a:buClr>
                <a:schemeClr val="dk1"/>
              </a:buClr>
              <a:buSzPts val="2800"/>
              <a:buFont typeface="Open Sans"/>
              <a:buNone/>
            </a:pPr>
            <a:endParaRPr/>
          </a:p>
        </p:txBody>
      </p:sp>
      <p:sp>
        <p:nvSpPr>
          <p:cNvPr id="420" name="Google Shape;420;p4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30</a:t>
            </a:fld>
            <a:endParaRPr/>
          </a:p>
        </p:txBody>
      </p:sp>
      <p:sp>
        <p:nvSpPr>
          <p:cNvPr id="421" name="Google Shape;421;p42"/>
          <p:cNvSpPr txBox="1">
            <a:spLocks noGrp="1"/>
          </p:cNvSpPr>
          <p:nvPr>
            <p:ph type="title"/>
          </p:nvPr>
        </p:nvSpPr>
        <p:spPr>
          <a:xfrm>
            <a:off x="326814" y="1840388"/>
            <a:ext cx="3589865" cy="26836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आग लगने के सामान्य कारण</a:t>
            </a:r>
            <a:endParaRPr sz="4000" b="1">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txBox="1">
            <a:spLocks noGrp="1"/>
          </p:cNvSpPr>
          <p:nvPr>
            <p:ph type="title"/>
          </p:nvPr>
        </p:nvSpPr>
        <p:spPr>
          <a:xfrm>
            <a:off x="182880" y="1965960"/>
            <a:ext cx="3962400" cy="24803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आग से बचाव के सुझाव</a:t>
            </a:r>
            <a:endParaRPr sz="4000" b="1">
              <a:solidFill>
                <a:srgbClr val="C00000"/>
              </a:solidFill>
            </a:endParaRPr>
          </a:p>
        </p:txBody>
      </p:sp>
      <p:sp>
        <p:nvSpPr>
          <p:cNvPr id="427" name="Google Shape;427;p43"/>
          <p:cNvSpPr txBox="1">
            <a:spLocks noGrp="1"/>
          </p:cNvSpPr>
          <p:nvPr>
            <p:ph type="body" idx="1"/>
          </p:nvPr>
        </p:nvSpPr>
        <p:spPr>
          <a:xfrm>
            <a:off x="4353561" y="1901952"/>
            <a:ext cx="7531227" cy="3054096"/>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घर की ब्यवस्था अच्छा रखना I </a:t>
            </a:r>
            <a:endParaRPr/>
          </a:p>
          <a:p>
            <a:pPr marL="228600" lvl="0" indent="-228600" algn="l" rtl="0">
              <a:lnSpc>
                <a:spcPct val="90000"/>
              </a:lnSpc>
              <a:spcBef>
                <a:spcPts val="1000"/>
              </a:spcBef>
              <a:spcAft>
                <a:spcPts val="0"/>
              </a:spcAft>
              <a:buClr>
                <a:schemeClr val="dk1"/>
              </a:buClr>
              <a:buSzPts val="2800"/>
              <a:buChar char="•"/>
            </a:pPr>
            <a:r>
              <a:rPr lang="en-US"/>
              <a:t>मशीनरी की नियमित देखभाल और समय  समय पर लुब्रीकेसन का ध्यान रखना ।</a:t>
            </a:r>
            <a:endParaRPr/>
          </a:p>
          <a:p>
            <a:pPr marL="228600" lvl="0" indent="-228600" algn="l" rtl="0">
              <a:lnSpc>
                <a:spcPct val="90000"/>
              </a:lnSpc>
              <a:spcBef>
                <a:spcPts val="1000"/>
              </a:spcBef>
              <a:spcAft>
                <a:spcPts val="0"/>
              </a:spcAft>
              <a:buClr>
                <a:schemeClr val="dk1"/>
              </a:buClr>
              <a:buSzPts val="2800"/>
              <a:buChar char="•"/>
            </a:pPr>
            <a:r>
              <a:rPr lang="en-US"/>
              <a:t>मानक कार्य पद्धतियाँ का अभ्यास करना I </a:t>
            </a:r>
            <a:endParaRPr/>
          </a:p>
          <a:p>
            <a:pPr marL="228600" lvl="0" indent="-228600" algn="l" rtl="0">
              <a:lnSpc>
                <a:spcPct val="90000"/>
              </a:lnSpc>
              <a:spcBef>
                <a:spcPts val="1000"/>
              </a:spcBef>
              <a:spcAft>
                <a:spcPts val="0"/>
              </a:spcAft>
              <a:buClr>
                <a:schemeClr val="dk1"/>
              </a:buClr>
              <a:buSzPts val="2800"/>
              <a:buChar char="•"/>
            </a:pPr>
            <a:r>
              <a:rPr lang="en-US"/>
              <a:t>अग्नि सुरक्षा प्रणालियों का अच्छे से रख-रखाव।</a:t>
            </a:r>
            <a:endParaRPr/>
          </a:p>
          <a:p>
            <a:pPr marL="228600" lvl="0" indent="-228600" algn="l" rtl="0">
              <a:lnSpc>
                <a:spcPct val="90000"/>
              </a:lnSpc>
              <a:spcBef>
                <a:spcPts val="1000"/>
              </a:spcBef>
              <a:spcAft>
                <a:spcPts val="0"/>
              </a:spcAft>
              <a:buClr>
                <a:schemeClr val="dk1"/>
              </a:buClr>
              <a:buSzPts val="2800"/>
              <a:buChar char="•"/>
            </a:pPr>
            <a:r>
              <a:rPr lang="en-US"/>
              <a:t>कार्मिकों का प्रशिक्षण I</a:t>
            </a:r>
            <a:endParaRPr/>
          </a:p>
          <a:p>
            <a:pPr marL="228600" lvl="0" indent="-50800" algn="l" rtl="0">
              <a:lnSpc>
                <a:spcPct val="90000"/>
              </a:lnSpc>
              <a:spcBef>
                <a:spcPts val="1000"/>
              </a:spcBef>
              <a:spcAft>
                <a:spcPts val="0"/>
              </a:spcAft>
              <a:buClr>
                <a:schemeClr val="dk1"/>
              </a:buClr>
              <a:buSzPts val="2800"/>
              <a:buNone/>
            </a:pPr>
            <a:endParaRPr/>
          </a:p>
        </p:txBody>
      </p:sp>
      <p:sp>
        <p:nvSpPr>
          <p:cNvPr id="428" name="Google Shape;428;p4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4"/>
          <p:cNvSpPr txBox="1">
            <a:spLocks noGrp="1"/>
          </p:cNvSpPr>
          <p:nvPr>
            <p:ph type="title"/>
          </p:nvPr>
        </p:nvSpPr>
        <p:spPr>
          <a:xfrm>
            <a:off x="1205338" y="2677668"/>
            <a:ext cx="4355592"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en-US" sz="4000" b="1">
                <a:solidFill>
                  <a:srgbClr val="C00000"/>
                </a:solidFill>
                <a:latin typeface="Arial"/>
                <a:ea typeface="Arial"/>
                <a:cs typeface="Arial"/>
                <a:sym typeface="Arial"/>
              </a:rPr>
              <a:t>दौड़ना</a:t>
            </a:r>
            <a:r>
              <a:rPr lang="en-US" sz="4000" b="1">
                <a:solidFill>
                  <a:srgbClr val="C00000"/>
                </a:solidFill>
              </a:rPr>
              <a:t> </a:t>
            </a:r>
            <a:r>
              <a:rPr lang="en-US" sz="4000" b="1">
                <a:solidFill>
                  <a:srgbClr val="C00000"/>
                </a:solidFill>
                <a:latin typeface="Arial"/>
                <a:ea typeface="Arial"/>
                <a:cs typeface="Arial"/>
                <a:sym typeface="Arial"/>
              </a:rPr>
              <a:t>नहीं</a:t>
            </a:r>
            <a:r>
              <a:rPr lang="en-US" sz="4000" b="1">
                <a:solidFill>
                  <a:srgbClr val="C00000"/>
                </a:solidFill>
              </a:rPr>
              <a:t> है !</a:t>
            </a:r>
            <a:endParaRPr/>
          </a:p>
        </p:txBody>
      </p:sp>
      <p:sp>
        <p:nvSpPr>
          <p:cNvPr id="435" name="Google Shape;435;p44"/>
          <p:cNvSpPr txBox="1">
            <a:spLocks noGrp="1"/>
          </p:cNvSpPr>
          <p:nvPr>
            <p:ph type="body" idx="1"/>
          </p:nvPr>
        </p:nvSpPr>
        <p:spPr>
          <a:xfrm>
            <a:off x="5833872" y="1642872"/>
            <a:ext cx="2514600" cy="3572256"/>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US"/>
              <a:t>रुको </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गिरो </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लुढ़को (</a:t>
            </a:r>
            <a:r>
              <a:rPr lang="en-US">
                <a:latin typeface="Arial"/>
                <a:ea typeface="Arial"/>
                <a:cs typeface="Arial"/>
                <a:sym typeface="Arial"/>
              </a:rPr>
              <a:t>रोल</a:t>
            </a:r>
            <a:r>
              <a:rPr lang="en-US"/>
              <a:t>)</a:t>
            </a:r>
            <a:endParaRPr/>
          </a:p>
        </p:txBody>
      </p:sp>
      <p:sp>
        <p:nvSpPr>
          <p:cNvPr id="436" name="Google Shape;436;p4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45" descr="scan on fire 003"/>
          <p:cNvPicPr preferRelativeResize="0"/>
          <p:nvPr/>
        </p:nvPicPr>
        <p:blipFill rotWithShape="1">
          <a:blip r:embed="rId3">
            <a:alphaModFix/>
          </a:blip>
          <a:srcRect/>
          <a:stretch/>
        </p:blipFill>
        <p:spPr>
          <a:xfrm>
            <a:off x="2980944" y="675578"/>
            <a:ext cx="6409944" cy="5655833"/>
          </a:xfrm>
          <a:prstGeom prst="rect">
            <a:avLst/>
          </a:prstGeom>
          <a:noFill/>
          <a:ln w="9525" cap="flat" cmpd="sng">
            <a:solidFill>
              <a:srgbClr val="000000"/>
            </a:solidFill>
            <a:prstDash val="solid"/>
            <a:miter lim="800000"/>
            <a:headEnd type="none" w="sm" len="sm"/>
            <a:tailEnd type="none" w="sm" len="sm"/>
          </a:ln>
        </p:spPr>
      </p:pic>
      <p:sp>
        <p:nvSpPr>
          <p:cNvPr id="442" name="Google Shape;442;p4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33</a:t>
            </a:fld>
            <a:endParaRPr/>
          </a:p>
        </p:txBody>
      </p:sp>
      <p:sp>
        <p:nvSpPr>
          <p:cNvPr id="443" name="Google Shape;443;p45"/>
          <p:cNvSpPr/>
          <p:nvPr/>
        </p:nvSpPr>
        <p:spPr>
          <a:xfrm>
            <a:off x="2571762" y="546308"/>
            <a:ext cx="2869780" cy="68700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                 </a:t>
            </a:r>
            <a:endParaRPr/>
          </a:p>
          <a:p>
            <a:pPr marL="0" marR="0" lvl="0" indent="0" algn="l" rtl="0">
              <a:spcBef>
                <a:spcPts val="0"/>
              </a:spcBef>
              <a:spcAft>
                <a:spcPts val="0"/>
              </a:spcAft>
              <a:buNone/>
            </a:pPr>
            <a:r>
              <a:rPr lang="en-US" sz="1800">
                <a:solidFill>
                  <a:schemeClr val="dk1"/>
                </a:solidFill>
                <a:latin typeface="Open Sans"/>
                <a:ea typeface="Open Sans"/>
                <a:cs typeface="Open Sans"/>
                <a:sym typeface="Open Sans"/>
              </a:rPr>
              <a:t>                 </a:t>
            </a:r>
            <a:r>
              <a:rPr lang="en-US" sz="1800" b="1">
                <a:solidFill>
                  <a:schemeClr val="dk1"/>
                </a:solidFill>
                <a:latin typeface="Open Sans"/>
                <a:ea typeface="Open Sans"/>
                <a:cs typeface="Open Sans"/>
                <a:sym typeface="Open Sans"/>
              </a:rPr>
              <a:t>रुकना</a:t>
            </a:r>
            <a:endParaRPr sz="18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600">
                <a:solidFill>
                  <a:schemeClr val="dk1"/>
                </a:solidFill>
                <a:latin typeface="Open Sans"/>
                <a:ea typeface="Open Sans"/>
                <a:cs typeface="Open Sans"/>
                <a:sym typeface="Open Sans"/>
              </a:rPr>
              <a:t> भागने से आग और भड़क जाएँगी </a:t>
            </a:r>
            <a:endParaRPr sz="16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600">
              <a:solidFill>
                <a:schemeClr val="dk1"/>
              </a:solidFill>
              <a:latin typeface="Open Sans"/>
              <a:ea typeface="Open Sans"/>
              <a:cs typeface="Open Sans"/>
              <a:sym typeface="Open Sans"/>
            </a:endParaRPr>
          </a:p>
        </p:txBody>
      </p:sp>
      <p:sp>
        <p:nvSpPr>
          <p:cNvPr id="444" name="Google Shape;444;p45"/>
          <p:cNvSpPr/>
          <p:nvPr/>
        </p:nvSpPr>
        <p:spPr>
          <a:xfrm>
            <a:off x="7690038" y="1433690"/>
            <a:ext cx="1619915" cy="51615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1"/>
                </a:solidFill>
                <a:latin typeface="Open Sans"/>
                <a:ea typeface="Open Sans"/>
                <a:cs typeface="Open Sans"/>
                <a:sym typeface="Open Sans"/>
              </a:rPr>
              <a:t>     गिरना</a:t>
            </a:r>
            <a:endParaRPr/>
          </a:p>
          <a:p>
            <a:pPr marL="0" marR="0" lvl="0" indent="0" algn="l" rtl="0">
              <a:spcBef>
                <a:spcPts val="0"/>
              </a:spcBef>
              <a:spcAft>
                <a:spcPts val="0"/>
              </a:spcAft>
              <a:buNone/>
            </a:pPr>
            <a:r>
              <a:rPr lang="en-US" sz="1600">
                <a:solidFill>
                  <a:schemeClr val="dk1"/>
                </a:solidFill>
                <a:latin typeface="Open Sans"/>
                <a:ea typeface="Open Sans"/>
                <a:cs typeface="Open Sans"/>
                <a:sym typeface="Open Sans"/>
              </a:rPr>
              <a:t>             फर्श तक </a:t>
            </a:r>
            <a:endParaRPr sz="1600">
              <a:solidFill>
                <a:schemeClr val="dk1"/>
              </a:solidFill>
              <a:latin typeface="Open Sans"/>
              <a:ea typeface="Open Sans"/>
              <a:cs typeface="Open Sans"/>
              <a:sym typeface="Open Sans"/>
            </a:endParaRPr>
          </a:p>
        </p:txBody>
      </p:sp>
      <p:sp>
        <p:nvSpPr>
          <p:cNvPr id="445" name="Google Shape;445;p45"/>
          <p:cNvSpPr/>
          <p:nvPr/>
        </p:nvSpPr>
        <p:spPr>
          <a:xfrm>
            <a:off x="7893878" y="2749364"/>
            <a:ext cx="2156108" cy="56777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ठंडा करे</a:t>
            </a:r>
            <a:endParaRPr/>
          </a:p>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         </a:t>
            </a:r>
            <a:r>
              <a:rPr lang="en-US" sz="1600">
                <a:solidFill>
                  <a:schemeClr val="dk1"/>
                </a:solidFill>
                <a:latin typeface="Open Sans"/>
                <a:ea typeface="Open Sans"/>
                <a:cs typeface="Open Sans"/>
                <a:sym typeface="Open Sans"/>
              </a:rPr>
              <a:t>जलन को</a:t>
            </a:r>
            <a:r>
              <a:rPr lang="en-US"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p:txBody>
      </p:sp>
      <p:sp>
        <p:nvSpPr>
          <p:cNvPr id="446" name="Google Shape;446;p45"/>
          <p:cNvSpPr/>
          <p:nvPr/>
        </p:nvSpPr>
        <p:spPr>
          <a:xfrm>
            <a:off x="6013533" y="4918608"/>
            <a:ext cx="1472650" cy="51615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फ़ोन करे </a:t>
            </a:r>
            <a:endParaRPr/>
          </a:p>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मदद के लिए</a:t>
            </a:r>
            <a:r>
              <a:rPr lang="en-US"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p:txBody>
      </p:sp>
      <p:sp>
        <p:nvSpPr>
          <p:cNvPr id="447" name="Google Shape;447;p45"/>
          <p:cNvSpPr/>
          <p:nvPr/>
        </p:nvSpPr>
        <p:spPr>
          <a:xfrm rot="374978">
            <a:off x="2118729" y="3424338"/>
            <a:ext cx="4246719" cy="62854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1"/>
                </a:solidFill>
                <a:latin typeface="Open Sans"/>
                <a:ea typeface="Open Sans"/>
                <a:cs typeface="Open Sans"/>
                <a:sym typeface="Open Sans"/>
              </a:rPr>
              <a:t>लुढकना (रोल) </a:t>
            </a:r>
            <a:r>
              <a:rPr lang="en-US" sz="1600">
                <a:solidFill>
                  <a:schemeClr val="dk1"/>
                </a:solidFill>
                <a:latin typeface="Open Sans"/>
                <a:ea typeface="Open Sans"/>
                <a:cs typeface="Open Sans"/>
                <a:sym typeface="Open Sans"/>
              </a:rPr>
              <a:t>आगे और पीछे रोल करे और अपने हाथों से अपने चेहरे को कवर करें, आग बुझ जायेंगा</a:t>
            </a:r>
            <a:r>
              <a:rPr lang="en-US"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46" descr="scan drawing 011"/>
          <p:cNvPicPr preferRelativeResize="0"/>
          <p:nvPr/>
        </p:nvPicPr>
        <p:blipFill rotWithShape="1">
          <a:blip r:embed="rId3">
            <a:alphaModFix/>
          </a:blip>
          <a:srcRect/>
          <a:stretch/>
        </p:blipFill>
        <p:spPr>
          <a:xfrm>
            <a:off x="2286000" y="757684"/>
            <a:ext cx="7214616" cy="5643115"/>
          </a:xfrm>
          <a:prstGeom prst="rect">
            <a:avLst/>
          </a:prstGeom>
          <a:noFill/>
          <a:ln>
            <a:noFill/>
          </a:ln>
        </p:spPr>
      </p:pic>
      <p:sp>
        <p:nvSpPr>
          <p:cNvPr id="453" name="Google Shape;453;p4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34</a:t>
            </a:fld>
            <a:endParaRPr/>
          </a:p>
        </p:txBody>
      </p:sp>
      <p:sp>
        <p:nvSpPr>
          <p:cNvPr id="454" name="Google Shape;454;p46"/>
          <p:cNvSpPr/>
          <p:nvPr/>
        </p:nvSpPr>
        <p:spPr>
          <a:xfrm>
            <a:off x="1989944" y="244669"/>
            <a:ext cx="6766792" cy="178190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just" rtl="0">
              <a:spcBef>
                <a:spcPts val="0"/>
              </a:spcBef>
              <a:spcAft>
                <a:spcPts val="0"/>
              </a:spcAft>
              <a:buNone/>
            </a:pPr>
            <a:r>
              <a:rPr lang="en-US" sz="1800">
                <a:solidFill>
                  <a:schemeClr val="dk1"/>
                </a:solidFill>
                <a:latin typeface="Open Sans"/>
                <a:ea typeface="Open Sans"/>
                <a:cs typeface="Open Sans"/>
                <a:sym typeface="Open Sans"/>
              </a:rPr>
              <a:t>                             </a:t>
            </a:r>
            <a:r>
              <a:rPr lang="en-US" sz="2000">
                <a:solidFill>
                  <a:schemeClr val="dk1"/>
                </a:solidFill>
                <a:latin typeface="Open Sans"/>
                <a:ea typeface="Open Sans"/>
                <a:cs typeface="Open Sans"/>
                <a:sym typeface="Open Sans"/>
              </a:rPr>
              <a:t>यदि आप देखते है, </a:t>
            </a:r>
            <a:endParaRPr/>
          </a:p>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                   धुँआ और आग I </a:t>
            </a:r>
            <a:endParaRPr/>
          </a:p>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                 तब नीचे  झुके और </a:t>
            </a:r>
            <a:endParaRPr/>
          </a:p>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            चलते जाना, चलते जाना I  </a:t>
            </a:r>
            <a:endParaRPr/>
          </a:p>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 </a:t>
            </a:r>
            <a:endParaRPr/>
          </a:p>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sp>
        <p:nvSpPr>
          <p:cNvPr id="455" name="Google Shape;455;p46"/>
          <p:cNvSpPr/>
          <p:nvPr/>
        </p:nvSpPr>
        <p:spPr>
          <a:xfrm>
            <a:off x="2664308" y="4629254"/>
            <a:ext cx="7443471" cy="196009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धुँआ आपके आँखों को चोट पहुचायेंगी I </a:t>
            </a:r>
            <a:endParaRPr/>
          </a:p>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धुँआ आपके फेफड़े को जला सकती है I </a:t>
            </a:r>
            <a:endParaRPr/>
          </a:p>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धुँआ अच्छी नहीं है, इसलिए नीचे </a:t>
            </a:r>
            <a:endParaRPr/>
          </a:p>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झुककर धुँए वाली जगह से बाहर  निकले I </a:t>
            </a:r>
            <a:endParaRPr sz="2000">
              <a:solidFill>
                <a:schemeClr val="dk1"/>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47" descr="scan drawing 013"/>
          <p:cNvPicPr preferRelativeResize="0"/>
          <p:nvPr/>
        </p:nvPicPr>
        <p:blipFill rotWithShape="1">
          <a:blip r:embed="rId3">
            <a:alphaModFix/>
          </a:blip>
          <a:srcRect/>
          <a:stretch/>
        </p:blipFill>
        <p:spPr>
          <a:xfrm>
            <a:off x="2886456" y="406833"/>
            <a:ext cx="6419088" cy="6293224"/>
          </a:xfrm>
          <a:prstGeom prst="rect">
            <a:avLst/>
          </a:prstGeom>
          <a:noFill/>
          <a:ln>
            <a:noFill/>
          </a:ln>
        </p:spPr>
      </p:pic>
      <p:sp>
        <p:nvSpPr>
          <p:cNvPr id="461" name="Google Shape;461;p4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35</a:t>
            </a:fld>
            <a:endParaRPr/>
          </a:p>
        </p:txBody>
      </p:sp>
      <p:sp>
        <p:nvSpPr>
          <p:cNvPr id="462" name="Google Shape;462;p47"/>
          <p:cNvSpPr/>
          <p:nvPr/>
        </p:nvSpPr>
        <p:spPr>
          <a:xfrm>
            <a:off x="4509193" y="5364748"/>
            <a:ext cx="1472650" cy="56777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एकत्रित होने </a:t>
            </a:r>
            <a:endParaRPr/>
          </a:p>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का स्थान </a:t>
            </a:r>
            <a:endParaRPr sz="2000" b="1">
              <a:solidFill>
                <a:schemeClr val="dk1"/>
              </a:solidFill>
              <a:latin typeface="Open Sans"/>
              <a:ea typeface="Open Sans"/>
              <a:cs typeface="Open Sans"/>
              <a:sym typeface="Open Sans"/>
            </a:endParaRPr>
          </a:p>
        </p:txBody>
      </p:sp>
      <p:sp>
        <p:nvSpPr>
          <p:cNvPr id="463" name="Google Shape;463;p47"/>
          <p:cNvSpPr/>
          <p:nvPr/>
        </p:nvSpPr>
        <p:spPr>
          <a:xfrm>
            <a:off x="3731030" y="314625"/>
            <a:ext cx="4621810" cy="91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अपने घर से बहार निकलने का</a:t>
            </a:r>
            <a:endParaRPr/>
          </a:p>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 प्लान बनाये, कभी न छिपे, </a:t>
            </a:r>
            <a:endParaRPr/>
          </a:p>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बहार निकले !   </a:t>
            </a:r>
            <a:endParaRPr sz="2000">
              <a:solidFill>
                <a:schemeClr val="dk1"/>
              </a:solidFill>
              <a:latin typeface="Open Sans"/>
              <a:ea typeface="Open Sans"/>
              <a:cs typeface="Open Sans"/>
              <a:sym typeface="Open Sans"/>
            </a:endParaRPr>
          </a:p>
        </p:txBody>
      </p:sp>
      <p:sp>
        <p:nvSpPr>
          <p:cNvPr id="464" name="Google Shape;464;p47"/>
          <p:cNvSpPr/>
          <p:nvPr/>
        </p:nvSpPr>
        <p:spPr>
          <a:xfrm>
            <a:off x="6298202" y="4990968"/>
            <a:ext cx="2869780" cy="14726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000">
                <a:solidFill>
                  <a:schemeClr val="dk1"/>
                </a:solidFill>
                <a:latin typeface="Open Sans"/>
                <a:ea typeface="Open Sans"/>
                <a:cs typeface="Open Sans"/>
                <a:sym typeface="Open Sans"/>
              </a:rPr>
              <a:t>सभी परिवार के सदस्य को चाहिए कि कम से कम घर से बाहर  निकलने के दो रास्तो के बारे में जाने I</a:t>
            </a:r>
            <a:endParaRPr sz="2000">
              <a:solidFill>
                <a:schemeClr val="dk1"/>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48" descr="scan drawing 012"/>
          <p:cNvPicPr preferRelativeResize="0"/>
          <p:nvPr/>
        </p:nvPicPr>
        <p:blipFill rotWithShape="1">
          <a:blip r:embed="rId3">
            <a:alphaModFix/>
          </a:blip>
          <a:srcRect/>
          <a:stretch/>
        </p:blipFill>
        <p:spPr>
          <a:xfrm>
            <a:off x="2784439" y="438455"/>
            <a:ext cx="6623121" cy="5843930"/>
          </a:xfrm>
          <a:prstGeom prst="rect">
            <a:avLst/>
          </a:prstGeom>
          <a:noFill/>
          <a:ln>
            <a:noFill/>
          </a:ln>
        </p:spPr>
      </p:pic>
      <p:sp>
        <p:nvSpPr>
          <p:cNvPr id="470" name="Google Shape;470;p4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36</a:t>
            </a:fld>
            <a:endParaRPr/>
          </a:p>
        </p:txBody>
      </p:sp>
      <p:sp>
        <p:nvSpPr>
          <p:cNvPr id="471" name="Google Shape;471;p48"/>
          <p:cNvSpPr/>
          <p:nvPr/>
        </p:nvSpPr>
        <p:spPr>
          <a:xfrm>
            <a:off x="6593597" y="479931"/>
            <a:ext cx="1217066" cy="3204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मित्र</a:t>
            </a:r>
            <a:endParaRPr sz="2000" b="1">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9"/>
          <p:cNvSpPr txBox="1">
            <a:spLocks noGrp="1"/>
          </p:cNvSpPr>
          <p:nvPr>
            <p:ph type="title"/>
          </p:nvPr>
        </p:nvSpPr>
        <p:spPr>
          <a:xfrm>
            <a:off x="143934" y="2766218"/>
            <a:ext cx="358986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समीक्षा</a:t>
            </a:r>
            <a:endParaRPr sz="4000" b="1">
              <a:solidFill>
                <a:srgbClr val="C00000"/>
              </a:solidFill>
            </a:endParaRPr>
          </a:p>
        </p:txBody>
      </p:sp>
      <p:sp>
        <p:nvSpPr>
          <p:cNvPr id="477" name="Google Shape;477;p49"/>
          <p:cNvSpPr txBox="1">
            <a:spLocks noGrp="1"/>
          </p:cNvSpPr>
          <p:nvPr>
            <p:ph type="body" idx="1"/>
          </p:nvPr>
        </p:nvSpPr>
        <p:spPr>
          <a:xfrm>
            <a:off x="3959943" y="1962487"/>
            <a:ext cx="8009467" cy="3490976"/>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इस पाठ के पूरा होने पर, अब आप सक्षम हैं –</a:t>
            </a:r>
            <a:r>
              <a:rPr lang="en-US"/>
              <a:t>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आग की परिभाषा I</a:t>
            </a:r>
            <a:endParaRPr/>
          </a:p>
          <a:p>
            <a:pPr marL="228600" lvl="0" indent="-228600" algn="l" rtl="0">
              <a:lnSpc>
                <a:spcPct val="90000"/>
              </a:lnSpc>
              <a:spcBef>
                <a:spcPts val="1000"/>
              </a:spcBef>
              <a:spcAft>
                <a:spcPts val="0"/>
              </a:spcAft>
              <a:buClr>
                <a:schemeClr val="dk1"/>
              </a:buClr>
              <a:buSzPts val="2800"/>
              <a:buChar char="•"/>
            </a:pPr>
            <a:r>
              <a:rPr lang="en-US"/>
              <a:t>चार प्रकार के आग का वर्णन I</a:t>
            </a:r>
            <a:endParaRPr/>
          </a:p>
          <a:p>
            <a:pPr marL="228600" lvl="0" indent="-228600" algn="l" rtl="0">
              <a:lnSpc>
                <a:spcPct val="90000"/>
              </a:lnSpc>
              <a:spcBef>
                <a:spcPts val="1000"/>
              </a:spcBef>
              <a:spcAft>
                <a:spcPts val="0"/>
              </a:spcAft>
              <a:buClr>
                <a:schemeClr val="dk1"/>
              </a:buClr>
              <a:buSzPts val="2800"/>
              <a:buChar char="•"/>
            </a:pPr>
            <a:r>
              <a:rPr lang="en-US"/>
              <a:t>विभिन प्रकार के आग बुझाने का, प्रदर्शन I</a:t>
            </a:r>
            <a:endParaRPr/>
          </a:p>
          <a:p>
            <a:pPr marL="228600" lvl="0" indent="-228600" algn="l" rtl="0">
              <a:lnSpc>
                <a:spcPct val="90000"/>
              </a:lnSpc>
              <a:spcBef>
                <a:spcPts val="1000"/>
              </a:spcBef>
              <a:spcAft>
                <a:spcPts val="0"/>
              </a:spcAft>
              <a:buClr>
                <a:schemeClr val="dk1"/>
              </a:buClr>
              <a:buSzPts val="2800"/>
              <a:buChar char="•"/>
            </a:pPr>
            <a:r>
              <a:rPr lang="en-US"/>
              <a:t>विभिन प्रकार के अग्निशामक यंत्रो की जानकारी I</a:t>
            </a:r>
            <a:endParaRPr/>
          </a:p>
        </p:txBody>
      </p:sp>
      <p:sp>
        <p:nvSpPr>
          <p:cNvPr id="478" name="Google Shape;478;p4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Google Shape;484;p5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38</a:t>
            </a:fld>
            <a:endParaRPr/>
          </a:p>
        </p:txBody>
      </p:sp>
      <p:sp>
        <p:nvSpPr>
          <p:cNvPr id="6" name="Google Shape;396;p51">
            <a:extLst>
              <a:ext uri="{FF2B5EF4-FFF2-40B4-BE49-F238E27FC236}">
                <a16:creationId xmlns:a16="http://schemas.microsoft.com/office/drawing/2014/main" id="{71F7F3F7-FD3E-4D3C-A7DC-FD6CAF8D7381}"/>
              </a:ext>
            </a:extLst>
          </p:cNvPr>
          <p:cNvSpPr txBox="1"/>
          <p:nvPr/>
        </p:nvSpPr>
        <p:spPr>
          <a:xfrm>
            <a:off x="1397000" y="2833688"/>
            <a:ext cx="9398000" cy="860488"/>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ctr" rtl="0">
              <a:lnSpc>
                <a:spcPct val="90000"/>
              </a:lnSpc>
              <a:spcBef>
                <a:spcPts val="0"/>
              </a:spcBef>
              <a:spcAft>
                <a:spcPts val="0"/>
              </a:spcAft>
              <a:buClr>
                <a:srgbClr val="C00000"/>
              </a:buClr>
              <a:buSzPts val="4000"/>
              <a:buFont typeface="Arial"/>
              <a:buNone/>
            </a:pPr>
            <a:r>
              <a:rPr lang="hi-IN" sz="6600" b="1" dirty="0">
                <a:solidFill>
                  <a:srgbClr val="C00000"/>
                </a:solidFill>
                <a:latin typeface="Open Sans"/>
                <a:ea typeface="Open Sans"/>
                <a:cs typeface="Open Sans"/>
                <a:sym typeface="Open Sans"/>
              </a:rPr>
              <a:t>कोई प्रश्न?</a:t>
            </a:r>
            <a:endParaRPr sz="6600" b="1" dirty="0">
              <a:solidFill>
                <a:srgbClr val="C00000"/>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1"/>
          <p:cNvSpPr txBox="1">
            <a:spLocks noGrp="1"/>
          </p:cNvSpPr>
          <p:nvPr>
            <p:ph type="title"/>
          </p:nvPr>
        </p:nvSpPr>
        <p:spPr>
          <a:xfrm>
            <a:off x="166794" y="2434748"/>
            <a:ext cx="358986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मूल्यांकन</a:t>
            </a:r>
            <a:endParaRPr sz="4000" b="1">
              <a:solidFill>
                <a:srgbClr val="C00000"/>
              </a:solidFill>
            </a:endParaRPr>
          </a:p>
        </p:txBody>
      </p:sp>
      <p:sp>
        <p:nvSpPr>
          <p:cNvPr id="490" name="Google Shape;490;p51"/>
          <p:cNvSpPr txBox="1">
            <a:spLocks noGrp="1"/>
          </p:cNvSpPr>
          <p:nvPr>
            <p:ph type="body" idx="1"/>
          </p:nvPr>
        </p:nvSpPr>
        <p:spPr>
          <a:xfrm>
            <a:off x="3730250" y="1819403"/>
            <a:ext cx="8009467" cy="2978912"/>
          </a:xfrm>
          <a:prstGeom prst="rect">
            <a:avLst/>
          </a:prstGeom>
          <a:solidFill>
            <a:schemeClr val="lt2"/>
          </a:solid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b="1"/>
              <a:t>प्रश्न 1. अग्नि के कितने घटक हैं?</a:t>
            </a:r>
            <a:endParaRPr/>
          </a:p>
          <a:p>
            <a:pPr marL="0" lvl="0" indent="0" algn="l" rtl="0">
              <a:lnSpc>
                <a:spcPct val="90000"/>
              </a:lnSpc>
              <a:spcBef>
                <a:spcPts val="1000"/>
              </a:spcBef>
              <a:spcAft>
                <a:spcPts val="0"/>
              </a:spcAft>
              <a:buClr>
                <a:schemeClr val="dk1"/>
              </a:buClr>
              <a:buSzPts val="2800"/>
              <a:buNone/>
            </a:pPr>
            <a:r>
              <a:rPr lang="en-US"/>
              <a:t>उत्तर-   तीन घटक I</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b="1"/>
              <a:t>प्रश्न-2. लकड़ी की आग पर किस प्रकार के अग्निशामक  </a:t>
            </a:r>
            <a:endParaRPr/>
          </a:p>
          <a:p>
            <a:pPr marL="0" lvl="0" indent="0" algn="l" rtl="0">
              <a:lnSpc>
                <a:spcPct val="90000"/>
              </a:lnSpc>
              <a:spcBef>
                <a:spcPts val="1000"/>
              </a:spcBef>
              <a:spcAft>
                <a:spcPts val="0"/>
              </a:spcAft>
              <a:buClr>
                <a:schemeClr val="dk1"/>
              </a:buClr>
              <a:buSzPts val="2800"/>
              <a:buNone/>
            </a:pPr>
            <a:r>
              <a:rPr lang="en-US" b="1"/>
              <a:t>      यंत्र का उपयोग किया जा सकता है?</a:t>
            </a:r>
            <a:endParaRPr/>
          </a:p>
          <a:p>
            <a:pPr marL="0" lvl="0" indent="0" algn="l" rtl="0">
              <a:lnSpc>
                <a:spcPct val="90000"/>
              </a:lnSpc>
              <a:spcBef>
                <a:spcPts val="1000"/>
              </a:spcBef>
              <a:spcAft>
                <a:spcPts val="0"/>
              </a:spcAft>
              <a:buClr>
                <a:schemeClr val="dk1"/>
              </a:buClr>
              <a:buSzPts val="2800"/>
              <a:buNone/>
            </a:pPr>
            <a:r>
              <a:rPr lang="en-US"/>
              <a:t>उत्तर -  जल वाले अग्निशामक यंत्र का I</a:t>
            </a:r>
            <a:endParaRPr/>
          </a:p>
        </p:txBody>
      </p:sp>
      <p:sp>
        <p:nvSpPr>
          <p:cNvPr id="491" name="Google Shape;491;p5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0">
                                            <p:txEl>
                                              <p:pRg st="0" end="0"/>
                                            </p:txEl>
                                          </p:spTgt>
                                        </p:tgtEl>
                                        <p:attrNameLst>
                                          <p:attrName>style.visibility</p:attrName>
                                        </p:attrNameLst>
                                      </p:cBhvr>
                                      <p:to>
                                        <p:strVal val="visible"/>
                                      </p:to>
                                    </p:set>
                                    <p:anim calcmode="lin" valueType="num">
                                      <p:cBhvr additive="base">
                                        <p:cTn id="7" dur="500"/>
                                        <p:tgtEl>
                                          <p:spTgt spid="4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0">
                                            <p:txEl>
                                              <p:pRg st="1" end="1"/>
                                            </p:txEl>
                                          </p:spTgt>
                                        </p:tgtEl>
                                        <p:attrNameLst>
                                          <p:attrName>style.visibility</p:attrName>
                                        </p:attrNameLst>
                                      </p:cBhvr>
                                      <p:to>
                                        <p:strVal val="visible"/>
                                      </p:to>
                                    </p:set>
                                    <p:anim calcmode="lin" valueType="num">
                                      <p:cBhvr additive="base">
                                        <p:cTn id="12" dur="500"/>
                                        <p:tgtEl>
                                          <p:spTgt spid="4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0">
                                            <p:txEl>
                                              <p:pRg st="2" end="2"/>
                                            </p:txEl>
                                          </p:spTgt>
                                        </p:tgtEl>
                                        <p:attrNameLst>
                                          <p:attrName>style.visibility</p:attrName>
                                        </p:attrNameLst>
                                      </p:cBhvr>
                                      <p:to>
                                        <p:strVal val="visible"/>
                                      </p:to>
                                    </p:set>
                                    <p:anim calcmode="lin" valueType="num">
                                      <p:cBhvr additive="base">
                                        <p:cTn id="17" dur="500"/>
                                        <p:tgtEl>
                                          <p:spTgt spid="4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0">
                                            <p:txEl>
                                              <p:pRg st="3" end="3"/>
                                            </p:txEl>
                                          </p:spTgt>
                                        </p:tgtEl>
                                        <p:attrNameLst>
                                          <p:attrName>style.visibility</p:attrName>
                                        </p:attrNameLst>
                                      </p:cBhvr>
                                      <p:to>
                                        <p:strVal val="visible"/>
                                      </p:to>
                                    </p:set>
                                    <p:anim calcmode="lin" valueType="num">
                                      <p:cBhvr additive="base">
                                        <p:cTn id="22" dur="500"/>
                                        <p:tgtEl>
                                          <p:spTgt spid="4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0">
                                            <p:txEl>
                                              <p:pRg st="4" end="4"/>
                                            </p:txEl>
                                          </p:spTgt>
                                        </p:tgtEl>
                                        <p:attrNameLst>
                                          <p:attrName>style.visibility</p:attrName>
                                        </p:attrNameLst>
                                      </p:cBhvr>
                                      <p:to>
                                        <p:strVal val="visible"/>
                                      </p:to>
                                    </p:set>
                                    <p:anim calcmode="lin" valueType="num">
                                      <p:cBhvr additive="base">
                                        <p:cTn id="27" dur="500"/>
                                        <p:tgtEl>
                                          <p:spTgt spid="4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90">
                                            <p:txEl>
                                              <p:pRg st="5" end="5"/>
                                            </p:txEl>
                                          </p:spTgt>
                                        </p:tgtEl>
                                        <p:attrNameLst>
                                          <p:attrName>style.visibility</p:attrName>
                                        </p:attrNameLst>
                                      </p:cBhvr>
                                      <p:to>
                                        <p:strVal val="visible"/>
                                      </p:to>
                                    </p:set>
                                    <p:anim calcmode="lin" valueType="num">
                                      <p:cBhvr additive="base">
                                        <p:cTn id="32" dur="500"/>
                                        <p:tgtEl>
                                          <p:spTgt spid="49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ctrTitle"/>
          </p:nvPr>
        </p:nvSpPr>
        <p:spPr>
          <a:xfrm>
            <a:off x="96052" y="1988604"/>
            <a:ext cx="2869379" cy="20248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Open Sans"/>
              <a:buNone/>
            </a:pPr>
            <a:r>
              <a:rPr lang="en-US" sz="4000" b="1">
                <a:solidFill>
                  <a:srgbClr val="C00000"/>
                </a:solidFill>
              </a:rPr>
              <a:t>अग्नि त्रिकोण </a:t>
            </a:r>
            <a:endParaRPr sz="4000" b="1">
              <a:solidFill>
                <a:srgbClr val="C00000"/>
              </a:solidFill>
            </a:endParaRPr>
          </a:p>
        </p:txBody>
      </p:sp>
      <p:pic>
        <p:nvPicPr>
          <p:cNvPr id="121" name="Google Shape;121;p16" descr="The fire triangle.">
            <a:hlinkClick r:id="rId3"/>
          </p:cNvPr>
          <p:cNvPicPr preferRelativeResize="0"/>
          <p:nvPr/>
        </p:nvPicPr>
        <p:blipFill rotWithShape="1">
          <a:blip r:embed="rId4">
            <a:alphaModFix/>
          </a:blip>
          <a:srcRect/>
          <a:stretch/>
        </p:blipFill>
        <p:spPr>
          <a:xfrm>
            <a:off x="111199" y="3630294"/>
            <a:ext cx="2456495" cy="2462532"/>
          </a:xfrm>
          <a:prstGeom prst="rect">
            <a:avLst/>
          </a:prstGeom>
          <a:noFill/>
          <a:ln>
            <a:noFill/>
          </a:ln>
        </p:spPr>
      </p:pic>
      <p:sp>
        <p:nvSpPr>
          <p:cNvPr id="122" name="Google Shape;122;p16"/>
          <p:cNvSpPr/>
          <p:nvPr/>
        </p:nvSpPr>
        <p:spPr>
          <a:xfrm>
            <a:off x="3052414" y="890109"/>
            <a:ext cx="8962034" cy="5590505"/>
          </a:xfrm>
          <a:prstGeom prst="rect">
            <a:avLst/>
          </a:prstGeom>
          <a:solidFill>
            <a:schemeClr val="lt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800" b="1">
              <a:solidFill>
                <a:srgbClr val="002060"/>
              </a:solidFill>
              <a:latin typeface="Open Sans"/>
              <a:ea typeface="Open Sans"/>
              <a:cs typeface="Open Sans"/>
              <a:sym typeface="Open Sans"/>
            </a:endParaRPr>
          </a:p>
          <a:p>
            <a:pPr marL="0" marR="0" lvl="0" indent="0" algn="just" rtl="0">
              <a:spcBef>
                <a:spcPts val="560"/>
              </a:spcBef>
              <a:spcAft>
                <a:spcPts val="0"/>
              </a:spcAft>
              <a:buNone/>
            </a:pPr>
            <a:r>
              <a:rPr lang="en-US" sz="2800" b="1">
                <a:solidFill>
                  <a:srgbClr val="002060"/>
                </a:solidFill>
                <a:latin typeface="Open Sans"/>
                <a:ea typeface="Open Sans"/>
                <a:cs typeface="Open Sans"/>
                <a:sym typeface="Open Sans"/>
              </a:rPr>
              <a:t>अग्नि के अस्तित्व के लिए, निम्नलिखित  चार तत्वों को एक ही समय पर उपस्थित होना अनिवार्य रूप से आवश्यक है : </a:t>
            </a:r>
            <a:endParaRPr sz="2800" b="1">
              <a:solidFill>
                <a:srgbClr val="006600"/>
              </a:solidFill>
              <a:latin typeface="Open Sans"/>
              <a:ea typeface="Open Sans"/>
              <a:cs typeface="Open Sans"/>
              <a:sym typeface="Open Sans"/>
            </a:endParaRPr>
          </a:p>
          <a:p>
            <a:pPr marL="825500" marR="0" lvl="1" indent="-317500" algn="just" rtl="0">
              <a:spcBef>
                <a:spcPts val="560"/>
              </a:spcBef>
              <a:spcAft>
                <a:spcPts val="0"/>
              </a:spcAft>
              <a:buClr>
                <a:srgbClr val="006600"/>
              </a:buClr>
              <a:buSzPts val="2800"/>
              <a:buFont typeface="Open Sans"/>
              <a:buChar char="•"/>
            </a:pPr>
            <a:r>
              <a:rPr lang="en-US" sz="2800" b="0" i="0" u="none" strike="noStrike" cap="none">
                <a:solidFill>
                  <a:schemeClr val="dk1"/>
                </a:solidFill>
                <a:latin typeface="Open Sans"/>
                <a:ea typeface="Open Sans"/>
                <a:cs typeface="Open Sans"/>
                <a:sym typeface="Open Sans"/>
              </a:rPr>
              <a:t>प्रयाप्त मात्रा में </a:t>
            </a:r>
            <a:r>
              <a:rPr lang="en-US" sz="2800" b="1" i="0" u="sng" strike="noStrike" cap="none">
                <a:solidFill>
                  <a:schemeClr val="dk1"/>
                </a:solidFill>
                <a:latin typeface="Open Sans"/>
                <a:ea typeface="Open Sans"/>
                <a:cs typeface="Open Sans"/>
                <a:sym typeface="Open Sans"/>
              </a:rPr>
              <a:t>ऑक्सीजन</a:t>
            </a:r>
            <a:r>
              <a:rPr lang="en-US" sz="2800" b="0" i="0" u="none" strike="noStrike" cap="none">
                <a:solidFill>
                  <a:schemeClr val="dk1"/>
                </a:solidFill>
                <a:latin typeface="Open Sans"/>
                <a:ea typeface="Open Sans"/>
                <a:cs typeface="Open Sans"/>
                <a:sym typeface="Open Sans"/>
              </a:rPr>
              <a:t>, दहन/जलन को बनाये रखने के लिए I</a:t>
            </a:r>
            <a:endParaRPr sz="2800" b="0" i="0" u="none" strike="noStrike" cap="none">
              <a:solidFill>
                <a:schemeClr val="dk1"/>
              </a:solidFill>
              <a:latin typeface="Open Sans"/>
              <a:ea typeface="Open Sans"/>
              <a:cs typeface="Open Sans"/>
              <a:sym typeface="Open Sans"/>
            </a:endParaRPr>
          </a:p>
          <a:p>
            <a:pPr marL="825500" marR="0" lvl="1" indent="-317500" algn="just" rtl="0">
              <a:spcBef>
                <a:spcPts val="560"/>
              </a:spcBef>
              <a:spcAft>
                <a:spcPts val="0"/>
              </a:spcAft>
              <a:buClr>
                <a:srgbClr val="006600"/>
              </a:buClr>
              <a:buSzPts val="2800"/>
              <a:buFont typeface="Open Sans"/>
              <a:buChar char="•"/>
            </a:pPr>
            <a:r>
              <a:rPr lang="en-US" sz="2800" b="0" i="0" u="none" strike="noStrike" cap="none">
                <a:solidFill>
                  <a:schemeClr val="dk1"/>
                </a:solidFill>
                <a:latin typeface="Open Sans"/>
                <a:ea typeface="Open Sans"/>
                <a:cs typeface="Open Sans"/>
                <a:sym typeface="Open Sans"/>
              </a:rPr>
              <a:t>प्रयाप्त मात्रा में </a:t>
            </a:r>
            <a:r>
              <a:rPr lang="en-US" sz="2800" b="1" i="0" u="sng" strike="noStrike" cap="none">
                <a:solidFill>
                  <a:schemeClr val="dk1"/>
                </a:solidFill>
                <a:latin typeface="Open Sans"/>
                <a:ea typeface="Open Sans"/>
                <a:cs typeface="Open Sans"/>
                <a:sym typeface="Open Sans"/>
              </a:rPr>
              <a:t>ताप</a:t>
            </a:r>
            <a:r>
              <a:rPr lang="en-US" sz="2800" b="0" i="0" u="none" strike="noStrike" cap="none">
                <a:solidFill>
                  <a:schemeClr val="dk1"/>
                </a:solidFill>
                <a:latin typeface="Open Sans"/>
                <a:ea typeface="Open Sans"/>
                <a:cs typeface="Open Sans"/>
                <a:sym typeface="Open Sans"/>
              </a:rPr>
              <a:t>, पदार्थ को उसके प्रज्वलन तापमान तक बढ़ाने के लिए I </a:t>
            </a:r>
            <a:endParaRPr/>
          </a:p>
          <a:p>
            <a:pPr marL="825500" marR="0" lvl="1" indent="-317500" algn="just" rtl="0">
              <a:spcBef>
                <a:spcPts val="560"/>
              </a:spcBef>
              <a:spcAft>
                <a:spcPts val="0"/>
              </a:spcAft>
              <a:buClr>
                <a:srgbClr val="006600"/>
              </a:buClr>
              <a:buSzPts val="2800"/>
              <a:buFont typeface="Open Sans"/>
              <a:buChar char="•"/>
            </a:pPr>
            <a:r>
              <a:rPr lang="en-US" sz="2800" b="0" i="0" u="none" strike="noStrike" cap="none">
                <a:solidFill>
                  <a:schemeClr val="dk1"/>
                </a:solidFill>
                <a:latin typeface="Open Sans"/>
                <a:ea typeface="Open Sans"/>
                <a:cs typeface="Open Sans"/>
                <a:sym typeface="Open Sans"/>
              </a:rPr>
              <a:t>किसी प्रकार का </a:t>
            </a:r>
            <a:r>
              <a:rPr lang="en-US" sz="2800" b="1" i="0" u="sng" strike="noStrike" cap="none">
                <a:solidFill>
                  <a:schemeClr val="dk1"/>
                </a:solidFill>
                <a:latin typeface="Open Sans"/>
                <a:ea typeface="Open Sans"/>
                <a:cs typeface="Open Sans"/>
                <a:sym typeface="Open Sans"/>
              </a:rPr>
              <a:t>ईधन</a:t>
            </a:r>
            <a:r>
              <a:rPr lang="en-US" sz="2800" b="0" i="0" u="none" strike="noStrike" cap="none">
                <a:solidFill>
                  <a:schemeClr val="dk1"/>
                </a:solidFill>
                <a:latin typeface="Open Sans"/>
                <a:ea typeface="Open Sans"/>
                <a:cs typeface="Open Sans"/>
                <a:sym typeface="Open Sans"/>
              </a:rPr>
              <a:t> या ज्वलनशील पदार्थ और  </a:t>
            </a:r>
            <a:endParaRPr/>
          </a:p>
          <a:p>
            <a:pPr marL="825500" marR="0" lvl="1" indent="-317500" algn="just" rtl="0">
              <a:spcBef>
                <a:spcPts val="560"/>
              </a:spcBef>
              <a:spcAft>
                <a:spcPts val="0"/>
              </a:spcAft>
              <a:buClr>
                <a:srgbClr val="006600"/>
              </a:buClr>
              <a:buSzPts val="2800"/>
              <a:buFont typeface="Open Sans"/>
              <a:buChar char="•"/>
            </a:pPr>
            <a:r>
              <a:rPr lang="en-US" sz="2800" b="0" i="0" u="none" strike="noStrike" cap="none">
                <a:solidFill>
                  <a:schemeClr val="dk1"/>
                </a:solidFill>
                <a:latin typeface="Open Sans"/>
                <a:ea typeface="Open Sans"/>
                <a:cs typeface="Open Sans"/>
                <a:sym typeface="Open Sans"/>
              </a:rPr>
              <a:t> </a:t>
            </a:r>
            <a:r>
              <a:rPr lang="en-US" sz="2800" b="1" i="0" u="sng" strike="noStrike" cap="none">
                <a:solidFill>
                  <a:schemeClr val="dk1"/>
                </a:solidFill>
                <a:latin typeface="Open Sans"/>
                <a:ea typeface="Open Sans"/>
                <a:cs typeface="Open Sans"/>
                <a:sym typeface="Open Sans"/>
              </a:rPr>
              <a:t>रासायनिक प्रक्रिया</a:t>
            </a:r>
            <a:r>
              <a:rPr lang="en-US" sz="2800" b="0" i="0" u="none" strike="noStrike" cap="none">
                <a:solidFill>
                  <a:schemeClr val="dk1"/>
                </a:solidFill>
                <a:latin typeface="Open Sans"/>
                <a:ea typeface="Open Sans"/>
                <a:cs typeface="Open Sans"/>
                <a:sym typeface="Open Sans"/>
              </a:rPr>
              <a:t> जो कि आग है I</a:t>
            </a:r>
            <a:r>
              <a:rPr lang="en-US" sz="2800" b="1" i="0" u="none" strike="noStrike" cap="none">
                <a:solidFill>
                  <a:schemeClr val="dk1"/>
                </a:solidFill>
                <a:latin typeface="Open Sans"/>
                <a:ea typeface="Open Sans"/>
                <a:cs typeface="Open Sans"/>
                <a:sym typeface="Open Sans"/>
              </a:rPr>
              <a:t> </a:t>
            </a:r>
            <a:endParaRPr sz="2800" b="0" i="0" u="none" strike="noStrike" cap="none">
              <a:solidFill>
                <a:schemeClr val="dk1"/>
              </a:solidFill>
              <a:latin typeface="Open Sans"/>
              <a:ea typeface="Open Sans"/>
              <a:cs typeface="Open Sans"/>
              <a:sym typeface="Open Sans"/>
            </a:endParaRPr>
          </a:p>
          <a:p>
            <a:pPr marL="381000" marR="0" lvl="0" indent="-177800" algn="l" rtl="0">
              <a:lnSpc>
                <a:spcPct val="150000"/>
              </a:lnSpc>
              <a:spcBef>
                <a:spcPts val="640"/>
              </a:spcBef>
              <a:spcAft>
                <a:spcPts val="0"/>
              </a:spcAft>
              <a:buClr>
                <a:schemeClr val="dk1"/>
              </a:buClr>
              <a:buSzPts val="3200"/>
              <a:buFont typeface="Arial"/>
              <a:buNone/>
            </a:pPr>
            <a:endParaRPr sz="3200">
              <a:solidFill>
                <a:schemeClr val="dk1"/>
              </a:solidFill>
              <a:latin typeface="Open Sans"/>
              <a:ea typeface="Open Sans"/>
              <a:cs typeface="Open Sans"/>
              <a:sym typeface="Open Sans"/>
            </a:endParaRPr>
          </a:p>
        </p:txBody>
      </p:sp>
      <p:sp>
        <p:nvSpPr>
          <p:cNvPr id="123" name="Google Shape;123;p1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
        <p:nvSpPr>
          <p:cNvPr id="124" name="Google Shape;124;p16"/>
          <p:cNvSpPr/>
          <p:nvPr/>
        </p:nvSpPr>
        <p:spPr>
          <a:xfrm rot="3772177">
            <a:off x="1374090" y="5012405"/>
            <a:ext cx="1006612" cy="172759"/>
          </a:xfrm>
          <a:prstGeom prst="rect">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ऊष्मा</a:t>
            </a:r>
            <a:endParaRPr sz="1800" b="1">
              <a:solidFill>
                <a:schemeClr val="lt1"/>
              </a:solidFill>
              <a:latin typeface="Open Sans"/>
              <a:ea typeface="Open Sans"/>
              <a:cs typeface="Open Sans"/>
              <a:sym typeface="Open Sans"/>
            </a:endParaRPr>
          </a:p>
        </p:txBody>
      </p:sp>
      <p:sp>
        <p:nvSpPr>
          <p:cNvPr id="125" name="Google Shape;125;p16"/>
          <p:cNvSpPr/>
          <p:nvPr/>
        </p:nvSpPr>
        <p:spPr>
          <a:xfrm>
            <a:off x="797756" y="5736275"/>
            <a:ext cx="831911" cy="190035"/>
          </a:xfrm>
          <a:prstGeom prst="rect">
            <a:avLst/>
          </a:prstGeom>
          <a:solidFill>
            <a:srgbClr val="760000"/>
          </a:solidFill>
          <a:ln w="12700" cap="flat" cmpd="sng">
            <a:solidFill>
              <a:srgbClr val="99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ईंधन</a:t>
            </a:r>
            <a:endParaRPr sz="1800" b="1">
              <a:solidFill>
                <a:schemeClr val="lt1"/>
              </a:solidFill>
              <a:latin typeface="Open Sans"/>
              <a:ea typeface="Open Sans"/>
              <a:cs typeface="Open Sans"/>
              <a:sym typeface="Open Sans"/>
            </a:endParaRPr>
          </a:p>
        </p:txBody>
      </p:sp>
      <p:sp>
        <p:nvSpPr>
          <p:cNvPr id="126" name="Google Shape;126;p16"/>
          <p:cNvSpPr/>
          <p:nvPr/>
        </p:nvSpPr>
        <p:spPr>
          <a:xfrm rot="-3753627">
            <a:off x="226165" y="4921936"/>
            <a:ext cx="1218000" cy="157054"/>
          </a:xfrm>
          <a:prstGeom prst="rect">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ऑक्सीजन</a:t>
            </a:r>
            <a:endParaRPr sz="1800">
              <a:solidFill>
                <a:schemeClr val="lt1"/>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8" name="Google Shape;498;p5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40</a:t>
            </a:fld>
            <a:endParaRPr/>
          </a:p>
        </p:txBody>
      </p:sp>
      <p:sp>
        <p:nvSpPr>
          <p:cNvPr id="4" name="Google Shape;408;p53">
            <a:extLst>
              <a:ext uri="{FF2B5EF4-FFF2-40B4-BE49-F238E27FC236}">
                <a16:creationId xmlns:a16="http://schemas.microsoft.com/office/drawing/2014/main" id="{091707AC-525C-4454-9328-6801ADA8BCC1}"/>
              </a:ext>
            </a:extLst>
          </p:cNvPr>
          <p:cNvSpPr txBox="1">
            <a:spLocks/>
          </p:cNvSpPr>
          <p:nvPr/>
        </p:nvSpPr>
        <p:spPr>
          <a:xfrm>
            <a:off x="846585" y="2736034"/>
            <a:ext cx="9398000" cy="238638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ctr">
              <a:lnSpc>
                <a:spcPct val="90000"/>
              </a:lnSpc>
              <a:buClr>
                <a:srgbClr val="C00000"/>
              </a:buClr>
              <a:buSzPts val="4800"/>
            </a:pPr>
            <a:r>
              <a:rPr lang="hi-IN" sz="8800" b="1" dirty="0">
                <a:solidFill>
                  <a:srgbClr val="C00000"/>
                </a:solidFill>
              </a:rPr>
              <a:t>धन्यवाद</a:t>
            </a:r>
            <a:endParaRPr lang="hi-IN" sz="48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cxnSp>
        <p:nvCxnSpPr>
          <p:cNvPr id="131" name="Google Shape;131;p17"/>
          <p:cNvCxnSpPr/>
          <p:nvPr/>
        </p:nvCxnSpPr>
        <p:spPr>
          <a:xfrm>
            <a:off x="5410200" y="3124200"/>
            <a:ext cx="1066800" cy="1588"/>
          </a:xfrm>
          <a:prstGeom prst="straightConnector1">
            <a:avLst/>
          </a:prstGeom>
          <a:noFill/>
          <a:ln w="38100" cap="flat" cmpd="sng">
            <a:solidFill>
              <a:schemeClr val="dk1"/>
            </a:solidFill>
            <a:prstDash val="solid"/>
            <a:round/>
            <a:headEnd type="none" w="med" len="med"/>
            <a:tailEnd type="none" w="med" len="med"/>
          </a:ln>
        </p:spPr>
      </p:cxnSp>
      <p:cxnSp>
        <p:nvCxnSpPr>
          <p:cNvPr id="132" name="Google Shape;132;p17"/>
          <p:cNvCxnSpPr/>
          <p:nvPr/>
        </p:nvCxnSpPr>
        <p:spPr>
          <a:xfrm flipH="1">
            <a:off x="5410200" y="2286000"/>
            <a:ext cx="533400" cy="838200"/>
          </a:xfrm>
          <a:prstGeom prst="straightConnector1">
            <a:avLst/>
          </a:prstGeom>
          <a:noFill/>
          <a:ln w="57150" cap="flat" cmpd="sng">
            <a:solidFill>
              <a:schemeClr val="dk1"/>
            </a:solidFill>
            <a:prstDash val="solid"/>
            <a:round/>
            <a:headEnd type="none" w="med" len="med"/>
            <a:tailEnd type="none" w="med" len="med"/>
          </a:ln>
        </p:spPr>
      </p:cxnSp>
      <p:cxnSp>
        <p:nvCxnSpPr>
          <p:cNvPr id="133" name="Google Shape;133;p17"/>
          <p:cNvCxnSpPr/>
          <p:nvPr/>
        </p:nvCxnSpPr>
        <p:spPr>
          <a:xfrm>
            <a:off x="5943600" y="2286000"/>
            <a:ext cx="533400" cy="838200"/>
          </a:xfrm>
          <a:prstGeom prst="straightConnector1">
            <a:avLst/>
          </a:prstGeom>
          <a:noFill/>
          <a:ln w="57150" cap="flat" cmpd="sng">
            <a:solidFill>
              <a:schemeClr val="dk1"/>
            </a:solidFill>
            <a:prstDash val="solid"/>
            <a:round/>
            <a:headEnd type="none" w="med" len="med"/>
            <a:tailEnd type="none" w="med" len="med"/>
          </a:ln>
        </p:spPr>
      </p:cxnSp>
      <p:sp>
        <p:nvSpPr>
          <p:cNvPr id="134" name="Google Shape;134;p17"/>
          <p:cNvSpPr txBox="1"/>
          <p:nvPr/>
        </p:nvSpPr>
        <p:spPr>
          <a:xfrm>
            <a:off x="3886200" y="2362200"/>
            <a:ext cx="190500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FF00"/>
                </a:solidFill>
                <a:latin typeface="Open Sans"/>
                <a:ea typeface="Open Sans"/>
                <a:cs typeface="Open Sans"/>
                <a:sym typeface="Open Sans"/>
              </a:rPr>
              <a:t>ऑक्सीजन</a:t>
            </a:r>
            <a:endParaRPr sz="3200" b="1">
              <a:solidFill>
                <a:schemeClr val="dk1"/>
              </a:solidFill>
              <a:latin typeface="Open Sans"/>
              <a:ea typeface="Open Sans"/>
              <a:cs typeface="Open Sans"/>
              <a:sym typeface="Open Sans"/>
            </a:endParaRPr>
          </a:p>
        </p:txBody>
      </p:sp>
      <p:sp>
        <p:nvSpPr>
          <p:cNvPr id="135" name="Google Shape;135;p17"/>
          <p:cNvSpPr txBox="1"/>
          <p:nvPr/>
        </p:nvSpPr>
        <p:spPr>
          <a:xfrm>
            <a:off x="6553200" y="2438400"/>
            <a:ext cx="129540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Open Sans"/>
                <a:ea typeface="Open Sans"/>
                <a:cs typeface="Open Sans"/>
                <a:sym typeface="Open Sans"/>
              </a:rPr>
              <a:t>गर्मी</a:t>
            </a:r>
            <a:endParaRPr sz="3200" b="1">
              <a:solidFill>
                <a:schemeClr val="dk1"/>
              </a:solidFill>
              <a:latin typeface="Open Sans"/>
              <a:ea typeface="Open Sans"/>
              <a:cs typeface="Open Sans"/>
              <a:sym typeface="Open Sans"/>
            </a:endParaRPr>
          </a:p>
        </p:txBody>
      </p:sp>
      <p:sp>
        <p:nvSpPr>
          <p:cNvPr id="136" name="Google Shape;136;p17"/>
          <p:cNvSpPr txBox="1"/>
          <p:nvPr/>
        </p:nvSpPr>
        <p:spPr>
          <a:xfrm>
            <a:off x="5410200" y="3195063"/>
            <a:ext cx="1143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2"/>
                </a:solidFill>
                <a:latin typeface="Open Sans"/>
                <a:ea typeface="Open Sans"/>
                <a:cs typeface="Open Sans"/>
                <a:sym typeface="Open Sans"/>
              </a:rPr>
              <a:t>ईंधन</a:t>
            </a:r>
            <a:endParaRPr/>
          </a:p>
        </p:txBody>
      </p:sp>
      <p:sp>
        <p:nvSpPr>
          <p:cNvPr id="137" name="Google Shape;137;p17"/>
          <p:cNvSpPr txBox="1"/>
          <p:nvPr/>
        </p:nvSpPr>
        <p:spPr>
          <a:xfrm>
            <a:off x="1724630" y="262701"/>
            <a:ext cx="2895600" cy="52322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1">
                <a:solidFill>
                  <a:schemeClr val="dk1"/>
                </a:solidFill>
                <a:latin typeface="Times New Roman"/>
                <a:ea typeface="Times New Roman"/>
                <a:cs typeface="Times New Roman"/>
                <a:sym typeface="Times New Roman"/>
              </a:rPr>
              <a:t>  ऑक्सीजन स्रोत</a:t>
            </a:r>
            <a:endParaRPr/>
          </a:p>
        </p:txBody>
      </p:sp>
      <p:sp>
        <p:nvSpPr>
          <p:cNvPr id="138" name="Google Shape;138;p17"/>
          <p:cNvSpPr txBox="1"/>
          <p:nvPr/>
        </p:nvSpPr>
        <p:spPr>
          <a:xfrm>
            <a:off x="7834784" y="233205"/>
            <a:ext cx="2819400" cy="52322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1">
                <a:solidFill>
                  <a:schemeClr val="dk1"/>
                </a:solidFill>
                <a:latin typeface="Times New Roman"/>
                <a:ea typeface="Times New Roman"/>
                <a:cs typeface="Times New Roman"/>
                <a:sym typeface="Times New Roman"/>
              </a:rPr>
              <a:t>   ऊष्मा स्रोत</a:t>
            </a:r>
            <a:endParaRPr/>
          </a:p>
        </p:txBody>
      </p:sp>
      <p:sp>
        <p:nvSpPr>
          <p:cNvPr id="139" name="Google Shape;139;p17"/>
          <p:cNvSpPr txBox="1"/>
          <p:nvPr/>
        </p:nvSpPr>
        <p:spPr>
          <a:xfrm>
            <a:off x="823450" y="934059"/>
            <a:ext cx="50292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लगभग 16% आवश्यक</a:t>
            </a:r>
            <a:endParaRPr/>
          </a:p>
          <a:p>
            <a:pPr marL="0" marR="0" lvl="0" indent="0" algn="l" rtl="0">
              <a:spcBef>
                <a:spcPts val="120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सामान्य हवा में 21% ऑक्सीजन होती है</a:t>
            </a:r>
            <a:endParaRPr/>
          </a:p>
        </p:txBody>
      </p:sp>
      <p:sp>
        <p:nvSpPr>
          <p:cNvPr id="140" name="Google Shape;140;p17"/>
          <p:cNvSpPr txBox="1"/>
          <p:nvPr/>
        </p:nvSpPr>
        <p:spPr>
          <a:xfrm>
            <a:off x="2068972" y="4127088"/>
            <a:ext cx="18003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US" sz="2400" b="1">
                <a:solidFill>
                  <a:srgbClr val="FF0000"/>
                </a:solidFill>
                <a:latin typeface="Times New Roman"/>
                <a:ea typeface="Times New Roman"/>
                <a:cs typeface="Times New Roman"/>
                <a:sym typeface="Times New Roman"/>
              </a:rPr>
              <a:t>गैसेस (वाष्प)</a:t>
            </a:r>
            <a:endParaRPr sz="2400" b="1">
              <a:solidFill>
                <a:srgbClr val="FF0000"/>
              </a:solidFill>
              <a:latin typeface="Times New Roman"/>
              <a:ea typeface="Times New Roman"/>
              <a:cs typeface="Times New Roman"/>
              <a:sym typeface="Times New Roman"/>
            </a:endParaRPr>
          </a:p>
        </p:txBody>
      </p:sp>
      <p:sp>
        <p:nvSpPr>
          <p:cNvPr id="141" name="Google Shape;141;p17"/>
          <p:cNvSpPr txBox="1"/>
          <p:nvPr/>
        </p:nvSpPr>
        <p:spPr>
          <a:xfrm>
            <a:off x="6846228" y="831544"/>
            <a:ext cx="534771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1">
                <a:solidFill>
                  <a:schemeClr val="dk1"/>
                </a:solidFill>
                <a:latin typeface="Times New Roman"/>
                <a:ea typeface="Times New Roman"/>
                <a:cs typeface="Times New Roman"/>
                <a:sym typeface="Times New Roman"/>
              </a:rPr>
              <a:t>प्रज्वलन तापमान</a:t>
            </a:r>
            <a:r>
              <a:rPr lang="en-US" sz="2400">
                <a:solidFill>
                  <a:schemeClr val="dk1"/>
                </a:solidFill>
                <a:latin typeface="Times New Roman"/>
                <a:ea typeface="Times New Roman"/>
                <a:cs typeface="Times New Roman"/>
                <a:sym typeface="Times New Roman"/>
              </a:rPr>
              <a:t>  तक पहुँचने के लिए </a:t>
            </a:r>
            <a:endParaRPr sz="2400" b="1">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खुली लौ, सूर्य, गर्म सतह, चिंगारियाँ, घर्षण, रासायनिक क्रिया, विधुत ऊर्जा</a:t>
            </a:r>
            <a:endParaRPr/>
          </a:p>
        </p:txBody>
      </p:sp>
      <p:sp>
        <p:nvSpPr>
          <p:cNvPr id="142" name="Google Shape;142;p17"/>
          <p:cNvSpPr txBox="1"/>
          <p:nvPr/>
        </p:nvSpPr>
        <p:spPr>
          <a:xfrm>
            <a:off x="5257800" y="4038600"/>
            <a:ext cx="18288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990033"/>
              </a:buClr>
              <a:buSzPts val="2400"/>
              <a:buFont typeface="Arial"/>
              <a:buNone/>
            </a:pPr>
            <a:r>
              <a:rPr lang="en-US" sz="2400" b="1">
                <a:solidFill>
                  <a:srgbClr val="990033"/>
                </a:solidFill>
                <a:latin typeface="Times New Roman"/>
                <a:ea typeface="Times New Roman"/>
                <a:cs typeface="Times New Roman"/>
                <a:sym typeface="Times New Roman"/>
              </a:rPr>
              <a:t>तरल पदार्थ</a:t>
            </a:r>
            <a:endParaRPr sz="2400" b="1">
              <a:solidFill>
                <a:schemeClr val="lt1"/>
              </a:solidFill>
              <a:latin typeface="Times New Roman"/>
              <a:ea typeface="Times New Roman"/>
              <a:cs typeface="Times New Roman"/>
              <a:sym typeface="Times New Roman"/>
            </a:endParaRPr>
          </a:p>
        </p:txBody>
      </p:sp>
      <p:sp>
        <p:nvSpPr>
          <p:cNvPr id="143" name="Google Shape;143;p17"/>
          <p:cNvSpPr txBox="1"/>
          <p:nvPr/>
        </p:nvSpPr>
        <p:spPr>
          <a:xfrm>
            <a:off x="8534400" y="4038600"/>
            <a:ext cx="18288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3F3F3F"/>
                </a:solidFill>
                <a:latin typeface="Times New Roman"/>
                <a:ea typeface="Times New Roman"/>
                <a:cs typeface="Times New Roman"/>
                <a:sym typeface="Times New Roman"/>
              </a:rPr>
              <a:t>ठोस</a:t>
            </a:r>
            <a:endParaRPr/>
          </a:p>
        </p:txBody>
      </p:sp>
      <p:sp>
        <p:nvSpPr>
          <p:cNvPr id="144" name="Google Shape;144;p17"/>
          <p:cNvSpPr txBox="1"/>
          <p:nvPr/>
        </p:nvSpPr>
        <p:spPr>
          <a:xfrm>
            <a:off x="1981200" y="4543425"/>
            <a:ext cx="2667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प्राकृतिक गैस, प्रोपेन, ब्यूटेन, हाइड्रोजन, एसिटिलीन</a:t>
            </a:r>
            <a:endParaRPr sz="2400">
              <a:solidFill>
                <a:schemeClr val="dk1"/>
              </a:solidFill>
              <a:latin typeface="Times New Roman"/>
              <a:ea typeface="Times New Roman"/>
              <a:cs typeface="Times New Roman"/>
              <a:sym typeface="Times New Roman"/>
            </a:endParaRPr>
          </a:p>
        </p:txBody>
      </p:sp>
      <p:sp>
        <p:nvSpPr>
          <p:cNvPr id="145" name="Google Shape;145;p17"/>
          <p:cNvSpPr txBox="1"/>
          <p:nvPr/>
        </p:nvSpPr>
        <p:spPr>
          <a:xfrm>
            <a:off x="4876800" y="4495800"/>
            <a:ext cx="2743200" cy="15700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गैसोलीन, केरोसीन, तारपीन, अल्कोहल, पेंट, वार्निश, जैतून का तेल।</a:t>
            </a:r>
            <a:endParaRPr/>
          </a:p>
        </p:txBody>
      </p:sp>
      <p:sp>
        <p:nvSpPr>
          <p:cNvPr id="146" name="Google Shape;146;p17"/>
          <p:cNvSpPr txBox="1"/>
          <p:nvPr/>
        </p:nvSpPr>
        <p:spPr>
          <a:xfrm>
            <a:off x="8092441" y="4483100"/>
            <a:ext cx="30175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कोयला, लकड़ी, कागज, कपड़ा, मोम, तेल, चमड़ा, प्लास्टिक, चीनी,अनाज।</a:t>
            </a:r>
            <a:endParaRPr/>
          </a:p>
        </p:txBody>
      </p:sp>
      <p:cxnSp>
        <p:nvCxnSpPr>
          <p:cNvPr id="147" name="Google Shape;147;p17"/>
          <p:cNvCxnSpPr/>
          <p:nvPr/>
        </p:nvCxnSpPr>
        <p:spPr>
          <a:xfrm rot="10800000" flipH="1">
            <a:off x="7315200" y="2065338"/>
            <a:ext cx="457200" cy="381000"/>
          </a:xfrm>
          <a:prstGeom prst="straightConnector1">
            <a:avLst/>
          </a:prstGeom>
          <a:noFill/>
          <a:ln w="76200" cap="flat" cmpd="sng">
            <a:solidFill>
              <a:schemeClr val="dk1"/>
            </a:solidFill>
            <a:prstDash val="solid"/>
            <a:round/>
            <a:headEnd type="none" w="med" len="med"/>
            <a:tailEnd type="triangle" w="med" len="med"/>
          </a:ln>
        </p:spPr>
      </p:cxnSp>
      <p:cxnSp>
        <p:nvCxnSpPr>
          <p:cNvPr id="148" name="Google Shape;148;p17"/>
          <p:cNvCxnSpPr/>
          <p:nvPr/>
        </p:nvCxnSpPr>
        <p:spPr>
          <a:xfrm rot="10800000">
            <a:off x="4052416" y="2022475"/>
            <a:ext cx="381000" cy="381000"/>
          </a:xfrm>
          <a:prstGeom prst="straightConnector1">
            <a:avLst/>
          </a:prstGeom>
          <a:noFill/>
          <a:ln w="76200" cap="flat" cmpd="sng">
            <a:solidFill>
              <a:schemeClr val="dk1"/>
            </a:solidFill>
            <a:prstDash val="solid"/>
            <a:round/>
            <a:headEnd type="none" w="med" len="med"/>
            <a:tailEnd type="triangle" w="med" len="med"/>
          </a:ln>
        </p:spPr>
      </p:cxnSp>
      <p:cxnSp>
        <p:nvCxnSpPr>
          <p:cNvPr id="149" name="Google Shape;149;p17"/>
          <p:cNvCxnSpPr/>
          <p:nvPr/>
        </p:nvCxnSpPr>
        <p:spPr>
          <a:xfrm>
            <a:off x="2743200" y="3810000"/>
            <a:ext cx="6400800" cy="1588"/>
          </a:xfrm>
          <a:prstGeom prst="straightConnector1">
            <a:avLst/>
          </a:prstGeom>
          <a:noFill/>
          <a:ln w="38100" cap="flat" cmpd="sng">
            <a:solidFill>
              <a:schemeClr val="dk1"/>
            </a:solidFill>
            <a:prstDash val="solid"/>
            <a:round/>
            <a:headEnd type="none" w="med" len="med"/>
            <a:tailEnd type="none" w="med" len="med"/>
          </a:ln>
        </p:spPr>
      </p:cxnSp>
      <p:cxnSp>
        <p:nvCxnSpPr>
          <p:cNvPr id="150" name="Google Shape;150;p17"/>
          <p:cNvCxnSpPr/>
          <p:nvPr/>
        </p:nvCxnSpPr>
        <p:spPr>
          <a:xfrm>
            <a:off x="2743200" y="3810000"/>
            <a:ext cx="1588" cy="304800"/>
          </a:xfrm>
          <a:prstGeom prst="straightConnector1">
            <a:avLst/>
          </a:prstGeom>
          <a:noFill/>
          <a:ln w="57150" cap="flat" cmpd="sng">
            <a:solidFill>
              <a:schemeClr val="dk1"/>
            </a:solidFill>
            <a:prstDash val="solid"/>
            <a:round/>
            <a:headEnd type="none" w="med" len="med"/>
            <a:tailEnd type="triangle" w="med" len="med"/>
          </a:ln>
        </p:spPr>
      </p:cxnSp>
      <p:cxnSp>
        <p:nvCxnSpPr>
          <p:cNvPr id="151" name="Google Shape;151;p17"/>
          <p:cNvCxnSpPr/>
          <p:nvPr/>
        </p:nvCxnSpPr>
        <p:spPr>
          <a:xfrm>
            <a:off x="9144000" y="3810000"/>
            <a:ext cx="1588" cy="304800"/>
          </a:xfrm>
          <a:prstGeom prst="straightConnector1">
            <a:avLst/>
          </a:prstGeom>
          <a:noFill/>
          <a:ln w="57150" cap="flat" cmpd="sng">
            <a:solidFill>
              <a:schemeClr val="dk1"/>
            </a:solidFill>
            <a:prstDash val="solid"/>
            <a:round/>
            <a:headEnd type="none" w="med" len="med"/>
            <a:tailEnd type="triangle" w="med" len="med"/>
          </a:ln>
        </p:spPr>
      </p:cxnSp>
      <p:sp>
        <p:nvSpPr>
          <p:cNvPr id="152" name="Google Shape;152;p17"/>
          <p:cNvSpPr txBox="1"/>
          <p:nvPr/>
        </p:nvSpPr>
        <p:spPr>
          <a:xfrm>
            <a:off x="3886200" y="6429836"/>
            <a:ext cx="48768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00000"/>
                </a:solidFill>
                <a:latin typeface="Open Sans"/>
                <a:ea typeface="Open Sans"/>
                <a:cs typeface="Open Sans"/>
                <a:sym typeface="Open Sans"/>
              </a:rPr>
              <a:t>अग्नि त्रिकोण</a:t>
            </a:r>
            <a:endParaRPr/>
          </a:p>
        </p:txBody>
      </p:sp>
      <p:cxnSp>
        <p:nvCxnSpPr>
          <p:cNvPr id="153" name="Google Shape;153;p17"/>
          <p:cNvCxnSpPr/>
          <p:nvPr/>
        </p:nvCxnSpPr>
        <p:spPr>
          <a:xfrm>
            <a:off x="5943600" y="3810000"/>
            <a:ext cx="1588" cy="304800"/>
          </a:xfrm>
          <a:prstGeom prst="straightConnector1">
            <a:avLst/>
          </a:prstGeom>
          <a:noFill/>
          <a:ln w="57150" cap="flat" cmpd="sng">
            <a:solidFill>
              <a:schemeClr val="dk1"/>
            </a:solidFill>
            <a:prstDash val="solid"/>
            <a:round/>
            <a:headEnd type="none" w="med" len="med"/>
            <a:tailEnd type="triangle" w="med" len="med"/>
          </a:ln>
        </p:spPr>
      </p:cxnSp>
      <p:sp>
        <p:nvSpPr>
          <p:cNvPr id="154" name="Google Shape;154;p1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p:nvPr/>
        </p:nvSpPr>
        <p:spPr>
          <a:xfrm>
            <a:off x="247996" y="2920946"/>
            <a:ext cx="448360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4800"/>
              <a:buFont typeface="Arial"/>
              <a:buNone/>
            </a:pPr>
            <a:r>
              <a:rPr lang="en-US" sz="4800" b="1">
                <a:solidFill>
                  <a:srgbClr val="C00000"/>
                </a:solidFill>
                <a:latin typeface="Open Sans"/>
                <a:ea typeface="Open Sans"/>
                <a:cs typeface="Open Sans"/>
                <a:sym typeface="Open Sans"/>
              </a:rPr>
              <a:t> </a:t>
            </a:r>
            <a:r>
              <a:rPr lang="en-US" sz="4000" b="1">
                <a:solidFill>
                  <a:srgbClr val="C00000"/>
                </a:solidFill>
                <a:latin typeface="Open Sans"/>
                <a:ea typeface="Open Sans"/>
                <a:cs typeface="Open Sans"/>
                <a:sym typeface="Open Sans"/>
              </a:rPr>
              <a:t>जलना/दहन के </a:t>
            </a:r>
            <a:r>
              <a:rPr lang="en-US" sz="4000" b="1">
                <a:solidFill>
                  <a:srgbClr val="C00000"/>
                </a:solidFill>
                <a:latin typeface="Calibri"/>
                <a:ea typeface="Calibri"/>
                <a:cs typeface="Calibri"/>
                <a:sym typeface="Calibri"/>
              </a:rPr>
              <a:t>तीन प्रगतिशील</a:t>
            </a:r>
            <a:r>
              <a:rPr lang="en-US" sz="4000" b="1">
                <a:solidFill>
                  <a:srgbClr val="C00000"/>
                </a:solidFill>
                <a:latin typeface="Open Sans"/>
                <a:ea typeface="Open Sans"/>
                <a:cs typeface="Open Sans"/>
                <a:sym typeface="Open Sans"/>
              </a:rPr>
              <a:t> चरण</a:t>
            </a:r>
            <a:endParaRPr/>
          </a:p>
        </p:txBody>
      </p:sp>
      <p:sp>
        <p:nvSpPr>
          <p:cNvPr id="160" name="Google Shape;160;p18"/>
          <p:cNvSpPr txBox="1">
            <a:spLocks noGrp="1"/>
          </p:cNvSpPr>
          <p:nvPr>
            <p:ph type="subTitle" idx="1"/>
          </p:nvPr>
        </p:nvSpPr>
        <p:spPr>
          <a:xfrm>
            <a:off x="5887752" y="1703832"/>
            <a:ext cx="6120384" cy="3581400"/>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sz="2800">
              <a:solidFill>
                <a:schemeClr val="dk1"/>
              </a:solidFill>
            </a:endParaRPr>
          </a:p>
          <a:p>
            <a:pPr marL="0" lvl="0" indent="-177800" algn="l" rtl="0">
              <a:lnSpc>
                <a:spcPct val="90000"/>
              </a:lnSpc>
              <a:spcBef>
                <a:spcPts val="1000"/>
              </a:spcBef>
              <a:spcAft>
                <a:spcPts val="0"/>
              </a:spcAft>
              <a:buClr>
                <a:schemeClr val="dk1"/>
              </a:buClr>
              <a:buSzPts val="2800"/>
              <a:buFont typeface="Open Sans"/>
              <a:buChar char="•"/>
            </a:pPr>
            <a:r>
              <a:rPr lang="en-US" sz="2800">
                <a:solidFill>
                  <a:schemeClr val="dk1"/>
                </a:solidFill>
              </a:rPr>
              <a:t> शुरुआत का चरण</a:t>
            </a:r>
            <a:endParaRPr sz="2800">
              <a:solidFill>
                <a:schemeClr val="dk1"/>
              </a:solidFill>
            </a:endParaRPr>
          </a:p>
          <a:p>
            <a:pPr marL="0" lvl="0" indent="0" algn="l" rtl="0">
              <a:lnSpc>
                <a:spcPct val="90000"/>
              </a:lnSpc>
              <a:spcBef>
                <a:spcPts val="1000"/>
              </a:spcBef>
              <a:spcAft>
                <a:spcPts val="0"/>
              </a:spcAft>
              <a:buClr>
                <a:schemeClr val="dk1"/>
              </a:buClr>
              <a:buSzPts val="2800"/>
              <a:buFont typeface="Open Sans"/>
              <a:buNone/>
            </a:pPr>
            <a:endParaRPr sz="2800">
              <a:solidFill>
                <a:schemeClr val="dk1"/>
              </a:solidFill>
            </a:endParaRPr>
          </a:p>
          <a:p>
            <a:pPr marL="0" lvl="0" indent="-177800" algn="l" rtl="0">
              <a:lnSpc>
                <a:spcPct val="90000"/>
              </a:lnSpc>
              <a:spcBef>
                <a:spcPts val="1000"/>
              </a:spcBef>
              <a:spcAft>
                <a:spcPts val="0"/>
              </a:spcAft>
              <a:buClr>
                <a:schemeClr val="dk1"/>
              </a:buClr>
              <a:buSzPts val="2800"/>
              <a:buFont typeface="Open Sans"/>
              <a:buChar char="•"/>
            </a:pPr>
            <a:r>
              <a:rPr lang="en-US" sz="2800">
                <a:solidFill>
                  <a:schemeClr val="dk1"/>
                </a:solidFill>
              </a:rPr>
              <a:t> स्वतंत्र रूप से दहन का चरण</a:t>
            </a:r>
            <a:endParaRPr sz="2800">
              <a:solidFill>
                <a:schemeClr val="dk1"/>
              </a:solidFill>
            </a:endParaRPr>
          </a:p>
          <a:p>
            <a:pPr marL="0" lvl="0" indent="0" algn="l" rtl="0">
              <a:lnSpc>
                <a:spcPct val="90000"/>
              </a:lnSpc>
              <a:spcBef>
                <a:spcPts val="1000"/>
              </a:spcBef>
              <a:spcAft>
                <a:spcPts val="0"/>
              </a:spcAft>
              <a:buClr>
                <a:schemeClr val="dk1"/>
              </a:buClr>
              <a:buSzPts val="2800"/>
              <a:buFont typeface="Open Sans"/>
              <a:buNone/>
            </a:pPr>
            <a:endParaRPr sz="2800">
              <a:solidFill>
                <a:schemeClr val="dk1"/>
              </a:solidFill>
            </a:endParaRPr>
          </a:p>
          <a:p>
            <a:pPr marL="0" lvl="0" indent="-177800" algn="l" rtl="0">
              <a:lnSpc>
                <a:spcPct val="90000"/>
              </a:lnSpc>
              <a:spcBef>
                <a:spcPts val="1000"/>
              </a:spcBef>
              <a:spcAft>
                <a:spcPts val="0"/>
              </a:spcAft>
              <a:buClr>
                <a:schemeClr val="dk1"/>
              </a:buClr>
              <a:buSzPts val="2800"/>
              <a:buFont typeface="Open Sans"/>
              <a:buChar char="•"/>
            </a:pPr>
            <a:r>
              <a:rPr lang="en-US" sz="2800">
                <a:solidFill>
                  <a:schemeClr val="dk1"/>
                </a:solidFill>
              </a:rPr>
              <a:t> सुलगने का चरण</a:t>
            </a:r>
            <a:endParaRPr/>
          </a:p>
        </p:txBody>
      </p:sp>
      <p:sp>
        <p:nvSpPr>
          <p:cNvPr id="161" name="Google Shape;161;p1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ctrTitle"/>
          </p:nvPr>
        </p:nvSpPr>
        <p:spPr>
          <a:xfrm>
            <a:off x="-132923" y="2594320"/>
            <a:ext cx="3186110" cy="15213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4800"/>
              <a:buFont typeface="Open Sans"/>
              <a:buNone/>
            </a:pPr>
            <a:r>
              <a:rPr lang="en-US" sz="4800" b="1">
                <a:solidFill>
                  <a:srgbClr val="C00000"/>
                </a:solidFill>
              </a:rPr>
              <a:t>  </a:t>
            </a:r>
            <a:r>
              <a:rPr lang="en-US" sz="4000" b="1">
                <a:solidFill>
                  <a:srgbClr val="C00000"/>
                </a:solidFill>
              </a:rPr>
              <a:t>शुरुआत </a:t>
            </a:r>
            <a:br>
              <a:rPr lang="en-US" sz="4000" b="1">
                <a:solidFill>
                  <a:srgbClr val="C00000"/>
                </a:solidFill>
              </a:rPr>
            </a:br>
            <a:r>
              <a:rPr lang="en-US" sz="4000" b="1">
                <a:solidFill>
                  <a:srgbClr val="C00000"/>
                </a:solidFill>
              </a:rPr>
              <a:t>  का चरण</a:t>
            </a:r>
            <a:endParaRPr sz="4000" b="1">
              <a:solidFill>
                <a:srgbClr val="C00000"/>
              </a:solidFill>
            </a:endParaRPr>
          </a:p>
        </p:txBody>
      </p:sp>
      <p:sp>
        <p:nvSpPr>
          <p:cNvPr id="167" name="Google Shape;167;p19"/>
          <p:cNvSpPr txBox="1">
            <a:spLocks noGrp="1"/>
          </p:cNvSpPr>
          <p:nvPr>
            <p:ph type="subTitle" idx="1"/>
          </p:nvPr>
        </p:nvSpPr>
        <p:spPr>
          <a:xfrm>
            <a:off x="6274464" y="946042"/>
            <a:ext cx="5891708" cy="5882488"/>
          </a:xfrm>
          <a:prstGeom prst="rect">
            <a:avLst/>
          </a:prstGeom>
          <a:solidFill>
            <a:schemeClr val="lt2"/>
          </a:solidFill>
          <a:ln>
            <a:noFill/>
          </a:ln>
        </p:spPr>
        <p:txBody>
          <a:bodyPr spcFirstLastPara="1" wrap="square" lIns="91425" tIns="45700" rIns="91425" bIns="45700" anchor="t" anchorCtr="0">
            <a:normAutofit fontScale="85000" lnSpcReduction="20000"/>
          </a:bodyPr>
          <a:lstStyle/>
          <a:p>
            <a:pPr marL="0" lvl="0" indent="0" algn="just" rtl="0">
              <a:lnSpc>
                <a:spcPct val="90000"/>
              </a:lnSpc>
              <a:spcBef>
                <a:spcPts val="0"/>
              </a:spcBef>
              <a:spcAft>
                <a:spcPts val="0"/>
              </a:spcAft>
              <a:buClr>
                <a:schemeClr val="dk1"/>
              </a:buClr>
              <a:buSzPct val="100000"/>
              <a:buFont typeface="Open Sans"/>
              <a:buNone/>
            </a:pPr>
            <a:endParaRPr sz="2800">
              <a:solidFill>
                <a:schemeClr val="dk1"/>
              </a:solidFill>
            </a:endParaRPr>
          </a:p>
          <a:p>
            <a:pPr marL="0" lvl="0" indent="-162401" algn="just" rtl="0">
              <a:lnSpc>
                <a:spcPct val="90000"/>
              </a:lnSpc>
              <a:spcBef>
                <a:spcPts val="1000"/>
              </a:spcBef>
              <a:spcAft>
                <a:spcPts val="0"/>
              </a:spcAft>
              <a:buClr>
                <a:schemeClr val="dk1"/>
              </a:buClr>
              <a:buSzPct val="100000"/>
              <a:buFont typeface="Open Sans"/>
              <a:buChar char="•"/>
            </a:pPr>
            <a:r>
              <a:rPr lang="en-US" sz="3300">
                <a:solidFill>
                  <a:schemeClr val="dk1"/>
                </a:solidFill>
              </a:rPr>
              <a:t>ऑक्सीजन प्रचुर मात्रा में होना I</a:t>
            </a:r>
            <a:endParaRPr/>
          </a:p>
          <a:p>
            <a:pPr marL="0" lvl="0" indent="0" algn="just" rtl="0">
              <a:lnSpc>
                <a:spcPct val="90000"/>
              </a:lnSpc>
              <a:spcBef>
                <a:spcPts val="1000"/>
              </a:spcBef>
              <a:spcAft>
                <a:spcPts val="0"/>
              </a:spcAft>
              <a:buClr>
                <a:schemeClr val="dk1"/>
              </a:buClr>
              <a:buSzPct val="100000"/>
              <a:buFont typeface="Open Sans"/>
              <a:buNone/>
            </a:pPr>
            <a:endParaRPr sz="3300">
              <a:solidFill>
                <a:schemeClr val="dk1"/>
              </a:solidFill>
            </a:endParaRPr>
          </a:p>
          <a:p>
            <a:pPr marL="0" lvl="0" indent="-162401" algn="just" rtl="0">
              <a:lnSpc>
                <a:spcPct val="90000"/>
              </a:lnSpc>
              <a:spcBef>
                <a:spcPts val="1000"/>
              </a:spcBef>
              <a:spcAft>
                <a:spcPts val="0"/>
              </a:spcAft>
              <a:buClr>
                <a:schemeClr val="dk1"/>
              </a:buClr>
              <a:buSzPct val="100000"/>
              <a:buFont typeface="Open Sans"/>
              <a:buChar char="•"/>
            </a:pPr>
            <a:r>
              <a:rPr lang="en-US" sz="3300">
                <a:solidFill>
                  <a:schemeClr val="dk1"/>
                </a:solidFill>
              </a:rPr>
              <a:t>तापमान </a:t>
            </a:r>
            <a:r>
              <a:rPr lang="en-US" sz="3300"/>
              <a:t>उच्च शिखर तक </a:t>
            </a:r>
            <a:r>
              <a:rPr lang="en-US" sz="3300">
                <a:solidFill>
                  <a:schemeClr val="dk1"/>
                </a:solidFill>
              </a:rPr>
              <a:t>नहीं बढ़ा होना I</a:t>
            </a:r>
            <a:endParaRPr/>
          </a:p>
          <a:p>
            <a:pPr marL="0" lvl="0" indent="0" algn="just" rtl="0">
              <a:lnSpc>
                <a:spcPct val="90000"/>
              </a:lnSpc>
              <a:spcBef>
                <a:spcPts val="1000"/>
              </a:spcBef>
              <a:spcAft>
                <a:spcPts val="0"/>
              </a:spcAft>
              <a:buClr>
                <a:schemeClr val="dk1"/>
              </a:buClr>
              <a:buSzPct val="100000"/>
              <a:buNone/>
            </a:pPr>
            <a:r>
              <a:rPr lang="en-US" sz="3300">
                <a:solidFill>
                  <a:schemeClr val="dk1"/>
                </a:solidFill>
              </a:rPr>
              <a:t> </a:t>
            </a:r>
            <a:endParaRPr sz="3300">
              <a:solidFill>
                <a:schemeClr val="dk1"/>
              </a:solidFill>
            </a:endParaRPr>
          </a:p>
          <a:p>
            <a:pPr marL="0" lvl="0" indent="-162401" algn="just" rtl="0">
              <a:lnSpc>
                <a:spcPct val="90000"/>
              </a:lnSpc>
              <a:spcBef>
                <a:spcPts val="1000"/>
              </a:spcBef>
              <a:spcAft>
                <a:spcPts val="0"/>
              </a:spcAft>
              <a:buClr>
                <a:schemeClr val="dk1"/>
              </a:buClr>
              <a:buSzPct val="100000"/>
              <a:buFont typeface="Open Sans"/>
              <a:buChar char="•"/>
            </a:pPr>
            <a:r>
              <a:rPr lang="en-US" sz="3300">
                <a:solidFill>
                  <a:schemeClr val="dk1"/>
                </a:solidFill>
              </a:rPr>
              <a:t>साँस लेना मुश्किल नहीं </a:t>
            </a:r>
            <a:r>
              <a:rPr lang="en-US" sz="3300"/>
              <a:t>होना</a:t>
            </a:r>
            <a:r>
              <a:rPr lang="en-US" sz="3300">
                <a:solidFill>
                  <a:schemeClr val="dk1"/>
                </a:solidFill>
              </a:rPr>
              <a:t> I</a:t>
            </a:r>
            <a:endParaRPr/>
          </a:p>
          <a:p>
            <a:pPr marL="0" lvl="0" indent="0" algn="just" rtl="0">
              <a:lnSpc>
                <a:spcPct val="90000"/>
              </a:lnSpc>
              <a:spcBef>
                <a:spcPts val="1000"/>
              </a:spcBef>
              <a:spcAft>
                <a:spcPts val="0"/>
              </a:spcAft>
              <a:buClr>
                <a:schemeClr val="dk1"/>
              </a:buClr>
              <a:buSzPct val="100000"/>
              <a:buFont typeface="Open Sans"/>
              <a:buNone/>
            </a:pPr>
            <a:endParaRPr sz="3300">
              <a:solidFill>
                <a:schemeClr val="dk1"/>
              </a:solidFill>
            </a:endParaRPr>
          </a:p>
          <a:p>
            <a:pPr marL="0" lvl="0" indent="-162401" algn="just" rtl="0">
              <a:lnSpc>
                <a:spcPct val="90000"/>
              </a:lnSpc>
              <a:spcBef>
                <a:spcPts val="1000"/>
              </a:spcBef>
              <a:spcAft>
                <a:spcPts val="0"/>
              </a:spcAft>
              <a:buClr>
                <a:schemeClr val="dk1"/>
              </a:buClr>
              <a:buSzPct val="100000"/>
              <a:buFont typeface="Open Sans"/>
              <a:buChar char="•"/>
            </a:pPr>
            <a:r>
              <a:rPr lang="en-US" sz="3300">
                <a:solidFill>
                  <a:schemeClr val="dk1"/>
                </a:solidFill>
              </a:rPr>
              <a:t>अग्नि शमन :</a:t>
            </a:r>
            <a:endParaRPr/>
          </a:p>
          <a:p>
            <a:pPr marL="457200" lvl="1" indent="-162401" algn="just" rtl="0">
              <a:lnSpc>
                <a:spcPct val="90000"/>
              </a:lnSpc>
              <a:spcBef>
                <a:spcPts val="500"/>
              </a:spcBef>
              <a:spcAft>
                <a:spcPts val="0"/>
              </a:spcAft>
              <a:buClr>
                <a:schemeClr val="dk1"/>
              </a:buClr>
              <a:buSzPct val="100000"/>
              <a:buFont typeface="Open Sans"/>
              <a:buChar char="–"/>
            </a:pPr>
            <a:r>
              <a:rPr lang="en-US" sz="3300">
                <a:solidFill>
                  <a:schemeClr val="dk1"/>
                </a:solidFill>
              </a:rPr>
              <a:t>आग के आधार पर पानी का सीधा       </a:t>
            </a:r>
            <a:endParaRPr/>
          </a:p>
          <a:p>
            <a:pPr marL="457200" lvl="1" indent="0" algn="just" rtl="0">
              <a:lnSpc>
                <a:spcPct val="90000"/>
              </a:lnSpc>
              <a:spcBef>
                <a:spcPts val="500"/>
              </a:spcBef>
              <a:spcAft>
                <a:spcPts val="0"/>
              </a:spcAft>
              <a:buClr>
                <a:schemeClr val="dk1"/>
              </a:buClr>
              <a:buSzPct val="100000"/>
              <a:buNone/>
            </a:pPr>
            <a:r>
              <a:rPr lang="en-US" sz="3300"/>
              <a:t> </a:t>
            </a:r>
            <a:r>
              <a:rPr lang="en-US" sz="3300">
                <a:solidFill>
                  <a:schemeClr val="dk1"/>
                </a:solidFill>
              </a:rPr>
              <a:t>प्रयोग।</a:t>
            </a:r>
            <a:endParaRPr sz="3300">
              <a:solidFill>
                <a:schemeClr val="dk1"/>
              </a:solidFill>
            </a:endParaRPr>
          </a:p>
          <a:p>
            <a:pPr marL="457200" lvl="1" indent="0" algn="just" rtl="0">
              <a:lnSpc>
                <a:spcPct val="90000"/>
              </a:lnSpc>
              <a:spcBef>
                <a:spcPts val="500"/>
              </a:spcBef>
              <a:spcAft>
                <a:spcPts val="0"/>
              </a:spcAft>
              <a:buClr>
                <a:schemeClr val="dk1"/>
              </a:buClr>
              <a:buSzPct val="100000"/>
              <a:buNone/>
            </a:pPr>
            <a:endParaRPr sz="3300">
              <a:solidFill>
                <a:schemeClr val="dk1"/>
              </a:solidFill>
            </a:endParaRPr>
          </a:p>
          <a:p>
            <a:pPr marL="0" lvl="0" indent="-162401" algn="just" rtl="0">
              <a:lnSpc>
                <a:spcPct val="90000"/>
              </a:lnSpc>
              <a:spcBef>
                <a:spcPts val="1000"/>
              </a:spcBef>
              <a:spcAft>
                <a:spcPts val="0"/>
              </a:spcAft>
              <a:buClr>
                <a:schemeClr val="dk1"/>
              </a:buClr>
              <a:buSzPct val="100000"/>
              <a:buFont typeface="Open Sans"/>
              <a:buChar char="•"/>
            </a:pPr>
            <a:r>
              <a:rPr lang="en-US" sz="3300"/>
              <a:t>वायु संचार </a:t>
            </a:r>
            <a:r>
              <a:rPr lang="en-US" sz="3300">
                <a:solidFill>
                  <a:schemeClr val="dk1"/>
                </a:solidFill>
              </a:rPr>
              <a:t>: कोई समस्या नहीं होना I</a:t>
            </a:r>
            <a:endParaRPr/>
          </a:p>
          <a:p>
            <a:pPr marL="0" lvl="0" indent="0" algn="just" rtl="0">
              <a:lnSpc>
                <a:spcPct val="90000"/>
              </a:lnSpc>
              <a:spcBef>
                <a:spcPts val="1000"/>
              </a:spcBef>
              <a:spcAft>
                <a:spcPts val="0"/>
              </a:spcAft>
              <a:buClr>
                <a:schemeClr val="dk1"/>
              </a:buClr>
              <a:buSzPct val="100000"/>
              <a:buFont typeface="Open Sans"/>
              <a:buNone/>
            </a:pPr>
            <a:endParaRPr sz="3300">
              <a:solidFill>
                <a:schemeClr val="dk1"/>
              </a:solidFill>
            </a:endParaRPr>
          </a:p>
          <a:p>
            <a:pPr marL="0" lvl="0" indent="-162401" algn="just" rtl="0">
              <a:lnSpc>
                <a:spcPct val="90000"/>
              </a:lnSpc>
              <a:spcBef>
                <a:spcPts val="1000"/>
              </a:spcBef>
              <a:spcAft>
                <a:spcPts val="0"/>
              </a:spcAft>
              <a:buClr>
                <a:schemeClr val="dk1"/>
              </a:buClr>
              <a:buSzPct val="100000"/>
              <a:buFont typeface="Open Sans"/>
              <a:buChar char="•"/>
            </a:pPr>
            <a:r>
              <a:rPr lang="en-US" sz="3300">
                <a:solidFill>
                  <a:schemeClr val="dk1"/>
                </a:solidFill>
              </a:rPr>
              <a:t>वाष्प: कम उत्पन्न होना I</a:t>
            </a:r>
            <a:endParaRPr sz="3300">
              <a:solidFill>
                <a:schemeClr val="dk1"/>
              </a:solidFill>
            </a:endParaRPr>
          </a:p>
          <a:p>
            <a:pPr marL="457200" lvl="1" indent="0" algn="l" rtl="0">
              <a:lnSpc>
                <a:spcPct val="90000"/>
              </a:lnSpc>
              <a:spcBef>
                <a:spcPts val="500"/>
              </a:spcBef>
              <a:spcAft>
                <a:spcPts val="0"/>
              </a:spcAft>
              <a:buClr>
                <a:schemeClr val="dk1"/>
              </a:buClr>
              <a:buSzPct val="100000"/>
              <a:buFont typeface="Open Sans"/>
              <a:buNone/>
            </a:pPr>
            <a:endParaRPr sz="3300">
              <a:solidFill>
                <a:schemeClr val="dk1"/>
              </a:solidFill>
            </a:endParaRPr>
          </a:p>
        </p:txBody>
      </p:sp>
      <p:pic>
        <p:nvPicPr>
          <p:cNvPr id="168" name="Google Shape;168;p19"/>
          <p:cNvPicPr preferRelativeResize="0"/>
          <p:nvPr/>
        </p:nvPicPr>
        <p:blipFill rotWithShape="1">
          <a:blip r:embed="rId3">
            <a:alphaModFix/>
          </a:blip>
          <a:srcRect/>
          <a:stretch/>
        </p:blipFill>
        <p:spPr>
          <a:xfrm>
            <a:off x="2631087" y="1688410"/>
            <a:ext cx="3551522" cy="2712070"/>
          </a:xfrm>
          <a:prstGeom prst="rect">
            <a:avLst/>
          </a:prstGeom>
          <a:noFill/>
          <a:ln>
            <a:noFill/>
          </a:ln>
        </p:spPr>
      </p:pic>
      <p:pic>
        <p:nvPicPr>
          <p:cNvPr id="169" name="Google Shape;169;p19"/>
          <p:cNvPicPr preferRelativeResize="0"/>
          <p:nvPr/>
        </p:nvPicPr>
        <p:blipFill rotWithShape="1">
          <a:blip r:embed="rId4">
            <a:alphaModFix/>
          </a:blip>
          <a:srcRect/>
          <a:stretch/>
        </p:blipFill>
        <p:spPr>
          <a:xfrm>
            <a:off x="2353428" y="4430897"/>
            <a:ext cx="3865584" cy="2389632"/>
          </a:xfrm>
          <a:prstGeom prst="rect">
            <a:avLst/>
          </a:prstGeom>
          <a:noFill/>
          <a:ln>
            <a:noFill/>
          </a:ln>
        </p:spPr>
      </p:pic>
      <p:sp>
        <p:nvSpPr>
          <p:cNvPr id="170" name="Google Shape;170;p1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ctrTitle"/>
          </p:nvPr>
        </p:nvSpPr>
        <p:spPr>
          <a:xfrm>
            <a:off x="65758" y="2197748"/>
            <a:ext cx="3529131" cy="167346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4000"/>
              <a:buFont typeface="Open Sans"/>
              <a:buNone/>
            </a:pPr>
            <a:r>
              <a:rPr lang="en-US" sz="4000" b="1">
                <a:solidFill>
                  <a:srgbClr val="C00000"/>
                </a:solidFill>
              </a:rPr>
              <a:t>  स्वतंत्र रूप से     </a:t>
            </a:r>
            <a:br>
              <a:rPr lang="en-US" sz="4000" b="1">
                <a:solidFill>
                  <a:srgbClr val="C00000"/>
                </a:solidFill>
              </a:rPr>
            </a:br>
            <a:r>
              <a:rPr lang="en-US" sz="4000" b="1">
                <a:solidFill>
                  <a:srgbClr val="C00000"/>
                </a:solidFill>
              </a:rPr>
              <a:t> दहन का चरण </a:t>
            </a:r>
            <a:endParaRPr/>
          </a:p>
        </p:txBody>
      </p:sp>
      <p:sp>
        <p:nvSpPr>
          <p:cNvPr id="176" name="Google Shape;176;p20"/>
          <p:cNvSpPr txBox="1">
            <a:spLocks noGrp="1"/>
          </p:cNvSpPr>
          <p:nvPr>
            <p:ph type="subTitle" idx="1"/>
          </p:nvPr>
        </p:nvSpPr>
        <p:spPr>
          <a:xfrm>
            <a:off x="6955905" y="943737"/>
            <a:ext cx="5167000" cy="5808726"/>
          </a:xfrm>
          <a:prstGeom prst="rect">
            <a:avLst/>
          </a:prstGeom>
          <a:solidFill>
            <a:schemeClr val="lt2"/>
          </a:solid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Font typeface="Open Sans"/>
              <a:buNone/>
            </a:pPr>
            <a:endParaRPr>
              <a:solidFill>
                <a:schemeClr val="dk1"/>
              </a:solidFill>
            </a:endParaRPr>
          </a:p>
          <a:p>
            <a:pPr marL="0" lvl="0" indent="-177800" algn="l" rtl="0">
              <a:lnSpc>
                <a:spcPct val="90000"/>
              </a:lnSpc>
              <a:spcBef>
                <a:spcPts val="1000"/>
              </a:spcBef>
              <a:spcAft>
                <a:spcPts val="0"/>
              </a:spcAft>
              <a:buClr>
                <a:schemeClr val="dk1"/>
              </a:buClr>
              <a:buSzPts val="2800"/>
              <a:buFont typeface="Open Sans"/>
              <a:buChar char="•"/>
            </a:pPr>
            <a:r>
              <a:rPr lang="en-US" sz="2800">
                <a:solidFill>
                  <a:schemeClr val="dk1"/>
                </a:solidFill>
              </a:rPr>
              <a:t>आग में अधिक ईंधन शामिल हो  </a:t>
            </a:r>
            <a:endParaRPr/>
          </a:p>
          <a:p>
            <a:pPr marL="0" lvl="0" indent="0" algn="l" rtl="0">
              <a:lnSpc>
                <a:spcPct val="90000"/>
              </a:lnSpc>
              <a:spcBef>
                <a:spcPts val="1000"/>
              </a:spcBef>
              <a:spcAft>
                <a:spcPts val="0"/>
              </a:spcAft>
              <a:buClr>
                <a:schemeClr val="dk1"/>
              </a:buClr>
              <a:buSzPts val="2800"/>
              <a:buNone/>
            </a:pPr>
            <a:r>
              <a:rPr lang="en-US" sz="2800"/>
              <a:t> जाना I</a:t>
            </a:r>
            <a:endParaRPr sz="2800">
              <a:solidFill>
                <a:schemeClr val="dk1"/>
              </a:solidFill>
            </a:endParaRPr>
          </a:p>
          <a:p>
            <a:pPr marL="0" lvl="0" indent="0" algn="l" rtl="0">
              <a:lnSpc>
                <a:spcPct val="90000"/>
              </a:lnSpc>
              <a:spcBef>
                <a:spcPts val="1000"/>
              </a:spcBef>
              <a:spcAft>
                <a:spcPts val="0"/>
              </a:spcAft>
              <a:buClr>
                <a:schemeClr val="dk1"/>
              </a:buClr>
              <a:buSzPts val="2800"/>
              <a:buFont typeface="Open Sans"/>
              <a:buNone/>
            </a:pPr>
            <a:endParaRPr sz="2800">
              <a:solidFill>
                <a:schemeClr val="dk1"/>
              </a:solidFill>
            </a:endParaRPr>
          </a:p>
          <a:p>
            <a:pPr marL="0" lvl="0" indent="-177800" algn="l" rtl="0">
              <a:lnSpc>
                <a:spcPct val="90000"/>
              </a:lnSpc>
              <a:spcBef>
                <a:spcPts val="1000"/>
              </a:spcBef>
              <a:spcAft>
                <a:spcPts val="0"/>
              </a:spcAft>
              <a:buClr>
                <a:schemeClr val="dk1"/>
              </a:buClr>
              <a:buSzPts val="2800"/>
              <a:buFont typeface="Open Sans"/>
              <a:buChar char="•"/>
            </a:pPr>
            <a:r>
              <a:rPr lang="en-US" sz="2800">
                <a:solidFill>
                  <a:schemeClr val="dk1"/>
                </a:solidFill>
              </a:rPr>
              <a:t>ऑक्सीजन की आपूर्ति कम हो  </a:t>
            </a:r>
            <a:endParaRPr/>
          </a:p>
          <a:p>
            <a:pPr marL="0" lvl="0" indent="0" algn="l" rtl="0">
              <a:lnSpc>
                <a:spcPct val="90000"/>
              </a:lnSpc>
              <a:spcBef>
                <a:spcPts val="1000"/>
              </a:spcBef>
              <a:spcAft>
                <a:spcPts val="0"/>
              </a:spcAft>
              <a:buClr>
                <a:schemeClr val="dk1"/>
              </a:buClr>
              <a:buSzPts val="2800"/>
              <a:buNone/>
            </a:pPr>
            <a:r>
              <a:rPr lang="en-US" sz="2800"/>
              <a:t> जाना I </a:t>
            </a:r>
            <a:endParaRPr sz="2800">
              <a:solidFill>
                <a:schemeClr val="dk1"/>
              </a:solidFill>
            </a:endParaRPr>
          </a:p>
          <a:p>
            <a:pPr marL="0" lvl="0" indent="0" algn="l" rtl="0">
              <a:lnSpc>
                <a:spcPct val="90000"/>
              </a:lnSpc>
              <a:spcBef>
                <a:spcPts val="1000"/>
              </a:spcBef>
              <a:spcAft>
                <a:spcPts val="0"/>
              </a:spcAft>
              <a:buClr>
                <a:schemeClr val="dk1"/>
              </a:buClr>
              <a:buSzPts val="2800"/>
              <a:buFont typeface="Open Sans"/>
              <a:buNone/>
            </a:pPr>
            <a:endParaRPr sz="2800">
              <a:solidFill>
                <a:schemeClr val="dk1"/>
              </a:solidFill>
            </a:endParaRPr>
          </a:p>
          <a:p>
            <a:pPr marL="0" lvl="0" indent="-177800" algn="l" rtl="0">
              <a:lnSpc>
                <a:spcPct val="90000"/>
              </a:lnSpc>
              <a:spcBef>
                <a:spcPts val="1000"/>
              </a:spcBef>
              <a:spcAft>
                <a:spcPts val="0"/>
              </a:spcAft>
              <a:buClr>
                <a:schemeClr val="dk1"/>
              </a:buClr>
              <a:buSzPts val="2800"/>
              <a:buFont typeface="Open Sans"/>
              <a:buChar char="•"/>
            </a:pPr>
            <a:r>
              <a:rPr lang="en-US" sz="2800">
                <a:solidFill>
                  <a:schemeClr val="dk1"/>
                </a:solidFill>
              </a:rPr>
              <a:t>ऊपरी क्षेत्रों में  ऊष्मा का जमा  </a:t>
            </a:r>
            <a:endParaRPr/>
          </a:p>
          <a:p>
            <a:pPr marL="0" lvl="0" indent="0" algn="l" rtl="0">
              <a:lnSpc>
                <a:spcPct val="90000"/>
              </a:lnSpc>
              <a:spcBef>
                <a:spcPts val="1000"/>
              </a:spcBef>
              <a:spcAft>
                <a:spcPts val="0"/>
              </a:spcAft>
              <a:buClr>
                <a:schemeClr val="dk1"/>
              </a:buClr>
              <a:buSzPts val="2800"/>
              <a:buNone/>
            </a:pPr>
            <a:r>
              <a:rPr lang="en-US" sz="2800">
                <a:solidFill>
                  <a:schemeClr val="dk1"/>
                </a:solidFill>
              </a:rPr>
              <a:t> हो जाना I </a:t>
            </a:r>
            <a:endParaRPr sz="2800">
              <a:solidFill>
                <a:schemeClr val="dk1"/>
              </a:solidFill>
            </a:endParaRPr>
          </a:p>
          <a:p>
            <a:pPr marL="0" lvl="0" indent="0" algn="l" rtl="0">
              <a:lnSpc>
                <a:spcPct val="90000"/>
              </a:lnSpc>
              <a:spcBef>
                <a:spcPts val="1000"/>
              </a:spcBef>
              <a:spcAft>
                <a:spcPts val="0"/>
              </a:spcAft>
              <a:buClr>
                <a:schemeClr val="dk1"/>
              </a:buClr>
              <a:buSzPts val="2800"/>
              <a:buFont typeface="Open Sans"/>
              <a:buNone/>
            </a:pPr>
            <a:endParaRPr sz="2800">
              <a:solidFill>
                <a:schemeClr val="dk1"/>
              </a:solidFill>
            </a:endParaRPr>
          </a:p>
          <a:p>
            <a:pPr marL="0" lvl="0" indent="-177800" algn="l" rtl="0">
              <a:lnSpc>
                <a:spcPct val="90000"/>
              </a:lnSpc>
              <a:spcBef>
                <a:spcPts val="1000"/>
              </a:spcBef>
              <a:spcAft>
                <a:spcPts val="0"/>
              </a:spcAft>
              <a:buClr>
                <a:schemeClr val="dk1"/>
              </a:buClr>
              <a:buSzPts val="2800"/>
              <a:buFont typeface="Open Sans"/>
              <a:buChar char="•"/>
            </a:pPr>
            <a:r>
              <a:rPr lang="en-US" sz="2800">
                <a:solidFill>
                  <a:schemeClr val="dk1"/>
                </a:solidFill>
              </a:rPr>
              <a:t> सांस लेने में कठिनाई: मास्क की   </a:t>
            </a:r>
            <a:endParaRPr/>
          </a:p>
          <a:p>
            <a:pPr marL="0" lvl="0" indent="0" algn="l" rtl="0">
              <a:lnSpc>
                <a:spcPct val="90000"/>
              </a:lnSpc>
              <a:spcBef>
                <a:spcPts val="1000"/>
              </a:spcBef>
              <a:spcAft>
                <a:spcPts val="0"/>
              </a:spcAft>
              <a:buClr>
                <a:schemeClr val="dk1"/>
              </a:buClr>
              <a:buSzPts val="2800"/>
              <a:buNone/>
            </a:pPr>
            <a:r>
              <a:rPr lang="en-US" sz="2800"/>
              <a:t> </a:t>
            </a:r>
            <a:r>
              <a:rPr lang="en-US" sz="2800">
                <a:solidFill>
                  <a:schemeClr val="dk1"/>
                </a:solidFill>
              </a:rPr>
              <a:t>सिफारिश की जाती है</a:t>
            </a:r>
            <a:endParaRPr/>
          </a:p>
        </p:txBody>
      </p:sp>
      <p:pic>
        <p:nvPicPr>
          <p:cNvPr id="177" name="Google Shape;177;p20"/>
          <p:cNvPicPr preferRelativeResize="0"/>
          <p:nvPr/>
        </p:nvPicPr>
        <p:blipFill rotWithShape="1">
          <a:blip r:embed="rId3">
            <a:alphaModFix/>
          </a:blip>
          <a:srcRect/>
          <a:stretch/>
        </p:blipFill>
        <p:spPr>
          <a:xfrm>
            <a:off x="3502095" y="1143000"/>
            <a:ext cx="3457915" cy="2414016"/>
          </a:xfrm>
          <a:prstGeom prst="rect">
            <a:avLst/>
          </a:prstGeom>
          <a:noFill/>
          <a:ln>
            <a:noFill/>
          </a:ln>
        </p:spPr>
      </p:pic>
      <p:pic>
        <p:nvPicPr>
          <p:cNvPr id="178" name="Google Shape;178;p20"/>
          <p:cNvPicPr preferRelativeResize="0"/>
          <p:nvPr/>
        </p:nvPicPr>
        <p:blipFill rotWithShape="1">
          <a:blip r:embed="rId4">
            <a:alphaModFix/>
          </a:blip>
          <a:srcRect/>
          <a:stretch/>
        </p:blipFill>
        <p:spPr>
          <a:xfrm>
            <a:off x="3555176" y="3559277"/>
            <a:ext cx="3365500" cy="2286000"/>
          </a:xfrm>
          <a:prstGeom prst="rect">
            <a:avLst/>
          </a:prstGeom>
          <a:noFill/>
          <a:ln>
            <a:noFill/>
          </a:ln>
        </p:spPr>
      </p:pic>
      <p:sp>
        <p:nvSpPr>
          <p:cNvPr id="179" name="Google Shape;179;p2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ctrTitle"/>
          </p:nvPr>
        </p:nvSpPr>
        <p:spPr>
          <a:xfrm>
            <a:off x="66072" y="2022750"/>
            <a:ext cx="3317333" cy="222738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4800"/>
              <a:buFont typeface="Open Sans"/>
              <a:buNone/>
            </a:pPr>
            <a:r>
              <a:rPr lang="en-US" sz="4800" b="1">
                <a:solidFill>
                  <a:srgbClr val="C00000"/>
                </a:solidFill>
              </a:rPr>
              <a:t>  </a:t>
            </a:r>
            <a:r>
              <a:rPr lang="en-US" sz="4000" b="1">
                <a:solidFill>
                  <a:srgbClr val="C00000"/>
                </a:solidFill>
              </a:rPr>
              <a:t>सुलगने का   </a:t>
            </a:r>
            <a:br>
              <a:rPr lang="en-US" sz="4000" b="1">
                <a:solidFill>
                  <a:srgbClr val="C00000"/>
                </a:solidFill>
              </a:rPr>
            </a:br>
            <a:r>
              <a:rPr lang="en-US" sz="4000" b="1">
                <a:solidFill>
                  <a:srgbClr val="C00000"/>
                </a:solidFill>
              </a:rPr>
              <a:t>      चरण</a:t>
            </a:r>
            <a:endParaRPr sz="4000">
              <a:solidFill>
                <a:srgbClr val="C00000"/>
              </a:solidFill>
            </a:endParaRPr>
          </a:p>
        </p:txBody>
      </p:sp>
      <p:sp>
        <p:nvSpPr>
          <p:cNvPr id="185" name="Google Shape;185;p21"/>
          <p:cNvSpPr txBox="1">
            <a:spLocks noGrp="1"/>
          </p:cNvSpPr>
          <p:nvPr>
            <p:ph type="subTitle" idx="1"/>
          </p:nvPr>
        </p:nvSpPr>
        <p:spPr>
          <a:xfrm>
            <a:off x="6442074" y="912387"/>
            <a:ext cx="5716524" cy="5677077"/>
          </a:xfrm>
          <a:prstGeom prst="rect">
            <a:avLst/>
          </a:prstGeom>
          <a:solidFill>
            <a:schemeClr val="lt2"/>
          </a:solid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Font typeface="Open Sans"/>
              <a:buNone/>
            </a:pPr>
            <a:endParaRPr sz="2800">
              <a:solidFill>
                <a:schemeClr val="dk1"/>
              </a:solidFill>
            </a:endParaRPr>
          </a:p>
          <a:p>
            <a:pPr marL="0" lvl="0" indent="-178117" algn="l" rtl="0">
              <a:lnSpc>
                <a:spcPct val="90000"/>
              </a:lnSpc>
              <a:spcBef>
                <a:spcPts val="1000"/>
              </a:spcBef>
              <a:spcAft>
                <a:spcPts val="0"/>
              </a:spcAft>
              <a:buClr>
                <a:schemeClr val="dk1"/>
              </a:buClr>
              <a:buSzPct val="100000"/>
              <a:buFont typeface="Open Sans"/>
              <a:buChar char="•"/>
            </a:pPr>
            <a:r>
              <a:rPr lang="en-US" sz="3300">
                <a:solidFill>
                  <a:schemeClr val="dk1"/>
                </a:solidFill>
              </a:rPr>
              <a:t>ऑक्सीजन की आपूर्ति, आग की मांग  </a:t>
            </a:r>
            <a:endParaRPr/>
          </a:p>
          <a:p>
            <a:pPr marL="0" lvl="0" indent="0" algn="l" rtl="0">
              <a:lnSpc>
                <a:spcPct val="90000"/>
              </a:lnSpc>
              <a:spcBef>
                <a:spcPts val="1000"/>
              </a:spcBef>
              <a:spcAft>
                <a:spcPts val="0"/>
              </a:spcAft>
              <a:buClr>
                <a:schemeClr val="dk1"/>
              </a:buClr>
              <a:buSzPct val="100000"/>
              <a:buNone/>
            </a:pPr>
            <a:r>
              <a:rPr lang="en-US" sz="3300"/>
              <a:t>  </a:t>
            </a:r>
            <a:r>
              <a:rPr lang="en-US" sz="3300">
                <a:solidFill>
                  <a:schemeClr val="dk1"/>
                </a:solidFill>
              </a:rPr>
              <a:t>के बराबर नहीं होना I</a:t>
            </a:r>
            <a:endParaRPr sz="3300">
              <a:solidFill>
                <a:schemeClr val="dk1"/>
              </a:solidFill>
            </a:endParaRPr>
          </a:p>
          <a:p>
            <a:pPr marL="0" lvl="0" indent="0" algn="l" rtl="0">
              <a:lnSpc>
                <a:spcPct val="90000"/>
              </a:lnSpc>
              <a:spcBef>
                <a:spcPts val="1000"/>
              </a:spcBef>
              <a:spcAft>
                <a:spcPts val="0"/>
              </a:spcAft>
              <a:buClr>
                <a:schemeClr val="dk1"/>
              </a:buClr>
              <a:buSzPct val="100000"/>
              <a:buFont typeface="Open Sans"/>
              <a:buNone/>
            </a:pPr>
            <a:endParaRPr sz="3300">
              <a:solidFill>
                <a:schemeClr val="dk1"/>
              </a:solidFill>
            </a:endParaRPr>
          </a:p>
          <a:p>
            <a:pPr marL="0" lvl="0" indent="-178117" algn="l" rtl="0">
              <a:lnSpc>
                <a:spcPct val="90000"/>
              </a:lnSpc>
              <a:spcBef>
                <a:spcPts val="1000"/>
              </a:spcBef>
              <a:spcAft>
                <a:spcPts val="0"/>
              </a:spcAft>
              <a:buClr>
                <a:schemeClr val="dk1"/>
              </a:buClr>
              <a:buSzPct val="100000"/>
              <a:buFont typeface="Open Sans"/>
              <a:buChar char="•"/>
            </a:pPr>
            <a:r>
              <a:rPr lang="en-US" sz="3300">
                <a:solidFill>
                  <a:schemeClr val="dk1"/>
                </a:solidFill>
              </a:rPr>
              <a:t>पूरे क्षेत्र में तापमान बहुत अधिक </a:t>
            </a:r>
            <a:r>
              <a:rPr lang="en-US" sz="3300"/>
              <a:t>होना </a:t>
            </a:r>
            <a:endParaRPr sz="3300">
              <a:solidFill>
                <a:schemeClr val="dk1"/>
              </a:solidFill>
            </a:endParaRPr>
          </a:p>
          <a:p>
            <a:pPr marL="0" lvl="0" indent="0" algn="l" rtl="0">
              <a:lnSpc>
                <a:spcPct val="90000"/>
              </a:lnSpc>
              <a:spcBef>
                <a:spcPts val="1000"/>
              </a:spcBef>
              <a:spcAft>
                <a:spcPts val="0"/>
              </a:spcAft>
              <a:buClr>
                <a:schemeClr val="dk1"/>
              </a:buClr>
              <a:buSzPct val="100000"/>
              <a:buFont typeface="Open Sans"/>
              <a:buNone/>
            </a:pPr>
            <a:endParaRPr sz="3300">
              <a:solidFill>
                <a:schemeClr val="dk1"/>
              </a:solidFill>
            </a:endParaRPr>
          </a:p>
          <a:p>
            <a:pPr marL="0" lvl="0" indent="-178117" algn="l" rtl="0">
              <a:lnSpc>
                <a:spcPct val="90000"/>
              </a:lnSpc>
              <a:spcBef>
                <a:spcPts val="1000"/>
              </a:spcBef>
              <a:spcAft>
                <a:spcPts val="0"/>
              </a:spcAft>
              <a:buClr>
                <a:schemeClr val="dk1"/>
              </a:buClr>
              <a:buSzPct val="100000"/>
              <a:buFont typeface="Open Sans"/>
              <a:buChar char="•"/>
            </a:pPr>
            <a:r>
              <a:rPr lang="en-US" sz="3300">
                <a:solidFill>
                  <a:schemeClr val="dk1"/>
                </a:solidFill>
              </a:rPr>
              <a:t>सामान्य श्वास लेना संभव नहीं </a:t>
            </a:r>
            <a:r>
              <a:rPr lang="en-US" sz="3300"/>
              <a:t>होना I</a:t>
            </a:r>
            <a:endParaRPr sz="3300">
              <a:solidFill>
                <a:schemeClr val="dk1"/>
              </a:solidFill>
            </a:endParaRPr>
          </a:p>
          <a:p>
            <a:pPr marL="0" lvl="0" indent="0" algn="l" rtl="0">
              <a:lnSpc>
                <a:spcPct val="90000"/>
              </a:lnSpc>
              <a:spcBef>
                <a:spcPts val="1000"/>
              </a:spcBef>
              <a:spcAft>
                <a:spcPts val="0"/>
              </a:spcAft>
              <a:buClr>
                <a:schemeClr val="dk1"/>
              </a:buClr>
              <a:buSzPct val="100000"/>
              <a:buFont typeface="Open Sans"/>
              <a:buNone/>
            </a:pPr>
            <a:endParaRPr sz="3300">
              <a:solidFill>
                <a:schemeClr val="dk1"/>
              </a:solidFill>
            </a:endParaRPr>
          </a:p>
          <a:p>
            <a:pPr marL="0" lvl="0" indent="-178117" algn="l" rtl="0">
              <a:lnSpc>
                <a:spcPct val="90000"/>
              </a:lnSpc>
              <a:spcBef>
                <a:spcPts val="1000"/>
              </a:spcBef>
              <a:spcAft>
                <a:spcPts val="0"/>
              </a:spcAft>
              <a:buClr>
                <a:schemeClr val="dk1"/>
              </a:buClr>
              <a:buSzPct val="100000"/>
              <a:buFont typeface="Open Sans"/>
              <a:buChar char="•"/>
            </a:pPr>
            <a:r>
              <a:rPr lang="en-US" sz="3300">
                <a:solidFill>
                  <a:schemeClr val="dk1"/>
                </a:solidFill>
              </a:rPr>
              <a:t>ऑक्सीजन की कमी </a:t>
            </a:r>
            <a:r>
              <a:rPr lang="en-US" sz="3300"/>
              <a:t>के कारण दुबारा </a:t>
            </a:r>
            <a:endParaRPr/>
          </a:p>
          <a:p>
            <a:pPr marL="0" lvl="0" indent="0" algn="l" rtl="0">
              <a:lnSpc>
                <a:spcPct val="90000"/>
              </a:lnSpc>
              <a:spcBef>
                <a:spcPts val="1000"/>
              </a:spcBef>
              <a:spcAft>
                <a:spcPts val="0"/>
              </a:spcAft>
              <a:buClr>
                <a:schemeClr val="dk1"/>
              </a:buClr>
              <a:buSzPct val="100000"/>
              <a:buNone/>
            </a:pPr>
            <a:r>
              <a:rPr lang="en-US" sz="3300"/>
              <a:t> तेज आग/</a:t>
            </a:r>
            <a:r>
              <a:rPr lang="en-US" sz="3300">
                <a:solidFill>
                  <a:schemeClr val="dk1"/>
                </a:solidFill>
              </a:rPr>
              <a:t> </a:t>
            </a:r>
            <a:r>
              <a:rPr lang="en-US" sz="3300"/>
              <a:t>बिस्फोट होना I</a:t>
            </a:r>
            <a:endParaRPr sz="3300">
              <a:solidFill>
                <a:schemeClr val="dk1"/>
              </a:solidFill>
            </a:endParaRPr>
          </a:p>
          <a:p>
            <a:pPr marL="0" lvl="0" indent="0" algn="l" rtl="0">
              <a:lnSpc>
                <a:spcPct val="90000"/>
              </a:lnSpc>
              <a:spcBef>
                <a:spcPts val="1000"/>
              </a:spcBef>
              <a:spcAft>
                <a:spcPts val="0"/>
              </a:spcAft>
              <a:buClr>
                <a:schemeClr val="dk1"/>
              </a:buClr>
              <a:buSzPct val="100000"/>
              <a:buFont typeface="Open Sans"/>
              <a:buNone/>
            </a:pPr>
            <a:endParaRPr sz="3300">
              <a:solidFill>
                <a:schemeClr val="dk1"/>
              </a:solidFill>
            </a:endParaRPr>
          </a:p>
          <a:p>
            <a:pPr marL="0" lvl="0" indent="-178117" algn="l" rtl="0">
              <a:lnSpc>
                <a:spcPct val="90000"/>
              </a:lnSpc>
              <a:spcBef>
                <a:spcPts val="1000"/>
              </a:spcBef>
              <a:spcAft>
                <a:spcPts val="0"/>
              </a:spcAft>
              <a:buClr>
                <a:schemeClr val="dk1"/>
              </a:buClr>
              <a:buSzPct val="100000"/>
              <a:buFont typeface="Open Sans"/>
              <a:buChar char="•"/>
            </a:pPr>
            <a:r>
              <a:rPr lang="en-US" sz="3300">
                <a:solidFill>
                  <a:schemeClr val="dk1"/>
                </a:solidFill>
              </a:rPr>
              <a:t>अप्रत्यक्ष विधि से अग्निशमन करना I</a:t>
            </a:r>
            <a:endParaRPr sz="3300">
              <a:solidFill>
                <a:schemeClr val="dk1"/>
              </a:solidFill>
            </a:endParaRPr>
          </a:p>
        </p:txBody>
      </p:sp>
      <p:pic>
        <p:nvPicPr>
          <p:cNvPr id="186" name="Google Shape;186;p21"/>
          <p:cNvPicPr preferRelativeResize="0"/>
          <p:nvPr/>
        </p:nvPicPr>
        <p:blipFill rotWithShape="1">
          <a:blip r:embed="rId3">
            <a:alphaModFix/>
          </a:blip>
          <a:srcRect/>
          <a:stretch/>
        </p:blipFill>
        <p:spPr>
          <a:xfrm>
            <a:off x="2919997" y="1057656"/>
            <a:ext cx="3550310" cy="2535936"/>
          </a:xfrm>
          <a:prstGeom prst="rect">
            <a:avLst/>
          </a:prstGeom>
          <a:noFill/>
          <a:ln>
            <a:noFill/>
          </a:ln>
        </p:spPr>
      </p:pic>
      <p:pic>
        <p:nvPicPr>
          <p:cNvPr id="187" name="Google Shape;187;p21"/>
          <p:cNvPicPr preferRelativeResize="0"/>
          <p:nvPr/>
        </p:nvPicPr>
        <p:blipFill rotWithShape="1">
          <a:blip r:embed="rId4">
            <a:alphaModFix/>
          </a:blip>
          <a:srcRect/>
          <a:stretch/>
        </p:blipFill>
        <p:spPr>
          <a:xfrm>
            <a:off x="3043579" y="3636670"/>
            <a:ext cx="3230034" cy="2114204"/>
          </a:xfrm>
          <a:prstGeom prst="rect">
            <a:avLst/>
          </a:prstGeom>
          <a:noFill/>
          <a:ln>
            <a:noFill/>
          </a:ln>
        </p:spPr>
      </p:pic>
      <p:sp>
        <p:nvSpPr>
          <p:cNvPr id="188" name="Google Shape;188;p2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1619</Words>
  <Application>Microsoft Office PowerPoint</Application>
  <PresentationFormat>Widescreen</PresentationFormat>
  <Paragraphs>336</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Open Sans</vt:lpstr>
      <vt:lpstr>Tahoma</vt:lpstr>
      <vt:lpstr>Arial</vt:lpstr>
      <vt:lpstr>Times New Roman</vt:lpstr>
      <vt:lpstr>Open Sans SemiBold</vt:lpstr>
      <vt:lpstr>Calibri</vt:lpstr>
      <vt:lpstr>Office Theme</vt:lpstr>
      <vt:lpstr>PowerPoint Presentation</vt:lpstr>
      <vt:lpstr>उद्देश्य</vt:lpstr>
      <vt:lpstr>आग</vt:lpstr>
      <vt:lpstr>अग्नि त्रिकोण </vt:lpstr>
      <vt:lpstr>PowerPoint Presentation</vt:lpstr>
      <vt:lpstr>PowerPoint Presentation</vt:lpstr>
      <vt:lpstr>  शुरुआत    का चरण</vt:lpstr>
      <vt:lpstr>  स्वतंत्र रूप से       दहन का चरण </vt:lpstr>
      <vt:lpstr>  सुलगने का          चरण</vt:lpstr>
      <vt:lpstr>PowerPoint Presentation</vt:lpstr>
      <vt:lpstr>आग फैलने का तरीका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अग्निशमन के सिध्दांत </vt:lpstr>
      <vt:lpstr>PowerPoint Presentation</vt:lpstr>
      <vt:lpstr>आग से लड़ना</vt:lpstr>
      <vt:lpstr>अग्निशामक यंत्रों के प्रकार</vt:lpstr>
      <vt:lpstr>अग्निशामक यंत्रों के प्रकार</vt:lpstr>
      <vt:lpstr>अग्निशामक यंत्रों के प्रकार</vt:lpstr>
      <vt:lpstr>अग्निशामक  यंत्रों के प्रकार</vt:lpstr>
      <vt:lpstr>अग्निशामक यंत्रों के          प्रकार</vt:lpstr>
      <vt:lpstr>अग्निशामक</vt:lpstr>
      <vt:lpstr>रोकथाम और आग पर नियंत्रण</vt:lpstr>
      <vt:lpstr>आग लगने के सामान्य कारण</vt:lpstr>
      <vt:lpstr>आग लगने के सामान्य कारण</vt:lpstr>
      <vt:lpstr>आग से बचाव के सुझाव</vt:lpstr>
      <vt:lpstr>दौड़ना नहीं है !</vt:lpstr>
      <vt:lpstr>PowerPoint Presentation</vt:lpstr>
      <vt:lpstr>PowerPoint Presentation</vt:lpstr>
      <vt:lpstr>PowerPoint Presentation</vt:lpstr>
      <vt:lpstr>PowerPoint Presentation</vt:lpstr>
      <vt:lpstr>समीक्षा</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DOG K9</cp:lastModifiedBy>
  <cp:revision>8</cp:revision>
  <dcterms:modified xsi:type="dcterms:W3CDTF">2025-12-18T07:24:15Z</dcterms:modified>
</cp:coreProperties>
</file>