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6"/>
  </p:notesMasterIdLst>
  <p:sldIdLst>
    <p:sldId id="257" r:id="rId2"/>
    <p:sldId id="320" r:id="rId3"/>
    <p:sldId id="1206" r:id="rId4"/>
    <p:sldId id="1207" r:id="rId5"/>
    <p:sldId id="1208" r:id="rId6"/>
    <p:sldId id="1209" r:id="rId7"/>
    <p:sldId id="1210" r:id="rId8"/>
    <p:sldId id="1211" r:id="rId9"/>
    <p:sldId id="1212" r:id="rId10"/>
    <p:sldId id="1213" r:id="rId11"/>
    <p:sldId id="1214" r:id="rId12"/>
    <p:sldId id="1215" r:id="rId13"/>
    <p:sldId id="1216" r:id="rId14"/>
    <p:sldId id="1217" r:id="rId15"/>
    <p:sldId id="1218" r:id="rId16"/>
    <p:sldId id="1219" r:id="rId17"/>
    <p:sldId id="1220" r:id="rId18"/>
    <p:sldId id="1221" r:id="rId19"/>
    <p:sldId id="1222" r:id="rId20"/>
    <p:sldId id="1223" r:id="rId21"/>
    <p:sldId id="1224" r:id="rId22"/>
    <p:sldId id="1225" r:id="rId23"/>
    <p:sldId id="1226" r:id="rId24"/>
    <p:sldId id="1227" r:id="rId25"/>
    <p:sldId id="1228" r:id="rId26"/>
    <p:sldId id="1229" r:id="rId27"/>
    <p:sldId id="1230" r:id="rId28"/>
    <p:sldId id="1231" r:id="rId29"/>
    <p:sldId id="1232" r:id="rId30"/>
    <p:sldId id="1233" r:id="rId31"/>
    <p:sldId id="1234" r:id="rId32"/>
    <p:sldId id="1235" r:id="rId33"/>
    <p:sldId id="1236" r:id="rId34"/>
    <p:sldId id="1237" r:id="rId35"/>
    <p:sldId id="1238" r:id="rId36"/>
    <p:sldId id="1239" r:id="rId37"/>
    <p:sldId id="1240" r:id="rId38"/>
    <p:sldId id="1241" r:id="rId39"/>
    <p:sldId id="1242" r:id="rId40"/>
    <p:sldId id="1243" r:id="rId41"/>
    <p:sldId id="1244" r:id="rId42"/>
    <p:sldId id="1245" r:id="rId43"/>
    <p:sldId id="1246" r:id="rId44"/>
    <p:sldId id="1247" r:id="rId45"/>
    <p:sldId id="1248" r:id="rId46"/>
    <p:sldId id="1249" r:id="rId47"/>
    <p:sldId id="1250" r:id="rId48"/>
    <p:sldId id="1251" r:id="rId49"/>
    <p:sldId id="1252" r:id="rId50"/>
    <p:sldId id="1253" r:id="rId51"/>
    <p:sldId id="1254" r:id="rId52"/>
    <p:sldId id="1255" r:id="rId53"/>
    <p:sldId id="1256" r:id="rId54"/>
    <p:sldId id="1257" r:id="rId55"/>
    <p:sldId id="1260" r:id="rId56"/>
    <p:sldId id="1261" r:id="rId57"/>
    <p:sldId id="1262" r:id="rId58"/>
    <p:sldId id="1263" r:id="rId59"/>
    <p:sldId id="1264" r:id="rId60"/>
    <p:sldId id="1265" r:id="rId61"/>
    <p:sldId id="1266" r:id="rId62"/>
    <p:sldId id="1267" r:id="rId63"/>
    <p:sldId id="1268" r:id="rId64"/>
    <p:sldId id="1269" r:id="rId65"/>
    <p:sldId id="1270" r:id="rId66"/>
    <p:sldId id="1271" r:id="rId67"/>
    <p:sldId id="1272" r:id="rId68"/>
    <p:sldId id="1273" r:id="rId69"/>
    <p:sldId id="1274" r:id="rId70"/>
    <p:sldId id="1275" r:id="rId71"/>
    <p:sldId id="296" r:id="rId72"/>
    <p:sldId id="298" r:id="rId73"/>
    <p:sldId id="319" r:id="rId74"/>
    <p:sldId id="299" r:id="rId7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516" autoAdjust="0"/>
  </p:normalViewPr>
  <p:slideViewPr>
    <p:cSldViewPr snapToGrid="0">
      <p:cViewPr varScale="1">
        <p:scale>
          <a:sx n="77" d="100"/>
          <a:sy n="77" d="100"/>
        </p:scale>
        <p:origin x="176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1FEA78-74E9-48D6-BD9B-C8CBE6CF73FF}" type="datetimeFigureOut">
              <a:rPr lang="en-IN" smtClean="0"/>
              <a:t>17-12-2025</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A9BF67-D9C9-438A-9F28-AD44A0EA7934}" type="slidenum">
              <a:rPr lang="en-IN" smtClean="0"/>
              <a:t>‹#›</a:t>
            </a:fld>
            <a:endParaRPr lang="en-IN"/>
          </a:p>
        </p:txBody>
      </p:sp>
    </p:spTree>
    <p:extLst>
      <p:ext uri="{BB962C8B-B14F-4D97-AF65-F5344CB8AC3E}">
        <p14:creationId xmlns:p14="http://schemas.microsoft.com/office/powerpoint/2010/main" val="36189349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ChangeArrowheads="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9219"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IN" altLang="en-US"/>
          </a:p>
        </p:txBody>
      </p:sp>
      <p:sp>
        <p:nvSpPr>
          <p:cNvPr id="9220"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Light" panose="020F0302020204030204" pitchFamily="34" charset="0"/>
              </a:defRPr>
            </a:lvl1pPr>
            <a:lvl2pPr marL="742950" indent="-285750">
              <a:defRPr>
                <a:solidFill>
                  <a:schemeClr val="tx1"/>
                </a:solidFill>
                <a:latin typeface="Calibri Light" panose="020F0302020204030204" pitchFamily="34" charset="0"/>
              </a:defRPr>
            </a:lvl2pPr>
            <a:lvl3pPr marL="1143000" indent="-228600">
              <a:defRPr>
                <a:solidFill>
                  <a:schemeClr val="tx1"/>
                </a:solidFill>
                <a:latin typeface="Calibri Light" panose="020F0302020204030204" pitchFamily="34" charset="0"/>
              </a:defRPr>
            </a:lvl3pPr>
            <a:lvl4pPr marL="1600200" indent="-228600">
              <a:defRPr>
                <a:solidFill>
                  <a:schemeClr val="tx1"/>
                </a:solidFill>
                <a:latin typeface="Calibri Light" panose="020F0302020204030204" pitchFamily="34" charset="0"/>
              </a:defRPr>
            </a:lvl4pPr>
            <a:lvl5pPr marL="2057400" indent="-228600">
              <a:defRPr>
                <a:solidFill>
                  <a:schemeClr val="tx1"/>
                </a:solidFill>
                <a:latin typeface="Calibri Light" panose="020F0302020204030204" pitchFamily="34" charset="0"/>
              </a:defRPr>
            </a:lvl5pPr>
            <a:lvl6pPr marL="2514600" indent="-228600" defTabSz="457200" eaLnBrk="0" fontAlgn="base" hangingPunct="0">
              <a:spcBef>
                <a:spcPct val="0"/>
              </a:spcBef>
              <a:spcAft>
                <a:spcPct val="0"/>
              </a:spcAft>
              <a:defRPr>
                <a:solidFill>
                  <a:schemeClr val="tx1"/>
                </a:solidFill>
                <a:latin typeface="Calibri Light" panose="020F0302020204030204" pitchFamily="34" charset="0"/>
              </a:defRPr>
            </a:lvl6pPr>
            <a:lvl7pPr marL="2971800" indent="-228600" defTabSz="457200" eaLnBrk="0" fontAlgn="base" hangingPunct="0">
              <a:spcBef>
                <a:spcPct val="0"/>
              </a:spcBef>
              <a:spcAft>
                <a:spcPct val="0"/>
              </a:spcAft>
              <a:defRPr>
                <a:solidFill>
                  <a:schemeClr val="tx1"/>
                </a:solidFill>
                <a:latin typeface="Calibri Light" panose="020F0302020204030204" pitchFamily="34" charset="0"/>
              </a:defRPr>
            </a:lvl7pPr>
            <a:lvl8pPr marL="3429000" indent="-228600" defTabSz="457200" eaLnBrk="0" fontAlgn="base" hangingPunct="0">
              <a:spcBef>
                <a:spcPct val="0"/>
              </a:spcBef>
              <a:spcAft>
                <a:spcPct val="0"/>
              </a:spcAft>
              <a:defRPr>
                <a:solidFill>
                  <a:schemeClr val="tx1"/>
                </a:solidFill>
                <a:latin typeface="Calibri Light" panose="020F0302020204030204" pitchFamily="34" charset="0"/>
              </a:defRPr>
            </a:lvl8pPr>
            <a:lvl9pPr marL="3886200" indent="-228600" defTabSz="457200" eaLnBrk="0" fontAlgn="base" hangingPunct="0">
              <a:spcBef>
                <a:spcPct val="0"/>
              </a:spcBef>
              <a:spcAft>
                <a:spcPct val="0"/>
              </a:spcAft>
              <a:defRPr>
                <a:solidFill>
                  <a:schemeClr val="tx1"/>
                </a:solidFill>
                <a:latin typeface="Calibri Light" panose="020F0302020204030204" pitchFamily="34" charset="0"/>
              </a:defRPr>
            </a:lvl9pPr>
          </a:lstStyle>
          <a:p>
            <a:fld id="{D7C4F033-5BE0-4488-BD9F-A194B369BDD9}" type="slidenum">
              <a:rPr lang="en-IN" altLang="en-US" smtClean="0"/>
              <a:t>2</a:t>
            </a:fld>
            <a:endParaRPr lang="en-IN" altLang="en-US"/>
          </a:p>
        </p:txBody>
      </p:sp>
    </p:spTree>
    <p:extLst>
      <p:ext uri="{BB962C8B-B14F-4D97-AF65-F5344CB8AC3E}">
        <p14:creationId xmlns:p14="http://schemas.microsoft.com/office/powerpoint/2010/main" val="19763934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B717C803-9DE1-45FB-B00A-67B9246DFBFD}" type="datetimeFigureOut">
              <a:rPr lang="en-IN" smtClean="0"/>
              <a:t>17-12-2025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BB1E14F-796C-409E-9B94-89634ADD74DA}" type="slidenum">
              <a:rPr lang="en-IN" smtClean="0"/>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B717C803-9DE1-45FB-B00A-67B9246DFBFD}" type="datetimeFigureOut">
              <a:rPr lang="en-IN" smtClean="0"/>
              <a:t>17-12-2025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BB1E14F-796C-409E-9B94-89634ADD74DA}" type="slidenum">
              <a:rPr lang="en-IN" smtClean="0"/>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B717C803-9DE1-45FB-B00A-67B9246DFBFD}" type="datetimeFigureOut">
              <a:rPr lang="en-IN" smtClean="0"/>
              <a:t>17-12-2025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BB1E14F-796C-409E-9B94-89634ADD74DA}" type="slidenum">
              <a:rPr lang="en-IN" smtClean="0"/>
              <a:t>‹#›</a:t>
            </a:fld>
            <a:endParaRPr lang="en-I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Default 01" type="tx">
  <p:cSld name="Default 01">
    <p:bg>
      <p:bgPr>
        <a:solidFill>
          <a:srgbClr val="FFFFFF"/>
        </a:solidFill>
        <a:effectLst/>
      </p:bgPr>
    </p:bg>
    <p:spTree>
      <p:nvGrpSpPr>
        <p:cNvPr id="1" name="Shape 15"/>
        <p:cNvGrpSpPr/>
        <p:nvPr/>
      </p:nvGrpSpPr>
      <p:grpSpPr>
        <a:xfrm>
          <a:off x="0" y="0"/>
          <a:ext cx="0" cy="0"/>
          <a:chOff x="0" y="0"/>
          <a:chExt cx="0" cy="0"/>
        </a:xfrm>
      </p:grpSpPr>
      <p:sp>
        <p:nvSpPr>
          <p:cNvPr id="16" name="Google Shape;16;p2"/>
          <p:cNvSpPr txBox="1"/>
          <p:nvPr/>
        </p:nvSpPr>
        <p:spPr>
          <a:xfrm>
            <a:off x="301195" y="6438419"/>
            <a:ext cx="2321279" cy="263714"/>
          </a:xfrm>
          <a:prstGeom prst="rect">
            <a:avLst/>
          </a:prstGeom>
          <a:noFill/>
          <a:ln>
            <a:noFill/>
          </a:ln>
        </p:spPr>
        <p:txBody>
          <a:bodyPr spcFirstLastPara="1" wrap="square" lIns="39125" tIns="39125" rIns="39125" bIns="39125" anchor="t" anchorCtr="0">
            <a:spAutoFit/>
          </a:bodyPr>
          <a:lstStyle/>
          <a:p>
            <a:pPr marL="0" marR="0" lvl="0" indent="0" algn="ctr" rtl="0">
              <a:spcBef>
                <a:spcPts val="0"/>
              </a:spcBef>
              <a:spcAft>
                <a:spcPts val="0"/>
              </a:spcAft>
              <a:buNone/>
            </a:pPr>
            <a:r>
              <a:rPr lang="en-US" sz="1200" b="0" i="0" u="none" strike="noStrike" cap="none">
                <a:solidFill>
                  <a:srgbClr val="535353"/>
                </a:solidFill>
                <a:latin typeface="Open Sans SemiBold"/>
                <a:ea typeface="Open Sans SemiBold"/>
                <a:cs typeface="Open Sans SemiBold"/>
                <a:sym typeface="Open Sans SemiBold"/>
              </a:rPr>
              <a:t>PEER | CSSR | INDIA</a:t>
            </a:r>
          </a:p>
        </p:txBody>
      </p:sp>
      <p:sp>
        <p:nvSpPr>
          <p:cNvPr id="17" name="Google Shape;17;p2"/>
          <p:cNvSpPr/>
          <p:nvPr/>
        </p:nvSpPr>
        <p:spPr>
          <a:xfrm>
            <a:off x="508000" y="6756400"/>
            <a:ext cx="1907669" cy="101600"/>
          </a:xfrm>
          <a:prstGeom prst="rect">
            <a:avLst/>
          </a:prstGeom>
          <a:solidFill>
            <a:srgbClr val="C00000"/>
          </a:solidFill>
          <a:ln>
            <a:noFill/>
          </a:ln>
        </p:spPr>
        <p:txBody>
          <a:bodyPr spcFirstLastPara="1" wrap="square" lIns="39125" tIns="39125" rIns="39125" bIns="39125" anchor="t" anchorCtr="0">
            <a:noAutofit/>
          </a:bodyPr>
          <a:lstStyle/>
          <a:p>
            <a:pPr marL="0" marR="0" lvl="0" indent="0" algn="l" rtl="0">
              <a:spcBef>
                <a:spcPts val="0"/>
              </a:spcBef>
              <a:spcAft>
                <a:spcPts val="0"/>
              </a:spcAft>
              <a:buNone/>
            </a:pPr>
            <a:endParaRPr sz="9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8" name="Google Shape;18;p2"/>
          <p:cNvSpPr txBox="1"/>
          <p:nvPr/>
        </p:nvSpPr>
        <p:spPr>
          <a:xfrm>
            <a:off x="10757568" y="6406669"/>
            <a:ext cx="697166" cy="309881"/>
          </a:xfrm>
          <a:prstGeom prst="rect">
            <a:avLst/>
          </a:prstGeom>
          <a:noFill/>
          <a:ln>
            <a:noFill/>
          </a:ln>
        </p:spPr>
        <p:txBody>
          <a:bodyPr spcFirstLastPara="1" wrap="square" lIns="39125" tIns="39125" rIns="39125" bIns="39125" anchor="t" anchorCtr="0">
            <a:spAutoFit/>
          </a:bodyPr>
          <a:lstStyle/>
          <a:p>
            <a:pPr marL="0" marR="0" lvl="0" indent="0" algn="ctr" rtl="0">
              <a:spcBef>
                <a:spcPts val="0"/>
              </a:spcBef>
              <a:spcAft>
                <a:spcPts val="0"/>
              </a:spcAft>
              <a:buNone/>
            </a:pPr>
            <a:r>
              <a:rPr lang="en-US" sz="1500" b="1">
                <a:solidFill>
                  <a:srgbClr val="535353"/>
                </a:solidFill>
                <a:latin typeface="Open Sans"/>
                <a:ea typeface="Open Sans"/>
                <a:cs typeface="Open Sans"/>
                <a:sym typeface="Open Sans"/>
              </a:rPr>
              <a:t>PPT 2 -</a:t>
            </a:r>
          </a:p>
        </p:txBody>
      </p:sp>
      <p:sp>
        <p:nvSpPr>
          <p:cNvPr id="19" name="Google Shape;19;p2"/>
          <p:cNvSpPr/>
          <p:nvPr/>
        </p:nvSpPr>
        <p:spPr>
          <a:xfrm>
            <a:off x="10769600" y="6756400"/>
            <a:ext cx="939800" cy="101600"/>
          </a:xfrm>
          <a:prstGeom prst="rect">
            <a:avLst/>
          </a:prstGeom>
          <a:solidFill>
            <a:srgbClr val="C00000"/>
          </a:solidFill>
          <a:ln>
            <a:noFill/>
          </a:ln>
        </p:spPr>
        <p:txBody>
          <a:bodyPr spcFirstLastPara="1" wrap="square" lIns="39125" tIns="39125" rIns="39125" bIns="39125" anchor="t" anchorCtr="0">
            <a:noAutofit/>
          </a:bodyPr>
          <a:lstStyle/>
          <a:p>
            <a:pPr marL="0" marR="0" lvl="0" indent="0" algn="l" rtl="0">
              <a:spcBef>
                <a:spcPts val="0"/>
              </a:spcBef>
              <a:spcAft>
                <a:spcPts val="0"/>
              </a:spcAft>
              <a:buNone/>
            </a:pPr>
            <a:endParaRPr sz="9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0" name="Google Shape;20;p2"/>
          <p:cNvSpPr txBox="1">
            <a:spLocks noGrp="1"/>
          </p:cNvSpPr>
          <p:nvPr>
            <p:ph type="sldNum" idx="12"/>
          </p:nvPr>
        </p:nvSpPr>
        <p:spPr>
          <a:xfrm>
            <a:off x="11384562" y="6406669"/>
            <a:ext cx="302110" cy="338635"/>
          </a:xfrm>
          <a:prstGeom prst="rect">
            <a:avLst/>
          </a:prstGeom>
          <a:noFill/>
          <a:ln>
            <a:noFill/>
          </a:ln>
        </p:spPr>
        <p:txBody>
          <a:bodyPr spcFirstLastPara="1" wrap="square" lIns="78275" tIns="78275" rIns="78275" bIns="78275" anchor="t" anchorCtr="0">
            <a:noAutofit/>
          </a:bodyPr>
          <a:lstStyle>
            <a:lvl1pPr marL="0" lvl="0" indent="0" algn="ctr">
              <a:spcBef>
                <a:spcPts val="0"/>
              </a:spcBef>
              <a:buNone/>
              <a:defRPr sz="1500" b="1">
                <a:solidFill>
                  <a:srgbClr val="535353"/>
                </a:solidFill>
                <a:latin typeface="Open Sans"/>
                <a:ea typeface="Open Sans"/>
                <a:cs typeface="Open Sans"/>
                <a:sym typeface="Open Sans"/>
              </a:defRPr>
            </a:lvl1pPr>
            <a:lvl2pPr marL="0" lvl="1" indent="0" algn="ctr">
              <a:spcBef>
                <a:spcPts val="0"/>
              </a:spcBef>
              <a:buNone/>
              <a:defRPr sz="1500" b="1">
                <a:solidFill>
                  <a:srgbClr val="535353"/>
                </a:solidFill>
                <a:latin typeface="Open Sans"/>
                <a:ea typeface="Open Sans"/>
                <a:cs typeface="Open Sans"/>
                <a:sym typeface="Open Sans"/>
              </a:defRPr>
            </a:lvl2pPr>
            <a:lvl3pPr marL="0" lvl="2" indent="0" algn="ctr">
              <a:spcBef>
                <a:spcPts val="0"/>
              </a:spcBef>
              <a:buNone/>
              <a:defRPr sz="1500" b="1">
                <a:solidFill>
                  <a:srgbClr val="535353"/>
                </a:solidFill>
                <a:latin typeface="Open Sans"/>
                <a:ea typeface="Open Sans"/>
                <a:cs typeface="Open Sans"/>
                <a:sym typeface="Open Sans"/>
              </a:defRPr>
            </a:lvl3pPr>
            <a:lvl4pPr marL="0" lvl="3" indent="0" algn="ctr">
              <a:spcBef>
                <a:spcPts val="0"/>
              </a:spcBef>
              <a:buNone/>
              <a:defRPr sz="1500" b="1">
                <a:solidFill>
                  <a:srgbClr val="535353"/>
                </a:solidFill>
                <a:latin typeface="Open Sans"/>
                <a:ea typeface="Open Sans"/>
                <a:cs typeface="Open Sans"/>
                <a:sym typeface="Open Sans"/>
              </a:defRPr>
            </a:lvl4pPr>
            <a:lvl5pPr marL="0" lvl="4" indent="0" algn="ctr">
              <a:spcBef>
                <a:spcPts val="0"/>
              </a:spcBef>
              <a:buNone/>
              <a:defRPr sz="1500" b="1">
                <a:solidFill>
                  <a:srgbClr val="535353"/>
                </a:solidFill>
                <a:latin typeface="Open Sans"/>
                <a:ea typeface="Open Sans"/>
                <a:cs typeface="Open Sans"/>
                <a:sym typeface="Open Sans"/>
              </a:defRPr>
            </a:lvl5pPr>
            <a:lvl6pPr marL="0" lvl="5" indent="0" algn="ctr">
              <a:spcBef>
                <a:spcPts val="0"/>
              </a:spcBef>
              <a:buNone/>
              <a:defRPr sz="1500" b="1">
                <a:solidFill>
                  <a:srgbClr val="535353"/>
                </a:solidFill>
                <a:latin typeface="Open Sans"/>
                <a:ea typeface="Open Sans"/>
                <a:cs typeface="Open Sans"/>
                <a:sym typeface="Open Sans"/>
              </a:defRPr>
            </a:lvl6pPr>
            <a:lvl7pPr marL="0" lvl="6" indent="0" algn="ctr">
              <a:spcBef>
                <a:spcPts val="0"/>
              </a:spcBef>
              <a:buNone/>
              <a:defRPr sz="1500" b="1">
                <a:solidFill>
                  <a:srgbClr val="535353"/>
                </a:solidFill>
                <a:latin typeface="Open Sans"/>
                <a:ea typeface="Open Sans"/>
                <a:cs typeface="Open Sans"/>
                <a:sym typeface="Open Sans"/>
              </a:defRPr>
            </a:lvl7pPr>
            <a:lvl8pPr marL="0" lvl="7" indent="0" algn="ctr">
              <a:spcBef>
                <a:spcPts val="0"/>
              </a:spcBef>
              <a:buNone/>
              <a:defRPr sz="1500" b="1">
                <a:solidFill>
                  <a:srgbClr val="535353"/>
                </a:solidFill>
                <a:latin typeface="Open Sans"/>
                <a:ea typeface="Open Sans"/>
                <a:cs typeface="Open Sans"/>
                <a:sym typeface="Open Sans"/>
              </a:defRPr>
            </a:lvl8pPr>
            <a:lvl9pPr marL="0" lvl="8" indent="0" algn="ctr">
              <a:spcBef>
                <a:spcPts val="0"/>
              </a:spcBef>
              <a:buNone/>
              <a:defRPr sz="1500" b="1">
                <a:solidFill>
                  <a:srgbClr val="535353"/>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i="0" u="none" strike="noStrike" cap="none"/>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1410" y="283029"/>
            <a:ext cx="1525361" cy="1039760"/>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icture with Caption" type="picTx">
  <p:cSld name="1_Picture with Caption">
    <p:spTree>
      <p:nvGrpSpPr>
        <p:cNvPr id="1" name="Shape 71"/>
        <p:cNvGrpSpPr/>
        <p:nvPr/>
      </p:nvGrpSpPr>
      <p:grpSpPr>
        <a:xfrm>
          <a:off x="0" y="0"/>
          <a:ext cx="0" cy="0"/>
          <a:chOff x="0" y="0"/>
          <a:chExt cx="0" cy="0"/>
        </a:xfrm>
      </p:grpSpPr>
      <p:sp>
        <p:nvSpPr>
          <p:cNvPr id="72" name="Google Shape;72;p1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panose="020F0502020204030204"/>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11"/>
          <p:cNvSpPr>
            <a:spLocks noGrp="1"/>
          </p:cNvSpPr>
          <p:nvPr>
            <p:ph type="pic" idx="2"/>
          </p:nvPr>
        </p:nvSpPr>
        <p:spPr>
          <a:xfrm>
            <a:off x="5183188" y="987425"/>
            <a:ext cx="6172200" cy="4873625"/>
          </a:xfrm>
          <a:prstGeom prst="rect">
            <a:avLst/>
          </a:prstGeom>
          <a:noFill/>
          <a:ln>
            <a:noFill/>
          </a:ln>
        </p:spPr>
      </p:sp>
      <p:sp>
        <p:nvSpPr>
          <p:cNvPr id="74" name="Google Shape;74;p1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5" name="Google Shape;7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B717C803-9DE1-45FB-B00A-67B9246DFBFD}" type="datetimeFigureOut">
              <a:rPr lang="en-IN" smtClean="0"/>
              <a:t>17-12-2025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BB1E14F-796C-409E-9B94-89634ADD74DA}" type="slidenum">
              <a:rPr lang="en-IN" smtClean="0"/>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17C803-9DE1-45FB-B00A-67B9246DFBFD}" type="datetimeFigureOut">
              <a:rPr lang="en-IN" smtClean="0"/>
              <a:t>17-12-2025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BB1E14F-796C-409E-9B94-89634ADD74DA}" type="slidenum">
              <a:rPr lang="en-IN" smtClean="0"/>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B717C803-9DE1-45FB-B00A-67B9246DFBFD}" type="datetimeFigureOut">
              <a:rPr lang="en-IN" smtClean="0"/>
              <a:t>17-12-2025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BB1E14F-796C-409E-9B94-89634ADD74DA}" type="slidenum">
              <a:rPr lang="en-IN" smtClean="0"/>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B717C803-9DE1-45FB-B00A-67B9246DFBFD}" type="datetimeFigureOut">
              <a:rPr lang="en-IN" smtClean="0"/>
              <a:t>17-12-2025</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2BB1E14F-796C-409E-9B94-89634ADD74DA}" type="slidenum">
              <a:rPr lang="en-IN" smtClean="0"/>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B717C803-9DE1-45FB-B00A-67B9246DFBFD}" type="datetimeFigureOut">
              <a:rPr lang="en-IN" smtClean="0"/>
              <a:t>17-12-2025</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2BB1E14F-796C-409E-9B94-89634ADD74DA}" type="slidenum">
              <a:rPr lang="en-IN" smtClean="0"/>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17C803-9DE1-45FB-B00A-67B9246DFBFD}" type="datetimeFigureOut">
              <a:rPr lang="en-IN" smtClean="0"/>
              <a:t>17-12-2025</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2BB1E14F-796C-409E-9B94-89634ADD74DA}" type="slidenum">
              <a:rPr lang="en-IN" smtClean="0"/>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717C803-9DE1-45FB-B00A-67B9246DFBFD}" type="datetimeFigureOut">
              <a:rPr lang="en-IN" smtClean="0"/>
              <a:t>17-12-2025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BB1E14F-796C-409E-9B94-89634ADD74DA}" type="slidenum">
              <a:rPr lang="en-IN" smtClean="0"/>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717C803-9DE1-45FB-B00A-67B9246DFBFD}" type="datetimeFigureOut">
              <a:rPr lang="en-IN" smtClean="0"/>
              <a:t>17-12-2025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BB1E14F-796C-409E-9B94-89634ADD74DA}" type="slidenum">
              <a:rPr lang="en-IN" smtClean="0"/>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17C803-9DE1-45FB-B00A-67B9246DFBFD}" type="datetimeFigureOut">
              <a:rPr lang="en-IN" smtClean="0"/>
              <a:t>17-12-2025</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B1E14F-796C-409E-9B94-89634ADD74DA}" type="slidenum">
              <a:rPr lang="en-IN" smtClean="0"/>
              <a:t>‹#›</a:t>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5.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5.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4.xml"/><Relationship Id="rId1" Type="http://schemas.openxmlformats.org/officeDocument/2006/relationships/tags" Target="../tags/tag23.xml"/><Relationship Id="rId5" Type="http://schemas.openxmlformats.org/officeDocument/2006/relationships/image" Target="../media/image5.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6.xml"/><Relationship Id="rId1" Type="http://schemas.openxmlformats.org/officeDocument/2006/relationships/tags" Target="../tags/tag25.xml"/><Relationship Id="rId5" Type="http://schemas.openxmlformats.org/officeDocument/2006/relationships/image" Target="../media/image5.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8.xml"/><Relationship Id="rId1" Type="http://schemas.openxmlformats.org/officeDocument/2006/relationships/tags" Target="../tags/tag27.xml"/><Relationship Id="rId5" Type="http://schemas.openxmlformats.org/officeDocument/2006/relationships/image" Target="../media/image5.pn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0.xml"/><Relationship Id="rId1" Type="http://schemas.openxmlformats.org/officeDocument/2006/relationships/tags" Target="../tags/tag29.xml"/><Relationship Id="rId5" Type="http://schemas.openxmlformats.org/officeDocument/2006/relationships/image" Target="../media/image5.pn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image" Target="../media/image5.pn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4.xml"/><Relationship Id="rId1" Type="http://schemas.openxmlformats.org/officeDocument/2006/relationships/tags" Target="../tags/tag33.xml"/><Relationship Id="rId5" Type="http://schemas.openxmlformats.org/officeDocument/2006/relationships/image" Target="../media/image5.pn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35.xml"/><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image" Target="../media/image5.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9.xml"/><Relationship Id="rId1" Type="http://schemas.openxmlformats.org/officeDocument/2006/relationships/tags" Target="../tags/tag38.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1.xml"/><Relationship Id="rId1" Type="http://schemas.openxmlformats.org/officeDocument/2006/relationships/tags" Target="../tags/tag40.xml"/><Relationship Id="rId5" Type="http://schemas.openxmlformats.org/officeDocument/2006/relationships/image" Target="../media/image5.png"/><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3.xml"/><Relationship Id="rId1" Type="http://schemas.openxmlformats.org/officeDocument/2006/relationships/tags" Target="../tags/tag42.xml"/><Relationship Id="rId5" Type="http://schemas.openxmlformats.org/officeDocument/2006/relationships/image" Target="../media/image5.png"/><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5.xml"/><Relationship Id="rId1" Type="http://schemas.openxmlformats.org/officeDocument/2006/relationships/tags" Target="../tags/tag44.xml"/><Relationship Id="rId5" Type="http://schemas.openxmlformats.org/officeDocument/2006/relationships/image" Target="../media/image5.png"/><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7.xml"/><Relationship Id="rId1" Type="http://schemas.openxmlformats.org/officeDocument/2006/relationships/tags" Target="../tags/tag46.xml"/><Relationship Id="rId5" Type="http://schemas.openxmlformats.org/officeDocument/2006/relationships/image" Target="../media/image5.png"/><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9.xml"/><Relationship Id="rId1" Type="http://schemas.openxmlformats.org/officeDocument/2006/relationships/tags" Target="../tags/tag48.xml"/><Relationship Id="rId5" Type="http://schemas.openxmlformats.org/officeDocument/2006/relationships/image" Target="../media/image5.png"/><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1.xml"/><Relationship Id="rId1" Type="http://schemas.openxmlformats.org/officeDocument/2006/relationships/tags" Target="../tags/tag50.xml"/><Relationship Id="rId5" Type="http://schemas.openxmlformats.org/officeDocument/2006/relationships/image" Target="../media/image5.png"/><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3.xml"/><Relationship Id="rId1" Type="http://schemas.openxmlformats.org/officeDocument/2006/relationships/tags" Target="../tags/tag52.xml"/><Relationship Id="rId5" Type="http://schemas.openxmlformats.org/officeDocument/2006/relationships/image" Target="../media/image5.png"/><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5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0.wmf"/><Relationship Id="rId4" Type="http://schemas.openxmlformats.org/officeDocument/2006/relationships/oleObject" Target="../embeddings/oleObject1.bin"/></Relationships>
</file>

<file path=ppt/slides/_rels/slide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5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5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5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5.png"/></Relationships>
</file>

<file path=ppt/slides/_rels/slide6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6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6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6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6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6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6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6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6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6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5.png"/></Relationships>
</file>

<file path=ppt/slides/_rels/slide7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7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2.xml"/><Relationship Id="rId5" Type="http://schemas.openxmlformats.org/officeDocument/2006/relationships/image" Target="../media/image39.png"/><Relationship Id="rId4" Type="http://schemas.openxmlformats.org/officeDocument/2006/relationships/image" Target="../media/image38.png"/></Relationships>
</file>

<file path=ppt/slides/_rels/slide7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2.xml"/><Relationship Id="rId5" Type="http://schemas.openxmlformats.org/officeDocument/2006/relationships/image" Target="../media/image40.png"/><Relationship Id="rId4" Type="http://schemas.openxmlformats.org/officeDocument/2006/relationships/image" Target="../media/image38.png"/></Relationships>
</file>

<file path=ppt/slides/_rels/slide7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3.xml"/><Relationship Id="rId4" Type="http://schemas.openxmlformats.org/officeDocument/2006/relationships/image" Target="../media/image43.png"/></Relationships>
</file>

<file path=ppt/slides/_rels/slide7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2.xml"/><Relationship Id="rId4" Type="http://schemas.openxmlformats.org/officeDocument/2006/relationships/image" Target="../media/image38.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descr="SEDAB - Chemical Warfare and Multipurpose Decontamination Systems"/>
          <p:cNvPicPr>
            <a:picLocks noChangeAspect="1" noChangeArrowheads="1"/>
          </p:cNvPicPr>
          <p:nvPr/>
        </p:nvPicPr>
        <p:blipFill>
          <a:blip r:embed="rId3">
            <a:extLst>
              <a:ext uri="{28A0092B-C50C-407E-A947-70E740481C1C}">
                <a14:useLocalDpi xmlns:a14="http://schemas.microsoft.com/office/drawing/2010/main" val="0"/>
              </a:ext>
            </a:extLst>
          </a:blip>
          <a:srcRect l="6630" r="22517"/>
          <a:stretch>
            <a:fillRect/>
          </a:stretch>
        </p:blipFill>
        <p:spPr bwMode="auto">
          <a:xfrm>
            <a:off x="0" y="0"/>
            <a:ext cx="12192000" cy="685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919536" y="404664"/>
            <a:ext cx="8302150" cy="6453336"/>
          </a:xfrm>
          <a:prstGeom prst="rect">
            <a:avLst/>
          </a:prstGeom>
          <a:noFill/>
          <a:ln>
            <a:solidFill>
              <a:schemeClr val="accent4">
                <a:lumMod val="75000"/>
              </a:schemeClr>
            </a:solidFill>
          </a:ln>
          <a:effectLst>
            <a:softEdge rad="1270000"/>
          </a:effectLst>
        </p:spPr>
        <p:txBody>
          <a:bodyPr spcFirstLastPara="1" wrap="none">
            <a:prstTxWarp prst="textArchUp">
              <a:avLst>
                <a:gd name="adj" fmla="val 10800000"/>
              </a:avLst>
            </a:prstTxWarp>
            <a:spAutoFit/>
          </a:bodyPr>
          <a:lstStyle/>
          <a:p>
            <a:pPr algn="ctr" eaLnBrk="1" fontAlgn="auto" hangingPunct="1">
              <a:spcBef>
                <a:spcPts val="0"/>
              </a:spcBef>
              <a:spcAft>
                <a:spcPts val="0"/>
              </a:spcAft>
              <a:defRPr/>
            </a:pPr>
            <a:endParaRPr lang="en-IN" sz="9600" b="1" dirty="0">
              <a:ln w="22225">
                <a:solidFill>
                  <a:schemeClr val="accent2"/>
                </a:solidFill>
                <a:prstDash val="solid"/>
              </a:ln>
              <a:solidFill>
                <a:schemeClr val="accent2">
                  <a:lumMod val="40000"/>
                  <a:lumOff val="60000"/>
                </a:schemeClr>
              </a:solidFill>
              <a:latin typeface="+mn-lt"/>
            </a:endParaRPr>
          </a:p>
        </p:txBody>
      </p:sp>
      <p:pic>
        <p:nvPicPr>
          <p:cNvPr id="6" name="Picture 5"/>
          <p:cNvPicPr>
            <a:picLocks noChangeAspect="1"/>
          </p:cNvPicPr>
          <p:nvPr/>
        </p:nvPicPr>
        <p:blipFill>
          <a:blip r:embed="rId4"/>
          <a:stretch>
            <a:fillRect/>
          </a:stretch>
        </p:blipFill>
        <p:spPr>
          <a:xfrm>
            <a:off x="0" y="1878647"/>
            <a:ext cx="8294146" cy="1348648"/>
          </a:xfrm>
          <a:prstGeom prst="rect">
            <a:avLst/>
          </a:prstGeom>
        </p:spPr>
      </p:pic>
      <p:pic>
        <p:nvPicPr>
          <p:cNvPr id="7" name="object 4"/>
          <p:cNvPicPr/>
          <p:nvPr/>
        </p:nvPicPr>
        <p:blipFill rotWithShape="1">
          <a:blip r:embed="rId5" cstate="print"/>
          <a:srcRect r="21695"/>
          <a:stretch>
            <a:fillRect/>
          </a:stretch>
        </p:blipFill>
        <p:spPr>
          <a:xfrm>
            <a:off x="10741032" y="27603"/>
            <a:ext cx="1436668" cy="1088879"/>
          </a:xfrm>
          <a:prstGeom prst="rect">
            <a:avLst/>
          </a:prstGeom>
        </p:spPr>
      </p:pic>
      <p:pic>
        <p:nvPicPr>
          <p:cNvPr id="8" name="Picture 7"/>
          <p:cNvPicPr>
            <a:picLocks noChangeAspect="1"/>
          </p:cNvPicPr>
          <p:nvPr/>
        </p:nvPicPr>
        <p:blipFill>
          <a:blip r:embed="rId6"/>
          <a:stretch>
            <a:fillRect/>
          </a:stretch>
        </p:blipFill>
        <p:spPr>
          <a:xfrm>
            <a:off x="234651" y="117884"/>
            <a:ext cx="1384533" cy="941482"/>
          </a:xfrm>
          <a:prstGeom prst="rect">
            <a:avLst/>
          </a:prstGeom>
        </p:spPr>
      </p:pic>
      <p:pic>
        <p:nvPicPr>
          <p:cNvPr id="9" name="Picture 2" descr="Federal Emergency Management Agency (FEMA) Chemical, Biological,  Radiological, and Nuclear (CBRN) Office: Chemical Portfolio Ov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68961" y="0"/>
            <a:ext cx="1848682" cy="184867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8"/>
          <a:stretch>
            <a:fillRect/>
          </a:stretch>
        </p:blipFill>
        <p:spPr>
          <a:xfrm>
            <a:off x="0" y="5600889"/>
            <a:ext cx="12192000" cy="1261872"/>
          </a:xfrm>
          <a:prstGeom prst="rect">
            <a:avLst/>
          </a:prstGeom>
        </p:spPr>
      </p:pic>
      <p:sp>
        <p:nvSpPr>
          <p:cNvPr id="2" name="Rectangle 1"/>
          <p:cNvSpPr/>
          <p:nvPr>
            <p:custDataLst>
              <p:tags r:id="rId1"/>
            </p:custDataLst>
          </p:nvPr>
        </p:nvSpPr>
        <p:spPr>
          <a:xfrm>
            <a:off x="168339" y="1921138"/>
            <a:ext cx="9868546" cy="769441"/>
          </a:xfrm>
          <a:prstGeom prst="rect">
            <a:avLst/>
          </a:prstGeom>
        </p:spPr>
        <p:txBody>
          <a:bodyPr wrap="square">
            <a:spAutoFit/>
          </a:bodyPr>
          <a:lstStyle/>
          <a:p>
            <a:r>
              <a:rPr lang="en-US" altLang="en-US" sz="4400" b="1" dirty="0">
                <a:solidFill>
                  <a:schemeClr val="bg1"/>
                </a:solidFill>
              </a:rPr>
              <a:t>CWA का</a:t>
            </a:r>
            <a:r>
              <a:rPr lang="hi-IN" sz="4400" b="1" dirty="0">
                <a:solidFill>
                  <a:schemeClr val="bg1"/>
                </a:solidFill>
              </a:rPr>
              <a:t>इतिहास </a:t>
            </a:r>
            <a:r>
              <a:rPr lang="en-US" altLang="en-US" sz="4400" b="1" dirty="0">
                <a:solidFill>
                  <a:schemeClr val="bg1"/>
                </a:solidFill>
              </a:rPr>
              <a:t> और </a:t>
            </a:r>
            <a:r>
              <a:rPr lang="hi-IN" altLang="en-US" sz="4400" b="1" dirty="0">
                <a:solidFill>
                  <a:schemeClr val="bg1"/>
                </a:solidFill>
              </a:rPr>
              <a:t>अवलोकन</a:t>
            </a:r>
          </a:p>
        </p:txBody>
      </p:sp>
      <p:sp>
        <p:nvSpPr>
          <p:cNvPr id="4" name="TextBox 3">
            <a:extLst>
              <a:ext uri="{FF2B5EF4-FFF2-40B4-BE49-F238E27FC236}">
                <a16:creationId xmlns:a16="http://schemas.microsoft.com/office/drawing/2014/main" id="{E5DC2FEF-ADAC-8307-C70E-624C04F6774C}"/>
              </a:ext>
            </a:extLst>
          </p:cNvPr>
          <p:cNvSpPr txBox="1"/>
          <p:nvPr/>
        </p:nvSpPr>
        <p:spPr>
          <a:xfrm>
            <a:off x="7805445" y="6102271"/>
            <a:ext cx="6137752" cy="610680"/>
          </a:xfrm>
          <a:prstGeom prst="rect">
            <a:avLst/>
          </a:prstGeom>
          <a:noFill/>
        </p:spPr>
        <p:txBody>
          <a:bodyPr wrap="square">
            <a:spAutoFit/>
          </a:bodyPr>
          <a:lstStyle/>
          <a:p>
            <a:pPr>
              <a:lnSpc>
                <a:spcPct val="107000"/>
              </a:lnSpc>
              <a:spcAft>
                <a:spcPts val="800"/>
              </a:spcAft>
              <a:buNone/>
            </a:pPr>
            <a:r>
              <a:rPr lang="hi-IN" sz="3200" b="1" dirty="0">
                <a:effectLst/>
                <a:latin typeface="Kruti Dev 092" pitchFamily="2" charset="0"/>
                <a:ea typeface="Calibri" panose="020F0502020204030204" pitchFamily="34" charset="0"/>
                <a:cs typeface="Mangal" panose="02040503050203030202" pitchFamily="18" charset="0"/>
              </a:rPr>
              <a:t>सिपाही/</a:t>
            </a:r>
            <a:r>
              <a:rPr lang="hi-IN" sz="3200" b="1" dirty="0" err="1">
                <a:effectLst/>
                <a:latin typeface="Kruti Dev 092" pitchFamily="2" charset="0"/>
                <a:ea typeface="Calibri" panose="020F0502020204030204" pitchFamily="34" charset="0"/>
                <a:cs typeface="Mangal" panose="02040503050203030202" pitchFamily="18" charset="0"/>
              </a:rPr>
              <a:t>जीडी</a:t>
            </a:r>
            <a:r>
              <a:rPr lang="hi-IN" sz="3200" b="1" dirty="0">
                <a:effectLst/>
                <a:latin typeface="Kruti Dev 092" pitchFamily="2" charset="0"/>
                <a:ea typeface="Calibri" panose="020F0502020204030204" pitchFamily="34" charset="0"/>
                <a:cs typeface="Mangal" panose="02040503050203030202" pitchFamily="18" charset="0"/>
              </a:rPr>
              <a:t> </a:t>
            </a:r>
            <a:r>
              <a:rPr lang="hi-IN" sz="3200" b="1" dirty="0" err="1">
                <a:effectLst/>
                <a:latin typeface="Kruti Dev 092" pitchFamily="2" charset="0"/>
                <a:ea typeface="Calibri" panose="020F0502020204030204" pitchFamily="34" charset="0"/>
                <a:cs typeface="Mangal" panose="02040503050203030202" pitchFamily="18" charset="0"/>
              </a:rPr>
              <a:t>सतेन्‍द्र</a:t>
            </a:r>
            <a:r>
              <a:rPr lang="hi-IN" sz="3200" b="1" dirty="0">
                <a:effectLst/>
                <a:latin typeface="Kruti Dev 092" pitchFamily="2" charset="0"/>
                <a:ea typeface="Calibri" panose="020F0502020204030204" pitchFamily="34" charset="0"/>
                <a:cs typeface="Mangal" panose="02040503050203030202" pitchFamily="18" charset="0"/>
              </a:rPr>
              <a:t> सिंह</a:t>
            </a:r>
            <a:endParaRPr lang="en-IN" sz="4000" b="1" dirty="0">
              <a:effectLst/>
              <a:latin typeface="Calibri" panose="020F0502020204030204" pitchFamily="34" charset="0"/>
              <a:ea typeface="Calibri" panose="020F0502020204030204" pitchFamily="34" charset="0"/>
              <a:cs typeface="Mangal" panose="02040503050203030202"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6394" y="2882346"/>
            <a:ext cx="3846887" cy="1192695"/>
          </a:xfrm>
        </p:spPr>
        <p:txBody>
          <a:bodyPr>
            <a:noAutofit/>
          </a:bodyPr>
          <a:lstStyle/>
          <a:p>
            <a:pPr algn="ctr"/>
            <a:r>
              <a:rPr lang="hi-IN" altLang="en-US" sz="4000" b="1" dirty="0">
                <a:solidFill>
                  <a:srgbClr val="C00000"/>
                </a:solidFill>
                <a:latin typeface="Open Sans"/>
                <a:cs typeface="Arial" panose="020B0604020202020204" pitchFamily="34" charset="0"/>
              </a:rPr>
              <a:t>ईरान -इराक युद्ध </a:t>
            </a:r>
          </a:p>
        </p:txBody>
      </p:sp>
      <p:sp>
        <p:nvSpPr>
          <p:cNvPr id="3" name="Content Placeholder 2"/>
          <p:cNvSpPr>
            <a:spLocks noGrp="1"/>
          </p:cNvSpPr>
          <p:nvPr>
            <p:ph idx="1"/>
            <p:custDataLst>
              <p:tags r:id="rId1"/>
            </p:custDataLst>
          </p:nvPr>
        </p:nvSpPr>
        <p:spPr>
          <a:xfrm>
            <a:off x="4833286" y="1330703"/>
            <a:ext cx="6786880" cy="4831556"/>
          </a:xfrm>
        </p:spPr>
        <p:txBody>
          <a:bodyPr>
            <a:noAutofit/>
          </a:bodyPr>
          <a:lstStyle/>
          <a:p>
            <a:pPr lvl="0" algn="just">
              <a:lnSpc>
                <a:spcPct val="120000"/>
              </a:lnSpc>
              <a:buFont typeface="Wingdings" panose="05000000000000000000" charset="0"/>
              <a:buChar char="ü"/>
            </a:pPr>
            <a:r>
              <a:rPr lang="hi-IN" altLang="en-US" dirty="0">
                <a:latin typeface="Open Sans"/>
                <a:cs typeface="Times New Roman" panose="02020603050405020304" pitchFamily="18" charset="0"/>
              </a:rPr>
              <a:t>1983 - इराक ने रासायनिक हथियारों (मस्टर्ड गैस) का उपयोग शुरू किया। </a:t>
            </a:r>
          </a:p>
          <a:p>
            <a:pPr lvl="0" algn="just">
              <a:lnSpc>
                <a:spcPct val="120000"/>
              </a:lnSpc>
              <a:buFont typeface="Wingdings" panose="05000000000000000000" charset="0"/>
              <a:buChar char="ü"/>
            </a:pPr>
            <a:r>
              <a:rPr lang="hi-IN" altLang="en-US" dirty="0">
                <a:latin typeface="Open Sans"/>
                <a:cs typeface="Times New Roman" panose="02020603050405020304" pitchFamily="18" charset="0"/>
              </a:rPr>
              <a:t>1984 - इराक द्वारा युद्ध के मैदान में नर्व एजेंट टैबुन का पहली बार उपयोग। </a:t>
            </a:r>
          </a:p>
          <a:p>
            <a:pPr lvl="0" algn="just">
              <a:lnSpc>
                <a:spcPct val="120000"/>
              </a:lnSpc>
              <a:buFont typeface="Wingdings" panose="05000000000000000000" charset="0"/>
              <a:buChar char="ü"/>
            </a:pPr>
            <a:r>
              <a:rPr lang="hi-IN" altLang="en-US" dirty="0">
                <a:latin typeface="Open Sans"/>
                <a:cs typeface="Times New Roman" panose="02020603050405020304" pitchFamily="18" charset="0"/>
              </a:rPr>
              <a:t>1987-1988: इराक ने कुर्दों के खिलाफ रासायनिक हथियारों (हाइड्रोजन साइनाइड, मस्टर्ड गैस) का इस्तेमाल किया, विशेष रूप से 1988 के हलाब्जा नरसंहार में।</a:t>
            </a:r>
          </a:p>
        </p:txBody>
      </p:sp>
      <p:pic>
        <p:nvPicPr>
          <p:cNvPr id="8" name="object 4"/>
          <p:cNvPicPr/>
          <p:nvPr/>
        </p:nvPicPr>
        <p:blipFill rotWithShape="1">
          <a:blip r:embed="rId3" cstate="print"/>
          <a:srcRect r="21695"/>
          <a:stretch>
            <a:fillRect/>
          </a:stretch>
        </p:blipFill>
        <p:spPr>
          <a:xfrm>
            <a:off x="10741032" y="27603"/>
            <a:ext cx="1436668" cy="1088879"/>
          </a:xfrm>
          <a:prstGeom prst="rect">
            <a:avLst/>
          </a:prstGeom>
        </p:spPr>
      </p:pic>
      <p:pic>
        <p:nvPicPr>
          <p:cNvPr id="9" name="Picture 8"/>
          <p:cNvPicPr>
            <a:picLocks noChangeAspect="1"/>
          </p:cNvPicPr>
          <p:nvPr/>
        </p:nvPicPr>
        <p:blipFill>
          <a:blip r:embed="rId4"/>
          <a:stretch>
            <a:fillRect/>
          </a:stretch>
        </p:blipFill>
        <p:spPr>
          <a:xfrm>
            <a:off x="234651" y="117884"/>
            <a:ext cx="1384533" cy="941482"/>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6394" y="2882346"/>
            <a:ext cx="3846887" cy="1192695"/>
          </a:xfrm>
        </p:spPr>
        <p:txBody>
          <a:bodyPr>
            <a:noAutofit/>
          </a:bodyPr>
          <a:lstStyle/>
          <a:p>
            <a:pPr algn="ctr"/>
            <a:r>
              <a:rPr lang="hi-IN" altLang="en-US" sz="4000" b="1" dirty="0">
                <a:solidFill>
                  <a:srgbClr val="C00000"/>
                </a:solidFill>
                <a:latin typeface="Open Sans"/>
                <a:cs typeface="Arial" panose="020B0604020202020204" pitchFamily="34" charset="0"/>
              </a:rPr>
              <a:t>आतंकवादी हमला </a:t>
            </a:r>
          </a:p>
        </p:txBody>
      </p:sp>
      <p:sp>
        <p:nvSpPr>
          <p:cNvPr id="3" name="Content Placeholder 2"/>
          <p:cNvSpPr>
            <a:spLocks noGrp="1"/>
          </p:cNvSpPr>
          <p:nvPr>
            <p:ph idx="1"/>
            <p:custDataLst>
              <p:tags r:id="rId1"/>
            </p:custDataLst>
          </p:nvPr>
        </p:nvSpPr>
        <p:spPr>
          <a:xfrm>
            <a:off x="4833286" y="1330703"/>
            <a:ext cx="6786880" cy="4831556"/>
          </a:xfrm>
        </p:spPr>
        <p:txBody>
          <a:bodyPr>
            <a:noAutofit/>
          </a:bodyPr>
          <a:lstStyle/>
          <a:p>
            <a:pPr marL="0" lvl="0" indent="0" algn="just">
              <a:lnSpc>
                <a:spcPct val="200000"/>
              </a:lnSpc>
              <a:buNone/>
            </a:pPr>
            <a:r>
              <a:rPr lang="hi-IN" altLang="en-US" dirty="0">
                <a:latin typeface="Open Sans"/>
                <a:cs typeface="Times New Roman" panose="02020603050405020304" pitchFamily="18" charset="0"/>
              </a:rPr>
              <a:t>1995 में औम शिनरी क्यो पंथ द्वारा एक आतंकवादी हमला हुआ, जिसमें रासायनिक नर्व एजेंट सरीन का उपयोग किया गया। इस घटना में मात्सुमोटो में 7 लोगों की मौत हो गई और 270 घायल हुए, जबकि टोक्यो में 12 लोगों की मौत हो गई और 5,500 घायल हुए।</a:t>
            </a:r>
          </a:p>
        </p:txBody>
      </p:sp>
      <p:pic>
        <p:nvPicPr>
          <p:cNvPr id="8" name="object 4"/>
          <p:cNvPicPr/>
          <p:nvPr/>
        </p:nvPicPr>
        <p:blipFill rotWithShape="1">
          <a:blip r:embed="rId3" cstate="print"/>
          <a:srcRect r="21695"/>
          <a:stretch>
            <a:fillRect/>
          </a:stretch>
        </p:blipFill>
        <p:spPr>
          <a:xfrm>
            <a:off x="10741032" y="27603"/>
            <a:ext cx="1436668" cy="1088879"/>
          </a:xfrm>
          <a:prstGeom prst="rect">
            <a:avLst/>
          </a:prstGeom>
        </p:spPr>
      </p:pic>
      <p:pic>
        <p:nvPicPr>
          <p:cNvPr id="9" name="Picture 8"/>
          <p:cNvPicPr>
            <a:picLocks noChangeAspect="1"/>
          </p:cNvPicPr>
          <p:nvPr/>
        </p:nvPicPr>
        <p:blipFill>
          <a:blip r:embed="rId4"/>
          <a:stretch>
            <a:fillRect/>
          </a:stretch>
        </p:blipFill>
        <p:spPr>
          <a:xfrm>
            <a:off x="234651" y="117884"/>
            <a:ext cx="1384533" cy="941482"/>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6394" y="2882346"/>
            <a:ext cx="3846887" cy="1192695"/>
          </a:xfrm>
        </p:spPr>
        <p:txBody>
          <a:bodyPr>
            <a:noAutofit/>
          </a:bodyPr>
          <a:lstStyle/>
          <a:p>
            <a:pPr algn="ctr"/>
            <a:r>
              <a:rPr lang="hi-IN" altLang="en-US" sz="4000" b="1" dirty="0">
                <a:solidFill>
                  <a:srgbClr val="C00000"/>
                </a:solidFill>
                <a:latin typeface="Open Sans"/>
                <a:cs typeface="Arial" panose="020B0604020202020204" pitchFamily="34" charset="0"/>
              </a:rPr>
              <a:t>वर्तमान स्थिति </a:t>
            </a:r>
          </a:p>
        </p:txBody>
      </p:sp>
      <p:sp>
        <p:nvSpPr>
          <p:cNvPr id="3" name="Content Placeholder 2"/>
          <p:cNvSpPr>
            <a:spLocks noGrp="1"/>
          </p:cNvSpPr>
          <p:nvPr>
            <p:ph idx="1"/>
            <p:custDataLst>
              <p:tags r:id="rId1"/>
            </p:custDataLst>
          </p:nvPr>
        </p:nvSpPr>
        <p:spPr>
          <a:xfrm>
            <a:off x="4833286" y="1390341"/>
            <a:ext cx="6786880" cy="4831556"/>
          </a:xfrm>
        </p:spPr>
        <p:txBody>
          <a:bodyPr>
            <a:noAutofit/>
          </a:bodyPr>
          <a:lstStyle/>
          <a:p>
            <a:pPr algn="just">
              <a:lnSpc>
                <a:spcPct val="100000"/>
              </a:lnSpc>
            </a:pPr>
            <a:r>
              <a:rPr lang="hi-IN" altLang="en-US" dirty="0">
                <a:latin typeface="Open Sans"/>
              </a:rPr>
              <a:t>ईरान - अनुसंधान और संभावित उत्पादन</a:t>
            </a:r>
          </a:p>
          <a:p>
            <a:pPr algn="just">
              <a:lnSpc>
                <a:spcPct val="100000"/>
              </a:lnSpc>
            </a:pPr>
            <a:r>
              <a:rPr lang="hi-IN" altLang="en-US" dirty="0">
                <a:latin typeface="Open Sans"/>
              </a:rPr>
              <a:t>इराक - अनुसंधान और संभावित उत्पादन</a:t>
            </a:r>
          </a:p>
          <a:p>
            <a:pPr algn="just">
              <a:lnSpc>
                <a:spcPct val="100000"/>
              </a:lnSpc>
            </a:pPr>
            <a:r>
              <a:rPr lang="hi-IN" altLang="en-US" dirty="0">
                <a:latin typeface="Open Sans"/>
              </a:rPr>
              <a:t>लीबिया - अनुसंधान और संभावित उत्पादन</a:t>
            </a:r>
          </a:p>
          <a:p>
            <a:pPr algn="just">
              <a:lnSpc>
                <a:spcPct val="100000"/>
              </a:lnSpc>
            </a:pPr>
            <a:r>
              <a:rPr lang="hi-IN" altLang="en-US" dirty="0">
                <a:latin typeface="Open Sans"/>
              </a:rPr>
              <a:t>उत्तर कोरिया - अनुसंधान और संभावित उत्पादन</a:t>
            </a:r>
          </a:p>
          <a:p>
            <a:pPr algn="just">
              <a:lnSpc>
                <a:spcPct val="100000"/>
              </a:lnSpc>
            </a:pPr>
            <a:r>
              <a:rPr lang="hi-IN" altLang="en-US" dirty="0">
                <a:latin typeface="Open Sans"/>
              </a:rPr>
              <a:t>सीरिया - अनुसंधान और संभावित उत्पादन</a:t>
            </a:r>
          </a:p>
          <a:p>
            <a:pPr algn="just">
              <a:lnSpc>
                <a:spcPct val="100000"/>
              </a:lnSpc>
            </a:pPr>
            <a:r>
              <a:rPr lang="hi-IN" altLang="en-US" dirty="0">
                <a:latin typeface="Open Sans"/>
              </a:rPr>
              <a:t>रूस - रक्षात्मक अनुसंधान कार्यक्रम</a:t>
            </a:r>
          </a:p>
          <a:p>
            <a:pPr algn="just">
              <a:lnSpc>
                <a:spcPct val="100000"/>
              </a:lnSpc>
            </a:pPr>
            <a:r>
              <a:rPr lang="hi-IN" altLang="en-US" dirty="0">
                <a:latin typeface="Open Sans"/>
              </a:rPr>
              <a:t>संयुक्त राज्य अमेरिका - रक्षात्मक अनुसंधान कार्यक्रम</a:t>
            </a:r>
          </a:p>
        </p:txBody>
      </p:sp>
      <p:pic>
        <p:nvPicPr>
          <p:cNvPr id="8" name="object 4"/>
          <p:cNvPicPr/>
          <p:nvPr/>
        </p:nvPicPr>
        <p:blipFill rotWithShape="1">
          <a:blip r:embed="rId3" cstate="print"/>
          <a:srcRect r="21695"/>
          <a:stretch>
            <a:fillRect/>
          </a:stretch>
        </p:blipFill>
        <p:spPr>
          <a:xfrm>
            <a:off x="10741032" y="27603"/>
            <a:ext cx="1436668" cy="1088879"/>
          </a:xfrm>
          <a:prstGeom prst="rect">
            <a:avLst/>
          </a:prstGeom>
        </p:spPr>
      </p:pic>
      <p:pic>
        <p:nvPicPr>
          <p:cNvPr id="9" name="Picture 8"/>
          <p:cNvPicPr>
            <a:picLocks noChangeAspect="1"/>
          </p:cNvPicPr>
          <p:nvPr/>
        </p:nvPicPr>
        <p:blipFill>
          <a:blip r:embed="rId4"/>
          <a:stretch>
            <a:fillRect/>
          </a:stretch>
        </p:blipFill>
        <p:spPr>
          <a:xfrm>
            <a:off x="234651" y="117884"/>
            <a:ext cx="1384533" cy="941482"/>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6394" y="2882346"/>
            <a:ext cx="3846887" cy="1192695"/>
          </a:xfrm>
        </p:spPr>
        <p:txBody>
          <a:bodyPr>
            <a:noAutofit/>
          </a:bodyPr>
          <a:lstStyle/>
          <a:p>
            <a:pPr algn="ctr"/>
            <a:r>
              <a:rPr lang="hi-IN" altLang="en-US" sz="4000" b="1" dirty="0">
                <a:solidFill>
                  <a:srgbClr val="C00000"/>
                </a:solidFill>
                <a:latin typeface="Open Sans"/>
                <a:cs typeface="Arial" panose="020B0604020202020204" pitchFamily="34" charset="0"/>
              </a:rPr>
              <a:t>ईरान </a:t>
            </a:r>
          </a:p>
        </p:txBody>
      </p:sp>
      <p:sp>
        <p:nvSpPr>
          <p:cNvPr id="3" name="Content Placeholder 2"/>
          <p:cNvSpPr>
            <a:spLocks noGrp="1"/>
          </p:cNvSpPr>
          <p:nvPr>
            <p:ph idx="1"/>
            <p:custDataLst>
              <p:tags r:id="rId1"/>
            </p:custDataLst>
          </p:nvPr>
        </p:nvSpPr>
        <p:spPr>
          <a:xfrm>
            <a:off x="4873042" y="1241253"/>
            <a:ext cx="6786880" cy="4960765"/>
          </a:xfrm>
        </p:spPr>
        <p:txBody>
          <a:bodyPr>
            <a:noAutofit/>
          </a:bodyPr>
          <a:lstStyle/>
          <a:p>
            <a:pPr lvl="0">
              <a:lnSpc>
                <a:spcPct val="150000"/>
              </a:lnSpc>
            </a:pPr>
            <a:r>
              <a:rPr lang="hi-IN" altLang="en-US" b="1" dirty="0">
                <a:latin typeface="Open Sans"/>
              </a:rPr>
              <a:t>रासायनिक - संभावित कब्जा: </a:t>
            </a:r>
          </a:p>
          <a:p>
            <a:pPr lvl="0">
              <a:lnSpc>
                <a:spcPct val="150000"/>
              </a:lnSpc>
            </a:pPr>
            <a:r>
              <a:rPr lang="hi-IN" altLang="en-US" b="1" dirty="0">
                <a:latin typeface="Open Sans"/>
              </a:rPr>
              <a:t>मस्टर्ड गैस, </a:t>
            </a:r>
          </a:p>
          <a:p>
            <a:pPr lvl="0">
              <a:lnSpc>
                <a:spcPct val="150000"/>
              </a:lnSpc>
            </a:pPr>
            <a:r>
              <a:rPr lang="hi-IN" altLang="en-US" b="1" dirty="0">
                <a:latin typeface="Open Sans"/>
              </a:rPr>
              <a:t>सरीन,</a:t>
            </a:r>
          </a:p>
          <a:p>
            <a:pPr lvl="0">
              <a:lnSpc>
                <a:spcPct val="150000"/>
              </a:lnSpc>
            </a:pPr>
            <a:r>
              <a:rPr lang="hi-IN" altLang="en-US" b="1" dirty="0">
                <a:latin typeface="Open Sans"/>
              </a:rPr>
              <a:t> टैबुन, </a:t>
            </a:r>
          </a:p>
          <a:p>
            <a:pPr lvl="0">
              <a:lnSpc>
                <a:spcPct val="150000"/>
              </a:lnSpc>
            </a:pPr>
            <a:r>
              <a:rPr lang="hi-IN" altLang="en-US" b="1" dirty="0">
                <a:latin typeface="Open Sans"/>
              </a:rPr>
              <a:t>लेवसाइट, </a:t>
            </a:r>
          </a:p>
          <a:p>
            <a:pPr lvl="0">
              <a:lnSpc>
                <a:spcPct val="150000"/>
              </a:lnSpc>
            </a:pPr>
            <a:r>
              <a:rPr lang="hi-IN" altLang="en-US" b="1" dirty="0">
                <a:latin typeface="Open Sans"/>
              </a:rPr>
              <a:t>फॉस्जीन</a:t>
            </a:r>
          </a:p>
        </p:txBody>
      </p:sp>
      <p:pic>
        <p:nvPicPr>
          <p:cNvPr id="8" name="object 4"/>
          <p:cNvPicPr/>
          <p:nvPr/>
        </p:nvPicPr>
        <p:blipFill rotWithShape="1">
          <a:blip r:embed="rId3" cstate="print"/>
          <a:srcRect r="21695"/>
          <a:stretch>
            <a:fillRect/>
          </a:stretch>
        </p:blipFill>
        <p:spPr>
          <a:xfrm>
            <a:off x="10741032" y="27603"/>
            <a:ext cx="1436668" cy="1088879"/>
          </a:xfrm>
          <a:prstGeom prst="rect">
            <a:avLst/>
          </a:prstGeom>
        </p:spPr>
      </p:pic>
      <p:pic>
        <p:nvPicPr>
          <p:cNvPr id="9" name="Picture 8"/>
          <p:cNvPicPr>
            <a:picLocks noChangeAspect="1"/>
          </p:cNvPicPr>
          <p:nvPr/>
        </p:nvPicPr>
        <p:blipFill>
          <a:blip r:embed="rId4"/>
          <a:stretch>
            <a:fillRect/>
          </a:stretch>
        </p:blipFill>
        <p:spPr>
          <a:xfrm>
            <a:off x="234651" y="117884"/>
            <a:ext cx="1384533" cy="941482"/>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6394" y="2882346"/>
            <a:ext cx="3846887" cy="1192695"/>
          </a:xfrm>
        </p:spPr>
        <p:txBody>
          <a:bodyPr>
            <a:noAutofit/>
          </a:bodyPr>
          <a:lstStyle/>
          <a:p>
            <a:pPr algn="ctr"/>
            <a:r>
              <a:rPr lang="hi-IN" altLang="en-US" sz="4000" b="1" dirty="0">
                <a:solidFill>
                  <a:srgbClr val="C00000"/>
                </a:solidFill>
                <a:latin typeface="Open Sans"/>
                <a:cs typeface="Arial" panose="020B0604020202020204" pitchFamily="34" charset="0"/>
              </a:rPr>
              <a:t>इराक </a:t>
            </a:r>
          </a:p>
        </p:txBody>
      </p:sp>
      <p:sp>
        <p:nvSpPr>
          <p:cNvPr id="3" name="Content Placeholder 2"/>
          <p:cNvSpPr>
            <a:spLocks noGrp="1"/>
          </p:cNvSpPr>
          <p:nvPr>
            <p:ph idx="1"/>
            <p:custDataLst>
              <p:tags r:id="rId1"/>
            </p:custDataLst>
          </p:nvPr>
        </p:nvSpPr>
        <p:spPr>
          <a:xfrm>
            <a:off x="4873042" y="1121982"/>
            <a:ext cx="6786880" cy="5586931"/>
          </a:xfrm>
        </p:spPr>
        <p:txBody>
          <a:bodyPr>
            <a:noAutofit/>
          </a:bodyPr>
          <a:lstStyle/>
          <a:p>
            <a:pPr lvl="0">
              <a:lnSpc>
                <a:spcPct val="200000"/>
              </a:lnSpc>
            </a:pPr>
            <a:r>
              <a:rPr lang="hi-IN" altLang="en-US" sz="2800" dirty="0">
                <a:latin typeface="Open Sans"/>
              </a:rPr>
              <a:t>रासायनिक ज्ञात कब्जा: </a:t>
            </a:r>
          </a:p>
          <a:p>
            <a:pPr lvl="0">
              <a:lnSpc>
                <a:spcPct val="200000"/>
              </a:lnSpc>
            </a:pPr>
            <a:r>
              <a:rPr lang="hi-IN" altLang="en-US" sz="2800" dirty="0">
                <a:latin typeface="Open Sans"/>
              </a:rPr>
              <a:t>मस्टर्ड गैस</a:t>
            </a:r>
          </a:p>
          <a:p>
            <a:pPr lvl="0">
              <a:lnSpc>
                <a:spcPct val="200000"/>
              </a:lnSpc>
            </a:pPr>
            <a:r>
              <a:rPr lang="hi-IN" altLang="en-US" sz="2800" dirty="0">
                <a:latin typeface="Open Sans"/>
              </a:rPr>
              <a:t> सरीन </a:t>
            </a:r>
          </a:p>
          <a:p>
            <a:pPr lvl="0">
              <a:lnSpc>
                <a:spcPct val="200000"/>
              </a:lnSpc>
            </a:pPr>
            <a:r>
              <a:rPr lang="hi-IN" altLang="en-US" sz="2800" dirty="0">
                <a:latin typeface="Open Sans"/>
              </a:rPr>
              <a:t>टैबुन </a:t>
            </a:r>
          </a:p>
          <a:p>
            <a:pPr lvl="0">
              <a:lnSpc>
                <a:spcPct val="200000"/>
              </a:lnSpc>
            </a:pPr>
            <a:r>
              <a:rPr lang="hi-IN" altLang="en-US" sz="2800" dirty="0">
                <a:latin typeface="Open Sans"/>
              </a:rPr>
              <a:t>वीएक्स</a:t>
            </a:r>
          </a:p>
        </p:txBody>
      </p:sp>
      <p:pic>
        <p:nvPicPr>
          <p:cNvPr id="8" name="object 4"/>
          <p:cNvPicPr/>
          <p:nvPr/>
        </p:nvPicPr>
        <p:blipFill rotWithShape="1">
          <a:blip r:embed="rId3" cstate="print"/>
          <a:srcRect r="21695"/>
          <a:stretch>
            <a:fillRect/>
          </a:stretch>
        </p:blipFill>
        <p:spPr>
          <a:xfrm>
            <a:off x="10741032" y="27603"/>
            <a:ext cx="1436668" cy="1088879"/>
          </a:xfrm>
          <a:prstGeom prst="rect">
            <a:avLst/>
          </a:prstGeom>
        </p:spPr>
      </p:pic>
      <p:pic>
        <p:nvPicPr>
          <p:cNvPr id="9" name="Picture 8"/>
          <p:cNvPicPr>
            <a:picLocks noChangeAspect="1"/>
          </p:cNvPicPr>
          <p:nvPr/>
        </p:nvPicPr>
        <p:blipFill>
          <a:blip r:embed="rId4"/>
          <a:stretch>
            <a:fillRect/>
          </a:stretch>
        </p:blipFill>
        <p:spPr>
          <a:xfrm>
            <a:off x="234651" y="117884"/>
            <a:ext cx="1384533" cy="941482"/>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6394" y="2882346"/>
            <a:ext cx="3846887" cy="1192695"/>
          </a:xfrm>
        </p:spPr>
        <p:txBody>
          <a:bodyPr>
            <a:noAutofit/>
          </a:bodyPr>
          <a:lstStyle/>
          <a:p>
            <a:pPr algn="ctr"/>
            <a:r>
              <a:rPr lang="hi-IN" altLang="en-US" sz="4000" b="1" dirty="0">
                <a:solidFill>
                  <a:srgbClr val="C00000"/>
                </a:solidFill>
                <a:latin typeface="Open Sans"/>
                <a:cs typeface="Arial" panose="020B0604020202020204" pitchFamily="34" charset="0"/>
              </a:rPr>
              <a:t>उत्तर कोरिया </a:t>
            </a:r>
          </a:p>
        </p:txBody>
      </p:sp>
      <p:sp>
        <p:nvSpPr>
          <p:cNvPr id="3" name="Content Placeholder 2"/>
          <p:cNvSpPr>
            <a:spLocks noGrp="1"/>
          </p:cNvSpPr>
          <p:nvPr>
            <p:ph idx="1"/>
            <p:custDataLst>
              <p:tags r:id="rId1"/>
            </p:custDataLst>
          </p:nvPr>
        </p:nvSpPr>
        <p:spPr>
          <a:xfrm>
            <a:off x="4873042" y="1121982"/>
            <a:ext cx="6786880" cy="5586931"/>
          </a:xfrm>
        </p:spPr>
        <p:txBody>
          <a:bodyPr>
            <a:noAutofit/>
          </a:bodyPr>
          <a:lstStyle/>
          <a:p>
            <a:pPr lvl="0">
              <a:lnSpc>
                <a:spcPct val="150000"/>
              </a:lnSpc>
            </a:pPr>
            <a:r>
              <a:rPr lang="hi-IN" altLang="en-US" sz="2800" dirty="0">
                <a:latin typeface="Open Sans"/>
              </a:rPr>
              <a:t>रासायनिक संभावित कब्जा:</a:t>
            </a:r>
          </a:p>
          <a:p>
            <a:pPr lvl="0">
              <a:lnSpc>
                <a:spcPct val="150000"/>
              </a:lnSpc>
            </a:pPr>
            <a:r>
              <a:rPr lang="hi-IN" altLang="en-US" sz="2800" dirty="0">
                <a:latin typeface="Open Sans"/>
              </a:rPr>
              <a:t> मस्टर्ड गैस,</a:t>
            </a:r>
          </a:p>
          <a:p>
            <a:pPr lvl="0">
              <a:lnSpc>
                <a:spcPct val="150000"/>
              </a:lnSpc>
            </a:pPr>
            <a:r>
              <a:rPr lang="hi-IN" altLang="en-US" sz="2800" dirty="0">
                <a:latin typeface="Open Sans"/>
              </a:rPr>
              <a:t> हाइड्रोजन साइनाइड,</a:t>
            </a:r>
          </a:p>
          <a:p>
            <a:pPr lvl="0">
              <a:lnSpc>
                <a:spcPct val="150000"/>
              </a:lnSpc>
            </a:pPr>
            <a:r>
              <a:rPr lang="hi-IN" altLang="en-US" sz="2800" dirty="0">
                <a:latin typeface="Open Sans"/>
              </a:rPr>
              <a:t>सरीन, </a:t>
            </a:r>
          </a:p>
          <a:p>
            <a:pPr lvl="0">
              <a:lnSpc>
                <a:spcPct val="150000"/>
              </a:lnSpc>
            </a:pPr>
            <a:r>
              <a:rPr lang="hi-IN" altLang="en-US" sz="2800" dirty="0">
                <a:latin typeface="Open Sans"/>
              </a:rPr>
              <a:t>सोमन, </a:t>
            </a:r>
          </a:p>
          <a:p>
            <a:pPr lvl="0">
              <a:lnSpc>
                <a:spcPct val="150000"/>
              </a:lnSpc>
            </a:pPr>
            <a:r>
              <a:rPr lang="hi-IN" altLang="en-US" sz="2800" dirty="0">
                <a:latin typeface="Open Sans"/>
              </a:rPr>
              <a:t>टैबुन, </a:t>
            </a:r>
          </a:p>
          <a:p>
            <a:pPr lvl="0">
              <a:lnSpc>
                <a:spcPct val="150000"/>
              </a:lnSpc>
            </a:pPr>
            <a:r>
              <a:rPr lang="hi-IN" altLang="en-US" sz="2800" dirty="0">
                <a:latin typeface="Open Sans"/>
              </a:rPr>
              <a:t>वीएक्स</a:t>
            </a:r>
          </a:p>
        </p:txBody>
      </p:sp>
      <p:pic>
        <p:nvPicPr>
          <p:cNvPr id="8" name="object 4"/>
          <p:cNvPicPr/>
          <p:nvPr/>
        </p:nvPicPr>
        <p:blipFill rotWithShape="1">
          <a:blip r:embed="rId3" cstate="print"/>
          <a:srcRect r="21695"/>
          <a:stretch>
            <a:fillRect/>
          </a:stretch>
        </p:blipFill>
        <p:spPr>
          <a:xfrm>
            <a:off x="10741032" y="27603"/>
            <a:ext cx="1436668" cy="1088879"/>
          </a:xfrm>
          <a:prstGeom prst="rect">
            <a:avLst/>
          </a:prstGeom>
        </p:spPr>
      </p:pic>
      <p:pic>
        <p:nvPicPr>
          <p:cNvPr id="9" name="Picture 8"/>
          <p:cNvPicPr>
            <a:picLocks noChangeAspect="1"/>
          </p:cNvPicPr>
          <p:nvPr/>
        </p:nvPicPr>
        <p:blipFill>
          <a:blip r:embed="rId4"/>
          <a:stretch>
            <a:fillRect/>
          </a:stretch>
        </p:blipFill>
        <p:spPr>
          <a:xfrm>
            <a:off x="234651" y="117884"/>
            <a:ext cx="1384533" cy="941482"/>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6394" y="2882346"/>
            <a:ext cx="3846887" cy="1192695"/>
          </a:xfrm>
        </p:spPr>
        <p:txBody>
          <a:bodyPr>
            <a:noAutofit/>
          </a:bodyPr>
          <a:lstStyle/>
          <a:p>
            <a:pPr algn="ctr"/>
            <a:r>
              <a:rPr lang="hi-IN" altLang="en-US" sz="4000" b="1" dirty="0">
                <a:solidFill>
                  <a:srgbClr val="C00000"/>
                </a:solidFill>
                <a:latin typeface="Open Sans"/>
                <a:cs typeface="Arial" panose="020B0604020202020204" pitchFamily="34" charset="0"/>
              </a:rPr>
              <a:t>सीरिया </a:t>
            </a:r>
          </a:p>
        </p:txBody>
      </p:sp>
      <p:sp>
        <p:nvSpPr>
          <p:cNvPr id="3" name="Content Placeholder 2"/>
          <p:cNvSpPr>
            <a:spLocks noGrp="1"/>
          </p:cNvSpPr>
          <p:nvPr>
            <p:ph idx="1"/>
            <p:custDataLst>
              <p:tags r:id="rId1"/>
            </p:custDataLst>
          </p:nvPr>
        </p:nvSpPr>
        <p:spPr>
          <a:xfrm>
            <a:off x="4873042" y="1121982"/>
            <a:ext cx="6786880" cy="5586931"/>
          </a:xfrm>
        </p:spPr>
        <p:txBody>
          <a:bodyPr>
            <a:noAutofit/>
          </a:bodyPr>
          <a:lstStyle/>
          <a:p>
            <a:pPr marL="382905" lvl="0" indent="-382905" defTabSz="1019175">
              <a:lnSpc>
                <a:spcPct val="200000"/>
              </a:lnSpc>
            </a:pPr>
            <a:r>
              <a:rPr lang="hi-IN" altLang="en-US" sz="2800" dirty="0">
                <a:latin typeface="Open Sans"/>
              </a:rPr>
              <a:t>रासायनिक संभावित कब्जा: </a:t>
            </a:r>
          </a:p>
          <a:p>
            <a:pPr marL="382905" lvl="0" indent="-382905" defTabSz="1019175">
              <a:lnSpc>
                <a:spcPct val="200000"/>
              </a:lnSpc>
            </a:pPr>
            <a:r>
              <a:rPr lang="hi-IN" altLang="en-US" sz="2800" dirty="0">
                <a:latin typeface="Open Sans"/>
              </a:rPr>
              <a:t>मस्टर्ड गैस, </a:t>
            </a:r>
          </a:p>
          <a:p>
            <a:pPr marL="382905" lvl="0" indent="-382905" defTabSz="1019175">
              <a:lnSpc>
                <a:spcPct val="200000"/>
              </a:lnSpc>
            </a:pPr>
            <a:r>
              <a:rPr lang="hi-IN" altLang="en-US" sz="2800" dirty="0">
                <a:latin typeface="Open Sans"/>
              </a:rPr>
              <a:t>सरीन, </a:t>
            </a:r>
          </a:p>
          <a:p>
            <a:pPr marL="382905" lvl="0" indent="-382905" defTabSz="1019175">
              <a:lnSpc>
                <a:spcPct val="200000"/>
              </a:lnSpc>
            </a:pPr>
            <a:r>
              <a:rPr lang="hi-IN" altLang="en-US" sz="2800" dirty="0">
                <a:latin typeface="Open Sans"/>
              </a:rPr>
              <a:t>वीएक्स</a:t>
            </a:r>
          </a:p>
        </p:txBody>
      </p:sp>
      <p:pic>
        <p:nvPicPr>
          <p:cNvPr id="8" name="object 4"/>
          <p:cNvPicPr/>
          <p:nvPr/>
        </p:nvPicPr>
        <p:blipFill rotWithShape="1">
          <a:blip r:embed="rId3" cstate="print"/>
          <a:srcRect r="21695"/>
          <a:stretch>
            <a:fillRect/>
          </a:stretch>
        </p:blipFill>
        <p:spPr>
          <a:xfrm>
            <a:off x="10741032" y="27603"/>
            <a:ext cx="1436668" cy="1088879"/>
          </a:xfrm>
          <a:prstGeom prst="rect">
            <a:avLst/>
          </a:prstGeom>
        </p:spPr>
      </p:pic>
      <p:pic>
        <p:nvPicPr>
          <p:cNvPr id="9" name="Picture 8"/>
          <p:cNvPicPr>
            <a:picLocks noChangeAspect="1"/>
          </p:cNvPicPr>
          <p:nvPr/>
        </p:nvPicPr>
        <p:blipFill>
          <a:blip r:embed="rId4"/>
          <a:stretch>
            <a:fillRect/>
          </a:stretch>
        </p:blipFill>
        <p:spPr>
          <a:xfrm>
            <a:off x="234651" y="117884"/>
            <a:ext cx="1384533" cy="941482"/>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516394" y="2882346"/>
            <a:ext cx="4363719" cy="1192695"/>
          </a:xfrm>
        </p:spPr>
        <p:txBody>
          <a:bodyPr>
            <a:noAutofit/>
          </a:bodyPr>
          <a:lstStyle/>
          <a:p>
            <a:pPr algn="ctr"/>
            <a:r>
              <a:rPr lang="hi-IN" altLang="en-US" sz="4000" b="1" dirty="0">
                <a:solidFill>
                  <a:srgbClr val="C00000"/>
                </a:solidFill>
                <a:latin typeface="Open Sans"/>
                <a:cs typeface="Arial" panose="020B0604020202020204" pitchFamily="34" charset="0"/>
              </a:rPr>
              <a:t>रासायनिक युद्ध एजेंट: वर्गीकरण</a:t>
            </a:r>
          </a:p>
        </p:txBody>
      </p:sp>
      <p:sp>
        <p:nvSpPr>
          <p:cNvPr id="3" name="Content Placeholder 2"/>
          <p:cNvSpPr>
            <a:spLocks noGrp="1"/>
          </p:cNvSpPr>
          <p:nvPr>
            <p:ph idx="1"/>
            <p:custDataLst>
              <p:tags r:id="rId2"/>
            </p:custDataLst>
          </p:nvPr>
        </p:nvSpPr>
        <p:spPr>
          <a:xfrm>
            <a:off x="5002249" y="1390338"/>
            <a:ext cx="6786880" cy="4891192"/>
          </a:xfrm>
        </p:spPr>
        <p:txBody>
          <a:bodyPr>
            <a:noAutofit/>
          </a:bodyPr>
          <a:lstStyle/>
          <a:p>
            <a:pPr marL="0" lvl="0" indent="0">
              <a:lnSpc>
                <a:spcPct val="200000"/>
              </a:lnSpc>
              <a:buNone/>
            </a:pPr>
            <a:r>
              <a:rPr lang="hi-IN" altLang="en-US" dirty="0">
                <a:latin typeface="Open Sans"/>
                <a:cs typeface="Aharoni" panose="02010803020104030203" pitchFamily="2" charset="-79"/>
              </a:rPr>
              <a:t>रासायनिक एजेंटों को निम्नलिखित मानदंडों के आधार पर वर्गीकृत किया जाता है: </a:t>
            </a:r>
          </a:p>
          <a:p>
            <a:pPr lvl="0">
              <a:lnSpc>
                <a:spcPct val="200000"/>
              </a:lnSpc>
              <a:buFont typeface="Wingdings" panose="05000000000000000000" charset="0"/>
              <a:buChar char="ü"/>
            </a:pPr>
            <a:r>
              <a:rPr lang="hi-IN" altLang="en-US" dirty="0">
                <a:latin typeface="Open Sans"/>
                <a:cs typeface="Aharoni" panose="02010803020104030203" pitchFamily="2" charset="-79"/>
              </a:rPr>
              <a:t>सैन्य उपयोग, </a:t>
            </a:r>
          </a:p>
          <a:p>
            <a:pPr lvl="0">
              <a:lnSpc>
                <a:spcPct val="200000"/>
              </a:lnSpc>
              <a:buFont typeface="Wingdings" panose="05000000000000000000" charset="0"/>
              <a:buChar char="ü"/>
            </a:pPr>
            <a:r>
              <a:rPr lang="hi-IN" altLang="en-US" dirty="0">
                <a:latin typeface="Open Sans"/>
                <a:cs typeface="Aharoni" panose="02010803020104030203" pitchFamily="2" charset="-79"/>
              </a:rPr>
              <a:t>प्रभावशीलता की अवधि, </a:t>
            </a:r>
          </a:p>
          <a:p>
            <a:pPr lvl="0">
              <a:lnSpc>
                <a:spcPct val="200000"/>
              </a:lnSpc>
              <a:buFont typeface="Wingdings" panose="05000000000000000000" charset="0"/>
              <a:buChar char="ü"/>
            </a:pPr>
            <a:r>
              <a:rPr lang="hi-IN" altLang="en-US" dirty="0">
                <a:latin typeface="Open Sans"/>
                <a:cs typeface="Aharoni" panose="02010803020104030203" pitchFamily="2" charset="-79"/>
              </a:rPr>
              <a:t>शरीर पर प्रभाव।</a:t>
            </a:r>
          </a:p>
        </p:txBody>
      </p:sp>
      <p:pic>
        <p:nvPicPr>
          <p:cNvPr id="8" name="object 4"/>
          <p:cNvPicPr/>
          <p:nvPr/>
        </p:nvPicPr>
        <p:blipFill rotWithShape="1">
          <a:blip r:embed="rId4" cstate="print"/>
          <a:srcRect r="21695"/>
          <a:stretch>
            <a:fillRect/>
          </a:stretch>
        </p:blipFill>
        <p:spPr>
          <a:xfrm>
            <a:off x="10741032" y="27603"/>
            <a:ext cx="1436668" cy="1088879"/>
          </a:xfrm>
          <a:prstGeom prst="rect">
            <a:avLst/>
          </a:prstGeom>
        </p:spPr>
      </p:pic>
      <p:pic>
        <p:nvPicPr>
          <p:cNvPr id="9" name="Picture 8"/>
          <p:cNvPicPr>
            <a:picLocks noChangeAspect="1"/>
          </p:cNvPicPr>
          <p:nvPr/>
        </p:nvPicPr>
        <p:blipFill>
          <a:blip r:embed="rId5"/>
          <a:stretch>
            <a:fillRect/>
          </a:stretch>
        </p:blipFill>
        <p:spPr>
          <a:xfrm>
            <a:off x="234651" y="117884"/>
            <a:ext cx="1384533" cy="941482"/>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516394" y="2882346"/>
            <a:ext cx="4363719" cy="1192695"/>
          </a:xfrm>
        </p:spPr>
        <p:txBody>
          <a:bodyPr>
            <a:noAutofit/>
          </a:bodyPr>
          <a:lstStyle/>
          <a:p>
            <a:pPr lvl="0" algn="ctr"/>
            <a:r>
              <a:rPr lang="hi-IN" altLang="en-US" sz="4000" b="1" dirty="0">
                <a:solidFill>
                  <a:srgbClr val="C00000"/>
                </a:solidFill>
                <a:latin typeface="Open Sans"/>
                <a:cs typeface="Arial" panose="020B0604020202020204" pitchFamily="34" charset="0"/>
              </a:rPr>
              <a:t>सेन्य  उपयोग</a:t>
            </a:r>
          </a:p>
        </p:txBody>
      </p:sp>
      <p:sp>
        <p:nvSpPr>
          <p:cNvPr id="3" name="Content Placeholder 2"/>
          <p:cNvSpPr>
            <a:spLocks noGrp="1"/>
          </p:cNvSpPr>
          <p:nvPr>
            <p:ph idx="1"/>
            <p:custDataLst>
              <p:tags r:id="rId2"/>
            </p:custDataLst>
          </p:nvPr>
        </p:nvSpPr>
        <p:spPr>
          <a:xfrm>
            <a:off x="4922737" y="1112045"/>
            <a:ext cx="6786880" cy="5398088"/>
          </a:xfrm>
        </p:spPr>
        <p:txBody>
          <a:bodyPr>
            <a:noAutofit/>
          </a:bodyPr>
          <a:lstStyle/>
          <a:p>
            <a:pPr algn="just">
              <a:lnSpc>
                <a:spcPct val="150000"/>
              </a:lnSpc>
              <a:buFont typeface="Courier New" panose="02070309020205020404" pitchFamily="49" charset="0"/>
              <a:buChar char="o"/>
            </a:pPr>
            <a:r>
              <a:rPr lang="hi-IN" altLang="en-US" dirty="0">
                <a:latin typeface="Open Sans"/>
                <a:cs typeface="Arial" panose="020B0604020202020204" pitchFamily="34" charset="0"/>
              </a:rPr>
              <a:t>किलर एजेंट: प्राथमिक लक्ष्य अधिक संख्या में लोगों को मारना है। जैसे- वीएक्स, जीबी।</a:t>
            </a:r>
          </a:p>
          <a:p>
            <a:pPr algn="just">
              <a:lnSpc>
                <a:spcPct val="150000"/>
              </a:lnSpc>
              <a:buFont typeface="Courier New" panose="02070309020205020404" pitchFamily="49" charset="0"/>
              <a:buChar char="o"/>
            </a:pPr>
            <a:r>
              <a:rPr lang="hi-IN" altLang="en-US" dirty="0">
                <a:latin typeface="Open Sans"/>
                <a:cs typeface="Arial" panose="020B0604020202020204" pitchFamily="34" charset="0"/>
              </a:rPr>
              <a:t>अक्षम करने वाले एजेंट: प्राथमिक लक्ष्य लोगों को मृत्यु से बचाना नहीं है, बल्कि उन्हें अस्थायी रूप से अपने कर्तव्यों से अक्षम करना है। जैसे- सीएस और बीजेड।</a:t>
            </a:r>
          </a:p>
          <a:p>
            <a:pPr algn="just">
              <a:lnSpc>
                <a:spcPct val="150000"/>
              </a:lnSpc>
              <a:buFont typeface="Courier New" panose="02070309020205020404" pitchFamily="49" charset="0"/>
              <a:buChar char="o"/>
            </a:pPr>
            <a:r>
              <a:rPr lang="hi-IN" altLang="en-US" dirty="0">
                <a:latin typeface="Open Sans"/>
                <a:cs typeface="Arial" panose="020B0604020202020204" pitchFamily="34" charset="0"/>
              </a:rPr>
              <a:t>दंगा नियंत्रण एजेंट: नागरिक अधिकारियों को सहायता देने के लिए उपयोग किया जाता है। जैसे- सीएस।</a:t>
            </a:r>
          </a:p>
        </p:txBody>
      </p:sp>
      <p:pic>
        <p:nvPicPr>
          <p:cNvPr id="8" name="object 4"/>
          <p:cNvPicPr/>
          <p:nvPr/>
        </p:nvPicPr>
        <p:blipFill rotWithShape="1">
          <a:blip r:embed="rId4" cstate="print"/>
          <a:srcRect r="21695"/>
          <a:stretch>
            <a:fillRect/>
          </a:stretch>
        </p:blipFill>
        <p:spPr>
          <a:xfrm>
            <a:off x="10741032" y="27603"/>
            <a:ext cx="1436668" cy="1088879"/>
          </a:xfrm>
          <a:prstGeom prst="rect">
            <a:avLst/>
          </a:prstGeom>
        </p:spPr>
      </p:pic>
      <p:pic>
        <p:nvPicPr>
          <p:cNvPr id="9" name="Picture 8"/>
          <p:cNvPicPr>
            <a:picLocks noChangeAspect="1"/>
          </p:cNvPicPr>
          <p:nvPr/>
        </p:nvPicPr>
        <p:blipFill>
          <a:blip r:embed="rId5"/>
          <a:stretch>
            <a:fillRect/>
          </a:stretch>
        </p:blipFill>
        <p:spPr>
          <a:xfrm>
            <a:off x="234651" y="117884"/>
            <a:ext cx="1384533" cy="941482"/>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67309" y="2882346"/>
            <a:ext cx="4363719" cy="1192695"/>
          </a:xfrm>
        </p:spPr>
        <p:txBody>
          <a:bodyPr>
            <a:noAutofit/>
          </a:bodyPr>
          <a:lstStyle/>
          <a:p>
            <a:pPr lvl="0" algn="ctr"/>
            <a:r>
              <a:rPr lang="hi-IN" altLang="en-US" sz="4000" b="1" dirty="0">
                <a:solidFill>
                  <a:srgbClr val="C00000"/>
                </a:solidFill>
                <a:latin typeface="Open Sans"/>
                <a:cs typeface="Arial" panose="020B0604020202020204" pitchFamily="34" charset="0"/>
              </a:rPr>
              <a:t>प्रभावशीलता की अवधि</a:t>
            </a:r>
          </a:p>
        </p:txBody>
      </p:sp>
      <p:sp>
        <p:nvSpPr>
          <p:cNvPr id="3" name="Content Placeholder 2"/>
          <p:cNvSpPr>
            <a:spLocks noGrp="1"/>
          </p:cNvSpPr>
          <p:nvPr>
            <p:ph idx="1"/>
            <p:custDataLst>
              <p:tags r:id="rId2"/>
            </p:custDataLst>
          </p:nvPr>
        </p:nvSpPr>
        <p:spPr>
          <a:xfrm>
            <a:off x="4721087" y="1022593"/>
            <a:ext cx="6988530" cy="5686319"/>
          </a:xfrm>
        </p:spPr>
        <p:txBody>
          <a:bodyPr>
            <a:noAutofit/>
          </a:bodyPr>
          <a:lstStyle/>
          <a:p>
            <a:pPr lvl="0" algn="just">
              <a:lnSpc>
                <a:spcPct val="150000"/>
              </a:lnSpc>
              <a:buFont typeface="Courier New" panose="02070309020205020404" pitchFamily="49" charset="0"/>
              <a:buChar char="o"/>
            </a:pPr>
            <a:r>
              <a:rPr lang="hi-IN" altLang="en-US" sz="2400" b="1" dirty="0">
                <a:latin typeface="Open Sans"/>
                <a:cs typeface="Arial" panose="020B0604020202020204" pitchFamily="34" charset="0"/>
              </a:rPr>
              <a:t>गैर-लगातार: ये एजेंट तेजी से फैलते हैं और कम अवधि का खतरा पेश करते हैं। जैसे- जी एजेंट, हाइड्रोजन साइनाइड।</a:t>
            </a:r>
          </a:p>
          <a:p>
            <a:pPr lvl="0" algn="just">
              <a:lnSpc>
                <a:spcPct val="150000"/>
              </a:lnSpc>
              <a:buFont typeface="Courier New" panose="02070309020205020404" pitchFamily="49" charset="0"/>
              <a:buChar char="o"/>
            </a:pPr>
            <a:endParaRPr lang="hi-IN" altLang="en-US" sz="2400" b="1" dirty="0">
              <a:latin typeface="Open Sans"/>
              <a:cs typeface="Arial" panose="020B0604020202020204" pitchFamily="34" charset="0"/>
            </a:endParaRPr>
          </a:p>
          <a:p>
            <a:pPr lvl="0" algn="just">
              <a:lnSpc>
                <a:spcPct val="150000"/>
              </a:lnSpc>
              <a:buFont typeface="Courier New" panose="02070309020205020404" pitchFamily="49" charset="0"/>
              <a:buChar char="o"/>
            </a:pPr>
            <a:endParaRPr lang="hi-IN" altLang="en-US" sz="2400" b="1" dirty="0">
              <a:latin typeface="Open Sans"/>
              <a:cs typeface="Arial" panose="020B0604020202020204" pitchFamily="34" charset="0"/>
            </a:endParaRPr>
          </a:p>
          <a:p>
            <a:pPr lvl="0" algn="just">
              <a:lnSpc>
                <a:spcPct val="150000"/>
              </a:lnSpc>
              <a:buFont typeface="Courier New" panose="02070309020205020404" pitchFamily="49" charset="0"/>
              <a:buChar char="o"/>
            </a:pPr>
            <a:r>
              <a:rPr lang="hi-IN" altLang="en-US" sz="2400" b="1" dirty="0">
                <a:latin typeface="Open Sans"/>
                <a:cs typeface="Arial" panose="020B0604020202020204" pitchFamily="34" charset="0"/>
              </a:rPr>
              <a:t>लगातार: ये एजेंट महत्वपूर्ण अवधि के बाद तरल संपर्क खतरे के रूप में बने रहते हैं और तरल के वाष्पीकरण से वाष्प का उत्पादन जारी रखते हैं। जैसे- वी एजेंट, सल्फर मस्टर्ड।</a:t>
            </a:r>
          </a:p>
        </p:txBody>
      </p:sp>
      <p:pic>
        <p:nvPicPr>
          <p:cNvPr id="8" name="object 4"/>
          <p:cNvPicPr/>
          <p:nvPr/>
        </p:nvPicPr>
        <p:blipFill rotWithShape="1">
          <a:blip r:embed="rId4" cstate="print"/>
          <a:srcRect r="21695"/>
          <a:stretch>
            <a:fillRect/>
          </a:stretch>
        </p:blipFill>
        <p:spPr>
          <a:xfrm>
            <a:off x="10741032" y="27603"/>
            <a:ext cx="1436668" cy="1088879"/>
          </a:xfrm>
          <a:prstGeom prst="rect">
            <a:avLst/>
          </a:prstGeom>
        </p:spPr>
      </p:pic>
      <p:pic>
        <p:nvPicPr>
          <p:cNvPr id="9" name="Picture 8"/>
          <p:cNvPicPr>
            <a:picLocks noChangeAspect="1"/>
          </p:cNvPicPr>
          <p:nvPr/>
        </p:nvPicPr>
        <p:blipFill>
          <a:blip r:embed="rId5"/>
          <a:stretch>
            <a:fillRect/>
          </a:stretch>
        </p:blipFill>
        <p:spPr>
          <a:xfrm>
            <a:off x="234651" y="117884"/>
            <a:ext cx="1384533" cy="94148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58315" y="1121410"/>
            <a:ext cx="9752965" cy="5262245"/>
          </a:xfrm>
          <a:prstGeom prst="rect">
            <a:avLst/>
          </a:prstGeom>
          <a:solidFill>
            <a:srgbClr val="FFFFFF"/>
          </a:solidFill>
        </p:spPr>
        <p:txBody>
          <a:bodyPr wrap="square">
            <a:spAutoFit/>
          </a:bodyPr>
          <a:lstStyle/>
          <a:p>
            <a:pPr marL="355600" indent="-263525" algn="just">
              <a:lnSpc>
                <a:spcPct val="200000"/>
              </a:lnSpc>
              <a:buFont typeface="Wingdings" panose="05000000000000000000" pitchFamily="2" charset="2"/>
              <a:buChar char="§"/>
            </a:pPr>
            <a:r>
              <a:rPr lang="en-US" sz="2800" b="1" dirty="0">
                <a:solidFill>
                  <a:schemeClr val="tx1">
                    <a:lumMod val="75000"/>
                    <a:lumOff val="25000"/>
                  </a:schemeClr>
                </a:solidFill>
                <a:latin typeface="Open Sans"/>
              </a:rPr>
              <a:t> </a:t>
            </a:r>
            <a:r>
              <a:rPr lang="hi-IN" altLang="en-US" sz="2800" dirty="0">
                <a:solidFill>
                  <a:prstClr val="black"/>
                </a:solidFill>
                <a:latin typeface="Open Sans"/>
                <a:cs typeface="Arial" panose="020B0604020202020204" pitchFamily="34" charset="0"/>
                <a:sym typeface="+mn-ea"/>
              </a:rPr>
              <a:t>इस व्याख्यान के अंत मे आप  निम्न विषय  से परिचित हो जाएंगे -</a:t>
            </a:r>
            <a:endParaRPr lang="en-US" sz="2800" dirty="0">
              <a:latin typeface="Open Sans"/>
              <a:cs typeface="Times New Roman" panose="02020603050405020304" pitchFamily="18" charset="0"/>
            </a:endParaRPr>
          </a:p>
          <a:p>
            <a:pPr marL="355600" indent="-263525" algn="just">
              <a:lnSpc>
                <a:spcPct val="200000"/>
              </a:lnSpc>
              <a:buFont typeface="Wingdings" panose="05000000000000000000" pitchFamily="2" charset="2"/>
              <a:buChar char="§"/>
            </a:pPr>
            <a:r>
              <a:rPr lang="en-US" sz="2800" dirty="0">
                <a:latin typeface="Open Sans"/>
                <a:cs typeface="Times New Roman" panose="02020603050405020304" pitchFamily="18" charset="0"/>
              </a:rPr>
              <a:t>CWA</a:t>
            </a:r>
            <a:r>
              <a:rPr lang="hi-IN" altLang="en-US" sz="2800" dirty="0">
                <a:latin typeface="Open Sans"/>
                <a:cs typeface="Times New Roman" panose="02020603050405020304" pitchFamily="18" charset="0"/>
              </a:rPr>
              <a:t> का इतिहास </a:t>
            </a:r>
            <a:endParaRPr lang="en-US" sz="2800" dirty="0">
              <a:latin typeface="Open Sans"/>
              <a:cs typeface="Times New Roman" panose="02020603050405020304" pitchFamily="18" charset="0"/>
            </a:endParaRPr>
          </a:p>
          <a:p>
            <a:pPr marL="355600" indent="-263525" algn="just">
              <a:lnSpc>
                <a:spcPct val="200000"/>
              </a:lnSpc>
              <a:buFont typeface="Wingdings" panose="05000000000000000000" pitchFamily="2" charset="2"/>
              <a:buChar char="§"/>
            </a:pPr>
            <a:r>
              <a:rPr lang="hi-IN" altLang="en-US" sz="2800" dirty="0">
                <a:latin typeface="Open Sans"/>
                <a:cs typeface="Times New Roman" panose="02020603050405020304" pitchFamily="18" charset="0"/>
              </a:rPr>
              <a:t>वर्गीकरण </a:t>
            </a:r>
            <a:endParaRPr lang="en-US" sz="2800" dirty="0">
              <a:latin typeface="Open Sans"/>
              <a:cs typeface="Times New Roman" panose="02020603050405020304" pitchFamily="18" charset="0"/>
            </a:endParaRPr>
          </a:p>
          <a:p>
            <a:pPr marL="355600" indent="-263525" algn="just">
              <a:lnSpc>
                <a:spcPct val="200000"/>
              </a:lnSpc>
              <a:buFont typeface="Wingdings" panose="05000000000000000000" pitchFamily="2" charset="2"/>
              <a:buChar char="§"/>
            </a:pPr>
            <a:r>
              <a:rPr lang="en-US" sz="2800" dirty="0">
                <a:latin typeface="Open Sans"/>
                <a:cs typeface="Times New Roman" panose="02020603050405020304" pitchFamily="18" charset="0"/>
              </a:rPr>
              <a:t>CWA</a:t>
            </a:r>
            <a:r>
              <a:rPr lang="hi-IN" altLang="en-US" sz="2800" dirty="0">
                <a:latin typeface="Open Sans"/>
                <a:cs typeface="Times New Roman" panose="02020603050405020304" pitchFamily="18" charset="0"/>
              </a:rPr>
              <a:t> की विशेषता और भौतिक गुणधर्म </a:t>
            </a:r>
            <a:endParaRPr lang="en-US" sz="2800" dirty="0">
              <a:latin typeface="Open Sans"/>
              <a:cs typeface="Times New Roman" panose="02020603050405020304" pitchFamily="18" charset="0"/>
            </a:endParaRPr>
          </a:p>
          <a:p>
            <a:pPr marL="355600" indent="-263525" algn="just">
              <a:lnSpc>
                <a:spcPct val="200000"/>
              </a:lnSpc>
              <a:buFont typeface="Wingdings" panose="05000000000000000000" pitchFamily="2" charset="2"/>
              <a:buChar char="§"/>
            </a:pPr>
            <a:r>
              <a:rPr lang="hi-IN" altLang="en-US" sz="2800" dirty="0">
                <a:latin typeface="Open Sans"/>
                <a:cs typeface="Times New Roman" panose="02020603050405020304" pitchFamily="18" charset="0"/>
              </a:rPr>
              <a:t>चिन्ह और लक्षण </a:t>
            </a:r>
          </a:p>
          <a:p>
            <a:pPr marL="355600" indent="-263525" algn="just">
              <a:lnSpc>
                <a:spcPct val="200000"/>
              </a:lnSpc>
              <a:buFont typeface="Wingdings" panose="05000000000000000000" pitchFamily="2" charset="2"/>
              <a:buChar char="§"/>
            </a:pPr>
            <a:r>
              <a:rPr lang="hi-IN" altLang="en-IN" sz="2800" dirty="0">
                <a:latin typeface="Open Sans"/>
                <a:cs typeface="Times New Roman" panose="02020603050405020304" pitchFamily="18" charset="0"/>
              </a:rPr>
              <a:t>समीक्षा </a:t>
            </a:r>
          </a:p>
        </p:txBody>
      </p:sp>
      <p:pic>
        <p:nvPicPr>
          <p:cNvPr id="5" name="object 4"/>
          <p:cNvPicPr/>
          <p:nvPr/>
        </p:nvPicPr>
        <p:blipFill rotWithShape="1">
          <a:blip r:embed="rId3" cstate="print"/>
          <a:srcRect r="21695"/>
          <a:stretch>
            <a:fillRect/>
          </a:stretch>
        </p:blipFill>
        <p:spPr>
          <a:xfrm>
            <a:off x="10741032" y="27603"/>
            <a:ext cx="1436668" cy="1088879"/>
          </a:xfrm>
          <a:prstGeom prst="rect">
            <a:avLst/>
          </a:prstGeom>
        </p:spPr>
      </p:pic>
      <p:pic>
        <p:nvPicPr>
          <p:cNvPr id="6" name="Picture 5"/>
          <p:cNvPicPr>
            <a:picLocks noChangeAspect="1"/>
          </p:cNvPicPr>
          <p:nvPr/>
        </p:nvPicPr>
        <p:blipFill>
          <a:blip r:embed="rId4"/>
          <a:stretch>
            <a:fillRect/>
          </a:stretch>
        </p:blipFill>
        <p:spPr>
          <a:xfrm>
            <a:off x="234651" y="117884"/>
            <a:ext cx="1384533" cy="941482"/>
          </a:xfrm>
          <a:prstGeom prst="rect">
            <a:avLst/>
          </a:prstGeom>
        </p:spPr>
      </p:pic>
      <p:sp>
        <p:nvSpPr>
          <p:cNvPr id="7" name="Title 1"/>
          <p:cNvSpPr txBox="1"/>
          <p:nvPr/>
        </p:nvSpPr>
        <p:spPr>
          <a:xfrm>
            <a:off x="4258310" y="297180"/>
            <a:ext cx="3124200" cy="762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i-IN" altLang="en-US" sz="4000" b="1" dirty="0">
                <a:solidFill>
                  <a:srgbClr val="C00000"/>
                </a:solidFill>
                <a:latin typeface="Open Sans"/>
                <a:ea typeface="Sans Serif Collection" panose="020B0502040504020204" pitchFamily="34" charset="0"/>
                <a:cs typeface="Sans Serif Collection" panose="020B0502040504020204" pitchFamily="34" charset="0"/>
              </a:rPr>
              <a:t>उद्देश्य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a:xfrm>
            <a:off x="5071822" y="1191557"/>
            <a:ext cx="6786880" cy="5398085"/>
          </a:xfrm>
        </p:spPr>
        <p:txBody>
          <a:bodyPr>
            <a:noAutofit/>
          </a:bodyPr>
          <a:lstStyle/>
          <a:p>
            <a:pPr marL="0" lvl="0" indent="0">
              <a:lnSpc>
                <a:spcPct val="150000"/>
              </a:lnSpc>
              <a:buNone/>
            </a:pPr>
            <a:r>
              <a:rPr lang="hi-IN" altLang="en-US" dirty="0">
                <a:latin typeface="Open Sans"/>
                <a:cs typeface="Aharoni" panose="02010803020104030203" pitchFamily="2" charset="-79"/>
              </a:rPr>
              <a:t>शरीर पर प्रभाव करने वाले एजेंट, </a:t>
            </a:r>
          </a:p>
          <a:p>
            <a:pPr lvl="0">
              <a:lnSpc>
                <a:spcPct val="150000"/>
              </a:lnSpc>
              <a:buFont typeface="Wingdings" panose="05000000000000000000" charset="0"/>
              <a:buChar char="ü"/>
            </a:pPr>
            <a:r>
              <a:rPr lang="hi-IN" altLang="en-US" dirty="0">
                <a:latin typeface="Open Sans"/>
                <a:cs typeface="Aharoni" panose="02010803020104030203" pitchFamily="2" charset="-79"/>
              </a:rPr>
              <a:t>रक्त एजेंट, </a:t>
            </a:r>
          </a:p>
          <a:p>
            <a:pPr lvl="0">
              <a:lnSpc>
                <a:spcPct val="150000"/>
              </a:lnSpc>
              <a:buFont typeface="Wingdings" panose="05000000000000000000" charset="0"/>
              <a:buChar char="ü"/>
            </a:pPr>
            <a:r>
              <a:rPr lang="hi-IN" altLang="en-US" dirty="0">
                <a:latin typeface="Open Sans"/>
                <a:cs typeface="Aharoni" panose="02010803020104030203" pitchFamily="2" charset="-79"/>
              </a:rPr>
              <a:t>सांस रोकने वाले एजेंट, </a:t>
            </a:r>
          </a:p>
          <a:p>
            <a:pPr lvl="0">
              <a:lnSpc>
                <a:spcPct val="150000"/>
              </a:lnSpc>
              <a:buFont typeface="Wingdings" panose="05000000000000000000" charset="0"/>
              <a:buChar char="ü"/>
            </a:pPr>
            <a:r>
              <a:rPr lang="hi-IN" altLang="en-US" dirty="0">
                <a:latin typeface="Open Sans"/>
                <a:cs typeface="Aharoni" panose="02010803020104030203" pitchFamily="2" charset="-79"/>
              </a:rPr>
              <a:t>अक्षम करने वाले एजेंट </a:t>
            </a:r>
          </a:p>
          <a:p>
            <a:pPr lvl="0">
              <a:lnSpc>
                <a:spcPct val="150000"/>
              </a:lnSpc>
              <a:buFont typeface="Wingdings" panose="05000000000000000000" charset="0"/>
              <a:buChar char="ü"/>
            </a:pPr>
            <a:r>
              <a:rPr lang="hi-IN" altLang="en-US" dirty="0">
                <a:latin typeface="Open Sans"/>
                <a:cs typeface="Aharoni" panose="02010803020104030203" pitchFamily="2" charset="-79"/>
              </a:rPr>
              <a:t>मनो-रसायन दंगा नियंत्रण / आंसू एजेंट</a:t>
            </a:r>
          </a:p>
        </p:txBody>
      </p:sp>
      <p:pic>
        <p:nvPicPr>
          <p:cNvPr id="8" name="object 4"/>
          <p:cNvPicPr/>
          <p:nvPr/>
        </p:nvPicPr>
        <p:blipFill rotWithShape="1">
          <a:blip r:embed="rId3" cstate="print"/>
          <a:srcRect r="21695"/>
          <a:stretch>
            <a:fillRect/>
          </a:stretch>
        </p:blipFill>
        <p:spPr>
          <a:xfrm>
            <a:off x="10741032" y="27603"/>
            <a:ext cx="1436668" cy="1088879"/>
          </a:xfrm>
          <a:prstGeom prst="rect">
            <a:avLst/>
          </a:prstGeom>
        </p:spPr>
      </p:pic>
      <p:pic>
        <p:nvPicPr>
          <p:cNvPr id="9" name="Picture 8"/>
          <p:cNvPicPr>
            <a:picLocks noChangeAspect="1"/>
          </p:cNvPicPr>
          <p:nvPr/>
        </p:nvPicPr>
        <p:blipFill>
          <a:blip r:embed="rId4"/>
          <a:stretch>
            <a:fillRect/>
          </a:stretch>
        </p:blipFill>
        <p:spPr>
          <a:xfrm>
            <a:off x="234651" y="117884"/>
            <a:ext cx="1384533" cy="941482"/>
          </a:xfrm>
          <a:prstGeom prst="rect">
            <a:avLst/>
          </a:prstGeom>
        </p:spPr>
      </p:pic>
      <p:sp>
        <p:nvSpPr>
          <p:cNvPr id="5" name="Text Box 4"/>
          <p:cNvSpPr txBox="1"/>
          <p:nvPr/>
        </p:nvSpPr>
        <p:spPr>
          <a:xfrm>
            <a:off x="1007745" y="2383155"/>
            <a:ext cx="3131185" cy="706755"/>
          </a:xfrm>
          <a:prstGeom prst="rect">
            <a:avLst/>
          </a:prstGeom>
          <a:noFill/>
        </p:spPr>
        <p:txBody>
          <a:bodyPr wrap="square" rtlCol="0">
            <a:spAutoFit/>
          </a:bodyPr>
          <a:lstStyle/>
          <a:p>
            <a:r>
              <a:rPr lang="hi-IN" altLang="en-US" sz="4000" dirty="0">
                <a:solidFill>
                  <a:srgbClr val="FF0000"/>
                </a:solidFill>
                <a:latin typeface="Open Sans"/>
                <a:cs typeface="Aharoni" panose="02010803020104030203" pitchFamily="2" charset="-79"/>
                <a:sym typeface="+mn-ea"/>
              </a:rPr>
              <a:t>शरीर पर प्रभाव</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88844" y="2285995"/>
            <a:ext cx="4701209" cy="2653750"/>
          </a:xfrm>
        </p:spPr>
        <p:txBody>
          <a:bodyPr>
            <a:noAutofit/>
          </a:bodyPr>
          <a:lstStyle/>
          <a:p>
            <a:pPr lvl="0" algn="ctr"/>
            <a:r>
              <a:rPr lang="hi-IN" altLang="en-US" sz="4000" b="1" dirty="0">
                <a:solidFill>
                  <a:srgbClr val="C00000"/>
                </a:solidFill>
                <a:latin typeface="Open Sans"/>
                <a:cs typeface="Arial" panose="020B0604020202020204" pitchFamily="34" charset="0"/>
              </a:rPr>
              <a:t>रासायनिक युद्ध एजेंट: विशेषताएं और व्यवहार</a:t>
            </a:r>
          </a:p>
        </p:txBody>
      </p:sp>
      <p:sp>
        <p:nvSpPr>
          <p:cNvPr id="3" name="Content Placeholder 2"/>
          <p:cNvSpPr>
            <a:spLocks noGrp="1"/>
          </p:cNvSpPr>
          <p:nvPr>
            <p:ph idx="1"/>
            <p:custDataLst>
              <p:tags r:id="rId2"/>
            </p:custDataLst>
          </p:nvPr>
        </p:nvSpPr>
        <p:spPr>
          <a:xfrm>
            <a:off x="5071822" y="1191557"/>
            <a:ext cx="6786880" cy="5398085"/>
          </a:xfrm>
        </p:spPr>
        <p:txBody>
          <a:bodyPr>
            <a:noAutofit/>
          </a:bodyPr>
          <a:lstStyle/>
          <a:p>
            <a:pPr lvl="0"/>
            <a:r>
              <a:rPr lang="hi-IN" altLang="en-US" sz="2600" dirty="0">
                <a:latin typeface="Open Sans"/>
                <a:cs typeface="Times New Roman" panose="02020603050405020304" pitchFamily="18" charset="0"/>
              </a:rPr>
              <a:t>आम तौर पर तरल पदार्थ सामान्यतः एरोसोल या गैस के रूप में फैलते हैं। </a:t>
            </a:r>
          </a:p>
          <a:p>
            <a:pPr lvl="0"/>
            <a:endParaRPr lang="hi-IN" altLang="en-US" sz="2600" dirty="0">
              <a:latin typeface="Open Sans"/>
              <a:cs typeface="Times New Roman" panose="02020603050405020304" pitchFamily="18" charset="0"/>
            </a:endParaRPr>
          </a:p>
          <a:p>
            <a:pPr lvl="0"/>
            <a:r>
              <a:rPr lang="hi-IN" altLang="en-US" sz="2600" dirty="0">
                <a:latin typeface="Open Sans"/>
                <a:cs typeface="Times New Roman" panose="02020603050405020304" pitchFamily="18" charset="0"/>
              </a:rPr>
              <a:t>श्वसन और त्वचा के संपर्क में आने का खतरा होता है। </a:t>
            </a:r>
          </a:p>
          <a:p>
            <a:pPr lvl="0"/>
            <a:endParaRPr lang="hi-IN" altLang="en-US" sz="2600" dirty="0">
              <a:latin typeface="Open Sans"/>
              <a:cs typeface="Times New Roman" panose="02020603050405020304" pitchFamily="18" charset="0"/>
            </a:endParaRPr>
          </a:p>
          <a:p>
            <a:pPr lvl="0"/>
            <a:r>
              <a:rPr lang="hi-IN" altLang="en-US" sz="2600" dirty="0">
                <a:latin typeface="Open Sans"/>
                <a:cs typeface="Times New Roman" panose="02020603050405020304" pitchFamily="18" charset="0"/>
              </a:rPr>
              <a:t>इन्हें इंद्रियों द्वारा पहचाना जा सकता है, विशेषकर गंध द्वारा।</a:t>
            </a:r>
          </a:p>
          <a:p>
            <a:pPr marL="0" lvl="0" indent="0">
              <a:buNone/>
            </a:pPr>
            <a:endParaRPr lang="hi-IN" altLang="en-US" sz="2600" dirty="0">
              <a:latin typeface="Open Sans"/>
              <a:cs typeface="Times New Roman" panose="02020603050405020304" pitchFamily="18" charset="0"/>
            </a:endParaRPr>
          </a:p>
          <a:p>
            <a:pPr lvl="0"/>
            <a:r>
              <a:rPr lang="hi-IN" altLang="en-US" sz="2600" dirty="0">
                <a:latin typeface="Open Sans"/>
                <a:cs typeface="Times New Roman" panose="02020603050405020304" pitchFamily="18" charset="0"/>
              </a:rPr>
              <a:t>ये मौसम की स्थिति से प्रभावित होते हैं।</a:t>
            </a:r>
          </a:p>
        </p:txBody>
      </p:sp>
      <p:pic>
        <p:nvPicPr>
          <p:cNvPr id="8" name="object 4"/>
          <p:cNvPicPr/>
          <p:nvPr/>
        </p:nvPicPr>
        <p:blipFill rotWithShape="1">
          <a:blip r:embed="rId4" cstate="print"/>
          <a:srcRect r="21695"/>
          <a:stretch>
            <a:fillRect/>
          </a:stretch>
        </p:blipFill>
        <p:spPr>
          <a:xfrm>
            <a:off x="10741032" y="27603"/>
            <a:ext cx="1436668" cy="1088879"/>
          </a:xfrm>
          <a:prstGeom prst="rect">
            <a:avLst/>
          </a:prstGeom>
        </p:spPr>
      </p:pic>
      <p:pic>
        <p:nvPicPr>
          <p:cNvPr id="9" name="Picture 8"/>
          <p:cNvPicPr>
            <a:picLocks noChangeAspect="1"/>
          </p:cNvPicPr>
          <p:nvPr/>
        </p:nvPicPr>
        <p:blipFill>
          <a:blip r:embed="rId5"/>
          <a:stretch>
            <a:fillRect/>
          </a:stretch>
        </p:blipFill>
        <p:spPr>
          <a:xfrm>
            <a:off x="234651" y="117884"/>
            <a:ext cx="1384533" cy="941482"/>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516394" y="2882346"/>
            <a:ext cx="4363719" cy="1192695"/>
          </a:xfrm>
        </p:spPr>
        <p:txBody>
          <a:bodyPr>
            <a:noAutofit/>
          </a:bodyPr>
          <a:lstStyle/>
          <a:p>
            <a:pPr lvl="0" algn="ctr"/>
            <a:r>
              <a:rPr lang="hi-IN" altLang="en-US" sz="4000" b="1" dirty="0">
                <a:solidFill>
                  <a:srgbClr val="C00000"/>
                </a:solidFill>
                <a:latin typeface="Open Sans"/>
                <a:cs typeface="Arial" panose="020B0604020202020204" pitchFamily="34" charset="0"/>
              </a:rPr>
              <a:t>भौतिक विशेषताएं</a:t>
            </a:r>
          </a:p>
        </p:txBody>
      </p:sp>
      <p:sp>
        <p:nvSpPr>
          <p:cNvPr id="3" name="Content Placeholder 2"/>
          <p:cNvSpPr>
            <a:spLocks noGrp="1"/>
          </p:cNvSpPr>
          <p:nvPr>
            <p:ph idx="1"/>
            <p:custDataLst>
              <p:tags r:id="rId2"/>
            </p:custDataLst>
          </p:nvPr>
        </p:nvSpPr>
        <p:spPr>
          <a:xfrm>
            <a:off x="5071822" y="1022594"/>
            <a:ext cx="6786880" cy="5398085"/>
          </a:xfrm>
        </p:spPr>
        <p:txBody>
          <a:bodyPr>
            <a:noAutofit/>
          </a:bodyPr>
          <a:lstStyle/>
          <a:p>
            <a:pPr marL="193040" lvl="0" indent="-193040" defTabSz="771525">
              <a:lnSpc>
                <a:spcPct val="200000"/>
              </a:lnSpc>
              <a:spcBef>
                <a:spcPts val="845"/>
              </a:spcBef>
              <a:defRPr/>
            </a:pPr>
            <a:r>
              <a:rPr lang="hi-IN" altLang="en-US" dirty="0">
                <a:solidFill>
                  <a:prstClr val="black"/>
                </a:solidFill>
                <a:latin typeface="Open Sans"/>
                <a:cs typeface="Times New Roman" panose="02020603050405020304" pitchFamily="18" charset="0"/>
              </a:rPr>
              <a:t>जमने/पिघलने का बिंदु, </a:t>
            </a:r>
          </a:p>
          <a:p>
            <a:pPr marL="193040" lvl="0" indent="-193040" defTabSz="771525">
              <a:lnSpc>
                <a:spcPct val="200000"/>
              </a:lnSpc>
              <a:spcBef>
                <a:spcPts val="845"/>
              </a:spcBef>
              <a:defRPr/>
            </a:pPr>
            <a:r>
              <a:rPr lang="hi-IN" altLang="en-US" dirty="0">
                <a:solidFill>
                  <a:prstClr val="black"/>
                </a:solidFill>
                <a:latin typeface="Open Sans"/>
                <a:cs typeface="Times New Roman" panose="02020603050405020304" pitchFamily="18" charset="0"/>
              </a:rPr>
              <a:t>क्वथनांक, </a:t>
            </a:r>
          </a:p>
          <a:p>
            <a:pPr marL="193040" lvl="0" indent="-193040" defTabSz="771525">
              <a:lnSpc>
                <a:spcPct val="200000"/>
              </a:lnSpc>
              <a:spcBef>
                <a:spcPts val="845"/>
              </a:spcBef>
              <a:defRPr/>
            </a:pPr>
            <a:r>
              <a:rPr lang="hi-IN" altLang="en-US" dirty="0">
                <a:solidFill>
                  <a:prstClr val="black"/>
                </a:solidFill>
                <a:latin typeface="Open Sans"/>
                <a:cs typeface="Times New Roman" panose="02020603050405020304" pitchFamily="18" charset="0"/>
              </a:rPr>
              <a:t>वाष्प घनत्व, </a:t>
            </a:r>
          </a:p>
          <a:p>
            <a:pPr marL="193040" lvl="0" indent="-193040" defTabSz="771525">
              <a:lnSpc>
                <a:spcPct val="200000"/>
              </a:lnSpc>
              <a:spcBef>
                <a:spcPts val="845"/>
              </a:spcBef>
              <a:defRPr/>
            </a:pPr>
            <a:r>
              <a:rPr lang="hi-IN" altLang="en-US" dirty="0">
                <a:solidFill>
                  <a:prstClr val="black"/>
                </a:solidFill>
                <a:latin typeface="Open Sans"/>
                <a:cs typeface="Times New Roman" panose="02020603050405020304" pitchFamily="18" charset="0"/>
              </a:rPr>
              <a:t>वाष्प दबाव, </a:t>
            </a:r>
          </a:p>
          <a:p>
            <a:pPr marL="193040" lvl="0" indent="-193040" defTabSz="771525">
              <a:lnSpc>
                <a:spcPct val="200000"/>
              </a:lnSpc>
              <a:spcBef>
                <a:spcPts val="845"/>
              </a:spcBef>
              <a:defRPr/>
            </a:pPr>
            <a:r>
              <a:rPr lang="hi-IN" altLang="en-US" dirty="0">
                <a:solidFill>
                  <a:prstClr val="black"/>
                </a:solidFill>
                <a:latin typeface="Open Sans"/>
                <a:cs typeface="Times New Roman" panose="02020603050405020304" pitchFamily="18" charset="0"/>
              </a:rPr>
              <a:t>अस्थिरता, </a:t>
            </a:r>
          </a:p>
          <a:p>
            <a:pPr marL="193040" lvl="0" indent="-193040" defTabSz="771525">
              <a:lnSpc>
                <a:spcPct val="200000"/>
              </a:lnSpc>
              <a:spcBef>
                <a:spcPts val="845"/>
              </a:spcBef>
              <a:defRPr/>
            </a:pPr>
            <a:r>
              <a:rPr lang="hi-IN" altLang="en-US" dirty="0">
                <a:solidFill>
                  <a:prstClr val="black"/>
                </a:solidFill>
                <a:latin typeface="Open Sans"/>
                <a:cs typeface="Times New Roman" panose="02020603050405020304" pitchFamily="18" charset="0"/>
              </a:rPr>
              <a:t>निरंतरता</a:t>
            </a:r>
          </a:p>
        </p:txBody>
      </p:sp>
      <p:pic>
        <p:nvPicPr>
          <p:cNvPr id="8" name="object 4"/>
          <p:cNvPicPr/>
          <p:nvPr/>
        </p:nvPicPr>
        <p:blipFill rotWithShape="1">
          <a:blip r:embed="rId4" cstate="print"/>
          <a:srcRect r="21695"/>
          <a:stretch>
            <a:fillRect/>
          </a:stretch>
        </p:blipFill>
        <p:spPr>
          <a:xfrm>
            <a:off x="10741032" y="27603"/>
            <a:ext cx="1436668" cy="1088879"/>
          </a:xfrm>
          <a:prstGeom prst="rect">
            <a:avLst/>
          </a:prstGeom>
        </p:spPr>
      </p:pic>
      <p:pic>
        <p:nvPicPr>
          <p:cNvPr id="9" name="Picture 8"/>
          <p:cNvPicPr>
            <a:picLocks noChangeAspect="1"/>
          </p:cNvPicPr>
          <p:nvPr/>
        </p:nvPicPr>
        <p:blipFill>
          <a:blip r:embed="rId5"/>
          <a:stretch>
            <a:fillRect/>
          </a:stretch>
        </p:blipFill>
        <p:spPr>
          <a:xfrm>
            <a:off x="234651" y="117884"/>
            <a:ext cx="1384533" cy="941482"/>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516394" y="2882346"/>
            <a:ext cx="4363719" cy="1192695"/>
          </a:xfrm>
        </p:spPr>
        <p:txBody>
          <a:bodyPr>
            <a:noAutofit/>
          </a:bodyPr>
          <a:lstStyle/>
          <a:p>
            <a:pPr lvl="0" algn="ctr"/>
            <a:r>
              <a:rPr lang="hi-IN" altLang="en-US" sz="4000" b="1" dirty="0">
                <a:solidFill>
                  <a:srgbClr val="C00000"/>
                </a:solidFill>
                <a:latin typeface="Open Sans"/>
                <a:cs typeface="Arial" panose="020B0604020202020204" pitchFamily="34" charset="0"/>
              </a:rPr>
              <a:t>रासायनिक विशेषताएं</a:t>
            </a:r>
          </a:p>
        </p:txBody>
      </p:sp>
      <p:sp>
        <p:nvSpPr>
          <p:cNvPr id="3" name="Content Placeholder 2"/>
          <p:cNvSpPr>
            <a:spLocks noGrp="1"/>
          </p:cNvSpPr>
          <p:nvPr>
            <p:ph idx="1"/>
            <p:custDataLst>
              <p:tags r:id="rId2"/>
            </p:custDataLst>
          </p:nvPr>
        </p:nvSpPr>
        <p:spPr>
          <a:xfrm>
            <a:off x="5446642" y="1837604"/>
            <a:ext cx="6213279" cy="3370502"/>
          </a:xfrm>
        </p:spPr>
        <p:txBody>
          <a:bodyPr>
            <a:noAutofit/>
          </a:bodyPr>
          <a:lstStyle/>
          <a:p>
            <a:pPr lvl="0">
              <a:lnSpc>
                <a:spcPct val="200000"/>
              </a:lnSpc>
            </a:pPr>
            <a:r>
              <a:rPr lang="hi-IN" altLang="en-US" dirty="0">
                <a:latin typeface="Open Sans"/>
                <a:cs typeface="Times New Roman" panose="02020603050405020304" pitchFamily="18" charset="0"/>
              </a:rPr>
              <a:t>स्थिरता </a:t>
            </a:r>
          </a:p>
          <a:p>
            <a:pPr lvl="0">
              <a:lnSpc>
                <a:spcPct val="200000"/>
              </a:lnSpc>
            </a:pPr>
            <a:r>
              <a:rPr lang="hi-IN" altLang="en-US" dirty="0">
                <a:latin typeface="Open Sans"/>
                <a:cs typeface="Times New Roman" panose="02020603050405020304" pitchFamily="18" charset="0"/>
              </a:rPr>
              <a:t>हाइड्रोलिसिस दर </a:t>
            </a:r>
          </a:p>
          <a:p>
            <a:pPr lvl="0">
              <a:lnSpc>
                <a:spcPct val="200000"/>
              </a:lnSpc>
            </a:pPr>
            <a:r>
              <a:rPr lang="hi-IN" altLang="en-US" dirty="0">
                <a:latin typeface="Open Sans"/>
                <a:cs typeface="Times New Roman" panose="02020603050405020304" pitchFamily="18" charset="0"/>
              </a:rPr>
              <a:t>उत्पाद प्रतिक्रियाशीलता</a:t>
            </a:r>
          </a:p>
        </p:txBody>
      </p:sp>
      <p:pic>
        <p:nvPicPr>
          <p:cNvPr id="8" name="object 4"/>
          <p:cNvPicPr/>
          <p:nvPr/>
        </p:nvPicPr>
        <p:blipFill rotWithShape="1">
          <a:blip r:embed="rId4" cstate="print"/>
          <a:srcRect r="21695"/>
          <a:stretch>
            <a:fillRect/>
          </a:stretch>
        </p:blipFill>
        <p:spPr>
          <a:xfrm>
            <a:off x="10741032" y="27603"/>
            <a:ext cx="1436668" cy="1088879"/>
          </a:xfrm>
          <a:prstGeom prst="rect">
            <a:avLst/>
          </a:prstGeom>
        </p:spPr>
      </p:pic>
      <p:pic>
        <p:nvPicPr>
          <p:cNvPr id="9" name="Picture 8"/>
          <p:cNvPicPr>
            <a:picLocks noChangeAspect="1"/>
          </p:cNvPicPr>
          <p:nvPr/>
        </p:nvPicPr>
        <p:blipFill>
          <a:blip r:embed="rId5"/>
          <a:stretch>
            <a:fillRect/>
          </a:stretch>
        </p:blipFill>
        <p:spPr>
          <a:xfrm>
            <a:off x="234651" y="117884"/>
            <a:ext cx="1384533" cy="941482"/>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516394" y="2882346"/>
            <a:ext cx="4363719" cy="1192695"/>
          </a:xfrm>
        </p:spPr>
        <p:txBody>
          <a:bodyPr>
            <a:noAutofit/>
          </a:bodyPr>
          <a:lstStyle/>
          <a:p>
            <a:pPr lvl="0" algn="ctr"/>
            <a:r>
              <a:rPr lang="hi-IN" altLang="en-US" sz="4000" b="1" dirty="0">
                <a:solidFill>
                  <a:srgbClr val="C00000"/>
                </a:solidFill>
                <a:latin typeface="Open Sans"/>
                <a:cs typeface="Arial" panose="020B0604020202020204" pitchFamily="34" charset="0"/>
              </a:rPr>
              <a:t>शारीरिक विशेषताएँ</a:t>
            </a:r>
          </a:p>
        </p:txBody>
      </p:sp>
      <p:sp>
        <p:nvSpPr>
          <p:cNvPr id="3" name="Content Placeholder 2"/>
          <p:cNvSpPr>
            <a:spLocks noGrp="1"/>
          </p:cNvSpPr>
          <p:nvPr>
            <p:ph idx="1"/>
            <p:custDataLst>
              <p:tags r:id="rId2"/>
            </p:custDataLst>
          </p:nvPr>
        </p:nvSpPr>
        <p:spPr>
          <a:xfrm>
            <a:off x="5466521" y="2145715"/>
            <a:ext cx="6203339" cy="2555493"/>
          </a:xfrm>
        </p:spPr>
        <p:txBody>
          <a:bodyPr>
            <a:noAutofit/>
          </a:bodyPr>
          <a:lstStyle/>
          <a:p>
            <a:pPr lvl="0">
              <a:lnSpc>
                <a:spcPct val="150000"/>
              </a:lnSpc>
            </a:pPr>
            <a:r>
              <a:rPr lang="hi-IN" altLang="en-US" dirty="0">
                <a:latin typeface="Open Sans"/>
                <a:cs typeface="Times New Roman" panose="02020603050405020304" pitchFamily="18" charset="0"/>
              </a:rPr>
              <a:t>गंध </a:t>
            </a:r>
          </a:p>
          <a:p>
            <a:pPr lvl="0">
              <a:lnSpc>
                <a:spcPct val="150000"/>
              </a:lnSpc>
            </a:pPr>
            <a:r>
              <a:rPr lang="hi-IN" altLang="en-US" dirty="0">
                <a:latin typeface="Open Sans"/>
                <a:cs typeface="Times New Roman" panose="02020603050405020304" pitchFamily="18" charset="0"/>
              </a:rPr>
              <a:t>प्रभाव का समय </a:t>
            </a:r>
          </a:p>
          <a:p>
            <a:pPr lvl="0">
              <a:lnSpc>
                <a:spcPct val="150000"/>
              </a:lnSpc>
            </a:pPr>
            <a:r>
              <a:rPr lang="hi-IN" altLang="en-US" dirty="0">
                <a:latin typeface="Open Sans"/>
                <a:cs typeface="Times New Roman" panose="02020603050405020304" pitchFamily="18" charset="0"/>
              </a:rPr>
              <a:t>विषहरण की दर</a:t>
            </a:r>
          </a:p>
        </p:txBody>
      </p:sp>
      <p:pic>
        <p:nvPicPr>
          <p:cNvPr id="8" name="object 4"/>
          <p:cNvPicPr/>
          <p:nvPr/>
        </p:nvPicPr>
        <p:blipFill rotWithShape="1">
          <a:blip r:embed="rId4" cstate="print"/>
          <a:srcRect r="21695"/>
          <a:stretch>
            <a:fillRect/>
          </a:stretch>
        </p:blipFill>
        <p:spPr>
          <a:xfrm>
            <a:off x="10741032" y="27603"/>
            <a:ext cx="1436668" cy="1088879"/>
          </a:xfrm>
          <a:prstGeom prst="rect">
            <a:avLst/>
          </a:prstGeom>
        </p:spPr>
      </p:pic>
      <p:pic>
        <p:nvPicPr>
          <p:cNvPr id="9" name="Picture 8"/>
          <p:cNvPicPr>
            <a:picLocks noChangeAspect="1"/>
          </p:cNvPicPr>
          <p:nvPr/>
        </p:nvPicPr>
        <p:blipFill>
          <a:blip r:embed="rId5"/>
          <a:stretch>
            <a:fillRect/>
          </a:stretch>
        </p:blipFill>
        <p:spPr>
          <a:xfrm>
            <a:off x="234651" y="117884"/>
            <a:ext cx="1384533" cy="941482"/>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516394" y="2882346"/>
            <a:ext cx="4363719" cy="1192695"/>
          </a:xfrm>
        </p:spPr>
        <p:txBody>
          <a:bodyPr>
            <a:noAutofit/>
          </a:bodyPr>
          <a:lstStyle/>
          <a:p>
            <a:pPr lvl="0" algn="ctr"/>
            <a:r>
              <a:rPr lang="hi-IN" altLang="en-US" sz="4000" b="1" dirty="0">
                <a:solidFill>
                  <a:srgbClr val="C00000"/>
                </a:solidFill>
                <a:latin typeface="Open Sans"/>
                <a:cs typeface="Arial" panose="020B0604020202020204" pitchFamily="34" charset="0"/>
              </a:rPr>
              <a:t>रासायनिक युद्ध एजेंट के प्रकार</a:t>
            </a:r>
          </a:p>
        </p:txBody>
      </p:sp>
      <p:sp>
        <p:nvSpPr>
          <p:cNvPr id="3" name="Content Placeholder 2"/>
          <p:cNvSpPr>
            <a:spLocks noGrp="1"/>
          </p:cNvSpPr>
          <p:nvPr>
            <p:ph idx="1"/>
            <p:custDataLst>
              <p:tags r:id="rId2"/>
            </p:custDataLst>
          </p:nvPr>
        </p:nvSpPr>
        <p:spPr>
          <a:xfrm>
            <a:off x="4949825" y="1301115"/>
            <a:ext cx="6773545" cy="5462905"/>
          </a:xfrm>
        </p:spPr>
        <p:txBody>
          <a:bodyPr>
            <a:noAutofit/>
          </a:bodyPr>
          <a:lstStyle/>
          <a:p>
            <a:pPr marL="843280" lvl="0" indent="-457200" defTabSz="771525">
              <a:lnSpc>
                <a:spcPct val="150000"/>
              </a:lnSpc>
              <a:spcBef>
                <a:spcPts val="420"/>
              </a:spcBef>
              <a:defRPr/>
            </a:pPr>
            <a:r>
              <a:rPr lang="hi-IN" altLang="en-US" sz="2800" dirty="0">
                <a:latin typeface="Open Sans"/>
                <a:cs typeface="Times New Roman" panose="02020603050405020304" pitchFamily="18" charset="0"/>
              </a:rPr>
              <a:t>नर्व एजेंट,</a:t>
            </a:r>
          </a:p>
          <a:p>
            <a:pPr marL="843280" lvl="0" indent="-457200" defTabSz="771525">
              <a:lnSpc>
                <a:spcPct val="150000"/>
              </a:lnSpc>
              <a:spcBef>
                <a:spcPts val="420"/>
              </a:spcBef>
              <a:defRPr/>
            </a:pPr>
            <a:r>
              <a:rPr lang="hi-IN" altLang="en-US" sz="2800" dirty="0">
                <a:latin typeface="Open Sans"/>
                <a:cs typeface="Times New Roman" panose="02020603050405020304" pitchFamily="18" charset="0"/>
              </a:rPr>
              <a:t> छाले वाले एजेंट (वेसिकेंट),</a:t>
            </a:r>
          </a:p>
          <a:p>
            <a:pPr marL="843280" lvl="0" indent="-457200" defTabSz="771525">
              <a:lnSpc>
                <a:spcPct val="150000"/>
              </a:lnSpc>
              <a:spcBef>
                <a:spcPts val="420"/>
              </a:spcBef>
              <a:defRPr/>
            </a:pPr>
            <a:r>
              <a:rPr lang="hi-IN" altLang="en-US" sz="2800" dirty="0">
                <a:latin typeface="Open Sans"/>
                <a:cs typeface="Times New Roman" panose="02020603050405020304" pitchFamily="18" charset="0"/>
              </a:rPr>
              <a:t> रक्त एजेंट, </a:t>
            </a:r>
          </a:p>
          <a:p>
            <a:pPr marL="843280" lvl="0" indent="-457200" defTabSz="771525">
              <a:lnSpc>
                <a:spcPct val="150000"/>
              </a:lnSpc>
              <a:spcBef>
                <a:spcPts val="420"/>
              </a:spcBef>
              <a:defRPr/>
            </a:pPr>
            <a:r>
              <a:rPr lang="hi-IN" altLang="en-US" sz="2800" dirty="0">
                <a:latin typeface="Open Sans"/>
                <a:cs typeface="Times New Roman" panose="02020603050405020304" pitchFamily="18" charset="0"/>
              </a:rPr>
              <a:t>दम घुटने वाले एजेंट (फेफड़े को नुकसान पहुँचाने वाले), </a:t>
            </a:r>
          </a:p>
          <a:p>
            <a:pPr marL="843280" lvl="0" indent="-457200" defTabSz="771525">
              <a:lnSpc>
                <a:spcPct val="150000"/>
              </a:lnSpc>
              <a:spcBef>
                <a:spcPts val="420"/>
              </a:spcBef>
              <a:defRPr/>
            </a:pPr>
            <a:r>
              <a:rPr lang="hi-IN" altLang="en-US" sz="2800" dirty="0">
                <a:latin typeface="Open Sans"/>
                <a:cs typeface="Times New Roman" panose="02020603050405020304" pitchFamily="18" charset="0"/>
              </a:rPr>
              <a:t>मनो-रासायनिक एजेंट,</a:t>
            </a:r>
          </a:p>
          <a:p>
            <a:pPr marL="843280" lvl="0" indent="-457200" defTabSz="771525">
              <a:lnSpc>
                <a:spcPct val="150000"/>
              </a:lnSpc>
              <a:spcBef>
                <a:spcPts val="420"/>
              </a:spcBef>
              <a:defRPr/>
            </a:pPr>
            <a:r>
              <a:rPr lang="hi-IN" altLang="en-US" sz="2800" dirty="0">
                <a:latin typeface="Open Sans"/>
                <a:cs typeface="Times New Roman" panose="02020603050405020304" pitchFamily="18" charset="0"/>
              </a:rPr>
              <a:t> जलन पैदा करने वाले, </a:t>
            </a:r>
          </a:p>
          <a:p>
            <a:pPr marL="843280" lvl="0" indent="-457200" defTabSz="771525">
              <a:lnSpc>
                <a:spcPct val="150000"/>
              </a:lnSpc>
              <a:spcBef>
                <a:spcPts val="420"/>
              </a:spcBef>
              <a:defRPr/>
            </a:pPr>
            <a:r>
              <a:rPr lang="hi-IN" altLang="en-US" sz="2800" dirty="0">
                <a:latin typeface="Open Sans"/>
                <a:cs typeface="Times New Roman" panose="02020603050405020304" pitchFamily="18" charset="0"/>
              </a:rPr>
              <a:t>पत्तियां हटाने वाले</a:t>
            </a:r>
          </a:p>
        </p:txBody>
      </p:sp>
      <p:pic>
        <p:nvPicPr>
          <p:cNvPr id="8" name="object 4"/>
          <p:cNvPicPr/>
          <p:nvPr/>
        </p:nvPicPr>
        <p:blipFill rotWithShape="1">
          <a:blip r:embed="rId4" cstate="print"/>
          <a:srcRect r="21695"/>
          <a:stretch>
            <a:fillRect/>
          </a:stretch>
        </p:blipFill>
        <p:spPr>
          <a:xfrm>
            <a:off x="10741032" y="27603"/>
            <a:ext cx="1436668" cy="1088879"/>
          </a:xfrm>
          <a:prstGeom prst="rect">
            <a:avLst/>
          </a:prstGeom>
        </p:spPr>
      </p:pic>
      <p:pic>
        <p:nvPicPr>
          <p:cNvPr id="9" name="Picture 8"/>
          <p:cNvPicPr>
            <a:picLocks noChangeAspect="1"/>
          </p:cNvPicPr>
          <p:nvPr/>
        </p:nvPicPr>
        <p:blipFill>
          <a:blip r:embed="rId5"/>
          <a:stretch>
            <a:fillRect/>
          </a:stretch>
        </p:blipFill>
        <p:spPr>
          <a:xfrm>
            <a:off x="234651" y="117884"/>
            <a:ext cx="1384533" cy="941482"/>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516394" y="2882346"/>
            <a:ext cx="4363719" cy="1192695"/>
          </a:xfrm>
        </p:spPr>
        <p:txBody>
          <a:bodyPr>
            <a:noAutofit/>
          </a:bodyPr>
          <a:lstStyle/>
          <a:p>
            <a:pPr lvl="0" algn="ctr"/>
            <a:r>
              <a:rPr lang="hi-IN" altLang="en-US" sz="4000" b="1" dirty="0">
                <a:solidFill>
                  <a:srgbClr val="C00000"/>
                </a:solidFill>
                <a:latin typeface="Open Sans"/>
                <a:cs typeface="Arial" panose="020B0604020202020204" pitchFamily="34" charset="0"/>
              </a:rPr>
              <a:t>नर्व एजेंट</a:t>
            </a:r>
          </a:p>
        </p:txBody>
      </p:sp>
      <p:sp>
        <p:nvSpPr>
          <p:cNvPr id="3" name="Content Placeholder 2"/>
          <p:cNvSpPr>
            <a:spLocks noGrp="1"/>
          </p:cNvSpPr>
          <p:nvPr>
            <p:ph idx="1"/>
            <p:custDataLst>
              <p:tags r:id="rId2"/>
            </p:custDataLst>
          </p:nvPr>
        </p:nvSpPr>
        <p:spPr>
          <a:xfrm>
            <a:off x="4949687" y="1141866"/>
            <a:ext cx="6720173" cy="5507412"/>
          </a:xfrm>
        </p:spPr>
        <p:txBody>
          <a:bodyPr>
            <a:noAutofit/>
          </a:bodyPr>
          <a:lstStyle/>
          <a:p>
            <a:pPr lvl="0" algn="just">
              <a:lnSpc>
                <a:spcPct val="150000"/>
              </a:lnSpc>
              <a:defRPr/>
            </a:pPr>
            <a:r>
              <a:rPr lang="hi-IN" altLang="en-US" sz="2600" dirty="0">
                <a:latin typeface="Open Sans"/>
              </a:rPr>
              <a:t>रासायनिक रूप से ऑर्गेनोफॉस्फोरस यौगिकों से संबंधित हैं।</a:t>
            </a:r>
          </a:p>
          <a:p>
            <a:pPr lvl="0" algn="just">
              <a:lnSpc>
                <a:spcPct val="150000"/>
              </a:lnSpc>
              <a:defRPr/>
            </a:pPr>
            <a:r>
              <a:rPr lang="hi-IN" altLang="en-US" sz="2600" dirty="0">
                <a:latin typeface="Open Sans"/>
              </a:rPr>
              <a:t> ये सबसे विषैले ज्ञात रासायनिक एजेंट हैं। </a:t>
            </a:r>
          </a:p>
          <a:p>
            <a:pPr lvl="0" algn="just">
              <a:lnSpc>
                <a:spcPct val="150000"/>
              </a:lnSpc>
              <a:defRPr/>
            </a:pPr>
            <a:r>
              <a:rPr lang="hi-IN" altLang="en-US" sz="2600" dirty="0">
                <a:latin typeface="Open Sans"/>
              </a:rPr>
              <a:t>वे तरल और वाष्प अवस्था में खतरनाक होते हैं।</a:t>
            </a:r>
          </a:p>
          <a:p>
            <a:pPr lvl="0" algn="just">
              <a:lnSpc>
                <a:spcPct val="150000"/>
              </a:lnSpc>
              <a:defRPr/>
            </a:pPr>
            <a:r>
              <a:rPr lang="hi-IN" altLang="en-US" sz="2600" dirty="0">
                <a:latin typeface="Open Sans"/>
              </a:rPr>
              <a:t> नर्व एजेंट के संपर्क में आने पर कुछ ही मिनटों में मृत्यु हो सकती है। </a:t>
            </a:r>
          </a:p>
          <a:p>
            <a:pPr lvl="0" algn="just">
              <a:lnSpc>
                <a:spcPct val="150000"/>
              </a:lnSpc>
              <a:defRPr/>
            </a:pPr>
            <a:r>
              <a:rPr lang="hi-IN" altLang="en-US" sz="2600" dirty="0">
                <a:latin typeface="Open Sans"/>
              </a:rPr>
              <a:t>नर्व एजेंट सामान्यतः तरल अवस्था में होते हैं।</a:t>
            </a:r>
          </a:p>
        </p:txBody>
      </p:sp>
      <p:pic>
        <p:nvPicPr>
          <p:cNvPr id="8" name="object 4"/>
          <p:cNvPicPr/>
          <p:nvPr/>
        </p:nvPicPr>
        <p:blipFill rotWithShape="1">
          <a:blip r:embed="rId4" cstate="print"/>
          <a:srcRect r="21695"/>
          <a:stretch>
            <a:fillRect/>
          </a:stretch>
        </p:blipFill>
        <p:spPr>
          <a:xfrm>
            <a:off x="10741032" y="27603"/>
            <a:ext cx="1436668" cy="1088879"/>
          </a:xfrm>
          <a:prstGeom prst="rect">
            <a:avLst/>
          </a:prstGeom>
        </p:spPr>
      </p:pic>
      <p:pic>
        <p:nvPicPr>
          <p:cNvPr id="9" name="Picture 8"/>
          <p:cNvPicPr>
            <a:picLocks noChangeAspect="1"/>
          </p:cNvPicPr>
          <p:nvPr/>
        </p:nvPicPr>
        <p:blipFill>
          <a:blip r:embed="rId5"/>
          <a:stretch>
            <a:fillRect/>
          </a:stretch>
        </p:blipFill>
        <p:spPr>
          <a:xfrm>
            <a:off x="234651" y="117884"/>
            <a:ext cx="1384533" cy="941482"/>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85" y="2882265"/>
            <a:ext cx="3099435" cy="1192530"/>
          </a:xfrm>
        </p:spPr>
        <p:txBody>
          <a:bodyPr>
            <a:noAutofit/>
          </a:bodyPr>
          <a:lstStyle/>
          <a:p>
            <a:pPr algn="ctr"/>
            <a:r>
              <a:rPr lang="hi-IN" altLang="en-US" sz="4000" b="1" dirty="0">
                <a:solidFill>
                  <a:srgbClr val="C00000"/>
                </a:solidFill>
                <a:latin typeface="Open Sans"/>
                <a:cs typeface="Arial" panose="020B0604020202020204" pitchFamily="34" charset="0"/>
              </a:rPr>
              <a:t>नर्व एजेंट </a:t>
            </a:r>
          </a:p>
        </p:txBody>
      </p:sp>
      <p:pic>
        <p:nvPicPr>
          <p:cNvPr id="8" name="object 4"/>
          <p:cNvPicPr/>
          <p:nvPr/>
        </p:nvPicPr>
        <p:blipFill rotWithShape="1">
          <a:blip r:embed="rId3" cstate="print"/>
          <a:srcRect r="21695"/>
          <a:stretch>
            <a:fillRect/>
          </a:stretch>
        </p:blipFill>
        <p:spPr>
          <a:xfrm>
            <a:off x="10741032" y="27603"/>
            <a:ext cx="1436668" cy="1088879"/>
          </a:xfrm>
          <a:prstGeom prst="rect">
            <a:avLst/>
          </a:prstGeom>
        </p:spPr>
      </p:pic>
      <p:pic>
        <p:nvPicPr>
          <p:cNvPr id="9" name="Picture 8"/>
          <p:cNvPicPr>
            <a:picLocks noChangeAspect="1"/>
          </p:cNvPicPr>
          <p:nvPr/>
        </p:nvPicPr>
        <p:blipFill>
          <a:blip r:embed="rId4"/>
          <a:stretch>
            <a:fillRect/>
          </a:stretch>
        </p:blipFill>
        <p:spPr>
          <a:xfrm>
            <a:off x="234651" y="117884"/>
            <a:ext cx="1384533" cy="941482"/>
          </a:xfrm>
          <a:prstGeom prst="rect">
            <a:avLst/>
          </a:prstGeom>
        </p:spPr>
      </p:pic>
      <p:sp>
        <p:nvSpPr>
          <p:cNvPr id="3" name="Text Box 2"/>
          <p:cNvSpPr txBox="1"/>
          <p:nvPr>
            <p:custDataLst>
              <p:tags r:id="rId1"/>
            </p:custDataLst>
          </p:nvPr>
        </p:nvSpPr>
        <p:spPr>
          <a:xfrm>
            <a:off x="3556000" y="1044575"/>
            <a:ext cx="7785735" cy="5574665"/>
          </a:xfrm>
          <a:prstGeom prst="rect">
            <a:avLst/>
          </a:prstGeom>
        </p:spPr>
        <p:txBody>
          <a:bodyPr wrap="square">
            <a:noAutofit/>
          </a:bodyPr>
          <a:lstStyle/>
          <a:p>
            <a:pPr lvl="0">
              <a:lnSpc>
                <a:spcPct val="150000"/>
              </a:lnSpc>
            </a:pPr>
            <a:r>
              <a:rPr lang="hi-IN" sz="2400" b="1"/>
              <a:t>सामान्य नाम/सैन्य प्रतीक: </a:t>
            </a:r>
            <a:r>
              <a:rPr lang="hi-IN" sz="2400"/>
              <a:t>टैबुन जीए, सरीन जीबी, सोमन जीडी</a:t>
            </a:r>
          </a:p>
          <a:p>
            <a:pPr lvl="0">
              <a:lnSpc>
                <a:spcPct val="150000"/>
              </a:lnSpc>
            </a:pPr>
            <a:r>
              <a:rPr lang="hi-IN" sz="2400" b="1"/>
              <a:t>अस्थिरता/स्थिरता: </a:t>
            </a:r>
            <a:r>
              <a:rPr lang="hi-IN" sz="2400"/>
              <a:t>अर्ध-लगातार, लगातार</a:t>
            </a:r>
          </a:p>
          <a:p>
            <a:pPr lvl="0">
              <a:lnSpc>
                <a:spcPct val="150000"/>
              </a:lnSpc>
            </a:pPr>
            <a:r>
              <a:rPr lang="hi-IN" sz="2400" b="1"/>
              <a:t>प्रवेश का मार्ग: </a:t>
            </a:r>
            <a:r>
              <a:rPr lang="hi-IN" sz="2400"/>
              <a:t>त्वचा, श्वसन</a:t>
            </a:r>
          </a:p>
          <a:p>
            <a:pPr lvl="0">
              <a:lnSpc>
                <a:spcPct val="150000"/>
              </a:lnSpc>
            </a:pPr>
            <a:r>
              <a:rPr lang="hi-IN" sz="2400" b="1"/>
              <a:t>कार्रवाई की दर: </a:t>
            </a:r>
            <a:r>
              <a:rPr lang="hi-IN" sz="2400"/>
              <a:t>अत्यंत तीव्र</a:t>
            </a:r>
          </a:p>
          <a:p>
            <a:pPr lvl="0">
              <a:lnSpc>
                <a:spcPct val="150000"/>
              </a:lnSpc>
            </a:pPr>
            <a:r>
              <a:rPr lang="hi-IN" sz="2400" b="1"/>
              <a:t>गंध: </a:t>
            </a:r>
            <a:r>
              <a:rPr lang="hi-IN" sz="2400"/>
              <a:t>फल, कपूर, सल्फर</a:t>
            </a:r>
            <a:endParaRPr lang="hi-IN" sz="2400" b="1"/>
          </a:p>
          <a:p>
            <a:pPr lvl="0">
              <a:lnSpc>
                <a:spcPct val="150000"/>
              </a:lnSpc>
            </a:pPr>
            <a:r>
              <a:rPr lang="hi-IN" sz="2400" b="1"/>
              <a:t>लक्षण: </a:t>
            </a:r>
            <a:r>
              <a:rPr lang="hi-IN" sz="2400"/>
              <a:t>पुतलियों का सिकुड़ना, लार टपकना, उल्टी/दस्त, मरोड़, सांस लेने में कठिनाई, चेतना खोना</a:t>
            </a:r>
          </a:p>
          <a:p>
            <a:pPr lvl="0">
              <a:lnSpc>
                <a:spcPct val="150000"/>
              </a:lnSpc>
            </a:pPr>
            <a:r>
              <a:rPr lang="hi-IN" sz="2400" b="1"/>
              <a:t>सुरक्षा: </a:t>
            </a:r>
            <a:r>
              <a:rPr lang="hi-IN" sz="2400"/>
              <a:t>श्वसन और त्वचा</a:t>
            </a:r>
          </a:p>
          <a:p>
            <a:pPr lvl="0">
              <a:lnSpc>
                <a:spcPct val="150000"/>
              </a:lnSpc>
            </a:pPr>
            <a:r>
              <a:rPr lang="hi-IN" sz="2400" b="1"/>
              <a:t>प्राथमिक चिकित्सा: </a:t>
            </a:r>
            <a:r>
              <a:rPr lang="hi-IN" sz="2400"/>
              <a:t>एट्रोपिन, 2-पाम क्लोराइड</a:t>
            </a:r>
          </a:p>
          <a:p>
            <a:pPr lvl="0">
              <a:lnSpc>
                <a:spcPct val="150000"/>
              </a:lnSpc>
            </a:pPr>
            <a:r>
              <a:rPr lang="hi-IN" sz="2400" b="1"/>
              <a:t>विषहरण: </a:t>
            </a:r>
            <a:r>
              <a:rPr lang="hi-IN" sz="2400"/>
              <a:t>एजेंट हटाएँ, पानी या पतला ब्लीच से धोएं</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62604" y="2108500"/>
            <a:ext cx="4363719" cy="2170937"/>
          </a:xfrm>
        </p:spPr>
        <p:txBody>
          <a:bodyPr>
            <a:noAutofit/>
          </a:bodyPr>
          <a:lstStyle/>
          <a:p>
            <a:pPr lvl="0" algn="ctr"/>
            <a:r>
              <a:rPr lang="hi-IN" altLang="en-US" sz="4000" b="1" dirty="0">
                <a:solidFill>
                  <a:srgbClr val="C00000"/>
                </a:solidFill>
                <a:latin typeface="Open Sans"/>
                <a:cs typeface="Arial" panose="020B0604020202020204" pitchFamily="34" charset="0"/>
              </a:rPr>
              <a:t>सरीन के रासायनिक गुण</a:t>
            </a:r>
          </a:p>
        </p:txBody>
      </p:sp>
      <p:sp>
        <p:nvSpPr>
          <p:cNvPr id="3" name="Content Placeholder 2"/>
          <p:cNvSpPr>
            <a:spLocks noGrp="1"/>
          </p:cNvSpPr>
          <p:nvPr>
            <p:ph idx="1"/>
            <p:custDataLst>
              <p:tags r:id="rId2"/>
            </p:custDataLst>
          </p:nvPr>
        </p:nvSpPr>
        <p:spPr>
          <a:xfrm>
            <a:off x="4949687" y="1141866"/>
            <a:ext cx="6720173" cy="5507412"/>
          </a:xfrm>
        </p:spPr>
        <p:txBody>
          <a:bodyPr>
            <a:noAutofit/>
          </a:bodyPr>
          <a:lstStyle/>
          <a:p>
            <a:pPr marL="289560" lvl="0" indent="-289560">
              <a:lnSpc>
                <a:spcPct val="150000"/>
              </a:lnSpc>
              <a:defRPr/>
            </a:pPr>
            <a:r>
              <a:rPr lang="hi-IN" altLang="en-US" sz="2400" dirty="0">
                <a:latin typeface="Open Sans"/>
                <a:cs typeface="Times New Roman" panose="02020603050405020304" pitchFamily="18" charset="0"/>
              </a:rPr>
              <a:t>सैन्य पदनाम: जीबी</a:t>
            </a:r>
          </a:p>
          <a:p>
            <a:pPr marL="289560" lvl="0" indent="-289560">
              <a:lnSpc>
                <a:spcPct val="150000"/>
              </a:lnSpc>
              <a:defRPr/>
            </a:pPr>
            <a:r>
              <a:rPr lang="hi-IN" altLang="en-US" sz="2400" dirty="0">
                <a:latin typeface="Open Sans"/>
                <a:cs typeface="Times New Roman" panose="02020603050405020304" pitchFamily="18" charset="0"/>
              </a:rPr>
              <a:t>रासायनिक नाम: आइसोप्रोपाइल मिथाइल फॉस्फोनो फ्लोरिडेट</a:t>
            </a:r>
          </a:p>
          <a:p>
            <a:pPr marL="289560" lvl="0" indent="-289560">
              <a:lnSpc>
                <a:spcPct val="150000"/>
              </a:lnSpc>
              <a:defRPr/>
            </a:pPr>
            <a:r>
              <a:rPr lang="hi-IN" altLang="en-US" sz="2400" dirty="0">
                <a:latin typeface="Open Sans"/>
                <a:cs typeface="Times New Roman" panose="02020603050405020304" pitchFamily="18" charset="0"/>
              </a:rPr>
              <a:t>हाइड्रोलिसिस की दर: घंटों से दिनों तक, एसिड पर निर्भर</a:t>
            </a:r>
          </a:p>
          <a:p>
            <a:pPr marL="289560" lvl="0" indent="-289560">
              <a:lnSpc>
                <a:spcPct val="150000"/>
              </a:lnSpc>
              <a:defRPr/>
            </a:pPr>
            <a:r>
              <a:rPr lang="hi-IN" altLang="en-US" sz="2400" dirty="0">
                <a:latin typeface="Open Sans"/>
                <a:cs typeface="Times New Roman" panose="02020603050405020304" pitchFamily="18" charset="0"/>
              </a:rPr>
              <a:t>हाइड्रोलिसिस उत्पाद: अम्लीय = ऑर्गेनोफॉस्फोरस एसिड; </a:t>
            </a:r>
          </a:p>
          <a:p>
            <a:pPr marL="289560" lvl="0" indent="-289560">
              <a:lnSpc>
                <a:spcPct val="150000"/>
              </a:lnSpc>
              <a:defRPr/>
            </a:pPr>
            <a:r>
              <a:rPr lang="hi-IN" altLang="en-US" sz="2400" dirty="0">
                <a:latin typeface="Open Sans"/>
                <a:cs typeface="Times New Roman" panose="02020603050405020304" pitchFamily="18" charset="0"/>
              </a:rPr>
              <a:t>क्षारीय = आइसोप्रोपाइल अल्कोहल और पॉलिमर</a:t>
            </a:r>
          </a:p>
        </p:txBody>
      </p:sp>
      <p:pic>
        <p:nvPicPr>
          <p:cNvPr id="8" name="object 4"/>
          <p:cNvPicPr/>
          <p:nvPr/>
        </p:nvPicPr>
        <p:blipFill rotWithShape="1">
          <a:blip r:embed="rId4" cstate="print"/>
          <a:srcRect r="21695"/>
          <a:stretch>
            <a:fillRect/>
          </a:stretch>
        </p:blipFill>
        <p:spPr>
          <a:xfrm>
            <a:off x="10741032" y="27603"/>
            <a:ext cx="1436668" cy="1088879"/>
          </a:xfrm>
          <a:prstGeom prst="rect">
            <a:avLst/>
          </a:prstGeom>
        </p:spPr>
      </p:pic>
      <p:pic>
        <p:nvPicPr>
          <p:cNvPr id="9" name="Picture 8"/>
          <p:cNvPicPr>
            <a:picLocks noChangeAspect="1"/>
          </p:cNvPicPr>
          <p:nvPr/>
        </p:nvPicPr>
        <p:blipFill>
          <a:blip r:embed="rId5"/>
          <a:stretch>
            <a:fillRect/>
          </a:stretch>
        </p:blipFill>
        <p:spPr>
          <a:xfrm>
            <a:off x="234651" y="117884"/>
            <a:ext cx="1384533" cy="941482"/>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62604" y="2108500"/>
            <a:ext cx="4363719" cy="2170937"/>
          </a:xfrm>
        </p:spPr>
        <p:txBody>
          <a:bodyPr>
            <a:noAutofit/>
          </a:bodyPr>
          <a:lstStyle/>
          <a:p>
            <a:pPr lvl="0" algn="ctr"/>
            <a:r>
              <a:rPr lang="hi-IN" altLang="en-US" sz="4000" b="1" dirty="0">
                <a:solidFill>
                  <a:srgbClr val="C00000"/>
                </a:solidFill>
                <a:latin typeface="Open Sans"/>
                <a:cs typeface="Arial" panose="020B0604020202020204" pitchFamily="34" charset="0"/>
              </a:rPr>
              <a:t>सरीन के भौतिक गुण</a:t>
            </a:r>
          </a:p>
        </p:txBody>
      </p:sp>
      <p:sp>
        <p:nvSpPr>
          <p:cNvPr id="3" name="Content Placeholder 2"/>
          <p:cNvSpPr>
            <a:spLocks noGrp="1"/>
          </p:cNvSpPr>
          <p:nvPr>
            <p:ph idx="1"/>
            <p:custDataLst>
              <p:tags r:id="rId2"/>
            </p:custDataLst>
          </p:nvPr>
        </p:nvSpPr>
        <p:spPr>
          <a:xfrm>
            <a:off x="4949687" y="1335510"/>
            <a:ext cx="6720173" cy="5194388"/>
          </a:xfrm>
        </p:spPr>
        <p:txBody>
          <a:bodyPr>
            <a:noAutofit/>
          </a:bodyPr>
          <a:lstStyle/>
          <a:p>
            <a:pPr marL="289560" lvl="0" indent="-289560">
              <a:defRPr/>
            </a:pPr>
            <a:r>
              <a:rPr lang="hi-IN" altLang="en-US" sz="2400" dirty="0">
                <a:latin typeface="Times New Roman" panose="02020603050405020304" pitchFamily="18" charset="0"/>
                <a:cs typeface="Times New Roman" panose="02020603050405020304" pitchFamily="18" charset="0"/>
              </a:rPr>
              <a:t>गंध: शुद्ध होने पर कोई वाष्प नहीं (अशुद्ध होने पर फल जैसी वाष्प) </a:t>
            </a:r>
          </a:p>
          <a:p>
            <a:pPr marL="289560" lvl="0" indent="-289560">
              <a:defRPr/>
            </a:pPr>
            <a:endParaRPr lang="hi-IN" altLang="en-US" sz="2400" dirty="0">
              <a:latin typeface="Times New Roman" panose="02020603050405020304" pitchFamily="18" charset="0"/>
              <a:cs typeface="Times New Roman" panose="02020603050405020304" pitchFamily="18" charset="0"/>
            </a:endParaRPr>
          </a:p>
          <a:p>
            <a:pPr marL="289560" lvl="0" indent="-289560">
              <a:defRPr/>
            </a:pPr>
            <a:r>
              <a:rPr lang="hi-IN" altLang="en-US" sz="2400" dirty="0">
                <a:latin typeface="Times New Roman" panose="02020603050405020304" pitchFamily="18" charset="0"/>
                <a:cs typeface="Times New Roman" panose="02020603050405020304" pitchFamily="18" charset="0"/>
              </a:rPr>
              <a:t>वाष्प घनत्व: 4.86 </a:t>
            </a:r>
          </a:p>
          <a:p>
            <a:pPr marL="289560" lvl="0" indent="-289560">
              <a:defRPr/>
            </a:pPr>
            <a:endParaRPr lang="hi-IN" altLang="en-US" sz="2400" dirty="0">
              <a:latin typeface="Times New Roman" panose="02020603050405020304" pitchFamily="18" charset="0"/>
              <a:cs typeface="Times New Roman" panose="02020603050405020304" pitchFamily="18" charset="0"/>
            </a:endParaRPr>
          </a:p>
          <a:p>
            <a:pPr marL="289560" lvl="0" indent="-289560">
              <a:defRPr/>
            </a:pPr>
            <a:r>
              <a:rPr lang="hi-IN" altLang="en-US" sz="2400" dirty="0">
                <a:latin typeface="Times New Roman" panose="02020603050405020304" pitchFamily="18" charset="0"/>
                <a:cs typeface="Times New Roman" panose="02020603050405020304" pitchFamily="18" charset="0"/>
              </a:rPr>
              <a:t>क्वथनांक: 158ºC </a:t>
            </a:r>
          </a:p>
          <a:p>
            <a:pPr marL="289560" lvl="0" indent="-289560">
              <a:defRPr/>
            </a:pPr>
            <a:endParaRPr lang="hi-IN" altLang="en-US" sz="2400" dirty="0">
              <a:latin typeface="Times New Roman" panose="02020603050405020304" pitchFamily="18" charset="0"/>
              <a:cs typeface="Times New Roman" panose="02020603050405020304" pitchFamily="18" charset="0"/>
            </a:endParaRPr>
          </a:p>
          <a:p>
            <a:pPr marL="289560" lvl="0" indent="-289560">
              <a:defRPr/>
            </a:pPr>
            <a:r>
              <a:rPr lang="hi-IN" altLang="en-US" sz="2400" dirty="0">
                <a:latin typeface="Times New Roman" panose="02020603050405020304" pitchFamily="18" charset="0"/>
                <a:cs typeface="Times New Roman" panose="02020603050405020304" pitchFamily="18" charset="0"/>
              </a:rPr>
              <a:t>यह एजेंट कमरे के तापमान पर एक गैर-लगातार वाष्प है। </a:t>
            </a:r>
          </a:p>
          <a:p>
            <a:pPr marL="289560" lvl="0" indent="-289560">
              <a:defRPr/>
            </a:pPr>
            <a:endParaRPr lang="hi-IN" altLang="en-US" sz="2400" dirty="0">
              <a:latin typeface="Times New Roman" panose="02020603050405020304" pitchFamily="18" charset="0"/>
              <a:cs typeface="Times New Roman" panose="02020603050405020304" pitchFamily="18" charset="0"/>
            </a:endParaRPr>
          </a:p>
          <a:p>
            <a:pPr marL="289560" lvl="0" indent="-289560">
              <a:defRPr/>
            </a:pPr>
            <a:r>
              <a:rPr lang="hi-IN" altLang="en-US" sz="2400" dirty="0">
                <a:latin typeface="Times New Roman" panose="02020603050405020304" pitchFamily="18" charset="0"/>
                <a:cs typeface="Times New Roman" panose="02020603050405020304" pitchFamily="18" charset="0"/>
              </a:rPr>
              <a:t>श्वसन और त्वचा की सुरक्षा आवश्यक </a:t>
            </a:r>
          </a:p>
        </p:txBody>
      </p:sp>
      <p:pic>
        <p:nvPicPr>
          <p:cNvPr id="8" name="object 4"/>
          <p:cNvPicPr/>
          <p:nvPr/>
        </p:nvPicPr>
        <p:blipFill rotWithShape="1">
          <a:blip r:embed="rId4" cstate="print"/>
          <a:srcRect r="21695"/>
          <a:stretch>
            <a:fillRect/>
          </a:stretch>
        </p:blipFill>
        <p:spPr>
          <a:xfrm>
            <a:off x="10741032" y="27603"/>
            <a:ext cx="1436668" cy="1088879"/>
          </a:xfrm>
          <a:prstGeom prst="rect">
            <a:avLst/>
          </a:prstGeom>
        </p:spPr>
      </p:pic>
      <p:pic>
        <p:nvPicPr>
          <p:cNvPr id="9" name="Picture 8"/>
          <p:cNvPicPr>
            <a:picLocks noChangeAspect="1"/>
          </p:cNvPicPr>
          <p:nvPr/>
        </p:nvPicPr>
        <p:blipFill>
          <a:blip r:embed="rId5"/>
          <a:stretch>
            <a:fillRect/>
          </a:stretch>
        </p:blipFill>
        <p:spPr>
          <a:xfrm>
            <a:off x="234651" y="117884"/>
            <a:ext cx="1384533" cy="94148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a:xfrm>
            <a:off x="569595" y="1310640"/>
            <a:ext cx="10929620" cy="4603115"/>
          </a:xfrm>
        </p:spPr>
        <p:txBody>
          <a:bodyPr>
            <a:noAutofit/>
          </a:bodyPr>
          <a:lstStyle/>
          <a:p>
            <a:pPr lvl="0" algn="ctr">
              <a:lnSpc>
                <a:spcPts val="3200"/>
              </a:lnSpc>
              <a:spcBef>
                <a:spcPts val="500"/>
              </a:spcBef>
              <a:spcAft>
                <a:spcPts val="500"/>
              </a:spcAft>
            </a:pPr>
            <a:r>
              <a:rPr lang="hi-IN" altLang="en-US" sz="3600" b="1" dirty="0">
                <a:latin typeface="Open Sans"/>
              </a:rPr>
              <a:t>इतिहास</a:t>
            </a:r>
          </a:p>
          <a:p>
            <a:pPr lvl="0" algn="ctr">
              <a:lnSpc>
                <a:spcPts val="3200"/>
              </a:lnSpc>
              <a:spcBef>
                <a:spcPts val="500"/>
              </a:spcBef>
              <a:spcAft>
                <a:spcPts val="500"/>
              </a:spcAft>
            </a:pPr>
            <a:endParaRPr lang="hi-IN" altLang="en-US" sz="3600" b="1" dirty="0">
              <a:latin typeface="Open Sans"/>
            </a:endParaRPr>
          </a:p>
          <a:p>
            <a:pPr lvl="0" algn="just">
              <a:lnSpc>
                <a:spcPts val="3200"/>
              </a:lnSpc>
              <a:spcBef>
                <a:spcPts val="500"/>
              </a:spcBef>
              <a:spcAft>
                <a:spcPts val="500"/>
              </a:spcAft>
            </a:pPr>
            <a:r>
              <a:rPr lang="hi-IN" altLang="en-US" dirty="0">
                <a:latin typeface="Open Sans"/>
              </a:rPr>
              <a:t>428 - 424 ईसा पूर्व - पेलोपोनेसियन युद्धों में स्पार्टन्स ने जहरीला धुआँ बनाने के लिए पिच और सल्फर जलाया। </a:t>
            </a:r>
          </a:p>
          <a:p>
            <a:pPr lvl="0" algn="just">
              <a:lnSpc>
                <a:spcPts val="3200"/>
              </a:lnSpc>
              <a:spcBef>
                <a:spcPts val="500"/>
              </a:spcBef>
              <a:spcAft>
                <a:spcPts val="500"/>
              </a:spcAft>
            </a:pPr>
            <a:endParaRPr lang="hi-IN" altLang="en-US" dirty="0">
              <a:latin typeface="Open Sans"/>
            </a:endParaRPr>
          </a:p>
          <a:p>
            <a:pPr lvl="0" algn="just">
              <a:lnSpc>
                <a:spcPts val="3200"/>
              </a:lnSpc>
              <a:spcBef>
                <a:spcPts val="500"/>
              </a:spcBef>
              <a:spcAft>
                <a:spcPts val="500"/>
              </a:spcAft>
            </a:pPr>
            <a:r>
              <a:rPr lang="hi-IN" altLang="en-US" dirty="0">
                <a:latin typeface="Open Sans"/>
              </a:rPr>
              <a:t>187 ईसा पूर्व - एम्ब्रेसिया की घेराबंदी में रोमन घुड़सवारों ने दम घुटने वाला धुआँ और कास्टिक राख का उपयोग किया।</a:t>
            </a:r>
          </a:p>
          <a:p>
            <a:pPr lvl="0" algn="just">
              <a:lnSpc>
                <a:spcPts val="3200"/>
              </a:lnSpc>
              <a:spcBef>
                <a:spcPts val="500"/>
              </a:spcBef>
              <a:spcAft>
                <a:spcPts val="500"/>
              </a:spcAft>
            </a:pPr>
            <a:endParaRPr lang="hi-IN" altLang="en-US" dirty="0">
              <a:latin typeface="Open Sans"/>
            </a:endParaRPr>
          </a:p>
          <a:p>
            <a:pPr lvl="0" algn="just">
              <a:lnSpc>
                <a:spcPts val="3200"/>
              </a:lnSpc>
              <a:spcBef>
                <a:spcPts val="500"/>
              </a:spcBef>
              <a:spcAft>
                <a:spcPts val="500"/>
              </a:spcAft>
            </a:pPr>
            <a:r>
              <a:rPr lang="hi-IN" altLang="en-US" dirty="0">
                <a:latin typeface="Open Sans"/>
              </a:rPr>
              <a:t> 960-1279 ईस्वी - सुंग राजवंश के दौरान चीन में लड़ाई में आर्सेनिक युक्त धुएं का उपयोग किया गया था।</a:t>
            </a:r>
          </a:p>
        </p:txBody>
      </p:sp>
      <p:pic>
        <p:nvPicPr>
          <p:cNvPr id="8" name="object 4"/>
          <p:cNvPicPr/>
          <p:nvPr/>
        </p:nvPicPr>
        <p:blipFill rotWithShape="1">
          <a:blip r:embed="rId3" cstate="print"/>
          <a:srcRect r="21695"/>
          <a:stretch>
            <a:fillRect/>
          </a:stretch>
        </p:blipFill>
        <p:spPr>
          <a:xfrm>
            <a:off x="10741032" y="27603"/>
            <a:ext cx="1436668" cy="1088879"/>
          </a:xfrm>
          <a:prstGeom prst="rect">
            <a:avLst/>
          </a:prstGeom>
        </p:spPr>
      </p:pic>
      <p:pic>
        <p:nvPicPr>
          <p:cNvPr id="9" name="Picture 8"/>
          <p:cNvPicPr>
            <a:picLocks noChangeAspect="1"/>
          </p:cNvPicPr>
          <p:nvPr/>
        </p:nvPicPr>
        <p:blipFill>
          <a:blip r:embed="rId4"/>
          <a:stretch>
            <a:fillRect/>
          </a:stretch>
        </p:blipFill>
        <p:spPr>
          <a:xfrm>
            <a:off x="234651" y="117884"/>
            <a:ext cx="1384533" cy="941482"/>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62604" y="2108500"/>
            <a:ext cx="4363719" cy="2170937"/>
          </a:xfrm>
        </p:spPr>
        <p:txBody>
          <a:bodyPr>
            <a:noAutofit/>
          </a:bodyPr>
          <a:lstStyle/>
          <a:p>
            <a:pPr lvl="0" algn="ctr"/>
            <a:r>
              <a:rPr lang="hi-IN" altLang="en-US" sz="4000" b="1" dirty="0">
                <a:solidFill>
                  <a:srgbClr val="C00000"/>
                </a:solidFill>
                <a:latin typeface="Open Sans"/>
                <a:cs typeface="Arial" panose="020B0604020202020204" pitchFamily="34" charset="0"/>
              </a:rPr>
              <a:t>रासायनिक एजेंट: सापेक्ष विषाक्तता</a:t>
            </a:r>
          </a:p>
        </p:txBody>
      </p:sp>
      <p:sp>
        <p:nvSpPr>
          <p:cNvPr id="3" name="Content Placeholder 2"/>
          <p:cNvSpPr>
            <a:spLocks noGrp="1"/>
          </p:cNvSpPr>
          <p:nvPr>
            <p:ph idx="1"/>
            <p:custDataLst>
              <p:tags r:id="rId2"/>
            </p:custDataLst>
          </p:nvPr>
        </p:nvSpPr>
        <p:spPr>
          <a:xfrm>
            <a:off x="4949687" y="1496871"/>
            <a:ext cx="6720173" cy="4678021"/>
          </a:xfrm>
        </p:spPr>
        <p:txBody>
          <a:bodyPr>
            <a:noAutofit/>
          </a:bodyPr>
          <a:lstStyle/>
          <a:p>
            <a:pPr lvl="0">
              <a:lnSpc>
                <a:spcPct val="150000"/>
              </a:lnSpc>
              <a:spcBef>
                <a:spcPct val="50000"/>
              </a:spcBef>
              <a:buClr>
                <a:srgbClr val="CC3399"/>
              </a:buClr>
              <a:buSzPct val="75000"/>
              <a:buFont typeface="Monotype Sorts" pitchFamily="2" charset="2"/>
              <a:buNone/>
              <a:defRPr/>
            </a:pPr>
            <a:r>
              <a:rPr lang="hi-IN" altLang="en-US" sz="2400" b="1" dirty="0">
                <a:latin typeface="Arial" panose="020B0604020202020204" pitchFamily="34" charset="0"/>
                <a:ea typeface="Times New Roman (Arabic)"/>
                <a:cs typeface="Times New Roman (Arabic)"/>
              </a:rPr>
              <a:t>एजेंट: </a:t>
            </a:r>
          </a:p>
          <a:p>
            <a:pPr lvl="0">
              <a:lnSpc>
                <a:spcPct val="150000"/>
              </a:lnSpc>
              <a:spcBef>
                <a:spcPct val="50000"/>
              </a:spcBef>
              <a:buClr>
                <a:srgbClr val="CC3399"/>
              </a:buClr>
              <a:buSzPct val="75000"/>
              <a:buFont typeface="Monotype Sorts" pitchFamily="2" charset="2"/>
              <a:buNone/>
              <a:defRPr/>
            </a:pPr>
            <a:r>
              <a:rPr lang="hi-IN" altLang="en-US" sz="2400" b="1" dirty="0">
                <a:latin typeface="Arial" panose="020B0604020202020204" pitchFamily="34" charset="0"/>
                <a:ea typeface="Times New Roman (Arabic)"/>
                <a:cs typeface="Times New Roman (Arabic)"/>
              </a:rPr>
              <a:t>फॉस्जीन - </a:t>
            </a:r>
            <a:r>
              <a:rPr lang="hi-IN" altLang="en-US" sz="2400" b="1" dirty="0">
                <a:latin typeface="Arial" panose="020B0604020202020204" pitchFamily="34" charset="0"/>
                <a:ea typeface="Times New Roman (Arabic)"/>
                <a:cs typeface="Times New Roman (Arabic)"/>
                <a:sym typeface="+mn-ea"/>
              </a:rPr>
              <a:t>3.2 g/m3,</a:t>
            </a:r>
            <a:endParaRPr lang="hi-IN" altLang="en-US" sz="2400" b="1" dirty="0">
              <a:latin typeface="Arial" panose="020B0604020202020204" pitchFamily="34" charset="0"/>
              <a:ea typeface="Times New Roman (Arabic)"/>
              <a:cs typeface="Times New Roman (Arabic)"/>
            </a:endParaRPr>
          </a:p>
          <a:p>
            <a:pPr lvl="0">
              <a:lnSpc>
                <a:spcPct val="150000"/>
              </a:lnSpc>
              <a:spcBef>
                <a:spcPct val="50000"/>
              </a:spcBef>
              <a:buClr>
                <a:srgbClr val="CC3399"/>
              </a:buClr>
              <a:buSzPct val="75000"/>
              <a:buFont typeface="Monotype Sorts" pitchFamily="2" charset="2"/>
              <a:buNone/>
              <a:defRPr/>
            </a:pPr>
            <a:r>
              <a:rPr lang="hi-IN" altLang="en-US" sz="2400" b="1" dirty="0">
                <a:latin typeface="Arial" panose="020B0604020202020204" pitchFamily="34" charset="0"/>
                <a:ea typeface="Times New Roman (Arabic)"/>
                <a:cs typeface="Times New Roman (Arabic)"/>
              </a:rPr>
              <a:t>सरीन (जीबी)-</a:t>
            </a:r>
            <a:r>
              <a:rPr lang="hi-IN" altLang="en-US" sz="2400" b="1" dirty="0">
                <a:latin typeface="Arial" panose="020B0604020202020204" pitchFamily="34" charset="0"/>
                <a:ea typeface="Times New Roman (Arabic)"/>
                <a:cs typeface="Times New Roman (Arabic)"/>
                <a:sym typeface="+mn-ea"/>
              </a:rPr>
              <a:t>70 mg/m3</a:t>
            </a:r>
          </a:p>
          <a:p>
            <a:pPr lvl="0">
              <a:lnSpc>
                <a:spcPct val="150000"/>
              </a:lnSpc>
              <a:spcBef>
                <a:spcPct val="50000"/>
              </a:spcBef>
              <a:buClr>
                <a:srgbClr val="CC3399"/>
              </a:buClr>
              <a:buSzPct val="75000"/>
              <a:buFont typeface="Monotype Sorts" pitchFamily="2" charset="2"/>
              <a:buNone/>
              <a:defRPr/>
            </a:pPr>
            <a:r>
              <a:rPr lang="hi-IN" altLang="en-US" sz="2400" b="1" dirty="0">
                <a:latin typeface="Arial" panose="020B0604020202020204" pitchFamily="34" charset="0"/>
                <a:ea typeface="Times New Roman (Arabic)"/>
                <a:cs typeface="Times New Roman (Arabic)"/>
              </a:rPr>
              <a:t>वीएक्स- </a:t>
            </a:r>
            <a:r>
              <a:rPr lang="hi-IN" altLang="en-US" sz="2400" b="1" dirty="0">
                <a:latin typeface="Arial" panose="020B0604020202020204" pitchFamily="34" charset="0"/>
                <a:ea typeface="Times New Roman (Arabic)"/>
                <a:cs typeface="Times New Roman (Arabic)"/>
                <a:sym typeface="+mn-ea"/>
              </a:rPr>
              <a:t>10 mg त्वचा पर</a:t>
            </a:r>
            <a:endParaRPr lang="hi-IN" altLang="en-US" sz="2400" b="1" dirty="0">
              <a:latin typeface="Arial" panose="020B0604020202020204" pitchFamily="34" charset="0"/>
              <a:ea typeface="Times New Roman (Arabic)"/>
              <a:cs typeface="Times New Roman (Arabic)"/>
            </a:endParaRPr>
          </a:p>
          <a:p>
            <a:pPr lvl="0">
              <a:lnSpc>
                <a:spcPct val="150000"/>
              </a:lnSpc>
              <a:spcBef>
                <a:spcPct val="50000"/>
              </a:spcBef>
              <a:buClr>
                <a:srgbClr val="CC3399"/>
              </a:buClr>
              <a:buSzPct val="75000"/>
              <a:buFont typeface="Monotype Sorts" pitchFamily="2" charset="2"/>
              <a:buNone/>
              <a:defRPr/>
            </a:pPr>
            <a:r>
              <a:rPr lang="hi-IN" altLang="en-US" sz="2400" b="1" dirty="0">
                <a:latin typeface="Arial" panose="020B0604020202020204" pitchFamily="34" charset="0"/>
                <a:ea typeface="Times New Roman (Arabic)"/>
                <a:cs typeface="Times New Roman (Arabic)"/>
              </a:rPr>
              <a:t>ए232 -एलडी50:  &lt;0.1 mg त्वचा पर</a:t>
            </a:r>
          </a:p>
        </p:txBody>
      </p:sp>
      <p:pic>
        <p:nvPicPr>
          <p:cNvPr id="8" name="object 4"/>
          <p:cNvPicPr/>
          <p:nvPr/>
        </p:nvPicPr>
        <p:blipFill rotWithShape="1">
          <a:blip r:embed="rId4" cstate="print"/>
          <a:srcRect r="21695"/>
          <a:stretch>
            <a:fillRect/>
          </a:stretch>
        </p:blipFill>
        <p:spPr>
          <a:xfrm>
            <a:off x="10741032" y="27603"/>
            <a:ext cx="1436668" cy="1088879"/>
          </a:xfrm>
          <a:prstGeom prst="rect">
            <a:avLst/>
          </a:prstGeom>
        </p:spPr>
      </p:pic>
      <p:pic>
        <p:nvPicPr>
          <p:cNvPr id="9" name="Picture 8"/>
          <p:cNvPicPr>
            <a:picLocks noChangeAspect="1"/>
          </p:cNvPicPr>
          <p:nvPr/>
        </p:nvPicPr>
        <p:blipFill>
          <a:blip r:embed="rId5"/>
          <a:stretch>
            <a:fillRect/>
          </a:stretch>
        </p:blipFill>
        <p:spPr>
          <a:xfrm>
            <a:off x="234651" y="117884"/>
            <a:ext cx="1384533" cy="941482"/>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62604" y="2108500"/>
            <a:ext cx="4363719" cy="2170937"/>
          </a:xfrm>
        </p:spPr>
        <p:txBody>
          <a:bodyPr>
            <a:noAutofit/>
          </a:bodyPr>
          <a:lstStyle/>
          <a:p>
            <a:pPr lvl="0" algn="ctr"/>
            <a:r>
              <a:rPr lang="hi-IN" altLang="en-US" sz="4000" b="1" dirty="0">
                <a:solidFill>
                  <a:srgbClr val="C00000"/>
                </a:solidFill>
                <a:latin typeface="Open Sans"/>
                <a:cs typeface="Arial" panose="020B0604020202020204" pitchFamily="34" charset="0"/>
              </a:rPr>
              <a:t>नर्व एजेंट के भौतिक-रासायनिक गुण</a:t>
            </a:r>
          </a:p>
        </p:txBody>
      </p:sp>
      <p:sp>
        <p:nvSpPr>
          <p:cNvPr id="3" name="Content Placeholder 2"/>
          <p:cNvSpPr>
            <a:spLocks noGrp="1"/>
          </p:cNvSpPr>
          <p:nvPr>
            <p:ph idx="1"/>
            <p:custDataLst>
              <p:tags r:id="rId2"/>
            </p:custDataLst>
          </p:nvPr>
        </p:nvSpPr>
        <p:spPr>
          <a:xfrm>
            <a:off x="4949687" y="1227925"/>
            <a:ext cx="6720173" cy="4678021"/>
          </a:xfrm>
        </p:spPr>
        <p:txBody>
          <a:bodyPr>
            <a:noAutofit/>
          </a:bodyPr>
          <a:lstStyle/>
          <a:p>
            <a:pPr marL="0" lvl="0" indent="0" algn="just">
              <a:lnSpc>
                <a:spcPct val="200000"/>
              </a:lnSpc>
            </a:pPr>
            <a:r>
              <a:rPr lang="hi-IN" altLang="en-US" dirty="0">
                <a:latin typeface="Open Sans"/>
                <a:cs typeface="Times New Roman" panose="02020603050405020304" pitchFamily="18" charset="0"/>
              </a:rPr>
              <a:t>ऑर्गेनोफॉस्फोरस यौगिक खतरनाक हैं। </a:t>
            </a:r>
          </a:p>
          <a:p>
            <a:pPr marL="0" lvl="0" indent="0" algn="just">
              <a:lnSpc>
                <a:spcPct val="200000"/>
              </a:lnSpc>
            </a:pPr>
            <a:r>
              <a:rPr lang="hi-IN" altLang="en-US" dirty="0">
                <a:latin typeface="Open Sans"/>
                <a:cs typeface="Times New Roman" panose="02020603050405020304" pitchFamily="18" charset="0"/>
              </a:rPr>
              <a:t>वे तरल और वाष्प अवस्था में होते हैं। </a:t>
            </a:r>
          </a:p>
          <a:p>
            <a:pPr marL="0" lvl="0" indent="0" algn="just">
              <a:lnSpc>
                <a:spcPct val="200000"/>
              </a:lnSpc>
            </a:pPr>
            <a:r>
              <a:rPr lang="hi-IN" altLang="en-US" dirty="0">
                <a:latin typeface="Open Sans"/>
                <a:cs typeface="Times New Roman" panose="02020603050405020304" pitchFamily="18" charset="0"/>
              </a:rPr>
              <a:t>सामान्यतः वे समशीतोष्ण स्थिति में तरल अवस्था में होते हैं।</a:t>
            </a:r>
          </a:p>
        </p:txBody>
      </p:sp>
      <p:pic>
        <p:nvPicPr>
          <p:cNvPr id="8" name="object 4"/>
          <p:cNvPicPr/>
          <p:nvPr/>
        </p:nvPicPr>
        <p:blipFill rotWithShape="1">
          <a:blip r:embed="rId4" cstate="print"/>
          <a:srcRect r="21695"/>
          <a:stretch>
            <a:fillRect/>
          </a:stretch>
        </p:blipFill>
        <p:spPr>
          <a:xfrm>
            <a:off x="10741032" y="27603"/>
            <a:ext cx="1436668" cy="1088879"/>
          </a:xfrm>
          <a:prstGeom prst="rect">
            <a:avLst/>
          </a:prstGeom>
        </p:spPr>
      </p:pic>
      <p:pic>
        <p:nvPicPr>
          <p:cNvPr id="9" name="Picture 8"/>
          <p:cNvPicPr>
            <a:picLocks noChangeAspect="1"/>
          </p:cNvPicPr>
          <p:nvPr/>
        </p:nvPicPr>
        <p:blipFill>
          <a:blip r:embed="rId5"/>
          <a:stretch>
            <a:fillRect/>
          </a:stretch>
        </p:blipFill>
        <p:spPr>
          <a:xfrm>
            <a:off x="234651" y="117884"/>
            <a:ext cx="1384533" cy="941482"/>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62604" y="2108500"/>
            <a:ext cx="4363719" cy="2170937"/>
          </a:xfrm>
        </p:spPr>
        <p:txBody>
          <a:bodyPr>
            <a:noAutofit/>
          </a:bodyPr>
          <a:lstStyle/>
          <a:p>
            <a:pPr lvl="0" algn="ctr"/>
            <a:r>
              <a:rPr lang="hi-IN" altLang="en-US" sz="4000" b="1" dirty="0">
                <a:solidFill>
                  <a:srgbClr val="C00000"/>
                </a:solidFill>
                <a:latin typeface="Open Sans"/>
                <a:cs typeface="Arial" panose="020B0604020202020204" pitchFamily="34" charset="0"/>
              </a:rPr>
              <a:t>वी-एजेंट</a:t>
            </a:r>
          </a:p>
        </p:txBody>
      </p:sp>
      <p:sp>
        <p:nvSpPr>
          <p:cNvPr id="3" name="Content Placeholder 2"/>
          <p:cNvSpPr>
            <a:spLocks noGrp="1"/>
          </p:cNvSpPr>
          <p:nvPr>
            <p:ph idx="1"/>
            <p:custDataLst>
              <p:tags r:id="rId2"/>
            </p:custDataLst>
          </p:nvPr>
        </p:nvSpPr>
        <p:spPr>
          <a:xfrm>
            <a:off x="4658061" y="1034286"/>
            <a:ext cx="7011799" cy="5581667"/>
          </a:xfrm>
        </p:spPr>
        <p:txBody>
          <a:bodyPr>
            <a:noAutofit/>
          </a:bodyPr>
          <a:lstStyle/>
          <a:p>
            <a:pPr marL="0" lvl="0" indent="0">
              <a:lnSpc>
                <a:spcPct val="150000"/>
              </a:lnSpc>
            </a:pPr>
            <a:r>
              <a:rPr lang="hi-IN" altLang="en-US" sz="2400" dirty="0">
                <a:latin typeface="Open Sans"/>
                <a:ea typeface="Times New Roman" panose="02020603050405020304" pitchFamily="18" charset="0"/>
              </a:rPr>
              <a:t>लगातार एजेंट वाष्पशील और रंगहीन तरल पदार्थ होते हैं, जो धीरे-धीरे जहरीली वाष्प छोड़ते हैं। </a:t>
            </a:r>
          </a:p>
          <a:p>
            <a:pPr marL="0" lvl="0" indent="0">
              <a:lnSpc>
                <a:spcPct val="150000"/>
              </a:lnSpc>
            </a:pPr>
            <a:r>
              <a:rPr lang="hi-IN" altLang="en-US" sz="2400" dirty="0">
                <a:latin typeface="Open Sans"/>
                <a:ea typeface="Times New Roman" panose="02020603050405020304" pitchFamily="18" charset="0"/>
              </a:rPr>
              <a:t>उनकी स्थिरता तेल जैसी होती है, और उनकी निरंतरता उन्हें खतरनाक बनाती है, क्योंकि उन्हें साँस, त्वचा या दूषित भोजन द्वारा लिया जा सकता है। </a:t>
            </a:r>
          </a:p>
          <a:p>
            <a:pPr marL="0" lvl="0" indent="0">
              <a:lnSpc>
                <a:spcPct val="150000"/>
              </a:lnSpc>
            </a:pPr>
            <a:r>
              <a:rPr lang="hi-IN" altLang="en-US" sz="2400" dirty="0">
                <a:latin typeface="Open Sans"/>
                <a:ea typeface="Times New Roman" panose="02020603050405020304" pitchFamily="18" charset="0"/>
              </a:rPr>
              <a:t>मानक अमेरिकी लगातार एजेंट वीएक्स है। वे आसानी से वाष्पित नहीं होते और मौसम के अनुसार एक दिन या वर्षों तक रह सकते हैं।</a:t>
            </a:r>
          </a:p>
        </p:txBody>
      </p:sp>
      <p:pic>
        <p:nvPicPr>
          <p:cNvPr id="8" name="object 4"/>
          <p:cNvPicPr/>
          <p:nvPr/>
        </p:nvPicPr>
        <p:blipFill rotWithShape="1">
          <a:blip r:embed="rId4" cstate="print"/>
          <a:srcRect r="21695"/>
          <a:stretch>
            <a:fillRect/>
          </a:stretch>
        </p:blipFill>
        <p:spPr>
          <a:xfrm>
            <a:off x="10741032" y="27603"/>
            <a:ext cx="1436668" cy="1088879"/>
          </a:xfrm>
          <a:prstGeom prst="rect">
            <a:avLst/>
          </a:prstGeom>
        </p:spPr>
      </p:pic>
      <p:pic>
        <p:nvPicPr>
          <p:cNvPr id="9" name="Picture 8"/>
          <p:cNvPicPr>
            <a:picLocks noChangeAspect="1"/>
          </p:cNvPicPr>
          <p:nvPr/>
        </p:nvPicPr>
        <p:blipFill>
          <a:blip r:embed="rId5"/>
          <a:stretch>
            <a:fillRect/>
          </a:stretch>
        </p:blipFill>
        <p:spPr>
          <a:xfrm>
            <a:off x="234651" y="117884"/>
            <a:ext cx="1384533" cy="941482"/>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62915" y="2108200"/>
            <a:ext cx="2783205" cy="2171065"/>
          </a:xfrm>
        </p:spPr>
        <p:txBody>
          <a:bodyPr>
            <a:noAutofit/>
          </a:bodyPr>
          <a:lstStyle/>
          <a:p>
            <a:pPr lvl="0" algn="ctr"/>
            <a:r>
              <a:rPr lang="hi-IN" altLang="en-US" sz="4000" b="1" dirty="0">
                <a:solidFill>
                  <a:srgbClr val="C00000"/>
                </a:solidFill>
                <a:latin typeface="Open Sans"/>
                <a:cs typeface="Arial" panose="020B0604020202020204" pitchFamily="34" charset="0"/>
              </a:rPr>
              <a:t>जी-एजेंट</a:t>
            </a:r>
          </a:p>
        </p:txBody>
      </p:sp>
      <p:sp>
        <p:nvSpPr>
          <p:cNvPr id="3" name="Content Placeholder 2"/>
          <p:cNvSpPr>
            <a:spLocks noGrp="1"/>
          </p:cNvSpPr>
          <p:nvPr>
            <p:ph idx="1"/>
            <p:custDataLst>
              <p:tags r:id="rId2"/>
            </p:custDataLst>
          </p:nvPr>
        </p:nvSpPr>
        <p:spPr>
          <a:xfrm>
            <a:off x="3543935" y="878205"/>
            <a:ext cx="8125460" cy="5587365"/>
          </a:xfrm>
        </p:spPr>
        <p:txBody>
          <a:bodyPr>
            <a:noAutofit/>
          </a:bodyPr>
          <a:lstStyle/>
          <a:p>
            <a:pPr marL="0" lvl="0" indent="0" algn="just">
              <a:lnSpc>
                <a:spcPct val="150000"/>
              </a:lnSpc>
            </a:pPr>
            <a:r>
              <a:rPr lang="hi-IN" altLang="en-US" sz="2400" dirty="0">
                <a:latin typeface="Open Sans"/>
                <a:ea typeface="Times New Roman" panose="02020603050405020304" pitchFamily="18" charset="0"/>
              </a:rPr>
              <a:t>गैर-लगातार जी एजेंट व्यावहारिक रूप से रंगहीन और गंधहीन होते हैं। </a:t>
            </a:r>
          </a:p>
          <a:p>
            <a:pPr marL="0" lvl="0" indent="0" algn="just">
              <a:lnSpc>
                <a:spcPct val="150000"/>
              </a:lnSpc>
            </a:pPr>
            <a:r>
              <a:rPr lang="hi-IN" altLang="en-US" sz="2400" dirty="0">
                <a:latin typeface="Open Sans"/>
                <a:ea typeface="Times New Roman" panose="02020603050405020304" pitchFamily="18" charset="0"/>
              </a:rPr>
              <a:t>वे अत्यधिक वाष्पशील होते हैं और तेजी से वाष्पित होकर एक अत्यधिक जहरीला बादल बनाते हैं। </a:t>
            </a:r>
          </a:p>
          <a:p>
            <a:pPr marL="0" lvl="0" indent="0" algn="just">
              <a:lnSpc>
                <a:spcPct val="150000"/>
              </a:lnSpc>
            </a:pPr>
            <a:r>
              <a:rPr lang="hi-IN" altLang="en-US" sz="2400" dirty="0">
                <a:latin typeface="Open Sans"/>
                <a:ea typeface="Times New Roman" panose="02020603050405020304" pitchFamily="18" charset="0"/>
              </a:rPr>
              <a:t>वे आंखों और श्वसन पथ के माध्यम से हमला करते हैं, और त्वचा के माध्यम से भी हमला कर सकते हैं। </a:t>
            </a:r>
          </a:p>
          <a:p>
            <a:pPr marL="0" lvl="0" indent="0" algn="just">
              <a:lnSpc>
                <a:spcPct val="150000"/>
              </a:lnSpc>
            </a:pPr>
            <a:r>
              <a:rPr lang="hi-IN" altLang="en-US" sz="2400" dirty="0">
                <a:latin typeface="Open Sans"/>
                <a:ea typeface="Times New Roman" panose="02020603050405020304" pitchFamily="18" charset="0"/>
              </a:rPr>
              <a:t>टैबुन (जीए) और सोमन (जीडी) सरीन (जीबी) की तुलना में अपेक्षाकृत कम वाष्पशील होते हैं और लक्ष्य पर लंबी अवधि तक बने रह सकते हैं। </a:t>
            </a:r>
          </a:p>
          <a:p>
            <a:pPr marL="0" lvl="0" indent="0" algn="just">
              <a:lnSpc>
                <a:spcPct val="150000"/>
              </a:lnSpc>
            </a:pPr>
            <a:r>
              <a:rPr lang="hi-IN" altLang="en-US" sz="2400" dirty="0">
                <a:latin typeface="Open Sans"/>
                <a:ea typeface="Times New Roman" panose="02020603050405020304" pitchFamily="18" charset="0"/>
              </a:rPr>
              <a:t>सोमन (जीडी) के जहरीले प्रभावों को ठीक करना अधिक कठिन है।</a:t>
            </a:r>
          </a:p>
        </p:txBody>
      </p:sp>
      <p:pic>
        <p:nvPicPr>
          <p:cNvPr id="8" name="object 4"/>
          <p:cNvPicPr/>
          <p:nvPr/>
        </p:nvPicPr>
        <p:blipFill rotWithShape="1">
          <a:blip r:embed="rId4" cstate="print"/>
          <a:srcRect r="21695"/>
          <a:stretch>
            <a:fillRect/>
          </a:stretch>
        </p:blipFill>
        <p:spPr>
          <a:xfrm>
            <a:off x="10741032" y="27603"/>
            <a:ext cx="1436668" cy="1088879"/>
          </a:xfrm>
          <a:prstGeom prst="rect">
            <a:avLst/>
          </a:prstGeom>
        </p:spPr>
      </p:pic>
      <p:pic>
        <p:nvPicPr>
          <p:cNvPr id="9" name="Picture 8"/>
          <p:cNvPicPr>
            <a:picLocks noChangeAspect="1"/>
          </p:cNvPicPr>
          <p:nvPr/>
        </p:nvPicPr>
        <p:blipFill>
          <a:blip r:embed="rId5"/>
          <a:stretch>
            <a:fillRect/>
          </a:stretch>
        </p:blipFill>
        <p:spPr>
          <a:xfrm>
            <a:off x="234651" y="117884"/>
            <a:ext cx="1384533" cy="941482"/>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663" y="2388200"/>
            <a:ext cx="3442424" cy="2170937"/>
          </a:xfrm>
        </p:spPr>
        <p:txBody>
          <a:bodyPr>
            <a:noAutofit/>
          </a:bodyPr>
          <a:lstStyle/>
          <a:p>
            <a:pPr algn="ctr"/>
            <a:r>
              <a:rPr lang="en-US" sz="4000" b="1" dirty="0">
                <a:solidFill>
                  <a:srgbClr val="C00000"/>
                </a:solidFill>
                <a:latin typeface="Open Sans"/>
                <a:cs typeface="Arial" panose="020B0604020202020204" pitchFamily="34" charset="0"/>
              </a:rPr>
              <a:t>G- </a:t>
            </a:r>
            <a:r>
              <a:rPr lang="hi-IN" altLang="en-US" sz="4000" b="1" dirty="0">
                <a:solidFill>
                  <a:srgbClr val="C00000"/>
                </a:solidFill>
                <a:latin typeface="Open Sans"/>
                <a:cs typeface="Arial" panose="020B0604020202020204" pitchFamily="34" charset="0"/>
              </a:rPr>
              <a:t>एजेंट </a:t>
            </a:r>
          </a:p>
        </p:txBody>
      </p:sp>
      <p:pic>
        <p:nvPicPr>
          <p:cNvPr id="8" name="object 4"/>
          <p:cNvPicPr/>
          <p:nvPr/>
        </p:nvPicPr>
        <p:blipFill rotWithShape="1">
          <a:blip r:embed="rId2" cstate="print"/>
          <a:srcRect r="21695"/>
          <a:stretch>
            <a:fillRect/>
          </a:stretch>
        </p:blipFill>
        <p:spPr>
          <a:xfrm>
            <a:off x="10741032" y="27603"/>
            <a:ext cx="1436668" cy="1088879"/>
          </a:xfrm>
          <a:prstGeom prst="rect">
            <a:avLst/>
          </a:prstGeom>
        </p:spPr>
      </p:pic>
      <p:pic>
        <p:nvPicPr>
          <p:cNvPr id="9" name="Picture 8"/>
          <p:cNvPicPr>
            <a:picLocks noChangeAspect="1"/>
          </p:cNvPicPr>
          <p:nvPr/>
        </p:nvPicPr>
        <p:blipFill>
          <a:blip r:embed="rId3"/>
          <a:stretch>
            <a:fillRect/>
          </a:stretch>
        </p:blipFill>
        <p:spPr>
          <a:xfrm>
            <a:off x="234651" y="117884"/>
            <a:ext cx="1384533" cy="941482"/>
          </a:xfrm>
          <a:prstGeom prst="rect">
            <a:avLst/>
          </a:prstGeom>
        </p:spPr>
      </p:pic>
      <p:graphicFrame>
        <p:nvGraphicFramePr>
          <p:cNvPr id="10" name="Table 9"/>
          <p:cNvGraphicFramePr>
            <a:graphicFrameLocks noGrp="1"/>
          </p:cNvGraphicFramePr>
          <p:nvPr/>
        </p:nvGraphicFramePr>
        <p:xfrm>
          <a:off x="3831821" y="1116330"/>
          <a:ext cx="7885355" cy="4984644"/>
        </p:xfrm>
        <a:graphic>
          <a:graphicData uri="http://schemas.openxmlformats.org/drawingml/2006/table">
            <a:tbl>
              <a:tblPr/>
              <a:tblGrid>
                <a:gridCol w="2162287">
                  <a:extLst>
                    <a:ext uri="{9D8B030D-6E8A-4147-A177-3AD203B41FA5}">
                      <a16:colId xmlns:a16="http://schemas.microsoft.com/office/drawing/2014/main" val="20000"/>
                    </a:ext>
                  </a:extLst>
                </a:gridCol>
                <a:gridCol w="1290918">
                  <a:extLst>
                    <a:ext uri="{9D8B030D-6E8A-4147-A177-3AD203B41FA5}">
                      <a16:colId xmlns:a16="http://schemas.microsoft.com/office/drawing/2014/main" val="20001"/>
                    </a:ext>
                  </a:extLst>
                </a:gridCol>
                <a:gridCol w="1172583">
                  <a:extLst>
                    <a:ext uri="{9D8B030D-6E8A-4147-A177-3AD203B41FA5}">
                      <a16:colId xmlns:a16="http://schemas.microsoft.com/office/drawing/2014/main" val="20002"/>
                    </a:ext>
                  </a:extLst>
                </a:gridCol>
                <a:gridCol w="1409252">
                  <a:extLst>
                    <a:ext uri="{9D8B030D-6E8A-4147-A177-3AD203B41FA5}">
                      <a16:colId xmlns:a16="http://schemas.microsoft.com/office/drawing/2014/main" val="20003"/>
                    </a:ext>
                  </a:extLst>
                </a:gridCol>
                <a:gridCol w="839096">
                  <a:extLst>
                    <a:ext uri="{9D8B030D-6E8A-4147-A177-3AD203B41FA5}">
                      <a16:colId xmlns:a16="http://schemas.microsoft.com/office/drawing/2014/main" val="20004"/>
                    </a:ext>
                  </a:extLst>
                </a:gridCol>
                <a:gridCol w="1011219">
                  <a:extLst>
                    <a:ext uri="{9D8B030D-6E8A-4147-A177-3AD203B41FA5}">
                      <a16:colId xmlns:a16="http://schemas.microsoft.com/office/drawing/2014/main" val="20005"/>
                    </a:ext>
                  </a:extLst>
                </a:gridCol>
              </a:tblGrid>
              <a:tr h="647932">
                <a:tc>
                  <a:txBody>
                    <a:bodyPr/>
                    <a:lstStyle/>
                    <a:p>
                      <a:pPr marL="0" marR="0" indent="228600" algn="ctr">
                        <a:spcBef>
                          <a:spcPts val="0"/>
                        </a:spcBef>
                        <a:spcAft>
                          <a:spcPts val="0"/>
                        </a:spcAft>
                      </a:pPr>
                      <a:r>
                        <a:rPr lang="en-US" sz="2000" b="1" dirty="0">
                          <a:solidFill>
                            <a:srgbClr val="C00000"/>
                          </a:solidFill>
                          <a:latin typeface="Open Sans"/>
                          <a:ea typeface="Times New Roman" panose="02020603050405020304"/>
                          <a:cs typeface="Kruti Dev 010"/>
                        </a:rPr>
                        <a:t>Properties</a:t>
                      </a:r>
                    </a:p>
                  </a:txBody>
                  <a:tcPr marL="81280" marR="812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000" b="1" dirty="0">
                          <a:solidFill>
                            <a:srgbClr val="C00000"/>
                          </a:solidFill>
                          <a:latin typeface="Open Sans"/>
                          <a:ea typeface="Times New Roman" panose="02020603050405020304"/>
                          <a:cs typeface="Kruti Dev 010"/>
                        </a:rPr>
                        <a:t>GA (</a:t>
                      </a:r>
                      <a:r>
                        <a:rPr lang="en-US" sz="2000" b="1" dirty="0" err="1">
                          <a:solidFill>
                            <a:srgbClr val="C00000"/>
                          </a:solidFill>
                          <a:latin typeface="Open Sans"/>
                          <a:ea typeface="Times New Roman" panose="02020603050405020304"/>
                          <a:cs typeface="Kruti Dev 010"/>
                        </a:rPr>
                        <a:t>Tabun</a:t>
                      </a:r>
                      <a:r>
                        <a:rPr lang="en-US" sz="2000" b="1" dirty="0">
                          <a:solidFill>
                            <a:srgbClr val="C00000"/>
                          </a:solidFill>
                          <a:latin typeface="Open Sans"/>
                          <a:ea typeface="Times New Roman" panose="02020603050405020304"/>
                          <a:cs typeface="Kruti Dev 010"/>
                        </a:rPr>
                        <a:t>)</a:t>
                      </a:r>
                    </a:p>
                  </a:txBody>
                  <a:tcPr marL="81280" marR="812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000" b="1" dirty="0">
                          <a:solidFill>
                            <a:srgbClr val="C00000"/>
                          </a:solidFill>
                          <a:latin typeface="Open Sans"/>
                          <a:ea typeface="Times New Roman" panose="02020603050405020304"/>
                          <a:cs typeface="Kruti Dev 010"/>
                        </a:rPr>
                        <a:t>GB (</a:t>
                      </a:r>
                      <a:r>
                        <a:rPr lang="en-US" sz="2000" b="1" dirty="0" err="1">
                          <a:solidFill>
                            <a:srgbClr val="C00000"/>
                          </a:solidFill>
                          <a:latin typeface="Open Sans"/>
                          <a:ea typeface="Times New Roman" panose="02020603050405020304"/>
                          <a:cs typeface="Kruti Dev 010"/>
                        </a:rPr>
                        <a:t>Sarin</a:t>
                      </a:r>
                      <a:r>
                        <a:rPr lang="en-US" sz="2000" b="1" dirty="0">
                          <a:solidFill>
                            <a:srgbClr val="C00000"/>
                          </a:solidFill>
                          <a:latin typeface="Open Sans"/>
                          <a:ea typeface="Times New Roman" panose="02020603050405020304"/>
                          <a:cs typeface="Kruti Dev 010"/>
                        </a:rPr>
                        <a:t>)</a:t>
                      </a:r>
                    </a:p>
                  </a:txBody>
                  <a:tcPr marL="81280" marR="812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892175">
                        <a:spcBef>
                          <a:spcPts val="0"/>
                        </a:spcBef>
                        <a:spcAft>
                          <a:spcPts val="0"/>
                        </a:spcAft>
                      </a:pPr>
                      <a:r>
                        <a:rPr lang="en-US" sz="2000" b="1" dirty="0">
                          <a:solidFill>
                            <a:srgbClr val="C00000"/>
                          </a:solidFill>
                          <a:latin typeface="Open Sans"/>
                          <a:ea typeface="Times New Roman" panose="02020603050405020304"/>
                          <a:cs typeface="Kruti Dev 010"/>
                        </a:rPr>
                        <a:t>GD  (</a:t>
                      </a:r>
                      <a:r>
                        <a:rPr lang="en-US" sz="2000" b="1" dirty="0" err="1">
                          <a:solidFill>
                            <a:srgbClr val="C00000"/>
                          </a:solidFill>
                          <a:latin typeface="Open Sans"/>
                          <a:ea typeface="Times New Roman" panose="02020603050405020304"/>
                          <a:cs typeface="Kruti Dev 010"/>
                        </a:rPr>
                        <a:t>Soman</a:t>
                      </a:r>
                      <a:r>
                        <a:rPr lang="en-US" sz="2000" b="1" dirty="0">
                          <a:solidFill>
                            <a:srgbClr val="C00000"/>
                          </a:solidFill>
                          <a:latin typeface="Open Sans"/>
                          <a:ea typeface="Times New Roman" panose="02020603050405020304"/>
                          <a:cs typeface="Kruti Dev 010"/>
                        </a:rPr>
                        <a:t>)     </a:t>
                      </a:r>
                    </a:p>
                  </a:txBody>
                  <a:tcPr marL="81280" marR="812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gn="ctr">
                        <a:spcBef>
                          <a:spcPts val="0"/>
                        </a:spcBef>
                        <a:spcAft>
                          <a:spcPts val="0"/>
                        </a:spcAft>
                      </a:pPr>
                      <a:r>
                        <a:rPr lang="en-US" sz="2000" b="1" dirty="0">
                          <a:solidFill>
                            <a:srgbClr val="C00000"/>
                          </a:solidFill>
                          <a:latin typeface="Open Sans"/>
                          <a:ea typeface="Times New Roman" panose="02020603050405020304"/>
                          <a:cs typeface="Kruti Dev 010"/>
                        </a:rPr>
                        <a:t>GF</a:t>
                      </a:r>
                    </a:p>
                  </a:txBody>
                  <a:tcPr marL="81280" marR="812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gn="ctr">
                        <a:spcBef>
                          <a:spcPts val="0"/>
                        </a:spcBef>
                        <a:spcAft>
                          <a:spcPts val="0"/>
                        </a:spcAft>
                      </a:pPr>
                      <a:r>
                        <a:rPr lang="en-US" sz="2000" b="1" dirty="0">
                          <a:solidFill>
                            <a:srgbClr val="C00000"/>
                          </a:solidFill>
                          <a:latin typeface="Open Sans"/>
                          <a:ea typeface="Times New Roman" panose="02020603050405020304"/>
                          <a:cs typeface="Kruti Dev 010"/>
                        </a:rPr>
                        <a:t>VX</a:t>
                      </a:r>
                    </a:p>
                  </a:txBody>
                  <a:tcPr marL="81280" marR="812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66997">
                <a:tc>
                  <a:txBody>
                    <a:bodyPr/>
                    <a:lstStyle/>
                    <a:p>
                      <a:pPr marL="0" marR="0" indent="0" algn="ctr">
                        <a:spcBef>
                          <a:spcPts val="0"/>
                        </a:spcBef>
                        <a:spcAft>
                          <a:spcPts val="0"/>
                        </a:spcAft>
                        <a:tabLst>
                          <a:tab pos="622300" algn="l"/>
                        </a:tabLst>
                      </a:pPr>
                      <a:r>
                        <a:rPr lang="en-US" sz="2000" dirty="0">
                          <a:solidFill>
                            <a:schemeClr val="tx1"/>
                          </a:solidFill>
                          <a:latin typeface="Open Sans"/>
                          <a:ea typeface="Times New Roman" panose="02020603050405020304"/>
                          <a:cs typeface="Kruti Dev 010"/>
                        </a:rPr>
                        <a:t>Molecular Weight(g/m)</a:t>
                      </a:r>
                    </a:p>
                  </a:txBody>
                  <a:tcPr marL="81280" marR="812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000" dirty="0">
                          <a:solidFill>
                            <a:schemeClr val="tx1"/>
                          </a:solidFill>
                          <a:latin typeface="Open Sans"/>
                          <a:ea typeface="Times New Roman" panose="02020603050405020304"/>
                          <a:cs typeface="Kruti Dev 010"/>
                        </a:rPr>
                        <a:t>162</a:t>
                      </a:r>
                    </a:p>
                  </a:txBody>
                  <a:tcPr marL="81280" marR="812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000">
                          <a:solidFill>
                            <a:schemeClr val="tx1"/>
                          </a:solidFill>
                          <a:latin typeface="Open Sans"/>
                          <a:ea typeface="Times New Roman" panose="02020603050405020304"/>
                          <a:cs typeface="Kruti Dev 010"/>
                        </a:rPr>
                        <a:t>140</a:t>
                      </a:r>
                    </a:p>
                  </a:txBody>
                  <a:tcPr marL="81280" marR="812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000">
                          <a:solidFill>
                            <a:schemeClr val="tx1"/>
                          </a:solidFill>
                          <a:latin typeface="Open Sans"/>
                          <a:ea typeface="Times New Roman" panose="02020603050405020304"/>
                          <a:cs typeface="Kruti Dev 010"/>
                        </a:rPr>
                        <a:t>182</a:t>
                      </a:r>
                    </a:p>
                  </a:txBody>
                  <a:tcPr marL="81280" marR="812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000" dirty="0">
                          <a:solidFill>
                            <a:schemeClr val="tx1"/>
                          </a:solidFill>
                          <a:latin typeface="Open Sans"/>
                          <a:ea typeface="Times New Roman" panose="02020603050405020304"/>
                          <a:cs typeface="Kruti Dev 010"/>
                        </a:rPr>
                        <a:t>180</a:t>
                      </a:r>
                    </a:p>
                  </a:txBody>
                  <a:tcPr marL="81280" marR="812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000" dirty="0">
                          <a:solidFill>
                            <a:schemeClr val="tx1"/>
                          </a:solidFill>
                          <a:latin typeface="Open Sans"/>
                          <a:ea typeface="Times New Roman" panose="02020603050405020304"/>
                          <a:cs typeface="Kruti Dev 010"/>
                        </a:rPr>
                        <a:t>267</a:t>
                      </a:r>
                    </a:p>
                  </a:txBody>
                  <a:tcPr marL="81280" marR="812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47932">
                <a:tc>
                  <a:txBody>
                    <a:bodyPr/>
                    <a:lstStyle/>
                    <a:p>
                      <a:pPr marL="0" marR="0" indent="0" algn="ctr">
                        <a:spcBef>
                          <a:spcPts val="0"/>
                        </a:spcBef>
                        <a:spcAft>
                          <a:spcPts val="0"/>
                        </a:spcAft>
                        <a:tabLst>
                          <a:tab pos="622300" algn="l"/>
                        </a:tabLst>
                      </a:pPr>
                      <a:r>
                        <a:rPr lang="en-US" sz="2000" dirty="0" err="1">
                          <a:solidFill>
                            <a:schemeClr val="tx1"/>
                          </a:solidFill>
                          <a:latin typeface="Open Sans"/>
                          <a:ea typeface="Times New Roman" panose="02020603050405020304"/>
                          <a:cs typeface="Kruti Dev 010"/>
                        </a:rPr>
                        <a:t>Vapour</a:t>
                      </a:r>
                      <a:r>
                        <a:rPr lang="en-US" sz="2000" dirty="0">
                          <a:solidFill>
                            <a:schemeClr val="tx1"/>
                          </a:solidFill>
                          <a:latin typeface="Open Sans"/>
                          <a:ea typeface="Times New Roman" panose="02020603050405020304"/>
                          <a:cs typeface="Kruti Dev 010"/>
                        </a:rPr>
                        <a:t> Density </a:t>
                      </a:r>
                    </a:p>
                  </a:txBody>
                  <a:tcPr marL="81280" marR="812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000" dirty="0">
                          <a:solidFill>
                            <a:schemeClr val="tx1"/>
                          </a:solidFill>
                          <a:latin typeface="Open Sans"/>
                          <a:ea typeface="Times New Roman" panose="02020603050405020304"/>
                          <a:cs typeface="Kruti Dev 010"/>
                        </a:rPr>
                        <a:t>5.63</a:t>
                      </a:r>
                    </a:p>
                  </a:txBody>
                  <a:tcPr marL="81280" marR="812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000">
                          <a:solidFill>
                            <a:schemeClr val="tx1"/>
                          </a:solidFill>
                          <a:latin typeface="Open Sans"/>
                          <a:ea typeface="Times New Roman" panose="02020603050405020304"/>
                          <a:cs typeface="Kruti Dev 010"/>
                        </a:rPr>
                        <a:t>4.86</a:t>
                      </a:r>
                    </a:p>
                  </a:txBody>
                  <a:tcPr marL="81280" marR="812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000" dirty="0">
                          <a:solidFill>
                            <a:schemeClr val="tx1"/>
                          </a:solidFill>
                          <a:latin typeface="Open Sans"/>
                          <a:ea typeface="Times New Roman" panose="02020603050405020304"/>
                          <a:cs typeface="Kruti Dev 010"/>
                        </a:rPr>
                        <a:t>6.33</a:t>
                      </a:r>
                    </a:p>
                  </a:txBody>
                  <a:tcPr marL="81280" marR="812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000" dirty="0">
                          <a:solidFill>
                            <a:schemeClr val="tx1"/>
                          </a:solidFill>
                          <a:latin typeface="Open Sans"/>
                          <a:ea typeface="Times New Roman" panose="02020603050405020304"/>
                          <a:cs typeface="Kruti Dev 010"/>
                        </a:rPr>
                        <a:t> 6.2</a:t>
                      </a:r>
                    </a:p>
                  </a:txBody>
                  <a:tcPr marL="81280" marR="812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000" dirty="0">
                          <a:solidFill>
                            <a:schemeClr val="tx1"/>
                          </a:solidFill>
                          <a:latin typeface="Open Sans"/>
                          <a:ea typeface="Times New Roman" panose="02020603050405020304"/>
                          <a:cs typeface="Kruti Dev 010"/>
                        </a:rPr>
                        <a:t>9.2</a:t>
                      </a:r>
                    </a:p>
                  </a:txBody>
                  <a:tcPr marL="81280" marR="812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20934">
                <a:tc>
                  <a:txBody>
                    <a:bodyPr/>
                    <a:lstStyle/>
                    <a:p>
                      <a:pPr marL="0" marR="0" indent="0" algn="ctr">
                        <a:spcBef>
                          <a:spcPts val="0"/>
                        </a:spcBef>
                        <a:spcAft>
                          <a:spcPts val="0"/>
                        </a:spcAft>
                        <a:tabLst>
                          <a:tab pos="622300" algn="l"/>
                        </a:tabLst>
                      </a:pPr>
                      <a:r>
                        <a:rPr lang="en-US" sz="2000" dirty="0">
                          <a:solidFill>
                            <a:schemeClr val="tx1"/>
                          </a:solidFill>
                          <a:latin typeface="Open Sans"/>
                          <a:ea typeface="Times New Roman" panose="02020603050405020304"/>
                          <a:cs typeface="Kruti Dev 010"/>
                        </a:rPr>
                        <a:t>Liquid density</a:t>
                      </a:r>
                    </a:p>
                    <a:p>
                      <a:pPr marL="0" marR="0" indent="0" algn="ctr">
                        <a:spcBef>
                          <a:spcPts val="0"/>
                        </a:spcBef>
                        <a:spcAft>
                          <a:spcPts val="0"/>
                        </a:spcAft>
                        <a:tabLst>
                          <a:tab pos="622300" algn="l"/>
                        </a:tabLst>
                      </a:pPr>
                      <a:r>
                        <a:rPr lang="en-US" sz="2000" dirty="0">
                          <a:solidFill>
                            <a:schemeClr val="tx1"/>
                          </a:solidFill>
                          <a:latin typeface="Open Sans"/>
                          <a:ea typeface="Times New Roman" panose="02020603050405020304"/>
                          <a:cs typeface="Kruti Dev 010"/>
                        </a:rPr>
                        <a:t>(at 25 Deg C)</a:t>
                      </a:r>
                    </a:p>
                  </a:txBody>
                  <a:tcPr marL="81280" marR="812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000" dirty="0">
                          <a:solidFill>
                            <a:schemeClr val="tx1"/>
                          </a:solidFill>
                          <a:latin typeface="Open Sans"/>
                          <a:ea typeface="Times New Roman" panose="02020603050405020304"/>
                          <a:cs typeface="Kruti Dev 010"/>
                        </a:rPr>
                        <a:t>1.07 </a:t>
                      </a:r>
                    </a:p>
                  </a:txBody>
                  <a:tcPr marL="81280" marR="812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solidFill>
                            <a:schemeClr val="tx1"/>
                          </a:solidFill>
                          <a:latin typeface="Open Sans"/>
                          <a:ea typeface="Batang"/>
                        </a:rPr>
                        <a:t>1.09 </a:t>
                      </a:r>
                    </a:p>
                  </a:txBody>
                  <a:tcPr marL="81280" marR="812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solidFill>
                            <a:schemeClr val="tx1"/>
                          </a:solidFill>
                          <a:latin typeface="Open Sans"/>
                          <a:ea typeface="Batang"/>
                        </a:rPr>
                        <a:t>1.02 </a:t>
                      </a:r>
                    </a:p>
                  </a:txBody>
                  <a:tcPr marL="81280" marR="812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solidFill>
                            <a:schemeClr val="tx1"/>
                          </a:solidFill>
                          <a:latin typeface="Open Sans"/>
                          <a:ea typeface="Batang"/>
                        </a:rPr>
                        <a:t>1.17</a:t>
                      </a:r>
                    </a:p>
                  </a:txBody>
                  <a:tcPr marL="81280" marR="812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solidFill>
                            <a:schemeClr val="tx1"/>
                          </a:solidFill>
                          <a:latin typeface="Open Sans"/>
                          <a:ea typeface="Batang"/>
                        </a:rPr>
                        <a:t>1.01</a:t>
                      </a:r>
                    </a:p>
                  </a:txBody>
                  <a:tcPr marL="81280" marR="812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647932">
                <a:tc>
                  <a:txBody>
                    <a:bodyPr/>
                    <a:lstStyle/>
                    <a:p>
                      <a:pPr marL="0" marR="0" indent="0" algn="ctr">
                        <a:spcBef>
                          <a:spcPts val="0"/>
                        </a:spcBef>
                        <a:spcAft>
                          <a:spcPts val="0"/>
                        </a:spcAft>
                        <a:tabLst>
                          <a:tab pos="622300" algn="l"/>
                        </a:tabLst>
                      </a:pPr>
                      <a:r>
                        <a:rPr lang="en-US" sz="2000" dirty="0">
                          <a:solidFill>
                            <a:schemeClr val="tx1"/>
                          </a:solidFill>
                          <a:latin typeface="Open Sans"/>
                          <a:ea typeface="Times New Roman" panose="02020603050405020304"/>
                          <a:cs typeface="Kruti Dev 010"/>
                        </a:rPr>
                        <a:t>Melting points </a:t>
                      </a:r>
                    </a:p>
                    <a:p>
                      <a:pPr marL="0" marR="0" indent="0" algn="ctr">
                        <a:spcBef>
                          <a:spcPts val="0"/>
                        </a:spcBef>
                        <a:spcAft>
                          <a:spcPts val="0"/>
                        </a:spcAft>
                        <a:tabLst>
                          <a:tab pos="622300" algn="l"/>
                        </a:tabLst>
                      </a:pPr>
                      <a:r>
                        <a:rPr lang="en-US" sz="2000" dirty="0">
                          <a:solidFill>
                            <a:schemeClr val="tx1"/>
                          </a:solidFill>
                          <a:latin typeface="Open Sans"/>
                          <a:ea typeface="Times New Roman" panose="02020603050405020304"/>
                          <a:cs typeface="Kruti Dev 010"/>
                        </a:rPr>
                        <a:t>( Deg C)</a:t>
                      </a:r>
                    </a:p>
                  </a:txBody>
                  <a:tcPr marL="81280" marR="812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000">
                          <a:solidFill>
                            <a:schemeClr val="tx1"/>
                          </a:solidFill>
                          <a:latin typeface="Open Sans"/>
                          <a:ea typeface="Times New Roman" panose="02020603050405020304"/>
                          <a:cs typeface="Kruti Dev 010"/>
                        </a:rPr>
                        <a:t>-5</a:t>
                      </a:r>
                    </a:p>
                  </a:txBody>
                  <a:tcPr marL="81280" marR="812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000" dirty="0">
                          <a:solidFill>
                            <a:schemeClr val="tx1"/>
                          </a:solidFill>
                          <a:latin typeface="Open Sans"/>
                          <a:ea typeface="Times New Roman" panose="02020603050405020304"/>
                          <a:cs typeface="Kruti Dev 010"/>
                        </a:rPr>
                        <a:t>-56</a:t>
                      </a:r>
                    </a:p>
                  </a:txBody>
                  <a:tcPr marL="81280" marR="812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000" dirty="0">
                          <a:solidFill>
                            <a:schemeClr val="tx1"/>
                          </a:solidFill>
                          <a:latin typeface="Open Sans"/>
                          <a:ea typeface="Times New Roman" panose="02020603050405020304"/>
                          <a:cs typeface="Kruti Dev 010"/>
                        </a:rPr>
                        <a:t>-42</a:t>
                      </a:r>
                    </a:p>
                  </a:txBody>
                  <a:tcPr marL="81280" marR="812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85725" algn="ctr">
                        <a:spcBef>
                          <a:spcPts val="0"/>
                        </a:spcBef>
                        <a:spcAft>
                          <a:spcPts val="0"/>
                        </a:spcAft>
                      </a:pPr>
                      <a:r>
                        <a:rPr lang="en-US" sz="2000" dirty="0">
                          <a:solidFill>
                            <a:schemeClr val="tx1"/>
                          </a:solidFill>
                          <a:latin typeface="Open Sans"/>
                          <a:ea typeface="Times New Roman" panose="02020603050405020304"/>
                          <a:cs typeface="Kruti Dev 010"/>
                        </a:rPr>
                        <a:t>-30</a:t>
                      </a:r>
                    </a:p>
                  </a:txBody>
                  <a:tcPr marL="81280" marR="812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000" dirty="0">
                          <a:solidFill>
                            <a:schemeClr val="tx1"/>
                          </a:solidFill>
                          <a:latin typeface="Open Sans"/>
                          <a:ea typeface="Times New Roman" panose="02020603050405020304"/>
                          <a:cs typeface="Kruti Dev 010"/>
                        </a:rPr>
                        <a:t>-51</a:t>
                      </a:r>
                    </a:p>
                  </a:txBody>
                  <a:tcPr marL="81280" marR="812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647932">
                <a:tc>
                  <a:txBody>
                    <a:bodyPr/>
                    <a:lstStyle/>
                    <a:p>
                      <a:pPr marL="0" marR="0" indent="0" algn="ctr">
                        <a:spcBef>
                          <a:spcPts val="0"/>
                        </a:spcBef>
                        <a:spcAft>
                          <a:spcPts val="0"/>
                        </a:spcAft>
                        <a:tabLst>
                          <a:tab pos="622300" algn="l"/>
                        </a:tabLst>
                      </a:pPr>
                      <a:r>
                        <a:rPr lang="en-US" sz="2000" dirty="0">
                          <a:solidFill>
                            <a:schemeClr val="tx1"/>
                          </a:solidFill>
                          <a:latin typeface="Open Sans"/>
                          <a:ea typeface="Times New Roman" panose="02020603050405020304"/>
                          <a:cs typeface="Kruti Dev 010"/>
                        </a:rPr>
                        <a:t>Boiling point </a:t>
                      </a:r>
                    </a:p>
                    <a:p>
                      <a:pPr marL="0" marR="0" indent="0" algn="ctr">
                        <a:spcBef>
                          <a:spcPts val="0"/>
                        </a:spcBef>
                        <a:spcAft>
                          <a:spcPts val="0"/>
                        </a:spcAft>
                        <a:tabLst>
                          <a:tab pos="622300" algn="l"/>
                        </a:tabLst>
                      </a:pPr>
                      <a:r>
                        <a:rPr lang="en-US" sz="2000" dirty="0">
                          <a:solidFill>
                            <a:schemeClr val="tx1"/>
                          </a:solidFill>
                          <a:latin typeface="Open Sans"/>
                          <a:ea typeface="Times New Roman" panose="02020603050405020304"/>
                          <a:cs typeface="Kruti Dev 010"/>
                        </a:rPr>
                        <a:t>( Deg C)</a:t>
                      </a:r>
                    </a:p>
                  </a:txBody>
                  <a:tcPr marL="81280" marR="812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000" dirty="0">
                          <a:solidFill>
                            <a:schemeClr val="tx1"/>
                          </a:solidFill>
                          <a:latin typeface="Open Sans"/>
                          <a:ea typeface="Times New Roman" panose="02020603050405020304"/>
                          <a:cs typeface="Kruti Dev 010"/>
                        </a:rPr>
                        <a:t>240</a:t>
                      </a:r>
                    </a:p>
                  </a:txBody>
                  <a:tcPr marL="81280" marR="812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000">
                          <a:solidFill>
                            <a:schemeClr val="tx1"/>
                          </a:solidFill>
                          <a:latin typeface="Open Sans"/>
                          <a:ea typeface="Times New Roman" panose="02020603050405020304"/>
                          <a:cs typeface="Kruti Dev 010"/>
                        </a:rPr>
                        <a:t>158</a:t>
                      </a:r>
                    </a:p>
                  </a:txBody>
                  <a:tcPr marL="81280" marR="812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000">
                          <a:solidFill>
                            <a:schemeClr val="tx1"/>
                          </a:solidFill>
                          <a:latin typeface="Open Sans"/>
                          <a:ea typeface="Times New Roman" panose="02020603050405020304"/>
                          <a:cs typeface="Kruti Dev 010"/>
                        </a:rPr>
                        <a:t>198</a:t>
                      </a:r>
                    </a:p>
                  </a:txBody>
                  <a:tcPr marL="81280" marR="812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000" dirty="0">
                          <a:solidFill>
                            <a:schemeClr val="tx1"/>
                          </a:solidFill>
                          <a:latin typeface="Open Sans"/>
                          <a:ea typeface="Times New Roman" panose="02020603050405020304"/>
                          <a:cs typeface="Kruti Dev 010"/>
                        </a:rPr>
                        <a:t> 239</a:t>
                      </a:r>
                    </a:p>
                  </a:txBody>
                  <a:tcPr marL="81280" marR="812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000" dirty="0">
                          <a:solidFill>
                            <a:schemeClr val="tx1"/>
                          </a:solidFill>
                          <a:latin typeface="Open Sans"/>
                          <a:ea typeface="Times New Roman" panose="02020603050405020304"/>
                          <a:cs typeface="Kruti Dev 010"/>
                        </a:rPr>
                        <a:t>298</a:t>
                      </a:r>
                    </a:p>
                  </a:txBody>
                  <a:tcPr marL="81280" marR="812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595524">
                <a:tc>
                  <a:txBody>
                    <a:bodyPr/>
                    <a:lstStyle/>
                    <a:p>
                      <a:pPr marL="0" marR="0" indent="0" algn="ctr">
                        <a:spcBef>
                          <a:spcPts val="0"/>
                        </a:spcBef>
                        <a:spcAft>
                          <a:spcPts val="0"/>
                        </a:spcAft>
                        <a:tabLst>
                          <a:tab pos="622300" algn="l"/>
                        </a:tabLst>
                      </a:pPr>
                      <a:r>
                        <a:rPr lang="en-US" sz="2000" dirty="0">
                          <a:solidFill>
                            <a:schemeClr val="tx1"/>
                          </a:solidFill>
                          <a:latin typeface="Open Sans"/>
                          <a:ea typeface="Times New Roman" panose="02020603050405020304"/>
                          <a:cs typeface="Kruti Dev 010"/>
                        </a:rPr>
                        <a:t>Volatility </a:t>
                      </a:r>
                    </a:p>
                  </a:txBody>
                  <a:tcPr marL="81280" marR="812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000">
                          <a:solidFill>
                            <a:schemeClr val="tx1"/>
                          </a:solidFill>
                          <a:latin typeface="Open Sans"/>
                          <a:ea typeface="Times New Roman" panose="02020603050405020304"/>
                          <a:cs typeface="Kruti Dev 010"/>
                        </a:rPr>
                        <a:t>610</a:t>
                      </a:r>
                    </a:p>
                  </a:txBody>
                  <a:tcPr marL="81280" marR="812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000">
                          <a:solidFill>
                            <a:schemeClr val="tx1"/>
                          </a:solidFill>
                          <a:latin typeface="Open Sans"/>
                          <a:ea typeface="Times New Roman" panose="02020603050405020304"/>
                          <a:cs typeface="Kruti Dev 010"/>
                        </a:rPr>
                        <a:t>22000</a:t>
                      </a:r>
                    </a:p>
                  </a:txBody>
                  <a:tcPr marL="81280" marR="812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000">
                          <a:solidFill>
                            <a:schemeClr val="tx1"/>
                          </a:solidFill>
                          <a:latin typeface="Open Sans"/>
                          <a:ea typeface="Times New Roman" panose="02020603050405020304"/>
                          <a:cs typeface="Kruti Dev 010"/>
                        </a:rPr>
                        <a:t>3900</a:t>
                      </a:r>
                    </a:p>
                  </a:txBody>
                  <a:tcPr marL="81280" marR="812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85725" algn="ctr">
                        <a:spcBef>
                          <a:spcPts val="0"/>
                        </a:spcBef>
                        <a:spcAft>
                          <a:spcPts val="0"/>
                        </a:spcAft>
                      </a:pPr>
                      <a:r>
                        <a:rPr lang="en-US" sz="2000" dirty="0">
                          <a:solidFill>
                            <a:schemeClr val="tx1"/>
                          </a:solidFill>
                          <a:latin typeface="Open Sans"/>
                          <a:ea typeface="Times New Roman" panose="02020603050405020304"/>
                          <a:cs typeface="Kruti Dev 010"/>
                        </a:rPr>
                        <a:t>438</a:t>
                      </a:r>
                    </a:p>
                  </a:txBody>
                  <a:tcPr marL="81280" marR="812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000" dirty="0">
                          <a:solidFill>
                            <a:schemeClr val="tx1"/>
                          </a:solidFill>
                          <a:latin typeface="Open Sans"/>
                          <a:ea typeface="Times New Roman" panose="02020603050405020304"/>
                          <a:cs typeface="Kruti Dev 010"/>
                        </a:rPr>
                        <a:t>10.5</a:t>
                      </a:r>
                    </a:p>
                  </a:txBody>
                  <a:tcPr marL="81280" marR="812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210" y="2388235"/>
            <a:ext cx="4071620" cy="2171065"/>
          </a:xfrm>
        </p:spPr>
        <p:txBody>
          <a:bodyPr>
            <a:noAutofit/>
          </a:bodyPr>
          <a:lstStyle/>
          <a:p>
            <a:pPr algn="ctr"/>
            <a:r>
              <a:rPr lang="hi-IN" altLang="en-US" sz="4000" b="1" dirty="0">
                <a:solidFill>
                  <a:srgbClr val="C00000"/>
                </a:solidFill>
                <a:latin typeface="Open Sans"/>
                <a:cs typeface="Arial" panose="020B0604020202020204" pitchFamily="34" charset="0"/>
              </a:rPr>
              <a:t>नर्व एजेंट - तुलनात्मक विवरण </a:t>
            </a:r>
          </a:p>
        </p:txBody>
      </p:sp>
      <p:pic>
        <p:nvPicPr>
          <p:cNvPr id="8" name="object 4"/>
          <p:cNvPicPr/>
          <p:nvPr/>
        </p:nvPicPr>
        <p:blipFill rotWithShape="1">
          <a:blip r:embed="rId2" cstate="print"/>
          <a:srcRect r="21695"/>
          <a:stretch>
            <a:fillRect/>
          </a:stretch>
        </p:blipFill>
        <p:spPr>
          <a:xfrm>
            <a:off x="10741032" y="27603"/>
            <a:ext cx="1436668" cy="1088879"/>
          </a:xfrm>
          <a:prstGeom prst="rect">
            <a:avLst/>
          </a:prstGeom>
        </p:spPr>
      </p:pic>
      <p:pic>
        <p:nvPicPr>
          <p:cNvPr id="9" name="Picture 8"/>
          <p:cNvPicPr>
            <a:picLocks noChangeAspect="1"/>
          </p:cNvPicPr>
          <p:nvPr/>
        </p:nvPicPr>
        <p:blipFill>
          <a:blip r:embed="rId3"/>
          <a:stretch>
            <a:fillRect/>
          </a:stretch>
        </p:blipFill>
        <p:spPr>
          <a:xfrm>
            <a:off x="234651" y="117884"/>
            <a:ext cx="1384533" cy="941482"/>
          </a:xfrm>
          <a:prstGeom prst="rect">
            <a:avLst/>
          </a:prstGeom>
        </p:spPr>
      </p:pic>
      <p:graphicFrame>
        <p:nvGraphicFramePr>
          <p:cNvPr id="3" name="Table 2"/>
          <p:cNvGraphicFramePr>
            <a:graphicFrameLocks noGrp="1"/>
          </p:cNvGraphicFramePr>
          <p:nvPr/>
        </p:nvGraphicFramePr>
        <p:xfrm>
          <a:off x="4476227" y="1059052"/>
          <a:ext cx="7325958" cy="5242560"/>
        </p:xfrm>
        <a:graphic>
          <a:graphicData uri="http://schemas.openxmlformats.org/drawingml/2006/table">
            <a:tbl>
              <a:tblPr firstRow="1" bandRow="1">
                <a:tableStyleId>{5C22544A-7EE6-4342-B048-85BDC9FD1C3A}</a:tableStyleId>
              </a:tblPr>
              <a:tblGrid>
                <a:gridCol w="3632454">
                  <a:extLst>
                    <a:ext uri="{9D8B030D-6E8A-4147-A177-3AD203B41FA5}">
                      <a16:colId xmlns:a16="http://schemas.microsoft.com/office/drawing/2014/main" val="20000"/>
                    </a:ext>
                  </a:extLst>
                </a:gridCol>
                <a:gridCol w="3693504">
                  <a:extLst>
                    <a:ext uri="{9D8B030D-6E8A-4147-A177-3AD203B41FA5}">
                      <a16:colId xmlns:a16="http://schemas.microsoft.com/office/drawing/2014/main" val="20001"/>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en-US" sz="2800" b="0" dirty="0">
                          <a:effectLst/>
                          <a:latin typeface="Open Sans"/>
                          <a:cs typeface="Times New Roman" panose="02020603050405020304" pitchFamily="18" charset="0"/>
                        </a:rPr>
                        <a:t>Property	</a:t>
                      </a:r>
                      <a:endParaRPr lang="en-IN" sz="2800" b="0" dirty="0">
                        <a:effectLst/>
                        <a:latin typeface="Open San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en-US" sz="2800" b="0" dirty="0">
                          <a:effectLst/>
                          <a:latin typeface="Open Sans"/>
                          <a:cs typeface="Times New Roman" panose="02020603050405020304" pitchFamily="18" charset="0"/>
                        </a:rPr>
                        <a:t>Significance</a:t>
                      </a:r>
                      <a:endParaRPr lang="en-IN" sz="2800" b="0" dirty="0">
                        <a:effectLst/>
                        <a:latin typeface="Open Sans"/>
                      </a:endParaRPr>
                    </a:p>
                  </a:txBody>
                  <a:tcPr/>
                </a:tc>
                <a:extLst>
                  <a:ext uri="{0D108BD9-81ED-4DB2-BD59-A6C34878D82A}">
                    <a16:rowId xmlns:a16="http://schemas.microsoft.com/office/drawing/2014/main" val="10000"/>
                  </a:ext>
                </a:extLst>
              </a:tr>
              <a:tr h="370840">
                <a:tc>
                  <a:txBody>
                    <a:bodyPr/>
                    <a:lstStyle/>
                    <a:p>
                      <a:pPr marL="342900" marR="0" lvl="0" indent="-342900" algn="l" defTabSz="914400" rtl="0" eaLnBrk="1" fontAlgn="auto" latinLnBrk="0" hangingPunct="1">
                        <a:lnSpc>
                          <a:spcPct val="100000"/>
                        </a:lnSpc>
                        <a:spcBef>
                          <a:spcPct val="30000"/>
                        </a:spcBef>
                        <a:spcAft>
                          <a:spcPts val="0"/>
                        </a:spcAft>
                        <a:buClrTx/>
                        <a:buSzTx/>
                        <a:buFontTx/>
                        <a:buNone/>
                        <a:tabLst>
                          <a:tab pos="3261995" algn="l"/>
                        </a:tabLst>
                        <a:defRPr/>
                      </a:pPr>
                      <a:r>
                        <a:rPr kumimoji="0" lang="en-US" altLang="en-US" sz="2800" b="0" i="0" u="none" strike="noStrike" kern="1200" cap="none" spc="0" normalizeH="0" baseline="0" noProof="0" dirty="0">
                          <a:ln>
                            <a:noFill/>
                          </a:ln>
                          <a:solidFill>
                            <a:prstClr val="black"/>
                          </a:solidFill>
                          <a:effectLst/>
                          <a:uLnTx/>
                          <a:uFillTx/>
                          <a:latin typeface="Open Sans"/>
                          <a:ea typeface="+mn-ea"/>
                          <a:cs typeface="Times New Roman" panose="02020603050405020304" pitchFamily="18" charset="0"/>
                        </a:rPr>
                        <a:t>Treatment than GB</a:t>
                      </a:r>
                    </a:p>
                  </a:txBody>
                  <a:tcPr/>
                </a:tc>
                <a:tc>
                  <a:txBody>
                    <a:bodyPr/>
                    <a:lstStyle/>
                    <a:p>
                      <a:pPr marL="342900" marR="0" lvl="0" indent="-342900" algn="l" defTabSz="914400" rtl="0" eaLnBrk="1" fontAlgn="auto" latinLnBrk="0" hangingPunct="1">
                        <a:lnSpc>
                          <a:spcPct val="100000"/>
                        </a:lnSpc>
                        <a:spcBef>
                          <a:spcPct val="30000"/>
                        </a:spcBef>
                        <a:spcAft>
                          <a:spcPts val="0"/>
                        </a:spcAft>
                        <a:buClrTx/>
                        <a:buSzTx/>
                        <a:buFontTx/>
                        <a:buNone/>
                        <a:tabLst>
                          <a:tab pos="3261995" algn="l"/>
                        </a:tabLst>
                        <a:defRPr/>
                      </a:pPr>
                      <a:r>
                        <a:rPr kumimoji="0" lang="en-US" altLang="en-US" sz="2800" b="0" i="0" u="none" strike="noStrike" kern="1200" cap="none" spc="0" normalizeH="0" baseline="0" noProof="0" dirty="0">
                          <a:ln>
                            <a:noFill/>
                          </a:ln>
                          <a:solidFill>
                            <a:prstClr val="black"/>
                          </a:solidFill>
                          <a:effectLst/>
                          <a:uLnTx/>
                          <a:uFillTx/>
                          <a:latin typeface="Open Sans"/>
                          <a:ea typeface="+mn-ea"/>
                          <a:cs typeface="Times New Roman" panose="02020603050405020304" pitchFamily="18" charset="0"/>
                        </a:rPr>
                        <a:t>  GD more resistant to treatment</a:t>
                      </a:r>
                    </a:p>
                  </a:txBody>
                  <a:tcPr/>
                </a:tc>
                <a:extLst>
                  <a:ext uri="{0D108BD9-81ED-4DB2-BD59-A6C34878D82A}">
                    <a16:rowId xmlns:a16="http://schemas.microsoft.com/office/drawing/2014/main" val="10001"/>
                  </a:ext>
                </a:extLst>
              </a:tr>
              <a:tr h="370840">
                <a:tc>
                  <a:txBody>
                    <a:bodyPr/>
                    <a:lstStyle/>
                    <a:p>
                      <a:pPr marL="342900" marR="0" lvl="0" indent="-342900" algn="l" defTabSz="914400" rtl="0" eaLnBrk="1" fontAlgn="auto" latinLnBrk="0" hangingPunct="1">
                        <a:lnSpc>
                          <a:spcPct val="100000"/>
                        </a:lnSpc>
                        <a:spcBef>
                          <a:spcPct val="30000"/>
                        </a:spcBef>
                        <a:spcAft>
                          <a:spcPts val="0"/>
                        </a:spcAft>
                        <a:buClrTx/>
                        <a:buSzTx/>
                        <a:buFontTx/>
                        <a:buNone/>
                        <a:tabLst>
                          <a:tab pos="3261995" algn="l"/>
                        </a:tabLst>
                        <a:defRPr/>
                      </a:pPr>
                      <a:r>
                        <a:rPr kumimoji="0" lang="en-US" altLang="en-US" sz="2800" b="0" i="0" u="none" strike="noStrike" kern="1200" cap="none" spc="0" normalizeH="0" baseline="0" noProof="0" dirty="0">
                          <a:ln>
                            <a:noFill/>
                          </a:ln>
                          <a:solidFill>
                            <a:prstClr val="black"/>
                          </a:solidFill>
                          <a:effectLst/>
                          <a:uLnTx/>
                          <a:uFillTx/>
                          <a:latin typeface="Open Sans"/>
                          <a:ea typeface="+mn-ea"/>
                          <a:cs typeface="Times New Roman" panose="02020603050405020304" pitchFamily="18" charset="0"/>
                        </a:rPr>
                        <a:t>Persistency	</a:t>
                      </a:r>
                    </a:p>
                  </a:txBody>
                  <a:tcPr/>
                </a:tc>
                <a:tc>
                  <a:txBody>
                    <a:bodyPr/>
                    <a:lstStyle/>
                    <a:p>
                      <a:pPr marL="342900" marR="0" lvl="0" indent="-342900" algn="l" defTabSz="914400" rtl="0" eaLnBrk="1" fontAlgn="auto" latinLnBrk="0" hangingPunct="1">
                        <a:lnSpc>
                          <a:spcPct val="100000"/>
                        </a:lnSpc>
                        <a:spcBef>
                          <a:spcPct val="30000"/>
                        </a:spcBef>
                        <a:spcAft>
                          <a:spcPts val="0"/>
                        </a:spcAft>
                        <a:buClrTx/>
                        <a:buSzTx/>
                        <a:buFontTx/>
                        <a:buNone/>
                        <a:tabLst>
                          <a:tab pos="3261995" algn="l"/>
                        </a:tabLst>
                        <a:defRPr/>
                      </a:pPr>
                      <a:r>
                        <a:rPr kumimoji="0" lang="en-US" altLang="en-US" sz="2800" b="0" i="0" u="none" strike="noStrike" kern="1200" cap="none" spc="0" normalizeH="0" baseline="0" noProof="0" dirty="0">
                          <a:ln>
                            <a:noFill/>
                          </a:ln>
                          <a:solidFill>
                            <a:prstClr val="black"/>
                          </a:solidFill>
                          <a:effectLst/>
                          <a:uLnTx/>
                          <a:uFillTx/>
                          <a:latin typeface="Open Sans"/>
                          <a:ea typeface="+mn-ea"/>
                          <a:cs typeface="Times New Roman" panose="02020603050405020304" pitchFamily="18" charset="0"/>
                        </a:rPr>
                        <a:t>  VX  &gt; GA &gt; GD &gt; GB</a:t>
                      </a:r>
                    </a:p>
                  </a:txBody>
                  <a:tcPr/>
                </a:tc>
                <a:extLst>
                  <a:ext uri="{0D108BD9-81ED-4DB2-BD59-A6C34878D82A}">
                    <a16:rowId xmlns:a16="http://schemas.microsoft.com/office/drawing/2014/main" val="10002"/>
                  </a:ext>
                </a:extLst>
              </a:tr>
              <a:tr h="370840">
                <a:tc>
                  <a:txBody>
                    <a:bodyPr/>
                    <a:lstStyle/>
                    <a:p>
                      <a:pPr marL="342900" marR="0" lvl="0" indent="-342900" algn="l" defTabSz="914400" rtl="0" eaLnBrk="1" fontAlgn="auto" latinLnBrk="0" hangingPunct="1">
                        <a:lnSpc>
                          <a:spcPct val="100000"/>
                        </a:lnSpc>
                        <a:spcBef>
                          <a:spcPct val="30000"/>
                        </a:spcBef>
                        <a:spcAft>
                          <a:spcPts val="0"/>
                        </a:spcAft>
                        <a:buClrTx/>
                        <a:buSzTx/>
                        <a:buFontTx/>
                        <a:buNone/>
                        <a:tabLst>
                          <a:tab pos="3261995" algn="l"/>
                        </a:tabLst>
                        <a:defRPr/>
                      </a:pPr>
                      <a:r>
                        <a:rPr kumimoji="0" lang="en-US" altLang="en-US" sz="2800" b="0" i="0" u="none" strike="noStrike" kern="1200" cap="none" spc="0" normalizeH="0" baseline="0" noProof="0" dirty="0">
                          <a:ln>
                            <a:noFill/>
                          </a:ln>
                          <a:solidFill>
                            <a:prstClr val="black"/>
                          </a:solidFill>
                          <a:effectLst/>
                          <a:uLnTx/>
                          <a:uFillTx/>
                          <a:latin typeface="Open Sans"/>
                          <a:ea typeface="+mn-ea"/>
                          <a:cs typeface="Times New Roman" panose="02020603050405020304" pitchFamily="18" charset="0"/>
                        </a:rPr>
                        <a:t>Dissemination	</a:t>
                      </a:r>
                    </a:p>
                  </a:txBody>
                  <a:tcPr/>
                </a:tc>
                <a:tc>
                  <a:txBody>
                    <a:bodyPr/>
                    <a:lstStyle/>
                    <a:p>
                      <a:pPr marL="342900" marR="0" lvl="0" indent="-342900" algn="l" defTabSz="914400" rtl="0" eaLnBrk="1" fontAlgn="auto" latinLnBrk="0" hangingPunct="1">
                        <a:lnSpc>
                          <a:spcPct val="100000"/>
                        </a:lnSpc>
                        <a:spcBef>
                          <a:spcPct val="30000"/>
                        </a:spcBef>
                        <a:spcAft>
                          <a:spcPts val="0"/>
                        </a:spcAft>
                        <a:buClrTx/>
                        <a:buSzTx/>
                        <a:buFontTx/>
                        <a:buNone/>
                        <a:tabLst>
                          <a:tab pos="3261995" algn="l"/>
                        </a:tabLst>
                        <a:defRPr/>
                      </a:pPr>
                      <a:r>
                        <a:rPr kumimoji="0" lang="en-US" altLang="en-US" sz="2800" b="0" i="0" u="none" strike="noStrike" kern="1200" cap="none" spc="0" normalizeH="0" baseline="0" noProof="0" dirty="0">
                          <a:ln>
                            <a:noFill/>
                          </a:ln>
                          <a:solidFill>
                            <a:prstClr val="black"/>
                          </a:solidFill>
                          <a:effectLst/>
                          <a:uLnTx/>
                          <a:uFillTx/>
                          <a:latin typeface="Open Sans"/>
                          <a:ea typeface="+mn-ea"/>
                          <a:cs typeface="Times New Roman" panose="02020603050405020304" pitchFamily="18" charset="0"/>
                        </a:rPr>
                        <a:t>  VX more difficult to aerosolize</a:t>
                      </a:r>
                    </a:p>
                  </a:txBody>
                  <a:tcPr/>
                </a:tc>
                <a:extLst>
                  <a:ext uri="{0D108BD9-81ED-4DB2-BD59-A6C34878D82A}">
                    <a16:rowId xmlns:a16="http://schemas.microsoft.com/office/drawing/2014/main" val="10003"/>
                  </a:ext>
                </a:extLst>
              </a:tr>
              <a:tr h="370840">
                <a:tc>
                  <a:txBody>
                    <a:bodyPr/>
                    <a:lstStyle/>
                    <a:p>
                      <a:pPr marL="0" marR="0" lvl="0" indent="0" algn="l" defTabSz="914400" rtl="0" eaLnBrk="1" fontAlgn="auto" latinLnBrk="0" hangingPunct="1">
                        <a:lnSpc>
                          <a:spcPct val="100000"/>
                        </a:lnSpc>
                        <a:spcBef>
                          <a:spcPct val="30000"/>
                        </a:spcBef>
                        <a:spcAft>
                          <a:spcPts val="0"/>
                        </a:spcAft>
                        <a:buClrTx/>
                        <a:buSzTx/>
                        <a:buFontTx/>
                        <a:buNone/>
                        <a:tabLst>
                          <a:tab pos="3261995" algn="l"/>
                        </a:tabLst>
                        <a:defRPr/>
                      </a:pPr>
                      <a:r>
                        <a:rPr kumimoji="0" lang="en-US" altLang="en-US" sz="2800" b="0" i="0" u="none" strike="noStrike" kern="1200" cap="none" spc="0" normalizeH="0" baseline="0" noProof="0" dirty="0">
                          <a:ln>
                            <a:noFill/>
                          </a:ln>
                          <a:solidFill>
                            <a:prstClr val="black"/>
                          </a:solidFill>
                          <a:effectLst/>
                          <a:uLnTx/>
                          <a:uFillTx/>
                          <a:latin typeface="Open Sans"/>
                          <a:ea typeface="+mn-ea"/>
                          <a:cs typeface="Times New Roman" panose="02020603050405020304" pitchFamily="18" charset="0"/>
                        </a:rPr>
                        <a:t>Difficulty of production	</a:t>
                      </a:r>
                    </a:p>
                  </a:txBody>
                  <a:tcPr/>
                </a:tc>
                <a:tc>
                  <a:txBody>
                    <a:bodyPr/>
                    <a:lstStyle/>
                    <a:p>
                      <a:pPr marL="342900" marR="0" lvl="0" indent="-342900" algn="l" defTabSz="914400" rtl="0" eaLnBrk="1" fontAlgn="auto" latinLnBrk="0" hangingPunct="1">
                        <a:lnSpc>
                          <a:spcPct val="100000"/>
                        </a:lnSpc>
                        <a:spcBef>
                          <a:spcPct val="30000"/>
                        </a:spcBef>
                        <a:spcAft>
                          <a:spcPts val="0"/>
                        </a:spcAft>
                        <a:buClrTx/>
                        <a:buSzTx/>
                        <a:buFontTx/>
                        <a:buNone/>
                        <a:tabLst>
                          <a:tab pos="3261995" algn="l"/>
                        </a:tabLst>
                        <a:defRPr/>
                      </a:pPr>
                      <a:r>
                        <a:rPr kumimoji="0" lang="en-US" altLang="en-US" sz="2800" b="0" i="0" u="none" strike="noStrike" kern="1200" cap="none" spc="0" normalizeH="0" baseline="0" noProof="0" dirty="0">
                          <a:ln>
                            <a:noFill/>
                          </a:ln>
                          <a:solidFill>
                            <a:prstClr val="black"/>
                          </a:solidFill>
                          <a:effectLst/>
                          <a:uLnTx/>
                          <a:uFillTx/>
                          <a:latin typeface="Open Sans"/>
                          <a:ea typeface="+mn-ea"/>
                          <a:cs typeface="Times New Roman" panose="02020603050405020304" pitchFamily="18" charset="0"/>
                        </a:rPr>
                        <a:t>   GD </a:t>
                      </a:r>
                      <a:r>
                        <a:rPr kumimoji="0" lang="en-US" altLang="en-US" sz="2800" b="0" i="0" u="sng" strike="noStrike" kern="1200" cap="none" spc="0" normalizeH="0" baseline="0" noProof="0" dirty="0">
                          <a:ln>
                            <a:noFill/>
                          </a:ln>
                          <a:solidFill>
                            <a:prstClr val="black"/>
                          </a:solidFill>
                          <a:effectLst/>
                          <a:uLnTx/>
                          <a:uFillTx/>
                          <a:latin typeface="Open Sans"/>
                          <a:ea typeface="+mn-ea"/>
                          <a:cs typeface="Times New Roman" panose="02020603050405020304" pitchFamily="18" charset="0"/>
                        </a:rPr>
                        <a:t>&gt;</a:t>
                      </a:r>
                      <a:r>
                        <a:rPr kumimoji="0" lang="en-US" altLang="en-US" sz="2800" b="0" i="0" u="none" strike="noStrike" kern="1200" cap="none" spc="0" normalizeH="0" baseline="0" noProof="0" dirty="0">
                          <a:ln>
                            <a:noFill/>
                          </a:ln>
                          <a:solidFill>
                            <a:prstClr val="black"/>
                          </a:solidFill>
                          <a:effectLst/>
                          <a:uLnTx/>
                          <a:uFillTx/>
                          <a:latin typeface="Open Sans"/>
                          <a:ea typeface="+mn-ea"/>
                          <a:cs typeface="Times New Roman" panose="02020603050405020304" pitchFamily="18" charset="0"/>
                        </a:rPr>
                        <a:t>  VX &gt; other G agents</a:t>
                      </a:r>
                    </a:p>
                  </a:txBody>
                  <a:tcPr/>
                </a:tc>
                <a:extLst>
                  <a:ext uri="{0D108BD9-81ED-4DB2-BD59-A6C34878D82A}">
                    <a16:rowId xmlns:a16="http://schemas.microsoft.com/office/drawing/2014/main" val="10004"/>
                  </a:ext>
                </a:extLst>
              </a:tr>
              <a:tr h="370840">
                <a:tc>
                  <a:txBody>
                    <a:bodyPr/>
                    <a:lstStyle/>
                    <a:p>
                      <a:pPr marL="342900" marR="0" lvl="0" indent="-342900" algn="l" defTabSz="914400" rtl="0" eaLnBrk="1" fontAlgn="auto" latinLnBrk="0" hangingPunct="1">
                        <a:lnSpc>
                          <a:spcPct val="100000"/>
                        </a:lnSpc>
                        <a:spcBef>
                          <a:spcPct val="30000"/>
                        </a:spcBef>
                        <a:spcAft>
                          <a:spcPts val="0"/>
                        </a:spcAft>
                        <a:buClrTx/>
                        <a:buSzTx/>
                        <a:buFontTx/>
                        <a:buNone/>
                        <a:tabLst>
                          <a:tab pos="3261995" algn="l"/>
                        </a:tabLst>
                        <a:defRPr/>
                      </a:pPr>
                      <a:r>
                        <a:rPr kumimoji="0" lang="en-US" altLang="en-US" sz="2800" b="0" i="0" u="none" strike="noStrike" kern="1200" cap="none" spc="0" normalizeH="0" baseline="0" noProof="0" dirty="0">
                          <a:ln>
                            <a:noFill/>
                          </a:ln>
                          <a:solidFill>
                            <a:prstClr val="black"/>
                          </a:solidFill>
                          <a:effectLst/>
                          <a:uLnTx/>
                          <a:uFillTx/>
                          <a:latin typeface="Open Sans"/>
                          <a:ea typeface="+mn-ea"/>
                          <a:cs typeface="Times New Roman" panose="02020603050405020304" pitchFamily="18" charset="0"/>
                        </a:rPr>
                        <a:t>Toxicity	</a:t>
                      </a:r>
                    </a:p>
                  </a:txBody>
                  <a:tcPr/>
                </a:tc>
                <a:tc>
                  <a:txBody>
                    <a:bodyPr/>
                    <a:lstStyle/>
                    <a:p>
                      <a:pPr marL="342900" marR="0" lvl="0" indent="-342900" algn="l" defTabSz="914400" rtl="0" eaLnBrk="1" fontAlgn="auto" latinLnBrk="0" hangingPunct="1">
                        <a:lnSpc>
                          <a:spcPct val="100000"/>
                        </a:lnSpc>
                        <a:spcBef>
                          <a:spcPct val="30000"/>
                        </a:spcBef>
                        <a:spcAft>
                          <a:spcPts val="0"/>
                        </a:spcAft>
                        <a:buClrTx/>
                        <a:buSzTx/>
                        <a:buFontTx/>
                        <a:buNone/>
                        <a:tabLst>
                          <a:tab pos="3261995" algn="l"/>
                        </a:tabLst>
                        <a:defRPr/>
                      </a:pPr>
                      <a:r>
                        <a:rPr kumimoji="0" lang="en-US" altLang="en-US" sz="2800" b="0" i="0" u="none" strike="noStrike" kern="1200" cap="none" spc="0" normalizeH="0" baseline="0" noProof="0" dirty="0">
                          <a:ln>
                            <a:noFill/>
                          </a:ln>
                          <a:solidFill>
                            <a:prstClr val="black"/>
                          </a:solidFill>
                          <a:effectLst/>
                          <a:uLnTx/>
                          <a:uFillTx/>
                          <a:latin typeface="Open Sans"/>
                          <a:ea typeface="+mn-ea"/>
                          <a:cs typeface="Times New Roman" panose="02020603050405020304" pitchFamily="18" charset="0"/>
                        </a:rPr>
                        <a:t>    VX &gt; GD &gt; GB &gt; GA</a:t>
                      </a:r>
                    </a:p>
                  </a:txBody>
                  <a:tcPr/>
                </a:tc>
                <a:extLst>
                  <a:ext uri="{0D108BD9-81ED-4DB2-BD59-A6C34878D82A}">
                    <a16:rowId xmlns:a16="http://schemas.microsoft.com/office/drawing/2014/main" val="10005"/>
                  </a:ext>
                </a:extLst>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516395" y="2882346"/>
            <a:ext cx="3453178" cy="1192695"/>
          </a:xfrm>
        </p:spPr>
        <p:txBody>
          <a:bodyPr>
            <a:noAutofit/>
          </a:bodyPr>
          <a:lstStyle/>
          <a:p>
            <a:pPr lvl="0" algn="ctr"/>
            <a:r>
              <a:rPr lang="hi-IN" altLang="en-US" sz="4000" b="1" dirty="0">
                <a:solidFill>
                  <a:srgbClr val="C00000"/>
                </a:solidFill>
                <a:latin typeface="Open Sans"/>
                <a:cs typeface="Arial" panose="020B0604020202020204" pitchFamily="34" charset="0"/>
              </a:rPr>
              <a:t>छाले वाले एजेंट</a:t>
            </a:r>
          </a:p>
        </p:txBody>
      </p:sp>
      <p:sp>
        <p:nvSpPr>
          <p:cNvPr id="3" name="Content Placeholder 2"/>
          <p:cNvSpPr>
            <a:spLocks noGrp="1"/>
          </p:cNvSpPr>
          <p:nvPr>
            <p:ph idx="1"/>
            <p:custDataLst>
              <p:tags r:id="rId2"/>
            </p:custDataLst>
          </p:nvPr>
        </p:nvSpPr>
        <p:spPr>
          <a:xfrm>
            <a:off x="4787153" y="1141866"/>
            <a:ext cx="6882707" cy="5507412"/>
          </a:xfrm>
        </p:spPr>
        <p:txBody>
          <a:bodyPr>
            <a:noAutofit/>
          </a:bodyPr>
          <a:lstStyle/>
          <a:p>
            <a:pPr marL="0" lvl="0" indent="0" algn="just">
              <a:lnSpc>
                <a:spcPct val="100000"/>
              </a:lnSpc>
            </a:pPr>
            <a:r>
              <a:rPr lang="hi-IN" altLang="en-US" sz="2400" dirty="0">
                <a:latin typeface="Open Sans"/>
                <a:ea typeface="Times New Roman (Arabic)"/>
                <a:cs typeface="Times New Roman" panose="02020603050405020304" pitchFamily="18" charset="0"/>
              </a:rPr>
              <a:t>सामान्य नाम/सैन्य प्रतीक: मस्टर्ड (एच), लुईसाइट (एल), फॉस्जीन ऑक्सिम (सीएक्स) </a:t>
            </a:r>
          </a:p>
          <a:p>
            <a:pPr marL="0" lvl="0" indent="0" algn="just">
              <a:lnSpc>
                <a:spcPct val="100000"/>
              </a:lnSpc>
            </a:pPr>
            <a:r>
              <a:rPr lang="hi-IN" altLang="en-US" sz="2400" dirty="0">
                <a:latin typeface="Open Sans"/>
                <a:ea typeface="Times New Roman (Arabic)"/>
                <a:cs typeface="Times New Roman" panose="02020603050405020304" pitchFamily="18" charset="0"/>
              </a:rPr>
              <a:t>अस्थिरता/स्थिरता: लगातार प्रवेश का मार्ग: त्वचा, साँस लेना, आँखें</a:t>
            </a:r>
          </a:p>
          <a:p>
            <a:pPr marL="0" lvl="0" indent="0" algn="just">
              <a:lnSpc>
                <a:spcPct val="100000"/>
              </a:lnSpc>
            </a:pPr>
            <a:r>
              <a:rPr lang="hi-IN" altLang="en-US" sz="2400" dirty="0">
                <a:latin typeface="Open Sans"/>
                <a:ea typeface="Times New Roman (Arabic)"/>
                <a:cs typeface="Times New Roman" panose="02020603050405020304" pitchFamily="18" charset="0"/>
              </a:rPr>
              <a:t>कार्य की दर: विलंबित, तीव्र </a:t>
            </a:r>
          </a:p>
          <a:p>
            <a:pPr marL="0" lvl="0" indent="0" algn="just">
              <a:lnSpc>
                <a:spcPct val="100000"/>
              </a:lnSpc>
            </a:pPr>
            <a:r>
              <a:rPr lang="hi-IN" altLang="en-US" sz="2400" dirty="0">
                <a:latin typeface="Open Sans"/>
                <a:ea typeface="Times New Roman (Arabic)"/>
                <a:cs typeface="Times New Roman" panose="02020603050405020304" pitchFamily="18" charset="0"/>
              </a:rPr>
              <a:t>गंध: लहसुन, जेरेनियम, जलन</a:t>
            </a:r>
          </a:p>
          <a:p>
            <a:pPr marL="0" lvl="0" indent="0" algn="just">
              <a:lnSpc>
                <a:spcPct val="100000"/>
              </a:lnSpc>
            </a:pPr>
            <a:r>
              <a:rPr lang="hi-IN" altLang="en-US" sz="2400" dirty="0">
                <a:latin typeface="Open Sans"/>
                <a:ea typeface="Times New Roman (Arabic)"/>
                <a:cs typeface="Times New Roman" panose="02020603050405020304" pitchFamily="18" charset="0"/>
              </a:rPr>
              <a:t>लक्षण: आँखें: जलन, साँस लेना: खाँसी, त्वचा: 4-24 घंटे के बाद छाले, दर्द</a:t>
            </a:r>
          </a:p>
          <a:p>
            <a:pPr marL="0" lvl="0" indent="0" algn="just">
              <a:lnSpc>
                <a:spcPct val="100000"/>
              </a:lnSpc>
            </a:pPr>
            <a:r>
              <a:rPr lang="hi-IN" altLang="en-US" sz="2400" dirty="0">
                <a:latin typeface="Open Sans"/>
                <a:ea typeface="Times New Roman (Arabic)"/>
                <a:cs typeface="Times New Roman" panose="02020603050405020304" pitchFamily="18" charset="0"/>
              </a:rPr>
              <a:t>सुरक्षा: श्वसन और त्वचा</a:t>
            </a:r>
          </a:p>
          <a:p>
            <a:pPr marL="0" lvl="0" indent="0" algn="just">
              <a:lnSpc>
                <a:spcPct val="100000"/>
              </a:lnSpc>
            </a:pPr>
            <a:r>
              <a:rPr lang="hi-IN" altLang="en-US" sz="2400" dirty="0">
                <a:latin typeface="Open Sans"/>
                <a:ea typeface="Times New Roman (Arabic)"/>
                <a:cs typeface="Times New Roman" panose="02020603050405020304" pitchFamily="18" charset="0"/>
              </a:rPr>
              <a:t>प्राथमिक चिकित्सा: विषहरण, वायु मार्ग सुनिश्चित करें</a:t>
            </a:r>
          </a:p>
          <a:p>
            <a:pPr marL="0" lvl="0" indent="0" algn="just">
              <a:lnSpc>
                <a:spcPct val="100000"/>
              </a:lnSpc>
            </a:pPr>
            <a:r>
              <a:rPr lang="hi-IN" altLang="en-US" sz="2400" dirty="0">
                <a:latin typeface="Open Sans"/>
                <a:ea typeface="Times New Roman (Arabic)"/>
                <a:cs typeface="Times New Roman" panose="02020603050405020304" pitchFamily="18" charset="0"/>
              </a:rPr>
              <a:t>विषहरण: तत्काल हटाना, पानी या ब्लीच से धोना</a:t>
            </a:r>
          </a:p>
        </p:txBody>
      </p:sp>
      <p:pic>
        <p:nvPicPr>
          <p:cNvPr id="8" name="object 4"/>
          <p:cNvPicPr/>
          <p:nvPr/>
        </p:nvPicPr>
        <p:blipFill rotWithShape="1">
          <a:blip r:embed="rId4" cstate="print"/>
          <a:srcRect r="21695"/>
          <a:stretch>
            <a:fillRect/>
          </a:stretch>
        </p:blipFill>
        <p:spPr>
          <a:xfrm>
            <a:off x="10741032" y="27603"/>
            <a:ext cx="1436668" cy="1088879"/>
          </a:xfrm>
          <a:prstGeom prst="rect">
            <a:avLst/>
          </a:prstGeom>
        </p:spPr>
      </p:pic>
      <p:pic>
        <p:nvPicPr>
          <p:cNvPr id="9" name="Picture 8"/>
          <p:cNvPicPr>
            <a:picLocks noChangeAspect="1"/>
          </p:cNvPicPr>
          <p:nvPr/>
        </p:nvPicPr>
        <p:blipFill>
          <a:blip r:embed="rId5"/>
          <a:stretch>
            <a:fillRect/>
          </a:stretch>
        </p:blipFill>
        <p:spPr>
          <a:xfrm>
            <a:off x="234651" y="117884"/>
            <a:ext cx="1384533" cy="941482"/>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516255" y="2882265"/>
            <a:ext cx="2264410" cy="1192530"/>
          </a:xfrm>
        </p:spPr>
        <p:txBody>
          <a:bodyPr>
            <a:noAutofit/>
          </a:bodyPr>
          <a:lstStyle/>
          <a:p>
            <a:pPr lvl="0" algn="ctr"/>
            <a:r>
              <a:rPr lang="hi-IN" altLang="en-US" sz="4000" b="1" dirty="0">
                <a:solidFill>
                  <a:srgbClr val="C00000"/>
                </a:solidFill>
                <a:latin typeface="Open Sans"/>
                <a:cs typeface="Arial" panose="020B0604020202020204" pitchFamily="34" charset="0"/>
              </a:rPr>
              <a:t>छाले वाले एजेंट</a:t>
            </a:r>
          </a:p>
        </p:txBody>
      </p:sp>
      <p:pic>
        <p:nvPicPr>
          <p:cNvPr id="8" name="object 4"/>
          <p:cNvPicPr/>
          <p:nvPr/>
        </p:nvPicPr>
        <p:blipFill rotWithShape="1">
          <a:blip r:embed="rId4" cstate="print"/>
          <a:srcRect r="21695"/>
          <a:stretch>
            <a:fillRect/>
          </a:stretch>
        </p:blipFill>
        <p:spPr>
          <a:xfrm>
            <a:off x="10741032" y="27603"/>
            <a:ext cx="1436668" cy="1088879"/>
          </a:xfrm>
          <a:prstGeom prst="rect">
            <a:avLst/>
          </a:prstGeom>
        </p:spPr>
      </p:pic>
      <p:pic>
        <p:nvPicPr>
          <p:cNvPr id="9" name="Picture 8"/>
          <p:cNvPicPr>
            <a:picLocks noChangeAspect="1"/>
          </p:cNvPicPr>
          <p:nvPr/>
        </p:nvPicPr>
        <p:blipFill>
          <a:blip r:embed="rId5"/>
          <a:stretch>
            <a:fillRect/>
          </a:stretch>
        </p:blipFill>
        <p:spPr>
          <a:xfrm>
            <a:off x="234651" y="117884"/>
            <a:ext cx="1384533" cy="941482"/>
          </a:xfrm>
          <a:prstGeom prst="rect">
            <a:avLst/>
          </a:prstGeom>
        </p:spPr>
      </p:pic>
      <p:sp>
        <p:nvSpPr>
          <p:cNvPr id="4" name="Text Box 3"/>
          <p:cNvSpPr txBox="1"/>
          <p:nvPr>
            <p:custDataLst>
              <p:tags r:id="rId2"/>
            </p:custDataLst>
          </p:nvPr>
        </p:nvSpPr>
        <p:spPr>
          <a:xfrm>
            <a:off x="3003550" y="919480"/>
            <a:ext cx="8347710" cy="5507990"/>
          </a:xfrm>
          <a:prstGeom prst="rect">
            <a:avLst/>
          </a:prstGeom>
        </p:spPr>
        <p:txBody>
          <a:bodyPr wrap="square">
            <a:spAutoFit/>
          </a:bodyPr>
          <a:lstStyle/>
          <a:p>
            <a:pPr lvl="0">
              <a:buFont typeface="Arial" panose="020B0604020202020204"/>
              <a:buChar char="•"/>
            </a:pPr>
            <a:r>
              <a:rPr lang="hi-IN" altLang="en-US" sz="3200" b="1"/>
              <a:t>सामान्य नाम/सैन्य प्रतीक: </a:t>
            </a:r>
            <a:r>
              <a:rPr lang="hi-IN" altLang="en-US" sz="3200"/>
              <a:t>मस्टर्ड (एच), लुईसाइट (एल), फॉस्जीन ऑक्सिम (सीएक्स)</a:t>
            </a:r>
          </a:p>
          <a:p>
            <a:pPr lvl="0">
              <a:buFont typeface="Arial" panose="020B0604020202020204"/>
              <a:buChar char="•"/>
            </a:pPr>
            <a:r>
              <a:rPr lang="hi-IN" altLang="en-US" sz="3200" b="1"/>
              <a:t>अस्थिरता/स्थिरता: </a:t>
            </a:r>
            <a:r>
              <a:rPr lang="hi-IN" altLang="en-US" sz="3200"/>
              <a:t>लगातार प्रवेश का मार्ग: त्वचा, साँस लेना, आँखें</a:t>
            </a:r>
          </a:p>
          <a:p>
            <a:pPr lvl="0">
              <a:buFont typeface="Arial" panose="020B0604020202020204"/>
              <a:buChar char="•"/>
            </a:pPr>
            <a:r>
              <a:rPr lang="hi-IN" altLang="en-US" sz="3200" b="1"/>
              <a:t>कार्य की दर: </a:t>
            </a:r>
            <a:r>
              <a:rPr lang="hi-IN" altLang="en-US" sz="3200"/>
              <a:t>विलंबित</a:t>
            </a:r>
          </a:p>
          <a:p>
            <a:pPr lvl="0">
              <a:buFont typeface="Arial" panose="020B0604020202020204"/>
              <a:buChar char="•"/>
            </a:pPr>
            <a:r>
              <a:rPr lang="hi-IN" altLang="en-US" sz="3200" b="1"/>
              <a:t>तीव्र गंध: </a:t>
            </a:r>
            <a:r>
              <a:rPr lang="hi-IN" altLang="en-US" sz="3200"/>
              <a:t>लहसुन, जेरेनियम</a:t>
            </a:r>
          </a:p>
          <a:p>
            <a:pPr lvl="0">
              <a:buFont typeface="Arial" panose="020B0604020202020204"/>
              <a:buChar char="•"/>
            </a:pPr>
            <a:r>
              <a:rPr lang="hi-IN" altLang="en-US" sz="3200" b="1"/>
              <a:t>लक्षण: </a:t>
            </a:r>
            <a:r>
              <a:rPr lang="hi-IN" altLang="en-US" sz="3200"/>
              <a:t>आँखें: जलन, साँस लेना: खाँसी, त्वचा: 4-24 घंटे के बाद छाले, दर्द</a:t>
            </a:r>
          </a:p>
          <a:p>
            <a:pPr lvl="0">
              <a:buFont typeface="Arial" panose="020B0604020202020204"/>
              <a:buChar char="•"/>
            </a:pPr>
            <a:r>
              <a:rPr lang="hi-IN" altLang="en-US" sz="3200" b="1"/>
              <a:t>सुरक्षा: </a:t>
            </a:r>
            <a:r>
              <a:rPr lang="hi-IN" altLang="en-US" sz="3200"/>
              <a:t>श्वसन और त्वचा</a:t>
            </a:r>
            <a:endParaRPr lang="hi-IN" altLang="en-US" sz="3200" b="1"/>
          </a:p>
          <a:p>
            <a:pPr lvl="0">
              <a:buFont typeface="Arial" panose="020B0604020202020204"/>
              <a:buChar char="•"/>
            </a:pPr>
            <a:r>
              <a:rPr lang="hi-IN" altLang="en-US" sz="3200" b="1"/>
              <a:t>प्राथमिक चिकित्सा: </a:t>
            </a:r>
            <a:r>
              <a:rPr lang="hi-IN" altLang="en-US" sz="3200"/>
              <a:t>विषहरण, वायु मार्ग सुरक्षित करें</a:t>
            </a:r>
          </a:p>
          <a:p>
            <a:pPr lvl="0">
              <a:buFont typeface="Arial" panose="020B0604020202020204"/>
              <a:buChar char="•"/>
            </a:pPr>
            <a:r>
              <a:rPr lang="hi-IN" altLang="en-US" sz="3200" b="1"/>
              <a:t>विषहरण: </a:t>
            </a:r>
            <a:r>
              <a:rPr lang="hi-IN" altLang="en-US" sz="3200"/>
              <a:t>तत्काल हटाना, पानी या ब्लीच से धोना</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99275" y="2312185"/>
            <a:ext cx="3453178" cy="2184506"/>
          </a:xfrm>
        </p:spPr>
        <p:txBody>
          <a:bodyPr>
            <a:noAutofit/>
          </a:bodyPr>
          <a:lstStyle/>
          <a:p>
            <a:pPr lvl="0" algn="ctr"/>
            <a:r>
              <a:rPr lang="hi-IN" altLang="en-US" sz="4000" b="1" dirty="0">
                <a:solidFill>
                  <a:srgbClr val="C00000"/>
                </a:solidFill>
                <a:latin typeface="Open Sans"/>
                <a:cs typeface="Arial" panose="020B0604020202020204" pitchFamily="34" charset="0"/>
              </a:rPr>
              <a:t>मस्टर्ड: रासायनिक गुण</a:t>
            </a:r>
          </a:p>
        </p:txBody>
      </p:sp>
      <p:sp>
        <p:nvSpPr>
          <p:cNvPr id="3" name="Content Placeholder 2"/>
          <p:cNvSpPr>
            <a:spLocks noGrp="1"/>
          </p:cNvSpPr>
          <p:nvPr>
            <p:ph idx="1"/>
            <p:custDataLst>
              <p:tags r:id="rId2"/>
            </p:custDataLst>
          </p:nvPr>
        </p:nvSpPr>
        <p:spPr>
          <a:xfrm>
            <a:off x="4787153" y="1486113"/>
            <a:ext cx="6882707" cy="5054536"/>
          </a:xfrm>
        </p:spPr>
        <p:txBody>
          <a:bodyPr>
            <a:noAutofit/>
          </a:bodyPr>
          <a:lstStyle/>
          <a:p>
            <a:pPr marL="289560" lvl="0" indent="-289560">
              <a:lnSpc>
                <a:spcPct val="200000"/>
              </a:lnSpc>
              <a:defRPr/>
            </a:pPr>
            <a:r>
              <a:rPr lang="hi-IN" altLang="en-US" dirty="0">
                <a:latin typeface="Open Sans"/>
                <a:cs typeface="Times New Roman" panose="02020603050405020304" pitchFamily="18" charset="0"/>
              </a:rPr>
              <a:t>सैन्य पदनाम: एच, एचडी</a:t>
            </a:r>
          </a:p>
          <a:p>
            <a:pPr marL="289560" lvl="0" indent="-289560">
              <a:lnSpc>
                <a:spcPct val="200000"/>
              </a:lnSpc>
              <a:defRPr/>
            </a:pPr>
            <a:r>
              <a:rPr lang="hi-IN" altLang="en-US" dirty="0">
                <a:latin typeface="Open Sans"/>
                <a:cs typeface="Times New Roman" panose="02020603050405020304" pitchFamily="18" charset="0"/>
              </a:rPr>
              <a:t>रासायनिक नाम: बि क्लोरोएथाइल सल्फाइड</a:t>
            </a:r>
          </a:p>
          <a:p>
            <a:pPr marL="289560" lvl="0" indent="-289560">
              <a:lnSpc>
                <a:spcPct val="200000"/>
              </a:lnSpc>
              <a:defRPr/>
            </a:pPr>
            <a:r>
              <a:rPr lang="hi-IN" altLang="en-US" dirty="0">
                <a:latin typeface="Open Sans"/>
                <a:cs typeface="Times New Roman" panose="02020603050405020304" pitchFamily="18" charset="0"/>
              </a:rPr>
              <a:t>हाइड्रोलिसिस की दर: अत्यंत धीमी</a:t>
            </a:r>
          </a:p>
          <a:p>
            <a:pPr marL="289560" lvl="0" indent="-289560">
              <a:lnSpc>
                <a:spcPct val="200000"/>
              </a:lnSpc>
              <a:defRPr/>
            </a:pPr>
            <a:r>
              <a:rPr lang="hi-IN" altLang="en-US" dirty="0">
                <a:latin typeface="Open Sans"/>
                <a:cs typeface="Times New Roman" panose="02020603050405020304" pitchFamily="18" charset="0"/>
              </a:rPr>
              <a:t>हाइड्रोलिसिस उत्पाद: एचसीआई और थियोडिग्लाइकॉल</a:t>
            </a:r>
          </a:p>
        </p:txBody>
      </p:sp>
      <p:pic>
        <p:nvPicPr>
          <p:cNvPr id="8" name="object 4"/>
          <p:cNvPicPr/>
          <p:nvPr/>
        </p:nvPicPr>
        <p:blipFill rotWithShape="1">
          <a:blip r:embed="rId4" cstate="print"/>
          <a:srcRect r="21695"/>
          <a:stretch>
            <a:fillRect/>
          </a:stretch>
        </p:blipFill>
        <p:spPr>
          <a:xfrm>
            <a:off x="10741032" y="27603"/>
            <a:ext cx="1436668" cy="1088879"/>
          </a:xfrm>
          <a:prstGeom prst="rect">
            <a:avLst/>
          </a:prstGeom>
        </p:spPr>
      </p:pic>
      <p:pic>
        <p:nvPicPr>
          <p:cNvPr id="9" name="Picture 8"/>
          <p:cNvPicPr>
            <a:picLocks noChangeAspect="1"/>
          </p:cNvPicPr>
          <p:nvPr/>
        </p:nvPicPr>
        <p:blipFill>
          <a:blip r:embed="rId5"/>
          <a:stretch>
            <a:fillRect/>
          </a:stretch>
        </p:blipFill>
        <p:spPr>
          <a:xfrm>
            <a:off x="234651" y="117884"/>
            <a:ext cx="1384533" cy="941482"/>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99275" y="2312185"/>
            <a:ext cx="3453178" cy="2184506"/>
          </a:xfrm>
        </p:spPr>
        <p:txBody>
          <a:bodyPr>
            <a:noAutofit/>
          </a:bodyPr>
          <a:lstStyle/>
          <a:p>
            <a:pPr lvl="0" algn="ctr"/>
            <a:r>
              <a:rPr lang="hi-IN" altLang="en-US" sz="4000" b="1" dirty="0">
                <a:solidFill>
                  <a:srgbClr val="C00000"/>
                </a:solidFill>
                <a:latin typeface="Open Sans"/>
                <a:cs typeface="Arial" panose="020B0604020202020204" pitchFamily="34" charset="0"/>
              </a:rPr>
              <a:t>मस्टर्ड के भौतिक गुण</a:t>
            </a:r>
          </a:p>
        </p:txBody>
      </p:sp>
      <p:sp>
        <p:nvSpPr>
          <p:cNvPr id="3" name="Content Placeholder 2"/>
          <p:cNvSpPr>
            <a:spLocks noGrp="1"/>
          </p:cNvSpPr>
          <p:nvPr>
            <p:ph idx="1"/>
            <p:custDataLst>
              <p:tags r:id="rId2"/>
            </p:custDataLst>
          </p:nvPr>
        </p:nvSpPr>
        <p:spPr>
          <a:xfrm>
            <a:off x="4787153" y="1486113"/>
            <a:ext cx="6882707" cy="5054536"/>
          </a:xfrm>
        </p:spPr>
        <p:txBody>
          <a:bodyPr>
            <a:noAutofit/>
          </a:bodyPr>
          <a:lstStyle/>
          <a:p>
            <a:pPr marL="289560" lvl="0" indent="-289560">
              <a:lnSpc>
                <a:spcPct val="200000"/>
              </a:lnSpc>
              <a:defRPr/>
            </a:pPr>
            <a:r>
              <a:rPr lang="hi-IN" altLang="en-US" dirty="0">
                <a:latin typeface="Open Sans"/>
                <a:cs typeface="Times New Roman" panose="02020603050405020304" pitchFamily="18" charset="0"/>
              </a:rPr>
              <a:t>वाष्प घनत्व: 5.5 </a:t>
            </a:r>
          </a:p>
          <a:p>
            <a:pPr marL="289560" lvl="0" indent="-289560">
              <a:lnSpc>
                <a:spcPct val="200000"/>
              </a:lnSpc>
              <a:defRPr/>
            </a:pPr>
            <a:r>
              <a:rPr lang="hi-IN" altLang="en-US" dirty="0">
                <a:latin typeface="Open Sans"/>
                <a:cs typeface="Times New Roman" panose="02020603050405020304" pitchFamily="18" charset="0"/>
              </a:rPr>
              <a:t>क्वथनांक: 217°C </a:t>
            </a:r>
          </a:p>
          <a:p>
            <a:pPr marL="289560" lvl="0" indent="-289560">
              <a:lnSpc>
                <a:spcPct val="200000"/>
              </a:lnSpc>
              <a:defRPr/>
            </a:pPr>
            <a:r>
              <a:rPr lang="hi-IN" altLang="en-US" dirty="0">
                <a:latin typeface="Open Sans"/>
                <a:cs typeface="Times New Roman" panose="02020603050405020304" pitchFamily="18" charset="0"/>
              </a:rPr>
              <a:t>यह पदार्थ कमरे के तापमान पर अत्यधिक स्थिर तरल है। श्वसन और त्वचा सुरक्षा की आवश्यकता है।</a:t>
            </a:r>
          </a:p>
        </p:txBody>
      </p:sp>
      <p:pic>
        <p:nvPicPr>
          <p:cNvPr id="8" name="object 4"/>
          <p:cNvPicPr/>
          <p:nvPr/>
        </p:nvPicPr>
        <p:blipFill rotWithShape="1">
          <a:blip r:embed="rId4" cstate="print"/>
          <a:srcRect r="21695"/>
          <a:stretch>
            <a:fillRect/>
          </a:stretch>
        </p:blipFill>
        <p:spPr>
          <a:xfrm>
            <a:off x="10741032" y="27603"/>
            <a:ext cx="1436668" cy="1088879"/>
          </a:xfrm>
          <a:prstGeom prst="rect">
            <a:avLst/>
          </a:prstGeom>
        </p:spPr>
      </p:pic>
      <p:pic>
        <p:nvPicPr>
          <p:cNvPr id="9" name="Picture 8"/>
          <p:cNvPicPr>
            <a:picLocks noChangeAspect="1"/>
          </p:cNvPicPr>
          <p:nvPr/>
        </p:nvPicPr>
        <p:blipFill>
          <a:blip r:embed="rId5"/>
          <a:stretch>
            <a:fillRect/>
          </a:stretch>
        </p:blipFill>
        <p:spPr>
          <a:xfrm>
            <a:off x="234651" y="117884"/>
            <a:ext cx="1384533" cy="94148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5235" y="1676400"/>
            <a:ext cx="3528833" cy="3124200"/>
          </a:xfrm>
        </p:spPr>
        <p:txBody>
          <a:bodyPr>
            <a:noAutofit/>
          </a:bodyPr>
          <a:lstStyle/>
          <a:p>
            <a:pPr algn="ctr"/>
            <a:r>
              <a:rPr lang="en-US" sz="4000" b="1" dirty="0">
                <a:solidFill>
                  <a:srgbClr val="C00000"/>
                </a:solidFill>
                <a:latin typeface="Open Sans"/>
                <a:cs typeface="Arial" panose="020B0604020202020204" pitchFamily="34" charset="0"/>
              </a:rPr>
              <a:t>19</a:t>
            </a:r>
            <a:r>
              <a:rPr lang="hi-IN" altLang="en-US" sz="4000" b="1" dirty="0">
                <a:solidFill>
                  <a:srgbClr val="C00000"/>
                </a:solidFill>
                <a:latin typeface="Open Sans"/>
                <a:cs typeface="Arial" panose="020B0604020202020204" pitchFamily="34" charset="0"/>
              </a:rPr>
              <a:t> वी सदी </a:t>
            </a:r>
          </a:p>
        </p:txBody>
      </p:sp>
      <p:sp>
        <p:nvSpPr>
          <p:cNvPr id="3" name="Content Placeholder 2"/>
          <p:cNvSpPr>
            <a:spLocks noGrp="1"/>
          </p:cNvSpPr>
          <p:nvPr>
            <p:ph idx="1"/>
            <p:custDataLst>
              <p:tags r:id="rId1"/>
            </p:custDataLst>
          </p:nvPr>
        </p:nvSpPr>
        <p:spPr>
          <a:xfrm>
            <a:off x="4704080" y="1062348"/>
            <a:ext cx="6786880" cy="5294280"/>
          </a:xfrm>
        </p:spPr>
        <p:txBody>
          <a:bodyPr>
            <a:noAutofit/>
          </a:bodyPr>
          <a:lstStyle/>
          <a:p>
            <a:pPr lvl="0" algn="just">
              <a:lnSpc>
                <a:spcPct val="150000"/>
              </a:lnSpc>
              <a:buFont typeface="Wingdings" panose="05000000000000000000" pitchFamily="2" charset="2"/>
              <a:buChar char="ü"/>
            </a:pPr>
            <a:r>
              <a:rPr lang="hi-IN" dirty="0">
                <a:latin typeface="Open Sans"/>
                <a:cs typeface="Times New Roman" panose="02020603050405020304" pitchFamily="18" charset="0"/>
              </a:rPr>
              <a:t>19वीं सदी में विभिन्न रासायनिक हथियारों का उपयोग युद्ध के मैदान में अपमानजनक माना गया, इसलिए इनका उपयोग नहीं किया गया। </a:t>
            </a:r>
          </a:p>
          <a:p>
            <a:pPr lvl="0" algn="just">
              <a:lnSpc>
                <a:spcPct val="150000"/>
              </a:lnSpc>
              <a:buFont typeface="Wingdings" panose="05000000000000000000" pitchFamily="2" charset="2"/>
              <a:buChar char="ü"/>
            </a:pPr>
            <a:endParaRPr lang="hi-IN" dirty="0">
              <a:latin typeface="Open Sans"/>
              <a:cs typeface="Times New Roman" panose="02020603050405020304" pitchFamily="18" charset="0"/>
            </a:endParaRPr>
          </a:p>
          <a:p>
            <a:pPr lvl="0" algn="just">
              <a:lnSpc>
                <a:spcPct val="150000"/>
              </a:lnSpc>
              <a:buFont typeface="Wingdings" panose="05000000000000000000" pitchFamily="2" charset="2"/>
              <a:buChar char="ü"/>
            </a:pPr>
            <a:r>
              <a:rPr lang="hi-IN" dirty="0">
                <a:latin typeface="Open Sans"/>
                <a:cs typeface="Times New Roman" panose="02020603050405020304" pitchFamily="18" charset="0"/>
              </a:rPr>
              <a:t>1861-1865 के अमेरिकी अलगाव युद्ध के दौरान दक्षिणी बलों के खिलाफ क्लोरीन से भरे गोले के विकास को खारिज कर दिया गया था।</a:t>
            </a:r>
          </a:p>
        </p:txBody>
      </p:sp>
      <p:pic>
        <p:nvPicPr>
          <p:cNvPr id="8" name="object 4"/>
          <p:cNvPicPr/>
          <p:nvPr/>
        </p:nvPicPr>
        <p:blipFill rotWithShape="1">
          <a:blip r:embed="rId3" cstate="print"/>
          <a:srcRect r="21695"/>
          <a:stretch>
            <a:fillRect/>
          </a:stretch>
        </p:blipFill>
        <p:spPr>
          <a:xfrm>
            <a:off x="10741032" y="27603"/>
            <a:ext cx="1436668" cy="1088879"/>
          </a:xfrm>
          <a:prstGeom prst="rect">
            <a:avLst/>
          </a:prstGeom>
        </p:spPr>
      </p:pic>
      <p:pic>
        <p:nvPicPr>
          <p:cNvPr id="9" name="Picture 8"/>
          <p:cNvPicPr>
            <a:picLocks noChangeAspect="1"/>
          </p:cNvPicPr>
          <p:nvPr/>
        </p:nvPicPr>
        <p:blipFill>
          <a:blip r:embed="rId4"/>
          <a:stretch>
            <a:fillRect/>
          </a:stretch>
        </p:blipFill>
        <p:spPr>
          <a:xfrm>
            <a:off x="234651" y="117884"/>
            <a:ext cx="1384533" cy="941482"/>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275" y="2312185"/>
            <a:ext cx="3453178" cy="2184506"/>
          </a:xfrm>
        </p:spPr>
        <p:txBody>
          <a:bodyPr>
            <a:noAutofit/>
          </a:bodyPr>
          <a:lstStyle/>
          <a:p>
            <a:pPr algn="ctr"/>
            <a:r>
              <a:rPr lang="hi-IN" sz="4000" b="1" dirty="0">
                <a:solidFill>
                  <a:srgbClr val="C00000"/>
                </a:solidFill>
                <a:latin typeface="Open Sans"/>
                <a:cs typeface="Arial" panose="020B0604020202020204" pitchFamily="34" charset="0"/>
              </a:rPr>
              <a:t>छाले वाले एजेंट - जोर देने वाले बिन्दु </a:t>
            </a:r>
          </a:p>
        </p:txBody>
      </p:sp>
      <p:pic>
        <p:nvPicPr>
          <p:cNvPr id="4" name="Content Placeholder 3"/>
          <p:cNvPicPr>
            <a:picLocks noGrp="1" noChangeAspect="1"/>
          </p:cNvPicPr>
          <p:nvPr>
            <p:ph idx="1"/>
          </p:nvPr>
        </p:nvPicPr>
        <p:blipFill>
          <a:blip r:embed="rId2"/>
          <a:stretch>
            <a:fillRect/>
          </a:stretch>
        </p:blipFill>
        <p:spPr>
          <a:xfrm>
            <a:off x="4151630" y="1116965"/>
            <a:ext cx="7616825" cy="4824730"/>
          </a:xfrm>
          <a:prstGeom prst="rect">
            <a:avLst/>
          </a:prstGeom>
        </p:spPr>
      </p:pic>
      <p:pic>
        <p:nvPicPr>
          <p:cNvPr id="8" name="object 4"/>
          <p:cNvPicPr/>
          <p:nvPr/>
        </p:nvPicPr>
        <p:blipFill rotWithShape="1">
          <a:blip r:embed="rId3" cstate="print"/>
          <a:srcRect r="21695"/>
          <a:stretch>
            <a:fillRect/>
          </a:stretch>
        </p:blipFill>
        <p:spPr>
          <a:xfrm>
            <a:off x="10741032" y="27603"/>
            <a:ext cx="1436668" cy="1088879"/>
          </a:xfrm>
          <a:prstGeom prst="rect">
            <a:avLst/>
          </a:prstGeom>
        </p:spPr>
      </p:pic>
      <p:pic>
        <p:nvPicPr>
          <p:cNvPr id="9" name="Picture 8"/>
          <p:cNvPicPr>
            <a:picLocks noChangeAspect="1"/>
          </p:cNvPicPr>
          <p:nvPr/>
        </p:nvPicPr>
        <p:blipFill>
          <a:blip r:embed="rId4"/>
          <a:stretch>
            <a:fillRect/>
          </a:stretch>
        </p:blipFill>
        <p:spPr>
          <a:xfrm>
            <a:off x="234651" y="117884"/>
            <a:ext cx="1384533" cy="941482"/>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6395" y="2882346"/>
            <a:ext cx="3453178" cy="1192695"/>
          </a:xfrm>
        </p:spPr>
        <p:txBody>
          <a:bodyPr>
            <a:noAutofit/>
          </a:bodyPr>
          <a:lstStyle/>
          <a:p>
            <a:pPr algn="ctr"/>
            <a:r>
              <a:rPr lang="hi-IN" altLang="en-US" sz="4000" b="1" dirty="0">
                <a:solidFill>
                  <a:srgbClr val="C00000"/>
                </a:solidFill>
                <a:latin typeface="Open Sans"/>
                <a:cs typeface="Arial" panose="020B0604020202020204" pitchFamily="34" charset="0"/>
              </a:rPr>
              <a:t>रक्त एजेंट </a:t>
            </a:r>
          </a:p>
        </p:txBody>
      </p:sp>
      <p:pic>
        <p:nvPicPr>
          <p:cNvPr id="8" name="object 4"/>
          <p:cNvPicPr/>
          <p:nvPr/>
        </p:nvPicPr>
        <p:blipFill rotWithShape="1">
          <a:blip r:embed="rId2" cstate="print"/>
          <a:srcRect r="21695"/>
          <a:stretch>
            <a:fillRect/>
          </a:stretch>
        </p:blipFill>
        <p:spPr>
          <a:xfrm>
            <a:off x="10741032" y="27603"/>
            <a:ext cx="1436668" cy="1088879"/>
          </a:xfrm>
          <a:prstGeom prst="rect">
            <a:avLst/>
          </a:prstGeom>
        </p:spPr>
      </p:pic>
      <p:pic>
        <p:nvPicPr>
          <p:cNvPr id="9" name="Picture 8"/>
          <p:cNvPicPr>
            <a:picLocks noChangeAspect="1"/>
          </p:cNvPicPr>
          <p:nvPr/>
        </p:nvPicPr>
        <p:blipFill>
          <a:blip r:embed="rId3"/>
          <a:stretch>
            <a:fillRect/>
          </a:stretch>
        </p:blipFill>
        <p:spPr>
          <a:xfrm>
            <a:off x="234651" y="117884"/>
            <a:ext cx="1384533" cy="941482"/>
          </a:xfrm>
          <a:prstGeom prst="rect">
            <a:avLst/>
          </a:prstGeom>
        </p:spPr>
      </p:pic>
      <p:pic>
        <p:nvPicPr>
          <p:cNvPr id="5" name="Picture 4"/>
          <p:cNvPicPr>
            <a:picLocks noChangeAspect="1"/>
          </p:cNvPicPr>
          <p:nvPr/>
        </p:nvPicPr>
        <p:blipFill>
          <a:blip r:embed="rId4"/>
          <a:stretch>
            <a:fillRect/>
          </a:stretch>
        </p:blipFill>
        <p:spPr>
          <a:xfrm>
            <a:off x="3508375" y="1398270"/>
            <a:ext cx="8418195" cy="5002530"/>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25090"/>
            <a:ext cx="2958465" cy="1192530"/>
          </a:xfrm>
        </p:spPr>
        <p:txBody>
          <a:bodyPr>
            <a:noAutofit/>
          </a:bodyPr>
          <a:lstStyle/>
          <a:p>
            <a:pPr algn="ctr"/>
            <a:r>
              <a:rPr lang="hi-IN" altLang="en-US" sz="4000" b="1" dirty="0">
                <a:solidFill>
                  <a:srgbClr val="C00000"/>
                </a:solidFill>
                <a:latin typeface="Open Sans"/>
                <a:cs typeface="Arial" panose="020B0604020202020204" pitchFamily="34" charset="0"/>
              </a:rPr>
              <a:t>रक्त एजेंट </a:t>
            </a:r>
          </a:p>
        </p:txBody>
      </p:sp>
      <p:pic>
        <p:nvPicPr>
          <p:cNvPr id="8" name="object 4"/>
          <p:cNvPicPr/>
          <p:nvPr/>
        </p:nvPicPr>
        <p:blipFill rotWithShape="1">
          <a:blip r:embed="rId2" cstate="print"/>
          <a:srcRect r="21695"/>
          <a:stretch>
            <a:fillRect/>
          </a:stretch>
        </p:blipFill>
        <p:spPr>
          <a:xfrm>
            <a:off x="10741032" y="27603"/>
            <a:ext cx="1436668" cy="1088879"/>
          </a:xfrm>
          <a:prstGeom prst="rect">
            <a:avLst/>
          </a:prstGeom>
        </p:spPr>
      </p:pic>
      <p:pic>
        <p:nvPicPr>
          <p:cNvPr id="9" name="Picture 8"/>
          <p:cNvPicPr>
            <a:picLocks noChangeAspect="1"/>
          </p:cNvPicPr>
          <p:nvPr/>
        </p:nvPicPr>
        <p:blipFill>
          <a:blip r:embed="rId3"/>
          <a:stretch>
            <a:fillRect/>
          </a:stretch>
        </p:blipFill>
        <p:spPr>
          <a:xfrm>
            <a:off x="234651" y="117884"/>
            <a:ext cx="1384533" cy="941482"/>
          </a:xfrm>
          <a:prstGeom prst="rect">
            <a:avLst/>
          </a:prstGeom>
        </p:spPr>
      </p:pic>
      <p:pic>
        <p:nvPicPr>
          <p:cNvPr id="3" name="Picture 2"/>
          <p:cNvPicPr>
            <a:picLocks noChangeAspect="1"/>
          </p:cNvPicPr>
          <p:nvPr/>
        </p:nvPicPr>
        <p:blipFill>
          <a:blip r:embed="rId4"/>
          <a:stretch>
            <a:fillRect/>
          </a:stretch>
        </p:blipFill>
        <p:spPr>
          <a:xfrm>
            <a:off x="2959100" y="1093470"/>
            <a:ext cx="8844915" cy="5337175"/>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275" y="2312185"/>
            <a:ext cx="3453178" cy="2184506"/>
          </a:xfrm>
        </p:spPr>
        <p:txBody>
          <a:bodyPr>
            <a:noAutofit/>
          </a:bodyPr>
          <a:lstStyle/>
          <a:p>
            <a:pPr algn="ctr"/>
            <a:r>
              <a:rPr lang="hi-IN" altLang="en-US" sz="4000" b="1" dirty="0">
                <a:solidFill>
                  <a:srgbClr val="C00000"/>
                </a:solidFill>
                <a:latin typeface="Open Sans"/>
                <a:cs typeface="Arial" panose="020B0604020202020204" pitchFamily="34" charset="0"/>
              </a:rPr>
              <a:t>सायनोजेन क्लोराइड - भौतिक गुण  </a:t>
            </a:r>
          </a:p>
        </p:txBody>
      </p:sp>
      <p:pic>
        <p:nvPicPr>
          <p:cNvPr id="8" name="object 4"/>
          <p:cNvPicPr/>
          <p:nvPr/>
        </p:nvPicPr>
        <p:blipFill rotWithShape="1">
          <a:blip r:embed="rId2" cstate="print"/>
          <a:srcRect r="21695"/>
          <a:stretch>
            <a:fillRect/>
          </a:stretch>
        </p:blipFill>
        <p:spPr>
          <a:xfrm>
            <a:off x="10741032" y="27603"/>
            <a:ext cx="1436668" cy="1088879"/>
          </a:xfrm>
          <a:prstGeom prst="rect">
            <a:avLst/>
          </a:prstGeom>
        </p:spPr>
      </p:pic>
      <p:pic>
        <p:nvPicPr>
          <p:cNvPr id="9" name="Picture 8"/>
          <p:cNvPicPr>
            <a:picLocks noChangeAspect="1"/>
          </p:cNvPicPr>
          <p:nvPr/>
        </p:nvPicPr>
        <p:blipFill>
          <a:blip r:embed="rId3"/>
          <a:stretch>
            <a:fillRect/>
          </a:stretch>
        </p:blipFill>
        <p:spPr>
          <a:xfrm>
            <a:off x="234651" y="117884"/>
            <a:ext cx="1384533" cy="941482"/>
          </a:xfrm>
          <a:prstGeom prst="rect">
            <a:avLst/>
          </a:prstGeom>
        </p:spPr>
      </p:pic>
      <p:pic>
        <p:nvPicPr>
          <p:cNvPr id="6" name="Picture 5"/>
          <p:cNvPicPr>
            <a:picLocks noChangeAspect="1"/>
          </p:cNvPicPr>
          <p:nvPr/>
        </p:nvPicPr>
        <p:blipFill>
          <a:blip r:embed="rId4"/>
          <a:stretch>
            <a:fillRect/>
          </a:stretch>
        </p:blipFill>
        <p:spPr>
          <a:xfrm>
            <a:off x="4241165" y="1463040"/>
            <a:ext cx="7618730" cy="4521200"/>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6255" y="2159000"/>
            <a:ext cx="1807845" cy="1915795"/>
          </a:xfrm>
        </p:spPr>
        <p:txBody>
          <a:bodyPr>
            <a:noAutofit/>
          </a:bodyPr>
          <a:lstStyle/>
          <a:p>
            <a:pPr algn="ctr"/>
            <a:r>
              <a:rPr lang="hi-IN" altLang="en-US" sz="4000" b="1" dirty="0">
                <a:solidFill>
                  <a:srgbClr val="C00000"/>
                </a:solidFill>
                <a:latin typeface="Open Sans"/>
                <a:cs typeface="Arial" panose="020B0604020202020204" pitchFamily="34" charset="0"/>
              </a:rPr>
              <a:t>दम घुटने वाले एजेंट </a:t>
            </a:r>
          </a:p>
        </p:txBody>
      </p:sp>
      <p:pic>
        <p:nvPicPr>
          <p:cNvPr id="8" name="object 4"/>
          <p:cNvPicPr/>
          <p:nvPr/>
        </p:nvPicPr>
        <p:blipFill rotWithShape="1">
          <a:blip r:embed="rId2" cstate="print"/>
          <a:srcRect r="21695"/>
          <a:stretch>
            <a:fillRect/>
          </a:stretch>
        </p:blipFill>
        <p:spPr>
          <a:xfrm>
            <a:off x="10741032" y="27603"/>
            <a:ext cx="1436668" cy="1088879"/>
          </a:xfrm>
          <a:prstGeom prst="rect">
            <a:avLst/>
          </a:prstGeom>
        </p:spPr>
      </p:pic>
      <p:pic>
        <p:nvPicPr>
          <p:cNvPr id="9" name="Picture 8"/>
          <p:cNvPicPr>
            <a:picLocks noChangeAspect="1"/>
          </p:cNvPicPr>
          <p:nvPr/>
        </p:nvPicPr>
        <p:blipFill>
          <a:blip r:embed="rId3"/>
          <a:stretch>
            <a:fillRect/>
          </a:stretch>
        </p:blipFill>
        <p:spPr>
          <a:xfrm>
            <a:off x="234651" y="117884"/>
            <a:ext cx="1384533" cy="941482"/>
          </a:xfrm>
          <a:prstGeom prst="rect">
            <a:avLst/>
          </a:prstGeom>
        </p:spPr>
      </p:pic>
      <p:pic>
        <p:nvPicPr>
          <p:cNvPr id="5" name="Picture 4"/>
          <p:cNvPicPr>
            <a:picLocks noChangeAspect="1"/>
          </p:cNvPicPr>
          <p:nvPr/>
        </p:nvPicPr>
        <p:blipFill>
          <a:blip r:embed="rId4"/>
          <a:stretch>
            <a:fillRect/>
          </a:stretch>
        </p:blipFill>
        <p:spPr>
          <a:xfrm>
            <a:off x="3057525" y="948690"/>
            <a:ext cx="8596630" cy="4960620"/>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6255" y="2882265"/>
            <a:ext cx="1931670" cy="1192530"/>
          </a:xfrm>
        </p:spPr>
        <p:txBody>
          <a:bodyPr>
            <a:noAutofit/>
          </a:bodyPr>
          <a:lstStyle/>
          <a:p>
            <a:pPr algn="ctr"/>
            <a:r>
              <a:rPr lang="hi-IN" altLang="en-US" sz="4000" b="1" dirty="0">
                <a:solidFill>
                  <a:srgbClr val="C00000"/>
                </a:solidFill>
                <a:latin typeface="Open Sans"/>
                <a:cs typeface="Arial" panose="020B0604020202020204" pitchFamily="34" charset="0"/>
                <a:sym typeface="+mn-ea"/>
              </a:rPr>
              <a:t>दम घुटने वाले एजेंट </a:t>
            </a:r>
            <a:endParaRPr lang="en-US" sz="4000" b="1" dirty="0">
              <a:solidFill>
                <a:srgbClr val="C00000"/>
              </a:solidFill>
              <a:latin typeface="Open Sans"/>
              <a:cs typeface="Arial" panose="020B0604020202020204" pitchFamily="34" charset="0"/>
            </a:endParaRPr>
          </a:p>
        </p:txBody>
      </p:sp>
      <p:pic>
        <p:nvPicPr>
          <p:cNvPr id="8" name="object 4"/>
          <p:cNvPicPr/>
          <p:nvPr/>
        </p:nvPicPr>
        <p:blipFill rotWithShape="1">
          <a:blip r:embed="rId2" cstate="print"/>
          <a:srcRect r="21695"/>
          <a:stretch>
            <a:fillRect/>
          </a:stretch>
        </p:blipFill>
        <p:spPr>
          <a:xfrm>
            <a:off x="10741032" y="27603"/>
            <a:ext cx="1436668" cy="1088879"/>
          </a:xfrm>
          <a:prstGeom prst="rect">
            <a:avLst/>
          </a:prstGeom>
        </p:spPr>
      </p:pic>
      <p:pic>
        <p:nvPicPr>
          <p:cNvPr id="9" name="Picture 8"/>
          <p:cNvPicPr>
            <a:picLocks noChangeAspect="1"/>
          </p:cNvPicPr>
          <p:nvPr/>
        </p:nvPicPr>
        <p:blipFill>
          <a:blip r:embed="rId3"/>
          <a:stretch>
            <a:fillRect/>
          </a:stretch>
        </p:blipFill>
        <p:spPr>
          <a:xfrm>
            <a:off x="234651" y="117884"/>
            <a:ext cx="1384533" cy="941482"/>
          </a:xfrm>
          <a:prstGeom prst="rect">
            <a:avLst/>
          </a:prstGeom>
        </p:spPr>
      </p:pic>
      <p:pic>
        <p:nvPicPr>
          <p:cNvPr id="3" name="Picture 2"/>
          <p:cNvPicPr>
            <a:picLocks noChangeAspect="1"/>
          </p:cNvPicPr>
          <p:nvPr/>
        </p:nvPicPr>
        <p:blipFill>
          <a:blip r:embed="rId4"/>
          <a:stretch>
            <a:fillRect/>
          </a:stretch>
        </p:blipFill>
        <p:spPr>
          <a:xfrm>
            <a:off x="3211830" y="906145"/>
            <a:ext cx="8601710" cy="5150485"/>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6395" y="2882346"/>
            <a:ext cx="3453178" cy="1192695"/>
          </a:xfrm>
        </p:spPr>
        <p:txBody>
          <a:bodyPr>
            <a:noAutofit/>
          </a:bodyPr>
          <a:lstStyle/>
          <a:p>
            <a:pPr algn="ctr"/>
            <a:r>
              <a:rPr lang="hi-IN" altLang="en-US" sz="4000" b="1" dirty="0">
                <a:solidFill>
                  <a:srgbClr val="C00000"/>
                </a:solidFill>
                <a:latin typeface="Open Sans"/>
                <a:cs typeface="Arial" panose="020B0604020202020204" pitchFamily="34" charset="0"/>
                <a:sym typeface="+mn-ea"/>
              </a:rPr>
              <a:t>दम घुटने वाले एजेंट </a:t>
            </a:r>
            <a:endParaRPr lang="en-US" sz="4000" b="1" dirty="0">
              <a:solidFill>
                <a:srgbClr val="C00000"/>
              </a:solidFill>
              <a:latin typeface="Open Sans"/>
              <a:cs typeface="Arial" panose="020B0604020202020204" pitchFamily="34" charset="0"/>
            </a:endParaRPr>
          </a:p>
        </p:txBody>
      </p:sp>
      <p:pic>
        <p:nvPicPr>
          <p:cNvPr id="8" name="object 4"/>
          <p:cNvPicPr/>
          <p:nvPr/>
        </p:nvPicPr>
        <p:blipFill rotWithShape="1">
          <a:blip r:embed="rId2" cstate="print"/>
          <a:srcRect r="21695"/>
          <a:stretch>
            <a:fillRect/>
          </a:stretch>
        </p:blipFill>
        <p:spPr>
          <a:xfrm>
            <a:off x="10741032" y="27603"/>
            <a:ext cx="1436668" cy="1088879"/>
          </a:xfrm>
          <a:prstGeom prst="rect">
            <a:avLst/>
          </a:prstGeom>
        </p:spPr>
      </p:pic>
      <p:pic>
        <p:nvPicPr>
          <p:cNvPr id="9" name="Picture 8"/>
          <p:cNvPicPr>
            <a:picLocks noChangeAspect="1"/>
          </p:cNvPicPr>
          <p:nvPr/>
        </p:nvPicPr>
        <p:blipFill>
          <a:blip r:embed="rId3"/>
          <a:stretch>
            <a:fillRect/>
          </a:stretch>
        </p:blipFill>
        <p:spPr>
          <a:xfrm>
            <a:off x="234651" y="117884"/>
            <a:ext cx="1384533" cy="941482"/>
          </a:xfrm>
          <a:prstGeom prst="rect">
            <a:avLst/>
          </a:prstGeom>
        </p:spPr>
      </p:pic>
      <p:graphicFrame>
        <p:nvGraphicFramePr>
          <p:cNvPr id="6" name="Table 6"/>
          <p:cNvGraphicFramePr/>
          <p:nvPr/>
        </p:nvGraphicFramePr>
        <p:xfrm>
          <a:off x="3969571" y="1323193"/>
          <a:ext cx="7831567" cy="5213013"/>
        </p:xfrm>
        <a:graphic>
          <a:graphicData uri="http://schemas.openxmlformats.org/drawingml/2006/table">
            <a:tbl>
              <a:tblPr firstRow="1" bandRow="1">
                <a:tableStyleId>{5C22544A-7EE6-4342-B048-85BDC9FD1C3A}</a:tableStyleId>
              </a:tblPr>
              <a:tblGrid>
                <a:gridCol w="2943552">
                  <a:extLst>
                    <a:ext uri="{9D8B030D-6E8A-4147-A177-3AD203B41FA5}">
                      <a16:colId xmlns:a16="http://schemas.microsoft.com/office/drawing/2014/main" val="20000"/>
                    </a:ext>
                  </a:extLst>
                </a:gridCol>
                <a:gridCol w="2277492">
                  <a:extLst>
                    <a:ext uri="{9D8B030D-6E8A-4147-A177-3AD203B41FA5}">
                      <a16:colId xmlns:a16="http://schemas.microsoft.com/office/drawing/2014/main" val="20001"/>
                    </a:ext>
                  </a:extLst>
                </a:gridCol>
                <a:gridCol w="2610523">
                  <a:extLst>
                    <a:ext uri="{9D8B030D-6E8A-4147-A177-3AD203B41FA5}">
                      <a16:colId xmlns:a16="http://schemas.microsoft.com/office/drawing/2014/main" val="20002"/>
                    </a:ext>
                  </a:extLst>
                </a:gridCol>
              </a:tblGrid>
              <a:tr h="1310951">
                <a:tc>
                  <a:txBody>
                    <a:bodyPr/>
                    <a:lstStyle/>
                    <a:p>
                      <a:pPr marL="228600" marR="114300">
                        <a:lnSpc>
                          <a:spcPct val="150000"/>
                        </a:lnSpc>
                        <a:spcAft>
                          <a:spcPts val="600"/>
                        </a:spcAft>
                      </a:pPr>
                      <a:r>
                        <a:rPr lang="en-US" sz="2800" b="1" dirty="0">
                          <a:effectLst/>
                          <a:latin typeface="Times New Roman" panose="02020603050405020304" pitchFamily="18" charset="0"/>
                          <a:ea typeface="Times New Roman" panose="02020603050405020304" pitchFamily="18" charset="0"/>
                        </a:rPr>
                        <a:t>Properties</a:t>
                      </a:r>
                      <a:endParaRPr lang="en-IN" sz="3200" dirty="0">
                        <a:effectLst/>
                        <a:latin typeface="Times New Roman" panose="02020603050405020304" pitchFamily="18" charset="0"/>
                        <a:ea typeface="Times New Roman" panose="02020603050405020304" pitchFamily="18" charset="0"/>
                      </a:endParaRPr>
                    </a:p>
                  </a:txBody>
                  <a:tcPr marL="81280" marR="81280" marT="0" marB="0"/>
                </a:tc>
                <a:tc>
                  <a:txBody>
                    <a:bodyPr/>
                    <a:lstStyle/>
                    <a:p>
                      <a:pPr marL="228600" marR="114300">
                        <a:lnSpc>
                          <a:spcPct val="150000"/>
                        </a:lnSpc>
                        <a:spcAft>
                          <a:spcPts val="600"/>
                        </a:spcAft>
                      </a:pPr>
                      <a:r>
                        <a:rPr lang="en-US" sz="2800" b="1">
                          <a:effectLst/>
                          <a:latin typeface="Times New Roman" panose="02020603050405020304" pitchFamily="18" charset="0"/>
                          <a:ea typeface="Times New Roman" panose="02020603050405020304" pitchFamily="18" charset="0"/>
                        </a:rPr>
                        <a:t>COCl2 (Phosgene)</a:t>
                      </a:r>
                      <a:endParaRPr lang="en-IN" sz="3200">
                        <a:effectLst/>
                        <a:latin typeface="Times New Roman" panose="02020603050405020304" pitchFamily="18" charset="0"/>
                        <a:ea typeface="Times New Roman" panose="02020603050405020304" pitchFamily="18" charset="0"/>
                      </a:endParaRPr>
                    </a:p>
                  </a:txBody>
                  <a:tcPr marL="81280" marR="81280" marT="0" marB="0"/>
                </a:tc>
                <a:tc>
                  <a:txBody>
                    <a:bodyPr/>
                    <a:lstStyle/>
                    <a:p>
                      <a:pPr marL="228600" marR="114300">
                        <a:lnSpc>
                          <a:spcPct val="150000"/>
                        </a:lnSpc>
                        <a:spcAft>
                          <a:spcPts val="600"/>
                        </a:spcAft>
                      </a:pPr>
                      <a:r>
                        <a:rPr lang="en-US" sz="2800" b="1">
                          <a:effectLst/>
                          <a:latin typeface="Times New Roman" panose="02020603050405020304" pitchFamily="18" charset="0"/>
                          <a:ea typeface="Times New Roman" panose="02020603050405020304" pitchFamily="18" charset="0"/>
                        </a:rPr>
                        <a:t>CCl</a:t>
                      </a:r>
                      <a:r>
                        <a:rPr lang="en-US" sz="2800" b="1" baseline="-25000">
                          <a:effectLst/>
                          <a:latin typeface="Times New Roman" panose="02020603050405020304" pitchFamily="18" charset="0"/>
                          <a:ea typeface="Times New Roman" panose="02020603050405020304" pitchFamily="18" charset="0"/>
                        </a:rPr>
                        <a:t>3</a:t>
                      </a:r>
                      <a:r>
                        <a:rPr lang="en-US" sz="2800" b="1">
                          <a:effectLst/>
                          <a:latin typeface="Times New Roman" panose="02020603050405020304" pitchFamily="18" charset="0"/>
                          <a:ea typeface="Times New Roman" panose="02020603050405020304" pitchFamily="18" charset="0"/>
                        </a:rPr>
                        <a:t> O COCl (Diphosgene)</a:t>
                      </a:r>
                      <a:endParaRPr lang="en-IN" sz="3200">
                        <a:effectLst/>
                        <a:latin typeface="Times New Roman" panose="02020603050405020304" pitchFamily="18" charset="0"/>
                        <a:ea typeface="Times New Roman" panose="02020603050405020304" pitchFamily="18" charset="0"/>
                      </a:endParaRPr>
                    </a:p>
                  </a:txBody>
                  <a:tcPr marL="81280" marR="81280" marT="0" marB="0"/>
                </a:tc>
                <a:extLst>
                  <a:ext uri="{0D108BD9-81ED-4DB2-BD59-A6C34878D82A}">
                    <a16:rowId xmlns:a16="http://schemas.microsoft.com/office/drawing/2014/main" val="10000"/>
                  </a:ext>
                </a:extLst>
              </a:tr>
              <a:tr h="613695">
                <a:tc>
                  <a:txBody>
                    <a:bodyPr/>
                    <a:lstStyle/>
                    <a:p>
                      <a:pPr marL="228600" marR="114300">
                        <a:lnSpc>
                          <a:spcPct val="150000"/>
                        </a:lnSpc>
                        <a:spcAft>
                          <a:spcPts val="600"/>
                        </a:spcAft>
                        <a:tabLst>
                          <a:tab pos="622300" algn="l"/>
                        </a:tabLst>
                      </a:pPr>
                      <a:r>
                        <a:rPr lang="hi-IN" altLang="en-US" sz="2800" dirty="0">
                          <a:effectLst/>
                          <a:latin typeface="Times New Roman" panose="02020603050405020304" pitchFamily="18" charset="0"/>
                          <a:ea typeface="Times New Roman" panose="02020603050405020304" pitchFamily="18" charset="0"/>
                        </a:rPr>
                        <a:t>भौतिक स्थिति </a:t>
                      </a:r>
                    </a:p>
                  </a:txBody>
                  <a:tcPr marL="81280" marR="81280" marT="0" marB="0"/>
                </a:tc>
                <a:tc>
                  <a:txBody>
                    <a:bodyPr/>
                    <a:lstStyle/>
                    <a:p>
                      <a:pPr marL="228600" marR="114300">
                        <a:lnSpc>
                          <a:spcPct val="150000"/>
                        </a:lnSpc>
                        <a:spcAft>
                          <a:spcPts val="600"/>
                        </a:spcAft>
                      </a:pPr>
                      <a:r>
                        <a:rPr lang="en-US" sz="2800" dirty="0">
                          <a:effectLst/>
                          <a:latin typeface="Times New Roman" panose="02020603050405020304" pitchFamily="18" charset="0"/>
                          <a:ea typeface="Times New Roman" panose="02020603050405020304" pitchFamily="18" charset="0"/>
                        </a:rPr>
                        <a:t>Gas</a:t>
                      </a:r>
                      <a:endParaRPr lang="en-IN" sz="3200" dirty="0">
                        <a:effectLst/>
                        <a:latin typeface="Times New Roman" panose="02020603050405020304" pitchFamily="18" charset="0"/>
                        <a:ea typeface="Times New Roman" panose="02020603050405020304" pitchFamily="18" charset="0"/>
                      </a:endParaRPr>
                    </a:p>
                  </a:txBody>
                  <a:tcPr marL="81280" marR="81280" marT="0" marB="0"/>
                </a:tc>
                <a:tc>
                  <a:txBody>
                    <a:bodyPr/>
                    <a:lstStyle/>
                    <a:p>
                      <a:pPr marL="228600" marR="114300">
                        <a:lnSpc>
                          <a:spcPct val="150000"/>
                        </a:lnSpc>
                        <a:spcAft>
                          <a:spcPts val="600"/>
                        </a:spcAft>
                      </a:pPr>
                      <a:r>
                        <a:rPr lang="en-US" sz="2800">
                          <a:effectLst/>
                          <a:latin typeface="Times New Roman" panose="02020603050405020304" pitchFamily="18" charset="0"/>
                          <a:ea typeface="Times New Roman" panose="02020603050405020304" pitchFamily="18" charset="0"/>
                        </a:rPr>
                        <a:t>Gas</a:t>
                      </a:r>
                      <a:endParaRPr lang="en-IN" sz="3200">
                        <a:effectLst/>
                        <a:latin typeface="Times New Roman" panose="02020603050405020304" pitchFamily="18" charset="0"/>
                        <a:ea typeface="Times New Roman" panose="02020603050405020304" pitchFamily="18" charset="0"/>
                      </a:endParaRPr>
                    </a:p>
                  </a:txBody>
                  <a:tcPr marL="81280" marR="81280" marT="0" marB="0"/>
                </a:tc>
                <a:extLst>
                  <a:ext uri="{0D108BD9-81ED-4DB2-BD59-A6C34878D82A}">
                    <a16:rowId xmlns:a16="http://schemas.microsoft.com/office/drawing/2014/main" val="10001"/>
                  </a:ext>
                </a:extLst>
              </a:tr>
              <a:tr h="1310951">
                <a:tc>
                  <a:txBody>
                    <a:bodyPr/>
                    <a:lstStyle/>
                    <a:p>
                      <a:pPr marL="228600" marR="114300">
                        <a:lnSpc>
                          <a:spcPct val="150000"/>
                        </a:lnSpc>
                        <a:spcAft>
                          <a:spcPts val="600"/>
                        </a:spcAft>
                        <a:tabLst>
                          <a:tab pos="622300" algn="l"/>
                        </a:tabLst>
                      </a:pPr>
                      <a:r>
                        <a:rPr lang="hi-IN" altLang="en-US" sz="2800">
                          <a:effectLst/>
                          <a:latin typeface="Times New Roman" panose="02020603050405020304" pitchFamily="18" charset="0"/>
                          <a:ea typeface="Times New Roman" panose="02020603050405020304" pitchFamily="18" charset="0"/>
                        </a:rPr>
                        <a:t>मोलेक्यलैर वेट </a:t>
                      </a:r>
                    </a:p>
                  </a:txBody>
                  <a:tcPr marL="81280" marR="81280" marT="0" marB="0"/>
                </a:tc>
                <a:tc>
                  <a:txBody>
                    <a:bodyPr/>
                    <a:lstStyle/>
                    <a:p>
                      <a:pPr marL="228600" marR="114300">
                        <a:lnSpc>
                          <a:spcPct val="150000"/>
                        </a:lnSpc>
                        <a:spcAft>
                          <a:spcPts val="600"/>
                        </a:spcAft>
                      </a:pPr>
                      <a:r>
                        <a:rPr lang="en-US" sz="2800" dirty="0">
                          <a:effectLst/>
                          <a:latin typeface="Times New Roman" panose="02020603050405020304" pitchFamily="18" charset="0"/>
                          <a:ea typeface="Times New Roman" panose="02020603050405020304" pitchFamily="18" charset="0"/>
                        </a:rPr>
                        <a:t>98.92</a:t>
                      </a:r>
                      <a:endParaRPr lang="en-IN" sz="3200" dirty="0">
                        <a:effectLst/>
                        <a:latin typeface="Times New Roman" panose="02020603050405020304" pitchFamily="18" charset="0"/>
                        <a:ea typeface="Times New Roman" panose="02020603050405020304" pitchFamily="18" charset="0"/>
                      </a:endParaRPr>
                    </a:p>
                  </a:txBody>
                  <a:tcPr marL="81280" marR="81280" marT="0" marB="0"/>
                </a:tc>
                <a:tc>
                  <a:txBody>
                    <a:bodyPr/>
                    <a:lstStyle/>
                    <a:p>
                      <a:pPr marL="228600" marR="114300">
                        <a:lnSpc>
                          <a:spcPct val="150000"/>
                        </a:lnSpc>
                        <a:spcAft>
                          <a:spcPts val="600"/>
                        </a:spcAft>
                      </a:pPr>
                      <a:r>
                        <a:rPr lang="en-US" sz="2800" dirty="0">
                          <a:effectLst/>
                          <a:latin typeface="Times New Roman" panose="02020603050405020304" pitchFamily="18" charset="0"/>
                          <a:ea typeface="Times New Roman" panose="02020603050405020304" pitchFamily="18" charset="0"/>
                        </a:rPr>
                        <a:t>197.85</a:t>
                      </a:r>
                      <a:endParaRPr lang="en-IN" sz="3200" dirty="0">
                        <a:effectLst/>
                        <a:latin typeface="Times New Roman" panose="02020603050405020304" pitchFamily="18" charset="0"/>
                        <a:ea typeface="Times New Roman" panose="02020603050405020304" pitchFamily="18" charset="0"/>
                      </a:endParaRPr>
                    </a:p>
                  </a:txBody>
                  <a:tcPr marL="81280" marR="81280" marT="0" marB="0"/>
                </a:tc>
                <a:extLst>
                  <a:ext uri="{0D108BD9-81ED-4DB2-BD59-A6C34878D82A}">
                    <a16:rowId xmlns:a16="http://schemas.microsoft.com/office/drawing/2014/main" val="10002"/>
                  </a:ext>
                </a:extLst>
              </a:tr>
              <a:tr h="1310951">
                <a:tc>
                  <a:txBody>
                    <a:bodyPr/>
                    <a:lstStyle/>
                    <a:p>
                      <a:pPr marL="228600" marR="114300">
                        <a:lnSpc>
                          <a:spcPct val="150000"/>
                        </a:lnSpc>
                        <a:spcAft>
                          <a:spcPts val="600"/>
                        </a:spcAft>
                        <a:tabLst>
                          <a:tab pos="622300" algn="l"/>
                        </a:tabLst>
                      </a:pPr>
                      <a:r>
                        <a:rPr lang="hi-IN" altLang="en-US" sz="2800">
                          <a:effectLst/>
                          <a:latin typeface="Times New Roman" panose="02020603050405020304" pitchFamily="18" charset="0"/>
                          <a:ea typeface="Times New Roman" panose="02020603050405020304" pitchFamily="18" charset="0"/>
                        </a:rPr>
                        <a:t>द्रव घनता </a:t>
                      </a:r>
                    </a:p>
                  </a:txBody>
                  <a:tcPr marL="81280" marR="81280" marT="0" marB="0"/>
                </a:tc>
                <a:tc>
                  <a:txBody>
                    <a:bodyPr/>
                    <a:lstStyle/>
                    <a:p>
                      <a:pPr marL="228600" marR="114300">
                        <a:lnSpc>
                          <a:spcPct val="150000"/>
                        </a:lnSpc>
                        <a:spcAft>
                          <a:spcPts val="600"/>
                        </a:spcAft>
                      </a:pPr>
                      <a:r>
                        <a:rPr lang="en-US" sz="2800">
                          <a:effectLst/>
                          <a:latin typeface="Times New Roman" panose="02020603050405020304" pitchFamily="18" charset="0"/>
                          <a:ea typeface="Times New Roman" panose="02020603050405020304" pitchFamily="18" charset="0"/>
                        </a:rPr>
                        <a:t>1.37</a:t>
                      </a:r>
                      <a:endParaRPr lang="en-IN" sz="3200">
                        <a:effectLst/>
                        <a:latin typeface="Times New Roman" panose="02020603050405020304" pitchFamily="18" charset="0"/>
                        <a:ea typeface="Times New Roman" panose="02020603050405020304" pitchFamily="18" charset="0"/>
                      </a:endParaRPr>
                    </a:p>
                  </a:txBody>
                  <a:tcPr marL="81280" marR="81280" marT="0" marB="0"/>
                </a:tc>
                <a:tc>
                  <a:txBody>
                    <a:bodyPr/>
                    <a:lstStyle/>
                    <a:p>
                      <a:pPr marL="228600" marR="114300">
                        <a:lnSpc>
                          <a:spcPct val="150000"/>
                        </a:lnSpc>
                        <a:spcAft>
                          <a:spcPts val="600"/>
                        </a:spcAft>
                      </a:pPr>
                      <a:r>
                        <a:rPr lang="en-US" sz="2800">
                          <a:effectLst/>
                          <a:latin typeface="Times New Roman" panose="02020603050405020304" pitchFamily="18" charset="0"/>
                          <a:ea typeface="Times New Roman" panose="02020603050405020304" pitchFamily="18" charset="0"/>
                        </a:rPr>
                        <a:t>1.65</a:t>
                      </a:r>
                      <a:endParaRPr lang="en-IN" sz="3200">
                        <a:effectLst/>
                        <a:latin typeface="Times New Roman" panose="02020603050405020304" pitchFamily="18" charset="0"/>
                        <a:ea typeface="Times New Roman" panose="02020603050405020304" pitchFamily="18" charset="0"/>
                      </a:endParaRPr>
                    </a:p>
                  </a:txBody>
                  <a:tcPr marL="81280" marR="81280" marT="0" marB="0"/>
                </a:tc>
                <a:extLst>
                  <a:ext uri="{0D108BD9-81ED-4DB2-BD59-A6C34878D82A}">
                    <a16:rowId xmlns:a16="http://schemas.microsoft.com/office/drawing/2014/main" val="10003"/>
                  </a:ext>
                </a:extLst>
              </a:tr>
              <a:tr h="613695">
                <a:tc>
                  <a:txBody>
                    <a:bodyPr/>
                    <a:lstStyle/>
                    <a:p>
                      <a:pPr marL="228600" marR="114300">
                        <a:lnSpc>
                          <a:spcPct val="150000"/>
                        </a:lnSpc>
                        <a:spcAft>
                          <a:spcPts val="600"/>
                        </a:spcAft>
                        <a:tabLst>
                          <a:tab pos="622300" algn="l"/>
                        </a:tabLst>
                      </a:pPr>
                      <a:r>
                        <a:rPr lang="hi-IN" altLang="en-US" sz="2800">
                          <a:effectLst/>
                          <a:latin typeface="Times New Roman" panose="02020603050405020304" pitchFamily="18" charset="0"/>
                          <a:ea typeface="Times New Roman" panose="02020603050405020304" pitchFamily="18" charset="0"/>
                        </a:rPr>
                        <a:t>अस्थिरता </a:t>
                      </a:r>
                    </a:p>
                  </a:txBody>
                  <a:tcPr marL="81280" marR="81280" marT="0" marB="0"/>
                </a:tc>
                <a:tc>
                  <a:txBody>
                    <a:bodyPr/>
                    <a:lstStyle/>
                    <a:p>
                      <a:pPr marL="228600" marR="114300">
                        <a:lnSpc>
                          <a:spcPct val="150000"/>
                        </a:lnSpc>
                        <a:spcAft>
                          <a:spcPts val="600"/>
                        </a:spcAft>
                      </a:pPr>
                      <a:r>
                        <a:rPr lang="en-US" sz="2800">
                          <a:effectLst/>
                          <a:latin typeface="Times New Roman" panose="02020603050405020304" pitchFamily="18" charset="0"/>
                          <a:ea typeface="Times New Roman" panose="02020603050405020304" pitchFamily="18" charset="0"/>
                        </a:rPr>
                        <a:t>Short</a:t>
                      </a:r>
                      <a:endParaRPr lang="en-IN" sz="3200">
                        <a:effectLst/>
                        <a:latin typeface="Times New Roman" panose="02020603050405020304" pitchFamily="18" charset="0"/>
                        <a:ea typeface="Times New Roman" panose="02020603050405020304" pitchFamily="18" charset="0"/>
                      </a:endParaRPr>
                    </a:p>
                  </a:txBody>
                  <a:tcPr marL="81280" marR="81280" marT="0" marB="0"/>
                </a:tc>
                <a:tc>
                  <a:txBody>
                    <a:bodyPr/>
                    <a:lstStyle/>
                    <a:p>
                      <a:pPr marL="228600" marR="114300">
                        <a:lnSpc>
                          <a:spcPct val="150000"/>
                        </a:lnSpc>
                        <a:spcAft>
                          <a:spcPts val="600"/>
                        </a:spcAft>
                      </a:pPr>
                      <a:r>
                        <a:rPr lang="en-US" sz="2800" dirty="0">
                          <a:effectLst/>
                          <a:latin typeface="Times New Roman" panose="02020603050405020304" pitchFamily="18" charset="0"/>
                          <a:ea typeface="Times New Roman" panose="02020603050405020304" pitchFamily="18" charset="0"/>
                        </a:rPr>
                        <a:t>Short</a:t>
                      </a:r>
                      <a:endParaRPr lang="en-IN" sz="3200" dirty="0">
                        <a:effectLst/>
                        <a:latin typeface="Times New Roman" panose="02020603050405020304" pitchFamily="18" charset="0"/>
                        <a:ea typeface="Times New Roman" panose="02020603050405020304" pitchFamily="18" charset="0"/>
                      </a:endParaRPr>
                    </a:p>
                  </a:txBody>
                  <a:tcPr marL="81280" marR="81280" marT="0" marB="0"/>
                </a:tc>
                <a:extLst>
                  <a:ext uri="{0D108BD9-81ED-4DB2-BD59-A6C34878D82A}">
                    <a16:rowId xmlns:a16="http://schemas.microsoft.com/office/drawing/2014/main" val="10004"/>
                  </a:ext>
                </a:extLst>
              </a:tr>
            </a:tbl>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7634" y="2065810"/>
            <a:ext cx="3453178" cy="2421174"/>
          </a:xfrm>
        </p:spPr>
        <p:txBody>
          <a:bodyPr>
            <a:noAutofit/>
          </a:bodyPr>
          <a:lstStyle/>
          <a:p>
            <a:pPr algn="ctr"/>
            <a:r>
              <a:rPr lang="hi-IN" altLang="en-US" sz="4000" b="1" dirty="0">
                <a:solidFill>
                  <a:srgbClr val="C00000"/>
                </a:solidFill>
                <a:latin typeface="Open Sans"/>
                <a:cs typeface="Arial" panose="020B0604020202020204" pitchFamily="34" charset="0"/>
              </a:rPr>
              <a:t>फासजिन - रासायनिक विशेषताए </a:t>
            </a:r>
          </a:p>
        </p:txBody>
      </p:sp>
      <p:pic>
        <p:nvPicPr>
          <p:cNvPr id="8" name="object 4"/>
          <p:cNvPicPr/>
          <p:nvPr/>
        </p:nvPicPr>
        <p:blipFill rotWithShape="1">
          <a:blip r:embed="rId2" cstate="print"/>
          <a:srcRect r="21695"/>
          <a:stretch>
            <a:fillRect/>
          </a:stretch>
        </p:blipFill>
        <p:spPr>
          <a:xfrm>
            <a:off x="10741032" y="27603"/>
            <a:ext cx="1436668" cy="1088879"/>
          </a:xfrm>
          <a:prstGeom prst="rect">
            <a:avLst/>
          </a:prstGeom>
        </p:spPr>
      </p:pic>
      <p:pic>
        <p:nvPicPr>
          <p:cNvPr id="9" name="Picture 8"/>
          <p:cNvPicPr>
            <a:picLocks noChangeAspect="1"/>
          </p:cNvPicPr>
          <p:nvPr/>
        </p:nvPicPr>
        <p:blipFill>
          <a:blip r:embed="rId3"/>
          <a:stretch>
            <a:fillRect/>
          </a:stretch>
        </p:blipFill>
        <p:spPr>
          <a:xfrm>
            <a:off x="234651" y="117884"/>
            <a:ext cx="1384533" cy="941482"/>
          </a:xfrm>
          <a:prstGeom prst="rect">
            <a:avLst/>
          </a:prstGeom>
        </p:spPr>
      </p:pic>
      <p:pic>
        <p:nvPicPr>
          <p:cNvPr id="3" name="Picture 2"/>
          <p:cNvPicPr>
            <a:picLocks noChangeAspect="1"/>
          </p:cNvPicPr>
          <p:nvPr/>
        </p:nvPicPr>
        <p:blipFill>
          <a:blip r:embed="rId4"/>
          <a:stretch>
            <a:fillRect/>
          </a:stretch>
        </p:blipFill>
        <p:spPr>
          <a:xfrm>
            <a:off x="3900170" y="2152650"/>
            <a:ext cx="6959600" cy="3549650"/>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6570" y="2129155"/>
            <a:ext cx="3770630" cy="2421255"/>
          </a:xfrm>
        </p:spPr>
        <p:txBody>
          <a:bodyPr>
            <a:noAutofit/>
          </a:bodyPr>
          <a:lstStyle/>
          <a:p>
            <a:pPr algn="ctr"/>
            <a:r>
              <a:rPr lang="hi-IN" altLang="en-US" sz="4000" b="1" dirty="0">
                <a:solidFill>
                  <a:srgbClr val="C00000"/>
                </a:solidFill>
                <a:latin typeface="Open Sans"/>
                <a:cs typeface="Arial" panose="020B0604020202020204" pitchFamily="34" charset="0"/>
                <a:sym typeface="+mn-ea"/>
              </a:rPr>
              <a:t>फासजिन - भौतिक विशेषताए </a:t>
            </a:r>
            <a:endParaRPr lang="en-US" sz="4000" b="1" dirty="0">
              <a:solidFill>
                <a:srgbClr val="C00000"/>
              </a:solidFill>
              <a:latin typeface="Open Sans"/>
              <a:cs typeface="Arial" panose="020B0604020202020204" pitchFamily="34" charset="0"/>
            </a:endParaRPr>
          </a:p>
        </p:txBody>
      </p:sp>
      <p:pic>
        <p:nvPicPr>
          <p:cNvPr id="8" name="object 4"/>
          <p:cNvPicPr/>
          <p:nvPr/>
        </p:nvPicPr>
        <p:blipFill rotWithShape="1">
          <a:blip r:embed="rId2" cstate="print"/>
          <a:srcRect r="21695"/>
          <a:stretch>
            <a:fillRect/>
          </a:stretch>
        </p:blipFill>
        <p:spPr>
          <a:xfrm>
            <a:off x="10741032" y="27603"/>
            <a:ext cx="1436668" cy="1088879"/>
          </a:xfrm>
          <a:prstGeom prst="rect">
            <a:avLst/>
          </a:prstGeom>
        </p:spPr>
      </p:pic>
      <p:pic>
        <p:nvPicPr>
          <p:cNvPr id="9" name="Picture 8"/>
          <p:cNvPicPr>
            <a:picLocks noChangeAspect="1"/>
          </p:cNvPicPr>
          <p:nvPr/>
        </p:nvPicPr>
        <p:blipFill>
          <a:blip r:embed="rId3"/>
          <a:stretch>
            <a:fillRect/>
          </a:stretch>
        </p:blipFill>
        <p:spPr>
          <a:xfrm>
            <a:off x="234651" y="117884"/>
            <a:ext cx="1384533" cy="941482"/>
          </a:xfrm>
          <a:prstGeom prst="rect">
            <a:avLst/>
          </a:prstGeom>
        </p:spPr>
      </p:pic>
      <p:pic>
        <p:nvPicPr>
          <p:cNvPr id="3" name="Picture 2"/>
          <p:cNvPicPr>
            <a:picLocks noChangeAspect="1"/>
          </p:cNvPicPr>
          <p:nvPr/>
        </p:nvPicPr>
        <p:blipFill>
          <a:blip r:embed="rId4"/>
          <a:stretch>
            <a:fillRect/>
          </a:stretch>
        </p:blipFill>
        <p:spPr>
          <a:xfrm>
            <a:off x="4808855" y="1544955"/>
            <a:ext cx="6634480" cy="4479290"/>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870" y="2129155"/>
            <a:ext cx="3219450" cy="2421255"/>
          </a:xfrm>
        </p:spPr>
        <p:txBody>
          <a:bodyPr>
            <a:noAutofit/>
          </a:bodyPr>
          <a:lstStyle/>
          <a:p>
            <a:pPr algn="ctr"/>
            <a:r>
              <a:rPr lang="en-US" sz="4000" b="1" dirty="0">
                <a:solidFill>
                  <a:srgbClr val="C00000"/>
                </a:solidFill>
                <a:latin typeface="Open Sans"/>
                <a:cs typeface="Arial" panose="020B0604020202020204" pitchFamily="34" charset="0"/>
              </a:rPr>
              <a:t> </a:t>
            </a:r>
            <a:r>
              <a:rPr lang="hi-IN" altLang="en-US" sz="4000" b="1" dirty="0">
                <a:solidFill>
                  <a:srgbClr val="C00000"/>
                </a:solidFill>
                <a:latin typeface="Open Sans"/>
                <a:cs typeface="Arial" panose="020B0604020202020204" pitchFamily="34" charset="0"/>
              </a:rPr>
              <a:t>मनो रसायन </a:t>
            </a:r>
          </a:p>
        </p:txBody>
      </p:sp>
      <p:pic>
        <p:nvPicPr>
          <p:cNvPr id="8" name="object 4"/>
          <p:cNvPicPr/>
          <p:nvPr/>
        </p:nvPicPr>
        <p:blipFill rotWithShape="1">
          <a:blip r:embed="rId2" cstate="print"/>
          <a:srcRect r="21695"/>
          <a:stretch>
            <a:fillRect/>
          </a:stretch>
        </p:blipFill>
        <p:spPr>
          <a:xfrm>
            <a:off x="10741032" y="27603"/>
            <a:ext cx="1436668" cy="1088879"/>
          </a:xfrm>
          <a:prstGeom prst="rect">
            <a:avLst/>
          </a:prstGeom>
        </p:spPr>
      </p:pic>
      <p:pic>
        <p:nvPicPr>
          <p:cNvPr id="9" name="Picture 8"/>
          <p:cNvPicPr>
            <a:picLocks noChangeAspect="1"/>
          </p:cNvPicPr>
          <p:nvPr/>
        </p:nvPicPr>
        <p:blipFill>
          <a:blip r:embed="rId3"/>
          <a:stretch>
            <a:fillRect/>
          </a:stretch>
        </p:blipFill>
        <p:spPr>
          <a:xfrm>
            <a:off x="234651" y="117884"/>
            <a:ext cx="1384533" cy="941482"/>
          </a:xfrm>
          <a:prstGeom prst="rect">
            <a:avLst/>
          </a:prstGeom>
        </p:spPr>
      </p:pic>
      <p:pic>
        <p:nvPicPr>
          <p:cNvPr id="3" name="Picture 2"/>
          <p:cNvPicPr>
            <a:picLocks noChangeAspect="1"/>
          </p:cNvPicPr>
          <p:nvPr/>
        </p:nvPicPr>
        <p:blipFill>
          <a:blip r:embed="rId4"/>
          <a:stretch>
            <a:fillRect/>
          </a:stretch>
        </p:blipFill>
        <p:spPr>
          <a:xfrm>
            <a:off x="3779520" y="1371600"/>
            <a:ext cx="8197850" cy="470916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6394" y="2882346"/>
            <a:ext cx="3846887" cy="1192695"/>
          </a:xfrm>
        </p:spPr>
        <p:txBody>
          <a:bodyPr>
            <a:noAutofit/>
          </a:bodyPr>
          <a:lstStyle/>
          <a:p>
            <a:pPr algn="ctr"/>
            <a:r>
              <a:rPr lang="hi-IN" altLang="en-US" sz="4000" b="1" dirty="0">
                <a:solidFill>
                  <a:srgbClr val="C00000"/>
                </a:solidFill>
                <a:latin typeface="Open Sans"/>
                <a:cs typeface="Arial" panose="020B0604020202020204" pitchFamily="34" charset="0"/>
              </a:rPr>
              <a:t>विश्व युद्ध </a:t>
            </a:r>
            <a:r>
              <a:rPr lang="en-US" sz="4000" b="1" dirty="0">
                <a:solidFill>
                  <a:srgbClr val="C00000"/>
                </a:solidFill>
                <a:latin typeface="Open Sans"/>
                <a:cs typeface="Arial" panose="020B0604020202020204" pitchFamily="34" charset="0"/>
              </a:rPr>
              <a:t>-I</a:t>
            </a:r>
          </a:p>
        </p:txBody>
      </p:sp>
      <p:sp>
        <p:nvSpPr>
          <p:cNvPr id="3" name="Content Placeholder 2"/>
          <p:cNvSpPr>
            <a:spLocks noGrp="1"/>
          </p:cNvSpPr>
          <p:nvPr>
            <p:ph idx="1"/>
            <p:custDataLst>
              <p:tags r:id="rId1"/>
            </p:custDataLst>
          </p:nvPr>
        </p:nvSpPr>
        <p:spPr>
          <a:xfrm>
            <a:off x="4130040" y="1201420"/>
            <a:ext cx="7489825" cy="5293995"/>
          </a:xfrm>
        </p:spPr>
        <p:txBody>
          <a:bodyPr>
            <a:noAutofit/>
          </a:bodyPr>
          <a:lstStyle/>
          <a:p>
            <a:pPr lvl="0" algn="just">
              <a:lnSpc>
                <a:spcPct val="120000"/>
              </a:lnSpc>
              <a:buFont typeface="Wingdings" panose="05000000000000000000" charset="0"/>
              <a:buChar char="ü"/>
            </a:pPr>
            <a:r>
              <a:rPr lang="hi-IN" altLang="en-US" dirty="0">
                <a:latin typeface="Open Sans"/>
                <a:cs typeface="Times New Roman" panose="02020603050405020304" pitchFamily="18" charset="0"/>
              </a:rPr>
              <a:t>प्रथम विश्व युद्ध में रासायनिक हथियारों का उपयोग शुरू हुआ। </a:t>
            </a:r>
          </a:p>
          <a:p>
            <a:pPr lvl="0" algn="just">
              <a:lnSpc>
                <a:spcPct val="120000"/>
              </a:lnSpc>
              <a:buFont typeface="Wingdings" panose="05000000000000000000" charset="0"/>
              <a:buChar char="ü"/>
            </a:pPr>
            <a:endParaRPr lang="hi-IN" altLang="en-US" dirty="0">
              <a:latin typeface="Open Sans"/>
              <a:cs typeface="Times New Roman" panose="02020603050405020304" pitchFamily="18" charset="0"/>
            </a:endParaRPr>
          </a:p>
          <a:p>
            <a:pPr lvl="0" algn="just">
              <a:lnSpc>
                <a:spcPct val="120000"/>
              </a:lnSpc>
              <a:buFont typeface="Wingdings" panose="05000000000000000000" charset="0"/>
              <a:buChar char="ü"/>
            </a:pPr>
            <a:r>
              <a:rPr lang="hi-IN" altLang="en-US" dirty="0">
                <a:latin typeface="Open Sans"/>
                <a:cs typeface="Times New Roman" panose="02020603050405020304" pitchFamily="18" charset="0"/>
              </a:rPr>
              <a:t>1914 में फ्रांसीसियों ने ग्रेनेड में आंसू गैस का उपयोग किया, और जर्मनों ने तोपखाने के गोले में आंसू गैस का जवाब दिया। </a:t>
            </a:r>
          </a:p>
          <a:p>
            <a:pPr lvl="0" algn="just">
              <a:lnSpc>
                <a:spcPct val="120000"/>
              </a:lnSpc>
              <a:buFont typeface="Wingdings" panose="05000000000000000000" charset="0"/>
              <a:buChar char="ü"/>
            </a:pPr>
            <a:endParaRPr lang="hi-IN" altLang="en-US" dirty="0">
              <a:latin typeface="Open Sans"/>
              <a:cs typeface="Times New Roman" panose="02020603050405020304" pitchFamily="18" charset="0"/>
            </a:endParaRPr>
          </a:p>
          <a:p>
            <a:pPr lvl="0" algn="just">
              <a:lnSpc>
                <a:spcPct val="120000"/>
              </a:lnSpc>
              <a:buFont typeface="Wingdings" panose="05000000000000000000" charset="0"/>
              <a:buChar char="ü"/>
            </a:pPr>
            <a:r>
              <a:rPr lang="hi-IN" altLang="en-US" dirty="0">
                <a:latin typeface="Open Sans"/>
                <a:cs typeface="Times New Roman" panose="02020603050405020304" pitchFamily="18" charset="0"/>
              </a:rPr>
              <a:t>1915 में जर्मनों ने यप्रेस, फ्रांस में क्लोरीन गैस से फ्रांसीसियों पर हमला किया। इसी साल, ब्रिटिश ने लूज़ की लड़ाई में जर्मनों के खिलाफ क्लोरीन गैस का उपयोग किया।</a:t>
            </a:r>
          </a:p>
        </p:txBody>
      </p:sp>
      <p:pic>
        <p:nvPicPr>
          <p:cNvPr id="8" name="object 4"/>
          <p:cNvPicPr/>
          <p:nvPr/>
        </p:nvPicPr>
        <p:blipFill rotWithShape="1">
          <a:blip r:embed="rId3" cstate="print"/>
          <a:srcRect r="21695"/>
          <a:stretch>
            <a:fillRect/>
          </a:stretch>
        </p:blipFill>
        <p:spPr>
          <a:xfrm>
            <a:off x="10741032" y="27603"/>
            <a:ext cx="1436668" cy="1088879"/>
          </a:xfrm>
          <a:prstGeom prst="rect">
            <a:avLst/>
          </a:prstGeom>
        </p:spPr>
      </p:pic>
      <p:pic>
        <p:nvPicPr>
          <p:cNvPr id="9" name="Picture 8"/>
          <p:cNvPicPr>
            <a:picLocks noChangeAspect="1"/>
          </p:cNvPicPr>
          <p:nvPr/>
        </p:nvPicPr>
        <p:blipFill>
          <a:blip r:embed="rId4"/>
          <a:stretch>
            <a:fillRect/>
          </a:stretch>
        </p:blipFill>
        <p:spPr>
          <a:xfrm>
            <a:off x="234651" y="117884"/>
            <a:ext cx="1384533" cy="941482"/>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545" y="2129155"/>
            <a:ext cx="2677795" cy="2421255"/>
          </a:xfrm>
        </p:spPr>
        <p:txBody>
          <a:bodyPr>
            <a:noAutofit/>
          </a:bodyPr>
          <a:lstStyle/>
          <a:p>
            <a:pPr algn="ctr"/>
            <a:r>
              <a:rPr lang="hi-IN" altLang="en-US" sz="4000" b="1" dirty="0">
                <a:solidFill>
                  <a:srgbClr val="C00000"/>
                </a:solidFill>
                <a:latin typeface="Open Sans"/>
                <a:cs typeface="Arial" panose="020B0604020202020204" pitchFamily="34" charset="0"/>
              </a:rPr>
              <a:t>बी झेड -एजेंट </a:t>
            </a:r>
          </a:p>
        </p:txBody>
      </p:sp>
      <p:pic>
        <p:nvPicPr>
          <p:cNvPr id="8" name="object 4"/>
          <p:cNvPicPr/>
          <p:nvPr/>
        </p:nvPicPr>
        <p:blipFill rotWithShape="1">
          <a:blip r:embed="rId2" cstate="print"/>
          <a:srcRect r="21695"/>
          <a:stretch>
            <a:fillRect/>
          </a:stretch>
        </p:blipFill>
        <p:spPr>
          <a:xfrm>
            <a:off x="10741032" y="27603"/>
            <a:ext cx="1436668" cy="1088879"/>
          </a:xfrm>
          <a:prstGeom prst="rect">
            <a:avLst/>
          </a:prstGeom>
        </p:spPr>
      </p:pic>
      <p:pic>
        <p:nvPicPr>
          <p:cNvPr id="9" name="Picture 8"/>
          <p:cNvPicPr>
            <a:picLocks noChangeAspect="1"/>
          </p:cNvPicPr>
          <p:nvPr/>
        </p:nvPicPr>
        <p:blipFill>
          <a:blip r:embed="rId3"/>
          <a:stretch>
            <a:fillRect/>
          </a:stretch>
        </p:blipFill>
        <p:spPr>
          <a:xfrm>
            <a:off x="234651" y="117884"/>
            <a:ext cx="1384533" cy="941482"/>
          </a:xfrm>
          <a:prstGeom prst="rect">
            <a:avLst/>
          </a:prstGeom>
        </p:spPr>
      </p:pic>
      <p:sp>
        <p:nvSpPr>
          <p:cNvPr id="7" name="Content Placeholder 16"/>
          <p:cNvSpPr txBox="1"/>
          <p:nvPr/>
        </p:nvSpPr>
        <p:spPr>
          <a:xfrm>
            <a:off x="4216400" y="1278890"/>
            <a:ext cx="7139305" cy="515429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0"/>
              </a:lnSpc>
            </a:pPr>
            <a:r>
              <a:rPr lang="hi-IN" altLang="en-US" dirty="0">
                <a:latin typeface="Open Sans"/>
                <a:cs typeface="Times New Roman" panose="02020603050405020304" pitchFamily="18" charset="0"/>
              </a:rPr>
              <a:t>रासायनिक नाम </a:t>
            </a:r>
            <a:r>
              <a:rPr lang="en-US" altLang="en-US" dirty="0">
                <a:latin typeface="Open Sans"/>
                <a:cs typeface="Times New Roman" panose="02020603050405020304" pitchFamily="18" charset="0"/>
              </a:rPr>
              <a:t>	: 3 </a:t>
            </a:r>
            <a:r>
              <a:rPr lang="en-US" altLang="en-US" dirty="0" err="1">
                <a:latin typeface="Open Sans"/>
                <a:cs typeface="Times New Roman" panose="02020603050405020304" pitchFamily="18" charset="0"/>
              </a:rPr>
              <a:t>quinuclidiny</a:t>
            </a:r>
            <a:r>
              <a:rPr lang="en-US" altLang="en-US" dirty="0">
                <a:latin typeface="Open Sans"/>
                <a:cs typeface="Times New Roman" panose="02020603050405020304" pitchFamily="18" charset="0"/>
              </a:rPr>
              <a:t> benzilate (BZ)</a:t>
            </a:r>
          </a:p>
          <a:p>
            <a:pPr>
              <a:lnSpc>
                <a:spcPct val="200000"/>
              </a:lnSpc>
            </a:pPr>
            <a:r>
              <a:rPr lang="hi-IN" altLang="en-US" dirty="0">
                <a:latin typeface="Open Sans"/>
                <a:cs typeface="Times New Roman" panose="02020603050405020304" pitchFamily="18" charset="0"/>
              </a:rPr>
              <a:t>भौतिक स्थिति </a:t>
            </a:r>
            <a:r>
              <a:rPr lang="en-US" altLang="en-US" dirty="0">
                <a:latin typeface="Open Sans"/>
                <a:cs typeface="Times New Roman" panose="02020603050405020304" pitchFamily="18" charset="0"/>
              </a:rPr>
              <a:t>	: white solid</a:t>
            </a:r>
          </a:p>
          <a:p>
            <a:pPr>
              <a:lnSpc>
                <a:spcPct val="200000"/>
              </a:lnSpc>
            </a:pPr>
            <a:r>
              <a:rPr lang="hi-IN" altLang="en-US" dirty="0">
                <a:latin typeface="Open Sans"/>
                <a:cs typeface="Times New Roman" panose="02020603050405020304" pitchFamily="18" charset="0"/>
              </a:rPr>
              <a:t>कवथनांक </a:t>
            </a:r>
            <a:r>
              <a:rPr lang="en-US" altLang="en-US" dirty="0">
                <a:latin typeface="Open Sans"/>
                <a:cs typeface="Times New Roman" panose="02020603050405020304" pitchFamily="18" charset="0"/>
              </a:rPr>
              <a:t>	: 160 C</a:t>
            </a:r>
          </a:p>
          <a:p>
            <a:pPr>
              <a:lnSpc>
                <a:spcPct val="200000"/>
              </a:lnSpc>
            </a:pPr>
            <a:r>
              <a:rPr lang="hi-IN" altLang="en-US" dirty="0">
                <a:latin typeface="Open Sans"/>
                <a:cs typeface="Times New Roman" panose="02020603050405020304" pitchFamily="18" charset="0"/>
              </a:rPr>
              <a:t>अस्थिरता </a:t>
            </a:r>
            <a:r>
              <a:rPr lang="en-US" altLang="en-US" dirty="0">
                <a:latin typeface="Open Sans"/>
                <a:cs typeface="Times New Roman" panose="02020603050405020304" pitchFamily="18" charset="0"/>
              </a:rPr>
              <a:t>		: Negligible</a:t>
            </a:r>
          </a:p>
          <a:p>
            <a:pPr marL="289560" indent="-289560">
              <a:lnSpc>
                <a:spcPct val="200000"/>
              </a:lnSpc>
              <a:defRPr/>
            </a:pPr>
            <a:endParaRPr lang="en-US" altLang="ar-SA" dirty="0">
              <a:latin typeface="Open Sans"/>
            </a:endParaRPr>
          </a:p>
          <a:p>
            <a:pPr>
              <a:lnSpc>
                <a:spcPct val="200000"/>
              </a:lnSpc>
            </a:pPr>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910" y="2129155"/>
            <a:ext cx="3420110" cy="2421255"/>
          </a:xfrm>
        </p:spPr>
        <p:txBody>
          <a:bodyPr>
            <a:noAutofit/>
          </a:bodyPr>
          <a:lstStyle/>
          <a:p>
            <a:pPr algn="ctr"/>
            <a:r>
              <a:rPr lang="hi-IN" altLang="en-US" sz="4000" b="1" dirty="0">
                <a:solidFill>
                  <a:srgbClr val="C00000"/>
                </a:solidFill>
                <a:latin typeface="Open Sans"/>
                <a:cs typeface="Arial" panose="020B0604020202020204" pitchFamily="34" charset="0"/>
              </a:rPr>
              <a:t>जलन पैदा करने वाले </a:t>
            </a:r>
            <a:br>
              <a:rPr lang="hi-IN" altLang="en-US" sz="4000" b="1" dirty="0">
                <a:solidFill>
                  <a:srgbClr val="C00000"/>
                </a:solidFill>
                <a:latin typeface="Open Sans"/>
                <a:cs typeface="Arial" panose="020B0604020202020204" pitchFamily="34" charset="0"/>
              </a:rPr>
            </a:br>
            <a:r>
              <a:rPr lang="en-US" sz="4000" b="1" dirty="0">
                <a:solidFill>
                  <a:srgbClr val="C00000"/>
                </a:solidFill>
                <a:latin typeface="Open Sans"/>
                <a:cs typeface="Arial" panose="020B0604020202020204" pitchFamily="34" charset="0"/>
              </a:rPr>
              <a:t> (</a:t>
            </a:r>
            <a:r>
              <a:rPr lang="hi-IN" altLang="en-US" sz="4000" b="1" dirty="0">
                <a:solidFill>
                  <a:srgbClr val="C00000"/>
                </a:solidFill>
                <a:latin typeface="Open Sans"/>
                <a:cs typeface="Arial" panose="020B0604020202020204" pitchFamily="34" charset="0"/>
              </a:rPr>
              <a:t>अश्रु गैस </a:t>
            </a:r>
            <a:r>
              <a:rPr lang="en-US" sz="4000" b="1" dirty="0">
                <a:solidFill>
                  <a:srgbClr val="C00000"/>
                </a:solidFill>
                <a:latin typeface="Open Sans"/>
                <a:cs typeface="Arial" panose="020B0604020202020204" pitchFamily="34" charset="0"/>
              </a:rPr>
              <a:t>)</a:t>
            </a:r>
          </a:p>
        </p:txBody>
      </p:sp>
      <p:pic>
        <p:nvPicPr>
          <p:cNvPr id="8" name="object 4"/>
          <p:cNvPicPr/>
          <p:nvPr/>
        </p:nvPicPr>
        <p:blipFill rotWithShape="1">
          <a:blip r:embed="rId2" cstate="print"/>
          <a:srcRect r="21695"/>
          <a:stretch>
            <a:fillRect/>
          </a:stretch>
        </p:blipFill>
        <p:spPr>
          <a:xfrm>
            <a:off x="10741032" y="27603"/>
            <a:ext cx="1436668" cy="1088879"/>
          </a:xfrm>
          <a:prstGeom prst="rect">
            <a:avLst/>
          </a:prstGeom>
        </p:spPr>
      </p:pic>
      <p:pic>
        <p:nvPicPr>
          <p:cNvPr id="9" name="Picture 8"/>
          <p:cNvPicPr>
            <a:picLocks noChangeAspect="1"/>
          </p:cNvPicPr>
          <p:nvPr/>
        </p:nvPicPr>
        <p:blipFill>
          <a:blip r:embed="rId3"/>
          <a:stretch>
            <a:fillRect/>
          </a:stretch>
        </p:blipFill>
        <p:spPr>
          <a:xfrm>
            <a:off x="234651" y="117884"/>
            <a:ext cx="1384533" cy="941482"/>
          </a:xfrm>
          <a:prstGeom prst="rect">
            <a:avLst/>
          </a:prstGeom>
        </p:spPr>
      </p:pic>
      <p:pic>
        <p:nvPicPr>
          <p:cNvPr id="3" name="Picture 2"/>
          <p:cNvPicPr>
            <a:picLocks noChangeAspect="1"/>
          </p:cNvPicPr>
          <p:nvPr/>
        </p:nvPicPr>
        <p:blipFill>
          <a:blip r:embed="rId4"/>
          <a:stretch>
            <a:fillRect/>
          </a:stretch>
        </p:blipFill>
        <p:spPr>
          <a:xfrm>
            <a:off x="3842385" y="1116330"/>
            <a:ext cx="7966710" cy="5526405"/>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585" y="2129155"/>
            <a:ext cx="3183890" cy="2421255"/>
          </a:xfrm>
        </p:spPr>
        <p:txBody>
          <a:bodyPr>
            <a:noAutofit/>
          </a:bodyPr>
          <a:lstStyle/>
          <a:p>
            <a:pPr algn="ctr"/>
            <a:r>
              <a:rPr lang="hi-IN" altLang="en-US" sz="4000" b="1" dirty="0">
                <a:solidFill>
                  <a:srgbClr val="C00000"/>
                </a:solidFill>
                <a:latin typeface="Open Sans"/>
                <a:cs typeface="Arial" panose="020B0604020202020204" pitchFamily="34" charset="0"/>
                <a:sym typeface="+mn-ea"/>
              </a:rPr>
              <a:t>जलन पैदा करने वाले </a:t>
            </a:r>
            <a:br>
              <a:rPr lang="hi-IN" altLang="en-US" sz="4000" b="1" dirty="0">
                <a:solidFill>
                  <a:srgbClr val="C00000"/>
                </a:solidFill>
                <a:latin typeface="Open Sans"/>
                <a:cs typeface="Arial" panose="020B0604020202020204" pitchFamily="34" charset="0"/>
                <a:sym typeface="+mn-ea"/>
              </a:rPr>
            </a:br>
            <a:r>
              <a:rPr lang="en-US" sz="4000" b="1" dirty="0">
                <a:solidFill>
                  <a:srgbClr val="C00000"/>
                </a:solidFill>
                <a:latin typeface="Open Sans"/>
                <a:cs typeface="Arial" panose="020B0604020202020204" pitchFamily="34" charset="0"/>
                <a:sym typeface="+mn-ea"/>
              </a:rPr>
              <a:t> (</a:t>
            </a:r>
            <a:r>
              <a:rPr lang="hi-IN" altLang="en-US" sz="4000" b="1" dirty="0">
                <a:solidFill>
                  <a:srgbClr val="C00000"/>
                </a:solidFill>
                <a:latin typeface="Open Sans"/>
                <a:cs typeface="Arial" panose="020B0604020202020204" pitchFamily="34" charset="0"/>
                <a:sym typeface="+mn-ea"/>
              </a:rPr>
              <a:t>अश्रु गैस </a:t>
            </a:r>
            <a:r>
              <a:rPr lang="en-US" sz="4000" b="1" dirty="0">
                <a:solidFill>
                  <a:srgbClr val="C00000"/>
                </a:solidFill>
                <a:latin typeface="Open Sans"/>
                <a:cs typeface="Arial" panose="020B0604020202020204" pitchFamily="34" charset="0"/>
                <a:sym typeface="+mn-ea"/>
              </a:rPr>
              <a:t>)</a:t>
            </a:r>
            <a:endParaRPr lang="en-US" sz="4000" b="1" dirty="0">
              <a:solidFill>
                <a:srgbClr val="C00000"/>
              </a:solidFill>
              <a:latin typeface="Open Sans"/>
              <a:cs typeface="Arial" panose="020B0604020202020204" pitchFamily="34" charset="0"/>
            </a:endParaRPr>
          </a:p>
        </p:txBody>
      </p:sp>
      <p:pic>
        <p:nvPicPr>
          <p:cNvPr id="8" name="object 4"/>
          <p:cNvPicPr/>
          <p:nvPr/>
        </p:nvPicPr>
        <p:blipFill rotWithShape="1">
          <a:blip r:embed="rId2" cstate="print"/>
          <a:srcRect r="21695"/>
          <a:stretch>
            <a:fillRect/>
          </a:stretch>
        </p:blipFill>
        <p:spPr>
          <a:xfrm>
            <a:off x="10741032" y="27603"/>
            <a:ext cx="1436668" cy="1088879"/>
          </a:xfrm>
          <a:prstGeom prst="rect">
            <a:avLst/>
          </a:prstGeom>
        </p:spPr>
      </p:pic>
      <p:pic>
        <p:nvPicPr>
          <p:cNvPr id="9" name="Picture 8"/>
          <p:cNvPicPr>
            <a:picLocks noChangeAspect="1"/>
          </p:cNvPicPr>
          <p:nvPr/>
        </p:nvPicPr>
        <p:blipFill>
          <a:blip r:embed="rId3"/>
          <a:stretch>
            <a:fillRect/>
          </a:stretch>
        </p:blipFill>
        <p:spPr>
          <a:xfrm>
            <a:off x="234651" y="117884"/>
            <a:ext cx="1384533" cy="941482"/>
          </a:xfrm>
          <a:prstGeom prst="rect">
            <a:avLst/>
          </a:prstGeom>
        </p:spPr>
      </p:pic>
      <p:graphicFrame>
        <p:nvGraphicFramePr>
          <p:cNvPr id="6" name="Table 5"/>
          <p:cNvGraphicFramePr>
            <a:graphicFrameLocks noGrp="1"/>
          </p:cNvGraphicFramePr>
          <p:nvPr/>
        </p:nvGraphicFramePr>
        <p:xfrm>
          <a:off x="4122158" y="984928"/>
          <a:ext cx="6734175" cy="5711825"/>
        </p:xfrm>
        <a:graphic>
          <a:graphicData uri="http://schemas.openxmlformats.org/drawingml/2006/table">
            <a:tbl>
              <a:tblPr/>
              <a:tblGrid>
                <a:gridCol w="2637762">
                  <a:extLst>
                    <a:ext uri="{9D8B030D-6E8A-4147-A177-3AD203B41FA5}">
                      <a16:colId xmlns:a16="http://schemas.microsoft.com/office/drawing/2014/main" val="20000"/>
                    </a:ext>
                  </a:extLst>
                </a:gridCol>
                <a:gridCol w="1009145">
                  <a:extLst>
                    <a:ext uri="{9D8B030D-6E8A-4147-A177-3AD203B41FA5}">
                      <a16:colId xmlns:a16="http://schemas.microsoft.com/office/drawing/2014/main" val="20001"/>
                    </a:ext>
                  </a:extLst>
                </a:gridCol>
                <a:gridCol w="1092037">
                  <a:extLst>
                    <a:ext uri="{9D8B030D-6E8A-4147-A177-3AD203B41FA5}">
                      <a16:colId xmlns:a16="http://schemas.microsoft.com/office/drawing/2014/main" val="20002"/>
                    </a:ext>
                  </a:extLst>
                </a:gridCol>
                <a:gridCol w="1995344">
                  <a:extLst>
                    <a:ext uri="{9D8B030D-6E8A-4147-A177-3AD203B41FA5}">
                      <a16:colId xmlns:a16="http://schemas.microsoft.com/office/drawing/2014/main" val="20003"/>
                    </a:ext>
                  </a:extLst>
                </a:gridCol>
              </a:tblGrid>
              <a:tr h="577355">
                <a:tc>
                  <a:txBody>
                    <a:bodyPr/>
                    <a:lstStyle/>
                    <a:p>
                      <a:pPr marL="0" marR="0" algn="just">
                        <a:spcBef>
                          <a:spcPts val="0"/>
                        </a:spcBef>
                        <a:spcAft>
                          <a:spcPts val="0"/>
                        </a:spcAft>
                        <a:tabLst>
                          <a:tab pos="-1028700" algn="l"/>
                        </a:tabLst>
                      </a:pPr>
                      <a:r>
                        <a:rPr lang="en-US" sz="2800" b="1" dirty="0">
                          <a:latin typeface="Open Sans"/>
                          <a:ea typeface="Times New Roman" panose="02020603050405020304"/>
                        </a:rPr>
                        <a:t> Properties</a:t>
                      </a:r>
                    </a:p>
                  </a:txBody>
                  <a:tcPr marL="81280" marR="812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tabLst>
                          <a:tab pos="-1028700" algn="l"/>
                        </a:tabLst>
                      </a:pPr>
                      <a:r>
                        <a:rPr lang="en-US" sz="2800" b="1">
                          <a:latin typeface="Open Sans"/>
                          <a:ea typeface="Times New Roman" panose="02020603050405020304"/>
                        </a:rPr>
                        <a:t>CN</a:t>
                      </a:r>
                    </a:p>
                  </a:txBody>
                  <a:tcPr marL="81280" marR="812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tabLst>
                          <a:tab pos="-1028700" algn="l"/>
                        </a:tabLst>
                      </a:pPr>
                      <a:r>
                        <a:rPr lang="en-US" sz="2800" b="1">
                          <a:latin typeface="Open Sans"/>
                          <a:ea typeface="Times New Roman" panose="02020603050405020304"/>
                        </a:rPr>
                        <a:t>CS</a:t>
                      </a:r>
                    </a:p>
                  </a:txBody>
                  <a:tcPr marL="81280" marR="812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tabLst>
                          <a:tab pos="-1028700" algn="l"/>
                        </a:tabLst>
                      </a:pPr>
                      <a:r>
                        <a:rPr lang="en-US" sz="2800" b="1" dirty="0">
                          <a:latin typeface="Open Sans"/>
                          <a:ea typeface="Times New Roman" panose="02020603050405020304"/>
                        </a:rPr>
                        <a:t>CR</a:t>
                      </a:r>
                    </a:p>
                  </a:txBody>
                  <a:tcPr marL="81280" marR="812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860793">
                <a:tc>
                  <a:txBody>
                    <a:bodyPr/>
                    <a:lstStyle/>
                    <a:p>
                      <a:pPr marL="0" marR="0" algn="just">
                        <a:spcBef>
                          <a:spcPts val="0"/>
                        </a:spcBef>
                        <a:spcAft>
                          <a:spcPts val="0"/>
                        </a:spcAft>
                        <a:tabLst>
                          <a:tab pos="-1028700" algn="l"/>
                          <a:tab pos="-1028700" algn="l"/>
                          <a:tab pos="622300" algn="l"/>
                        </a:tabLst>
                      </a:pPr>
                      <a:r>
                        <a:rPr lang="en-US" sz="2800" dirty="0">
                          <a:latin typeface="Open Sans"/>
                          <a:ea typeface="Times New Roman" panose="02020603050405020304"/>
                        </a:rPr>
                        <a:t>Physical state</a:t>
                      </a:r>
                    </a:p>
                  </a:txBody>
                  <a:tcPr marL="81280" marR="812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tabLst>
                          <a:tab pos="-1028700" algn="l"/>
                        </a:tabLst>
                      </a:pPr>
                      <a:r>
                        <a:rPr lang="en-US" sz="2800">
                          <a:latin typeface="Open Sans"/>
                          <a:ea typeface="Times New Roman" panose="02020603050405020304"/>
                        </a:rPr>
                        <a:t>Solid</a:t>
                      </a:r>
                    </a:p>
                  </a:txBody>
                  <a:tcPr marL="81280" marR="812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tabLst>
                          <a:tab pos="-1028700" algn="l"/>
                        </a:tabLst>
                      </a:pPr>
                      <a:r>
                        <a:rPr lang="en-US" sz="2800">
                          <a:latin typeface="Open Sans"/>
                          <a:ea typeface="Times New Roman" panose="02020603050405020304"/>
                        </a:rPr>
                        <a:t>Solid</a:t>
                      </a:r>
                    </a:p>
                  </a:txBody>
                  <a:tcPr marL="81280" marR="812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tabLst>
                          <a:tab pos="-1028700" algn="l"/>
                        </a:tabLst>
                      </a:pPr>
                      <a:r>
                        <a:rPr lang="en-US" sz="2800">
                          <a:latin typeface="Open Sans"/>
                          <a:ea typeface="Times New Roman" panose="02020603050405020304"/>
                        </a:rPr>
                        <a:t>Pale yellow solid</a:t>
                      </a:r>
                    </a:p>
                  </a:txBody>
                  <a:tcPr marL="81280" marR="812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860425">
                <a:tc>
                  <a:txBody>
                    <a:bodyPr/>
                    <a:lstStyle/>
                    <a:p>
                      <a:pPr marL="0" marR="0" algn="just">
                        <a:spcBef>
                          <a:spcPts val="0"/>
                        </a:spcBef>
                        <a:spcAft>
                          <a:spcPts val="0"/>
                        </a:spcAft>
                        <a:tabLst>
                          <a:tab pos="-1028700" algn="l"/>
                          <a:tab pos="-1028700" algn="l"/>
                          <a:tab pos="622300" algn="l"/>
                        </a:tabLst>
                      </a:pPr>
                      <a:r>
                        <a:rPr lang="en-US" sz="2800" dirty="0">
                          <a:latin typeface="Open Sans"/>
                          <a:ea typeface="Times New Roman" panose="02020603050405020304"/>
                        </a:rPr>
                        <a:t>Melting point C</a:t>
                      </a:r>
                    </a:p>
                  </a:txBody>
                  <a:tcPr marL="81280" marR="812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tabLst>
                          <a:tab pos="-1028700" algn="l"/>
                        </a:tabLst>
                      </a:pPr>
                      <a:r>
                        <a:rPr lang="en-US" sz="2800">
                          <a:latin typeface="Open Sans"/>
                          <a:ea typeface="Times New Roman" panose="02020603050405020304"/>
                        </a:rPr>
                        <a:t>54</a:t>
                      </a:r>
                    </a:p>
                  </a:txBody>
                  <a:tcPr marL="81280" marR="812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tabLst>
                          <a:tab pos="-1028700" algn="l"/>
                        </a:tabLst>
                      </a:pPr>
                      <a:r>
                        <a:rPr lang="en-US" sz="2800" dirty="0">
                          <a:latin typeface="Open Sans"/>
                          <a:ea typeface="Times New Roman" panose="02020603050405020304"/>
                        </a:rPr>
                        <a:t>93-95</a:t>
                      </a:r>
                    </a:p>
                  </a:txBody>
                  <a:tcPr marL="81280" marR="812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tabLst>
                          <a:tab pos="-1028700" algn="l"/>
                        </a:tabLst>
                      </a:pPr>
                      <a:r>
                        <a:rPr lang="en-US" sz="2800">
                          <a:latin typeface="Open Sans"/>
                          <a:ea typeface="Times New Roman" panose="02020603050405020304"/>
                        </a:rPr>
                        <a:t>72</a:t>
                      </a:r>
                    </a:p>
                  </a:txBody>
                  <a:tcPr marL="81280" marR="812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860793">
                <a:tc>
                  <a:txBody>
                    <a:bodyPr/>
                    <a:lstStyle/>
                    <a:p>
                      <a:pPr marL="0" marR="0" algn="just">
                        <a:spcBef>
                          <a:spcPts val="0"/>
                        </a:spcBef>
                        <a:spcAft>
                          <a:spcPts val="0"/>
                        </a:spcAft>
                        <a:tabLst>
                          <a:tab pos="-1028700" algn="l"/>
                          <a:tab pos="-1028700" algn="l"/>
                          <a:tab pos="622300" algn="l"/>
                        </a:tabLst>
                      </a:pPr>
                      <a:r>
                        <a:rPr lang="en-US" sz="2800" dirty="0">
                          <a:latin typeface="Open Sans"/>
                          <a:ea typeface="Times New Roman" panose="02020603050405020304"/>
                        </a:rPr>
                        <a:t>Boiling point C</a:t>
                      </a:r>
                    </a:p>
                  </a:txBody>
                  <a:tcPr marL="81280" marR="812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tabLst>
                          <a:tab pos="-1028700" algn="l"/>
                        </a:tabLst>
                      </a:pPr>
                      <a:r>
                        <a:rPr lang="en-US" sz="2800">
                          <a:latin typeface="Open Sans"/>
                          <a:ea typeface="Times New Roman" panose="02020603050405020304"/>
                        </a:rPr>
                        <a:t>248</a:t>
                      </a:r>
                    </a:p>
                  </a:txBody>
                  <a:tcPr marL="81280" marR="812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tabLst>
                          <a:tab pos="-1028700" algn="l"/>
                        </a:tabLst>
                      </a:pPr>
                      <a:r>
                        <a:rPr lang="en-US" sz="2800">
                          <a:latin typeface="Open Sans"/>
                          <a:ea typeface="Times New Roman" panose="02020603050405020304"/>
                        </a:rPr>
                        <a:t>310-315</a:t>
                      </a:r>
                    </a:p>
                  </a:txBody>
                  <a:tcPr marL="81280" marR="812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tabLst>
                          <a:tab pos="-1028700" algn="l"/>
                        </a:tabLst>
                      </a:pPr>
                      <a:r>
                        <a:rPr lang="en-US" sz="2800">
                          <a:latin typeface="Open Sans"/>
                          <a:ea typeface="Times New Roman" panose="02020603050405020304"/>
                        </a:rPr>
                        <a:t>315</a:t>
                      </a:r>
                    </a:p>
                  </a:txBody>
                  <a:tcPr marL="81280" marR="812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77355">
                <a:tc>
                  <a:txBody>
                    <a:bodyPr/>
                    <a:lstStyle/>
                    <a:p>
                      <a:pPr marL="0" marR="0" algn="just">
                        <a:spcBef>
                          <a:spcPts val="0"/>
                        </a:spcBef>
                        <a:spcAft>
                          <a:spcPts val="0"/>
                        </a:spcAft>
                        <a:tabLst>
                          <a:tab pos="-1028700" algn="l"/>
                          <a:tab pos="-1028700" algn="l"/>
                          <a:tab pos="622300" algn="l"/>
                        </a:tabLst>
                      </a:pPr>
                      <a:r>
                        <a:rPr lang="en-US" sz="2800" dirty="0">
                          <a:latin typeface="Open Sans"/>
                          <a:ea typeface="Times New Roman" panose="02020603050405020304"/>
                        </a:rPr>
                        <a:t>Density G/ML </a:t>
                      </a:r>
                    </a:p>
                  </a:txBody>
                  <a:tcPr marL="81280" marR="812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tabLst>
                          <a:tab pos="-1028700" algn="l"/>
                        </a:tabLst>
                      </a:pPr>
                      <a:r>
                        <a:rPr lang="en-US" sz="2800" dirty="0">
                          <a:latin typeface="Open Sans"/>
                          <a:ea typeface="Times New Roman" panose="02020603050405020304"/>
                        </a:rPr>
                        <a:t>1.187</a:t>
                      </a:r>
                    </a:p>
                  </a:txBody>
                  <a:tcPr marL="81280" marR="812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tabLst>
                          <a:tab pos="-1028700" algn="l"/>
                        </a:tabLst>
                      </a:pPr>
                      <a:r>
                        <a:rPr lang="en-US" sz="2800" dirty="0">
                          <a:latin typeface="Open Sans"/>
                          <a:ea typeface="Times New Roman" panose="02020603050405020304"/>
                        </a:rPr>
                        <a:t>1.04</a:t>
                      </a:r>
                    </a:p>
                  </a:txBody>
                  <a:tcPr marL="81280" marR="812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tabLst>
                          <a:tab pos="-1028700" algn="l"/>
                        </a:tabLst>
                      </a:pPr>
                      <a:r>
                        <a:rPr lang="en-US" sz="2800" dirty="0">
                          <a:latin typeface="Open Sans"/>
                          <a:ea typeface="Times New Roman" panose="02020603050405020304"/>
                        </a:rPr>
                        <a:t>-</a:t>
                      </a:r>
                    </a:p>
                  </a:txBody>
                  <a:tcPr marL="81280" marR="812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860793">
                <a:tc>
                  <a:txBody>
                    <a:bodyPr/>
                    <a:lstStyle/>
                    <a:p>
                      <a:pPr marL="0" marR="0" algn="just">
                        <a:spcBef>
                          <a:spcPts val="0"/>
                        </a:spcBef>
                        <a:spcAft>
                          <a:spcPts val="0"/>
                        </a:spcAft>
                        <a:tabLst>
                          <a:tab pos="-1028700" algn="l"/>
                          <a:tab pos="-1028700" algn="l"/>
                          <a:tab pos="622300" algn="l"/>
                        </a:tabLst>
                      </a:pPr>
                      <a:r>
                        <a:rPr lang="en-US" sz="2800" dirty="0">
                          <a:latin typeface="Open Sans"/>
                          <a:ea typeface="Times New Roman" panose="02020603050405020304"/>
                        </a:rPr>
                        <a:t>Volatility mg/m3</a:t>
                      </a:r>
                    </a:p>
                  </a:txBody>
                  <a:tcPr marL="81280" marR="812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tabLst>
                          <a:tab pos="-1028700" algn="l"/>
                        </a:tabLst>
                      </a:pPr>
                      <a:r>
                        <a:rPr lang="en-US" sz="2800" dirty="0">
                          <a:latin typeface="Open Sans"/>
                          <a:ea typeface="Times New Roman" panose="02020603050405020304"/>
                        </a:rPr>
                        <a:t>34.3</a:t>
                      </a:r>
                    </a:p>
                  </a:txBody>
                  <a:tcPr marL="81280" marR="812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tabLst>
                          <a:tab pos="-1028700" algn="l"/>
                        </a:tabLst>
                      </a:pPr>
                      <a:r>
                        <a:rPr lang="en-US" sz="2800" dirty="0">
                          <a:latin typeface="Open Sans"/>
                          <a:ea typeface="Times New Roman" panose="02020603050405020304"/>
                        </a:rPr>
                        <a:t>0.71-</a:t>
                      </a:r>
                    </a:p>
                  </a:txBody>
                  <a:tcPr marL="81280" marR="812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tabLst>
                          <a:tab pos="-1028700" algn="l"/>
                        </a:tabLst>
                      </a:pPr>
                      <a:endParaRPr lang="en-US" sz="2800" dirty="0">
                        <a:latin typeface="Open Sans"/>
                        <a:ea typeface="Times New Roman" panose="02020603050405020304"/>
                      </a:endParaRPr>
                    </a:p>
                  </a:txBody>
                  <a:tcPr marL="81280" marR="812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ject 4"/>
          <p:cNvPicPr/>
          <p:nvPr/>
        </p:nvPicPr>
        <p:blipFill rotWithShape="1">
          <a:blip r:embed="rId2" cstate="print"/>
          <a:srcRect r="21695"/>
          <a:stretch>
            <a:fillRect/>
          </a:stretch>
        </p:blipFill>
        <p:spPr>
          <a:xfrm>
            <a:off x="10741032" y="27603"/>
            <a:ext cx="1436668" cy="1088879"/>
          </a:xfrm>
          <a:prstGeom prst="rect">
            <a:avLst/>
          </a:prstGeom>
        </p:spPr>
      </p:pic>
      <p:pic>
        <p:nvPicPr>
          <p:cNvPr id="9" name="Picture 8"/>
          <p:cNvPicPr>
            <a:picLocks noChangeAspect="1"/>
          </p:cNvPicPr>
          <p:nvPr/>
        </p:nvPicPr>
        <p:blipFill>
          <a:blip r:embed="rId3"/>
          <a:stretch>
            <a:fillRect/>
          </a:stretch>
        </p:blipFill>
        <p:spPr>
          <a:xfrm>
            <a:off x="234651" y="117884"/>
            <a:ext cx="1384533" cy="941482"/>
          </a:xfrm>
          <a:prstGeom prst="rect">
            <a:avLst/>
          </a:prstGeom>
        </p:spPr>
      </p:pic>
      <p:pic>
        <p:nvPicPr>
          <p:cNvPr id="4" name="Picture 3"/>
          <p:cNvPicPr>
            <a:picLocks noChangeAspect="1"/>
          </p:cNvPicPr>
          <p:nvPr/>
        </p:nvPicPr>
        <p:blipFill>
          <a:blip r:embed="rId4"/>
          <a:stretch>
            <a:fillRect/>
          </a:stretch>
        </p:blipFill>
        <p:spPr>
          <a:xfrm>
            <a:off x="857250" y="1348740"/>
            <a:ext cx="10276840" cy="4987290"/>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719" y="2044220"/>
            <a:ext cx="3453178" cy="2421174"/>
          </a:xfrm>
        </p:spPr>
        <p:txBody>
          <a:bodyPr>
            <a:noAutofit/>
          </a:bodyPr>
          <a:lstStyle/>
          <a:p>
            <a:pPr algn="ctr"/>
            <a:r>
              <a:rPr lang="hi-IN" altLang="en-US" sz="4000" b="1" dirty="0">
                <a:solidFill>
                  <a:srgbClr val="C00000"/>
                </a:solidFill>
                <a:latin typeface="Open Sans"/>
                <a:cs typeface="Arial" panose="020B0604020202020204" pitchFamily="34" charset="0"/>
              </a:rPr>
              <a:t>शाकनाशी </a:t>
            </a:r>
          </a:p>
        </p:txBody>
      </p:sp>
      <p:pic>
        <p:nvPicPr>
          <p:cNvPr id="8" name="object 4"/>
          <p:cNvPicPr/>
          <p:nvPr/>
        </p:nvPicPr>
        <p:blipFill rotWithShape="1">
          <a:blip r:embed="rId2" cstate="print"/>
          <a:srcRect r="21695"/>
          <a:stretch>
            <a:fillRect/>
          </a:stretch>
        </p:blipFill>
        <p:spPr>
          <a:xfrm>
            <a:off x="10741032" y="27603"/>
            <a:ext cx="1436668" cy="1088879"/>
          </a:xfrm>
          <a:prstGeom prst="rect">
            <a:avLst/>
          </a:prstGeom>
        </p:spPr>
      </p:pic>
      <p:pic>
        <p:nvPicPr>
          <p:cNvPr id="9" name="Picture 8"/>
          <p:cNvPicPr>
            <a:picLocks noChangeAspect="1"/>
          </p:cNvPicPr>
          <p:nvPr/>
        </p:nvPicPr>
        <p:blipFill>
          <a:blip r:embed="rId3"/>
          <a:stretch>
            <a:fillRect/>
          </a:stretch>
        </p:blipFill>
        <p:spPr>
          <a:xfrm>
            <a:off x="234651" y="117884"/>
            <a:ext cx="1384533" cy="941482"/>
          </a:xfrm>
          <a:prstGeom prst="rect">
            <a:avLst/>
          </a:prstGeom>
        </p:spPr>
      </p:pic>
      <p:pic>
        <p:nvPicPr>
          <p:cNvPr id="3" name="Picture 2"/>
          <p:cNvPicPr>
            <a:picLocks noChangeAspect="1"/>
          </p:cNvPicPr>
          <p:nvPr/>
        </p:nvPicPr>
        <p:blipFill>
          <a:blip r:embed="rId4"/>
          <a:stretch>
            <a:fillRect/>
          </a:stretch>
        </p:blipFill>
        <p:spPr>
          <a:xfrm>
            <a:off x="3882390" y="1116330"/>
            <a:ext cx="7982585" cy="5112385"/>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0033" y="2129310"/>
            <a:ext cx="3453178" cy="2421174"/>
          </a:xfrm>
        </p:spPr>
        <p:txBody>
          <a:bodyPr>
            <a:noAutofit/>
          </a:bodyPr>
          <a:lstStyle/>
          <a:p>
            <a:pPr algn="ctr"/>
            <a:r>
              <a:rPr lang="hi-IN" altLang="en-US" sz="4000" b="1" dirty="0">
                <a:solidFill>
                  <a:srgbClr val="C00000"/>
                </a:solidFill>
                <a:latin typeface="Open Sans"/>
                <a:cs typeface="Arial" panose="020B0604020202020204" pitchFamily="34" charset="0"/>
              </a:rPr>
              <a:t>प्रवेश मार्ग </a:t>
            </a:r>
          </a:p>
        </p:txBody>
      </p:sp>
      <p:pic>
        <p:nvPicPr>
          <p:cNvPr id="8" name="object 4"/>
          <p:cNvPicPr/>
          <p:nvPr/>
        </p:nvPicPr>
        <p:blipFill rotWithShape="1">
          <a:blip r:embed="rId2" cstate="print"/>
          <a:srcRect r="21695"/>
          <a:stretch>
            <a:fillRect/>
          </a:stretch>
        </p:blipFill>
        <p:spPr>
          <a:xfrm>
            <a:off x="10741032" y="27603"/>
            <a:ext cx="1436668" cy="1088879"/>
          </a:xfrm>
          <a:prstGeom prst="rect">
            <a:avLst/>
          </a:prstGeom>
        </p:spPr>
      </p:pic>
      <p:pic>
        <p:nvPicPr>
          <p:cNvPr id="9" name="Picture 8"/>
          <p:cNvPicPr>
            <a:picLocks noChangeAspect="1"/>
          </p:cNvPicPr>
          <p:nvPr/>
        </p:nvPicPr>
        <p:blipFill>
          <a:blip r:embed="rId3"/>
          <a:stretch>
            <a:fillRect/>
          </a:stretch>
        </p:blipFill>
        <p:spPr>
          <a:xfrm>
            <a:off x="234651" y="117884"/>
            <a:ext cx="1384533" cy="941482"/>
          </a:xfrm>
          <a:prstGeom prst="rect">
            <a:avLst/>
          </a:prstGeom>
        </p:spPr>
      </p:pic>
      <p:graphicFrame>
        <p:nvGraphicFramePr>
          <p:cNvPr id="10" name="Object 2"/>
          <p:cNvGraphicFramePr/>
          <p:nvPr/>
        </p:nvGraphicFramePr>
        <p:xfrm>
          <a:off x="6207982" y="1586761"/>
          <a:ext cx="2338916" cy="4868863"/>
        </p:xfrm>
        <a:graphic>
          <a:graphicData uri="http://schemas.openxmlformats.org/presentationml/2006/ole">
            <mc:AlternateContent xmlns:mc="http://schemas.openxmlformats.org/markup-compatibility/2006">
              <mc:Choice xmlns:v="urn:schemas-microsoft-com:vml" Requires="v">
                <p:oleObj name="CorelDRAW!" r:id="rId4" imgW="10220325" imgH="29213175" progId="">
                  <p:embed/>
                </p:oleObj>
              </mc:Choice>
              <mc:Fallback>
                <p:oleObj name="CorelDRAW!" r:id="rId4" imgW="10220325" imgH="29213175" progId="">
                  <p:embed/>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07982" y="1586761"/>
                        <a:ext cx="2338916" cy="4868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Rectangle 4"/>
          <p:cNvSpPr>
            <a:spLocks noChangeArrowheads="1"/>
          </p:cNvSpPr>
          <p:nvPr/>
        </p:nvSpPr>
        <p:spPr bwMode="auto">
          <a:xfrm>
            <a:off x="10490002" y="2210648"/>
            <a:ext cx="800100" cy="451485"/>
          </a:xfrm>
          <a:prstGeom prst="rect">
            <a:avLst/>
          </a:prstGeom>
          <a:noFill/>
          <a:ln w="9525">
            <a:noFill/>
            <a:miter lim="800000"/>
          </a:ln>
        </p:spPr>
        <p:txBody>
          <a:bodyPr wrap="none" lIns="82628" tIns="41315" rIns="82628" bIns="41315">
            <a:spAutoFit/>
          </a:bodyPr>
          <a:lstStyle/>
          <a:p>
            <a:pPr defTabSz="821055"/>
            <a:r>
              <a:rPr lang="hi-IN" altLang="en-US" sz="2400" b="1" dirty="0">
                <a:latin typeface="Open Sans"/>
              </a:rPr>
              <a:t>आँख </a:t>
            </a:r>
          </a:p>
        </p:txBody>
      </p:sp>
      <p:sp>
        <p:nvSpPr>
          <p:cNvPr id="12" name="Rectangle 5"/>
          <p:cNvSpPr>
            <a:spLocks noChangeArrowheads="1"/>
          </p:cNvSpPr>
          <p:nvPr/>
        </p:nvSpPr>
        <p:spPr bwMode="auto">
          <a:xfrm>
            <a:off x="9183882" y="2723484"/>
            <a:ext cx="1558290" cy="451485"/>
          </a:xfrm>
          <a:prstGeom prst="rect">
            <a:avLst/>
          </a:prstGeom>
          <a:noFill/>
          <a:ln w="9525">
            <a:noFill/>
            <a:miter lim="800000"/>
          </a:ln>
        </p:spPr>
        <p:txBody>
          <a:bodyPr wrap="none" lIns="82628" tIns="41315" rIns="82628" bIns="41315">
            <a:spAutoFit/>
          </a:bodyPr>
          <a:lstStyle/>
          <a:p>
            <a:pPr defTabSz="821055"/>
            <a:r>
              <a:rPr lang="hi-IN" altLang="en-US" sz="2400" b="1" dirty="0">
                <a:latin typeface="Open Sans"/>
              </a:rPr>
              <a:t>श्वसन मार्ग </a:t>
            </a:r>
          </a:p>
        </p:txBody>
      </p:sp>
      <p:sp>
        <p:nvSpPr>
          <p:cNvPr id="13" name="Rectangle 6"/>
          <p:cNvSpPr>
            <a:spLocks noChangeArrowheads="1"/>
          </p:cNvSpPr>
          <p:nvPr/>
        </p:nvSpPr>
        <p:spPr bwMode="auto">
          <a:xfrm>
            <a:off x="4942321" y="4522048"/>
            <a:ext cx="837565" cy="451485"/>
          </a:xfrm>
          <a:prstGeom prst="rect">
            <a:avLst/>
          </a:prstGeom>
          <a:noFill/>
          <a:ln w="9525">
            <a:noFill/>
            <a:miter lim="800000"/>
          </a:ln>
        </p:spPr>
        <p:txBody>
          <a:bodyPr wrap="none" lIns="82628" tIns="41315" rIns="82628" bIns="41315">
            <a:spAutoFit/>
          </a:bodyPr>
          <a:lstStyle/>
          <a:p>
            <a:pPr defTabSz="821055"/>
            <a:r>
              <a:rPr lang="hi-IN" altLang="en-US" sz="2400" b="1" dirty="0">
                <a:latin typeface="Open Sans"/>
              </a:rPr>
              <a:t>त्वचा </a:t>
            </a:r>
          </a:p>
        </p:txBody>
      </p:sp>
      <p:sp>
        <p:nvSpPr>
          <p:cNvPr id="14" name="Line 9"/>
          <p:cNvSpPr>
            <a:spLocks noChangeShapeType="1"/>
          </p:cNvSpPr>
          <p:nvPr/>
        </p:nvSpPr>
        <p:spPr bwMode="auto">
          <a:xfrm>
            <a:off x="7391203" y="2110629"/>
            <a:ext cx="1828101" cy="718632"/>
          </a:xfrm>
          <a:prstGeom prst="line">
            <a:avLst/>
          </a:prstGeom>
          <a:noFill/>
          <a:ln w="12700">
            <a:solidFill>
              <a:schemeClr val="tx1"/>
            </a:solidFill>
            <a:round/>
            <a:headEnd type="none" w="sm" len="sm"/>
            <a:tailEnd type="none" w="sm" len="sm"/>
          </a:ln>
        </p:spPr>
        <p:txBody>
          <a:bodyPr/>
          <a:lstStyle/>
          <a:p>
            <a:endParaRPr lang="en-US"/>
          </a:p>
        </p:txBody>
      </p:sp>
      <p:sp>
        <p:nvSpPr>
          <p:cNvPr id="15" name="Line 10"/>
          <p:cNvSpPr>
            <a:spLocks noChangeShapeType="1"/>
          </p:cNvSpPr>
          <p:nvPr/>
        </p:nvSpPr>
        <p:spPr bwMode="auto">
          <a:xfrm>
            <a:off x="7590169" y="1997917"/>
            <a:ext cx="2901951" cy="406400"/>
          </a:xfrm>
          <a:prstGeom prst="line">
            <a:avLst/>
          </a:prstGeom>
          <a:noFill/>
          <a:ln w="12700">
            <a:solidFill>
              <a:schemeClr val="tx1"/>
            </a:solidFill>
            <a:round/>
            <a:headEnd type="none" w="sm" len="sm"/>
            <a:tailEnd type="none" w="sm" len="sm"/>
          </a:ln>
        </p:spPr>
        <p:txBody>
          <a:bodyPr/>
          <a:lstStyle/>
          <a:p>
            <a:endParaRPr lang="en-US"/>
          </a:p>
        </p:txBody>
      </p:sp>
      <p:sp>
        <p:nvSpPr>
          <p:cNvPr id="16" name="Rectangle 12"/>
          <p:cNvSpPr>
            <a:spLocks noChangeArrowheads="1"/>
          </p:cNvSpPr>
          <p:nvPr/>
        </p:nvSpPr>
        <p:spPr bwMode="auto">
          <a:xfrm>
            <a:off x="4669166" y="2023318"/>
            <a:ext cx="2072640" cy="451485"/>
          </a:xfrm>
          <a:prstGeom prst="rect">
            <a:avLst/>
          </a:prstGeom>
          <a:noFill/>
          <a:ln w="9525">
            <a:noFill/>
            <a:miter lim="800000"/>
          </a:ln>
        </p:spPr>
        <p:txBody>
          <a:bodyPr wrap="none" lIns="82628" tIns="41315" rIns="82628" bIns="41315">
            <a:spAutoFit/>
          </a:bodyPr>
          <a:lstStyle/>
          <a:p>
            <a:pPr defTabSz="821055"/>
            <a:r>
              <a:rPr lang="hi-IN" altLang="en-US" sz="2400" b="1" dirty="0">
                <a:latin typeface="Open Sans"/>
              </a:rPr>
              <a:t>मुख से निगलना </a:t>
            </a:r>
          </a:p>
        </p:txBody>
      </p:sp>
      <p:sp>
        <p:nvSpPr>
          <p:cNvPr id="17" name="Rectangle 13"/>
          <p:cNvSpPr>
            <a:spLocks noChangeArrowheads="1"/>
          </p:cNvSpPr>
          <p:nvPr/>
        </p:nvSpPr>
        <p:spPr bwMode="auto">
          <a:xfrm>
            <a:off x="9795732" y="3760047"/>
            <a:ext cx="1409700" cy="451485"/>
          </a:xfrm>
          <a:prstGeom prst="rect">
            <a:avLst/>
          </a:prstGeom>
          <a:noFill/>
          <a:ln w="9525">
            <a:noFill/>
            <a:miter lim="800000"/>
          </a:ln>
        </p:spPr>
        <p:txBody>
          <a:bodyPr wrap="none" lIns="82628" tIns="41315" rIns="82628" bIns="41315">
            <a:spAutoFit/>
          </a:bodyPr>
          <a:lstStyle/>
          <a:p>
            <a:pPr defTabSz="821055"/>
            <a:r>
              <a:rPr lang="hi-IN" altLang="en-US" sz="2400" b="1" dirty="0">
                <a:latin typeface="Open Sans"/>
              </a:rPr>
              <a:t>इन्जेक्शन </a:t>
            </a:r>
          </a:p>
        </p:txBody>
      </p:sp>
      <p:sp>
        <p:nvSpPr>
          <p:cNvPr id="18" name="Line 14"/>
          <p:cNvSpPr>
            <a:spLocks noChangeShapeType="1"/>
          </p:cNvSpPr>
          <p:nvPr/>
        </p:nvSpPr>
        <p:spPr bwMode="auto">
          <a:xfrm>
            <a:off x="8176482" y="3561604"/>
            <a:ext cx="1612900" cy="446088"/>
          </a:xfrm>
          <a:prstGeom prst="line">
            <a:avLst/>
          </a:prstGeom>
          <a:noFill/>
          <a:ln w="12700">
            <a:solidFill>
              <a:schemeClr val="tx1"/>
            </a:solidFill>
            <a:round/>
            <a:headEnd type="none" w="sm" len="sm"/>
            <a:tailEnd type="none" w="sm" len="sm"/>
          </a:ln>
        </p:spPr>
        <p:txBody>
          <a:bodyPr/>
          <a:lstStyle/>
          <a:p>
            <a:endParaRPr 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ject 4"/>
          <p:cNvPicPr/>
          <p:nvPr/>
        </p:nvPicPr>
        <p:blipFill rotWithShape="1">
          <a:blip r:embed="rId2" cstate="print"/>
          <a:srcRect r="21695"/>
          <a:stretch>
            <a:fillRect/>
          </a:stretch>
        </p:blipFill>
        <p:spPr>
          <a:xfrm>
            <a:off x="10741032" y="27603"/>
            <a:ext cx="1436668" cy="1088879"/>
          </a:xfrm>
          <a:prstGeom prst="rect">
            <a:avLst/>
          </a:prstGeom>
        </p:spPr>
      </p:pic>
      <p:pic>
        <p:nvPicPr>
          <p:cNvPr id="9" name="Picture 8"/>
          <p:cNvPicPr>
            <a:picLocks noChangeAspect="1"/>
          </p:cNvPicPr>
          <p:nvPr/>
        </p:nvPicPr>
        <p:blipFill>
          <a:blip r:embed="rId3"/>
          <a:stretch>
            <a:fillRect/>
          </a:stretch>
        </p:blipFill>
        <p:spPr>
          <a:xfrm>
            <a:off x="234651" y="117884"/>
            <a:ext cx="1384533" cy="941482"/>
          </a:xfrm>
          <a:prstGeom prst="rect">
            <a:avLst/>
          </a:prstGeom>
        </p:spPr>
      </p:pic>
      <p:pic>
        <p:nvPicPr>
          <p:cNvPr id="4" name="Picture 3"/>
          <p:cNvPicPr>
            <a:picLocks noChangeAspect="1"/>
          </p:cNvPicPr>
          <p:nvPr/>
        </p:nvPicPr>
        <p:blipFill>
          <a:blip r:embed="rId4"/>
          <a:stretch>
            <a:fillRect/>
          </a:stretch>
        </p:blipFill>
        <p:spPr>
          <a:xfrm>
            <a:off x="715010" y="1196340"/>
            <a:ext cx="11059160" cy="4921250"/>
          </a:xfrm>
          <a:prstGeom prst="rect">
            <a:avLst/>
          </a:prstGeo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ject 4"/>
          <p:cNvPicPr/>
          <p:nvPr/>
        </p:nvPicPr>
        <p:blipFill rotWithShape="1">
          <a:blip r:embed="rId2" cstate="print"/>
          <a:srcRect r="21695"/>
          <a:stretch>
            <a:fillRect/>
          </a:stretch>
        </p:blipFill>
        <p:spPr>
          <a:xfrm>
            <a:off x="10741032" y="27603"/>
            <a:ext cx="1436668" cy="1088879"/>
          </a:xfrm>
          <a:prstGeom prst="rect">
            <a:avLst/>
          </a:prstGeom>
        </p:spPr>
      </p:pic>
      <p:pic>
        <p:nvPicPr>
          <p:cNvPr id="9" name="Picture 8"/>
          <p:cNvPicPr>
            <a:picLocks noChangeAspect="1"/>
          </p:cNvPicPr>
          <p:nvPr/>
        </p:nvPicPr>
        <p:blipFill>
          <a:blip r:embed="rId3"/>
          <a:stretch>
            <a:fillRect/>
          </a:stretch>
        </p:blipFill>
        <p:spPr>
          <a:xfrm>
            <a:off x="234651" y="117884"/>
            <a:ext cx="1384533" cy="941482"/>
          </a:xfrm>
          <a:prstGeom prst="rect">
            <a:avLst/>
          </a:prstGeom>
        </p:spPr>
      </p:pic>
      <p:pic>
        <p:nvPicPr>
          <p:cNvPr id="4" name="Picture 3"/>
          <p:cNvPicPr>
            <a:picLocks noChangeAspect="1"/>
          </p:cNvPicPr>
          <p:nvPr/>
        </p:nvPicPr>
        <p:blipFill>
          <a:blip r:embed="rId4"/>
          <a:stretch>
            <a:fillRect/>
          </a:stretch>
        </p:blipFill>
        <p:spPr>
          <a:xfrm>
            <a:off x="478790" y="1116330"/>
            <a:ext cx="10958830" cy="4492625"/>
          </a:xfrm>
          <a:prstGeom prst="rect">
            <a:avLst/>
          </a:prstGeo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ject 4"/>
          <p:cNvPicPr/>
          <p:nvPr/>
        </p:nvPicPr>
        <p:blipFill rotWithShape="1">
          <a:blip r:embed="rId2" cstate="print"/>
          <a:srcRect r="21695"/>
          <a:stretch>
            <a:fillRect/>
          </a:stretch>
        </p:blipFill>
        <p:spPr>
          <a:xfrm>
            <a:off x="10741032" y="27603"/>
            <a:ext cx="1436668" cy="1088879"/>
          </a:xfrm>
          <a:prstGeom prst="rect">
            <a:avLst/>
          </a:prstGeom>
        </p:spPr>
      </p:pic>
      <p:pic>
        <p:nvPicPr>
          <p:cNvPr id="9" name="Picture 8"/>
          <p:cNvPicPr>
            <a:picLocks noChangeAspect="1"/>
          </p:cNvPicPr>
          <p:nvPr/>
        </p:nvPicPr>
        <p:blipFill>
          <a:blip r:embed="rId3"/>
          <a:stretch>
            <a:fillRect/>
          </a:stretch>
        </p:blipFill>
        <p:spPr>
          <a:xfrm>
            <a:off x="234651" y="117884"/>
            <a:ext cx="1384533" cy="941482"/>
          </a:xfrm>
          <a:prstGeom prst="rect">
            <a:avLst/>
          </a:prstGeom>
        </p:spPr>
      </p:pic>
      <p:pic>
        <p:nvPicPr>
          <p:cNvPr id="4" name="Picture 3"/>
          <p:cNvPicPr>
            <a:picLocks noChangeAspect="1"/>
          </p:cNvPicPr>
          <p:nvPr/>
        </p:nvPicPr>
        <p:blipFill>
          <a:blip r:embed="rId4"/>
          <a:stretch>
            <a:fillRect/>
          </a:stretch>
        </p:blipFill>
        <p:spPr>
          <a:xfrm>
            <a:off x="816610" y="1192530"/>
            <a:ext cx="10686415" cy="5120005"/>
          </a:xfrm>
          <a:prstGeom prst="rect">
            <a:avLst/>
          </a:prstGeo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ject 4"/>
          <p:cNvPicPr/>
          <p:nvPr/>
        </p:nvPicPr>
        <p:blipFill rotWithShape="1">
          <a:blip r:embed="rId2" cstate="print"/>
          <a:srcRect r="21695"/>
          <a:stretch>
            <a:fillRect/>
          </a:stretch>
        </p:blipFill>
        <p:spPr>
          <a:xfrm>
            <a:off x="10741032" y="27603"/>
            <a:ext cx="1436668" cy="1088879"/>
          </a:xfrm>
          <a:prstGeom prst="rect">
            <a:avLst/>
          </a:prstGeom>
        </p:spPr>
      </p:pic>
      <p:pic>
        <p:nvPicPr>
          <p:cNvPr id="9" name="Picture 8"/>
          <p:cNvPicPr>
            <a:picLocks noChangeAspect="1"/>
          </p:cNvPicPr>
          <p:nvPr/>
        </p:nvPicPr>
        <p:blipFill>
          <a:blip r:embed="rId3"/>
          <a:stretch>
            <a:fillRect/>
          </a:stretch>
        </p:blipFill>
        <p:spPr>
          <a:xfrm>
            <a:off x="234651" y="117884"/>
            <a:ext cx="1384533" cy="941482"/>
          </a:xfrm>
          <a:prstGeom prst="rect">
            <a:avLst/>
          </a:prstGeom>
        </p:spPr>
      </p:pic>
      <p:pic>
        <p:nvPicPr>
          <p:cNvPr id="4" name="Picture 3"/>
          <p:cNvPicPr>
            <a:picLocks noChangeAspect="1"/>
          </p:cNvPicPr>
          <p:nvPr/>
        </p:nvPicPr>
        <p:blipFill>
          <a:blip r:embed="rId4"/>
          <a:stretch>
            <a:fillRect/>
          </a:stretch>
        </p:blipFill>
        <p:spPr>
          <a:xfrm>
            <a:off x="672465" y="1409700"/>
            <a:ext cx="11144250" cy="479171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6394" y="2882346"/>
            <a:ext cx="3846887" cy="1192695"/>
          </a:xfrm>
        </p:spPr>
        <p:txBody>
          <a:bodyPr>
            <a:noAutofit/>
          </a:bodyPr>
          <a:lstStyle/>
          <a:p>
            <a:pPr algn="ctr"/>
            <a:r>
              <a:rPr lang="hi-IN" altLang="en-US" sz="4000" b="1" dirty="0">
                <a:solidFill>
                  <a:srgbClr val="C00000"/>
                </a:solidFill>
                <a:latin typeface="Open Sans"/>
                <a:cs typeface="Arial" panose="020B0604020202020204" pitchFamily="34" charset="0"/>
                <a:sym typeface="+mn-ea"/>
              </a:rPr>
              <a:t>विश्व युद्ध </a:t>
            </a:r>
            <a:r>
              <a:rPr lang="en-US" sz="4000" b="1" dirty="0">
                <a:solidFill>
                  <a:srgbClr val="C00000"/>
                </a:solidFill>
                <a:latin typeface="Open Sans"/>
                <a:cs typeface="Arial" panose="020B0604020202020204" pitchFamily="34" charset="0"/>
                <a:sym typeface="+mn-ea"/>
              </a:rPr>
              <a:t>-I</a:t>
            </a:r>
            <a:endParaRPr lang="en-US" sz="4000" b="1" dirty="0">
              <a:solidFill>
                <a:srgbClr val="C00000"/>
              </a:solidFill>
              <a:latin typeface="Open Sans"/>
              <a:cs typeface="Arial" panose="020B0604020202020204" pitchFamily="34" charset="0"/>
            </a:endParaRPr>
          </a:p>
        </p:txBody>
      </p:sp>
      <p:sp>
        <p:nvSpPr>
          <p:cNvPr id="3" name="Content Placeholder 2"/>
          <p:cNvSpPr>
            <a:spLocks noGrp="1"/>
          </p:cNvSpPr>
          <p:nvPr>
            <p:ph idx="1"/>
            <p:custDataLst>
              <p:tags r:id="rId1"/>
            </p:custDataLst>
          </p:nvPr>
        </p:nvSpPr>
        <p:spPr>
          <a:xfrm>
            <a:off x="4763713" y="1141861"/>
            <a:ext cx="6786880" cy="5368271"/>
          </a:xfrm>
        </p:spPr>
        <p:txBody>
          <a:bodyPr>
            <a:noAutofit/>
          </a:bodyPr>
          <a:lstStyle/>
          <a:p>
            <a:pPr algn="just">
              <a:lnSpc>
                <a:spcPct val="150000"/>
              </a:lnSpc>
              <a:buFont typeface="Wingdings" panose="05000000000000000000" pitchFamily="2" charset="2"/>
              <a:buChar char="ü"/>
            </a:pPr>
            <a:r>
              <a:rPr lang="hi-IN" dirty="0">
                <a:latin typeface="Open Sans"/>
                <a:cs typeface="Times New Roman" panose="02020603050405020304" pitchFamily="18" charset="0"/>
              </a:rPr>
              <a:t>1918 के दौरान, दोनों पक्षों द्वारा गैस से भरे गोलों का बड़े पैमाने पर उपयोग किया गया था। </a:t>
            </a:r>
          </a:p>
          <a:p>
            <a:pPr algn="just">
              <a:lnSpc>
                <a:spcPct val="150000"/>
              </a:lnSpc>
              <a:buFont typeface="Wingdings" panose="05000000000000000000" pitchFamily="2" charset="2"/>
              <a:buChar char="ü"/>
            </a:pPr>
            <a:r>
              <a:rPr lang="hi-IN" dirty="0">
                <a:latin typeface="Open Sans"/>
                <a:cs typeface="Times New Roman" panose="02020603050405020304" pitchFamily="18" charset="0"/>
              </a:rPr>
              <a:t>इन हमलों के दौरान, लगभग 25% प्रोजेक्टाइल रासायनिक गोले थे। </a:t>
            </a:r>
          </a:p>
          <a:p>
            <a:pPr algn="just">
              <a:lnSpc>
                <a:spcPct val="150000"/>
              </a:lnSpc>
              <a:buFont typeface="Wingdings" panose="05000000000000000000" pitchFamily="2" charset="2"/>
              <a:buChar char="ü"/>
            </a:pPr>
            <a:r>
              <a:rPr lang="hi-IN" dirty="0">
                <a:latin typeface="Open Sans"/>
                <a:cs typeface="Times New Roman" panose="02020603050405020304" pitchFamily="18" charset="0"/>
              </a:rPr>
              <a:t>यदि संघर्ष जारी रहता, तो यह एक सच्चा रासायनिक युद्ध बन गया होता।</a:t>
            </a:r>
          </a:p>
        </p:txBody>
      </p:sp>
      <p:pic>
        <p:nvPicPr>
          <p:cNvPr id="8" name="object 4"/>
          <p:cNvPicPr/>
          <p:nvPr/>
        </p:nvPicPr>
        <p:blipFill rotWithShape="1">
          <a:blip r:embed="rId3" cstate="print"/>
          <a:srcRect r="21695"/>
          <a:stretch>
            <a:fillRect/>
          </a:stretch>
        </p:blipFill>
        <p:spPr>
          <a:xfrm>
            <a:off x="10741032" y="27603"/>
            <a:ext cx="1436668" cy="1088879"/>
          </a:xfrm>
          <a:prstGeom prst="rect">
            <a:avLst/>
          </a:prstGeom>
        </p:spPr>
      </p:pic>
      <p:pic>
        <p:nvPicPr>
          <p:cNvPr id="9" name="Picture 8"/>
          <p:cNvPicPr>
            <a:picLocks noChangeAspect="1"/>
          </p:cNvPicPr>
          <p:nvPr/>
        </p:nvPicPr>
        <p:blipFill>
          <a:blip r:embed="rId4"/>
          <a:stretch>
            <a:fillRect/>
          </a:stretch>
        </p:blipFill>
        <p:spPr>
          <a:xfrm>
            <a:off x="234651" y="117884"/>
            <a:ext cx="1384533" cy="941482"/>
          </a:xfrm>
          <a:prstGeom prst="rect">
            <a:avLst/>
          </a:prstGeo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ject 4"/>
          <p:cNvPicPr/>
          <p:nvPr/>
        </p:nvPicPr>
        <p:blipFill rotWithShape="1">
          <a:blip r:embed="rId2" cstate="print"/>
          <a:srcRect r="21695"/>
          <a:stretch>
            <a:fillRect/>
          </a:stretch>
        </p:blipFill>
        <p:spPr>
          <a:xfrm>
            <a:off x="10741032" y="27603"/>
            <a:ext cx="1436668" cy="1088879"/>
          </a:xfrm>
          <a:prstGeom prst="rect">
            <a:avLst/>
          </a:prstGeom>
        </p:spPr>
      </p:pic>
      <p:pic>
        <p:nvPicPr>
          <p:cNvPr id="9" name="Picture 8"/>
          <p:cNvPicPr>
            <a:picLocks noChangeAspect="1"/>
          </p:cNvPicPr>
          <p:nvPr/>
        </p:nvPicPr>
        <p:blipFill>
          <a:blip r:embed="rId3"/>
          <a:stretch>
            <a:fillRect/>
          </a:stretch>
        </p:blipFill>
        <p:spPr>
          <a:xfrm>
            <a:off x="234651" y="117884"/>
            <a:ext cx="1384533" cy="941482"/>
          </a:xfrm>
          <a:prstGeom prst="rect">
            <a:avLst/>
          </a:prstGeom>
        </p:spPr>
      </p:pic>
      <p:pic>
        <p:nvPicPr>
          <p:cNvPr id="4" name="Picture 3"/>
          <p:cNvPicPr>
            <a:picLocks noChangeAspect="1"/>
          </p:cNvPicPr>
          <p:nvPr/>
        </p:nvPicPr>
        <p:blipFill>
          <a:blip r:embed="rId4"/>
          <a:stretch>
            <a:fillRect/>
          </a:stretch>
        </p:blipFill>
        <p:spPr>
          <a:xfrm>
            <a:off x="438785" y="1116965"/>
            <a:ext cx="11134090" cy="4971415"/>
          </a:xfrm>
          <a:prstGeom prst="rect">
            <a:avLst/>
          </a:prstGeo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ject 4"/>
          <p:cNvPicPr/>
          <p:nvPr/>
        </p:nvPicPr>
        <p:blipFill rotWithShape="1">
          <a:blip r:embed="rId2" cstate="print"/>
          <a:srcRect r="21695"/>
          <a:stretch>
            <a:fillRect/>
          </a:stretch>
        </p:blipFill>
        <p:spPr>
          <a:xfrm>
            <a:off x="10741032" y="27603"/>
            <a:ext cx="1436668" cy="1088879"/>
          </a:xfrm>
          <a:prstGeom prst="rect">
            <a:avLst/>
          </a:prstGeom>
        </p:spPr>
      </p:pic>
      <p:pic>
        <p:nvPicPr>
          <p:cNvPr id="9" name="Picture 8"/>
          <p:cNvPicPr>
            <a:picLocks noChangeAspect="1"/>
          </p:cNvPicPr>
          <p:nvPr/>
        </p:nvPicPr>
        <p:blipFill>
          <a:blip r:embed="rId3"/>
          <a:stretch>
            <a:fillRect/>
          </a:stretch>
        </p:blipFill>
        <p:spPr>
          <a:xfrm>
            <a:off x="234651" y="117884"/>
            <a:ext cx="1384533" cy="941482"/>
          </a:xfrm>
          <a:prstGeom prst="rect">
            <a:avLst/>
          </a:prstGeom>
        </p:spPr>
      </p:pic>
      <p:pic>
        <p:nvPicPr>
          <p:cNvPr id="4" name="Picture 3"/>
          <p:cNvPicPr>
            <a:picLocks noChangeAspect="1"/>
          </p:cNvPicPr>
          <p:nvPr/>
        </p:nvPicPr>
        <p:blipFill>
          <a:blip r:embed="rId4"/>
          <a:stretch>
            <a:fillRect/>
          </a:stretch>
        </p:blipFill>
        <p:spPr>
          <a:xfrm>
            <a:off x="511810" y="1059180"/>
            <a:ext cx="11465560" cy="4803140"/>
          </a:xfrm>
          <a:prstGeom prst="rect">
            <a:avLst/>
          </a:prstGeo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ject 4"/>
          <p:cNvPicPr/>
          <p:nvPr/>
        </p:nvPicPr>
        <p:blipFill rotWithShape="1">
          <a:blip r:embed="rId2" cstate="print"/>
          <a:srcRect r="21695"/>
          <a:stretch>
            <a:fillRect/>
          </a:stretch>
        </p:blipFill>
        <p:spPr>
          <a:xfrm>
            <a:off x="10741032" y="27603"/>
            <a:ext cx="1436668" cy="1088879"/>
          </a:xfrm>
          <a:prstGeom prst="rect">
            <a:avLst/>
          </a:prstGeom>
        </p:spPr>
      </p:pic>
      <p:pic>
        <p:nvPicPr>
          <p:cNvPr id="9" name="Picture 8"/>
          <p:cNvPicPr>
            <a:picLocks noChangeAspect="1"/>
          </p:cNvPicPr>
          <p:nvPr/>
        </p:nvPicPr>
        <p:blipFill>
          <a:blip r:embed="rId3"/>
          <a:stretch>
            <a:fillRect/>
          </a:stretch>
        </p:blipFill>
        <p:spPr>
          <a:xfrm>
            <a:off x="234651" y="117884"/>
            <a:ext cx="1384533" cy="941482"/>
          </a:xfrm>
          <a:prstGeom prst="rect">
            <a:avLst/>
          </a:prstGeom>
        </p:spPr>
      </p:pic>
      <p:pic>
        <p:nvPicPr>
          <p:cNvPr id="4" name="Picture 3"/>
          <p:cNvPicPr>
            <a:picLocks noChangeAspect="1"/>
          </p:cNvPicPr>
          <p:nvPr/>
        </p:nvPicPr>
        <p:blipFill>
          <a:blip r:embed="rId4"/>
          <a:stretch>
            <a:fillRect/>
          </a:stretch>
        </p:blipFill>
        <p:spPr>
          <a:xfrm>
            <a:off x="635635" y="1324610"/>
            <a:ext cx="11323955" cy="5005070"/>
          </a:xfrm>
          <a:prstGeom prst="rect">
            <a:avLst/>
          </a:prstGeom>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ject 4"/>
          <p:cNvPicPr/>
          <p:nvPr/>
        </p:nvPicPr>
        <p:blipFill rotWithShape="1">
          <a:blip r:embed="rId2" cstate="print"/>
          <a:srcRect r="21695"/>
          <a:stretch>
            <a:fillRect/>
          </a:stretch>
        </p:blipFill>
        <p:spPr>
          <a:xfrm>
            <a:off x="10741032" y="27603"/>
            <a:ext cx="1436668" cy="1088879"/>
          </a:xfrm>
          <a:prstGeom prst="rect">
            <a:avLst/>
          </a:prstGeom>
        </p:spPr>
      </p:pic>
      <p:pic>
        <p:nvPicPr>
          <p:cNvPr id="9" name="Picture 8"/>
          <p:cNvPicPr>
            <a:picLocks noChangeAspect="1"/>
          </p:cNvPicPr>
          <p:nvPr/>
        </p:nvPicPr>
        <p:blipFill>
          <a:blip r:embed="rId3"/>
          <a:stretch>
            <a:fillRect/>
          </a:stretch>
        </p:blipFill>
        <p:spPr>
          <a:xfrm>
            <a:off x="234651" y="117884"/>
            <a:ext cx="1384533" cy="941482"/>
          </a:xfrm>
          <a:prstGeom prst="rect">
            <a:avLst/>
          </a:prstGeom>
        </p:spPr>
      </p:pic>
      <p:pic>
        <p:nvPicPr>
          <p:cNvPr id="4" name="Picture 3"/>
          <p:cNvPicPr>
            <a:picLocks noChangeAspect="1"/>
          </p:cNvPicPr>
          <p:nvPr/>
        </p:nvPicPr>
        <p:blipFill>
          <a:blip r:embed="rId4"/>
          <a:stretch>
            <a:fillRect/>
          </a:stretch>
        </p:blipFill>
        <p:spPr>
          <a:xfrm>
            <a:off x="1076960" y="1202055"/>
            <a:ext cx="10536555" cy="5069840"/>
          </a:xfrm>
          <a:prstGeom prst="rect">
            <a:avLst/>
          </a:prstGeom>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ject 4"/>
          <p:cNvPicPr/>
          <p:nvPr/>
        </p:nvPicPr>
        <p:blipFill rotWithShape="1">
          <a:blip r:embed="rId2" cstate="print"/>
          <a:srcRect r="21695"/>
          <a:stretch>
            <a:fillRect/>
          </a:stretch>
        </p:blipFill>
        <p:spPr>
          <a:xfrm>
            <a:off x="10741032" y="27603"/>
            <a:ext cx="1436668" cy="1088879"/>
          </a:xfrm>
          <a:prstGeom prst="rect">
            <a:avLst/>
          </a:prstGeom>
        </p:spPr>
      </p:pic>
      <p:pic>
        <p:nvPicPr>
          <p:cNvPr id="9" name="Picture 8"/>
          <p:cNvPicPr>
            <a:picLocks noChangeAspect="1"/>
          </p:cNvPicPr>
          <p:nvPr/>
        </p:nvPicPr>
        <p:blipFill>
          <a:blip r:embed="rId3"/>
          <a:stretch>
            <a:fillRect/>
          </a:stretch>
        </p:blipFill>
        <p:spPr>
          <a:xfrm>
            <a:off x="234651" y="117884"/>
            <a:ext cx="1384533" cy="941482"/>
          </a:xfrm>
          <a:prstGeom prst="rect">
            <a:avLst/>
          </a:prstGeom>
        </p:spPr>
      </p:pic>
      <p:pic>
        <p:nvPicPr>
          <p:cNvPr id="4" name="Picture 3"/>
          <p:cNvPicPr>
            <a:picLocks noChangeAspect="1"/>
          </p:cNvPicPr>
          <p:nvPr/>
        </p:nvPicPr>
        <p:blipFill>
          <a:blip r:embed="rId4"/>
          <a:stretch>
            <a:fillRect/>
          </a:stretch>
        </p:blipFill>
        <p:spPr>
          <a:xfrm>
            <a:off x="320040" y="1527810"/>
            <a:ext cx="11243945" cy="4671695"/>
          </a:xfrm>
          <a:prstGeom prst="rect">
            <a:avLst/>
          </a:prstGeom>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ject 4"/>
          <p:cNvPicPr/>
          <p:nvPr/>
        </p:nvPicPr>
        <p:blipFill rotWithShape="1">
          <a:blip r:embed="rId2" cstate="print"/>
          <a:srcRect r="21695"/>
          <a:stretch>
            <a:fillRect/>
          </a:stretch>
        </p:blipFill>
        <p:spPr>
          <a:xfrm>
            <a:off x="10741032" y="27603"/>
            <a:ext cx="1436668" cy="1088879"/>
          </a:xfrm>
          <a:prstGeom prst="rect">
            <a:avLst/>
          </a:prstGeom>
        </p:spPr>
      </p:pic>
      <p:pic>
        <p:nvPicPr>
          <p:cNvPr id="9" name="Picture 8"/>
          <p:cNvPicPr>
            <a:picLocks noChangeAspect="1"/>
          </p:cNvPicPr>
          <p:nvPr/>
        </p:nvPicPr>
        <p:blipFill>
          <a:blip r:embed="rId3"/>
          <a:stretch>
            <a:fillRect/>
          </a:stretch>
        </p:blipFill>
        <p:spPr>
          <a:xfrm>
            <a:off x="234651" y="117884"/>
            <a:ext cx="1384533" cy="941482"/>
          </a:xfrm>
          <a:prstGeom prst="rect">
            <a:avLst/>
          </a:prstGeom>
        </p:spPr>
      </p:pic>
      <p:pic>
        <p:nvPicPr>
          <p:cNvPr id="4" name="Picture 3"/>
          <p:cNvPicPr>
            <a:picLocks noChangeAspect="1"/>
          </p:cNvPicPr>
          <p:nvPr/>
        </p:nvPicPr>
        <p:blipFill>
          <a:blip r:embed="rId4"/>
          <a:stretch>
            <a:fillRect/>
          </a:stretch>
        </p:blipFill>
        <p:spPr>
          <a:xfrm>
            <a:off x="572770" y="1856105"/>
            <a:ext cx="11047095" cy="3995420"/>
          </a:xfrm>
          <a:prstGeom prst="rect">
            <a:avLst/>
          </a:prstGeom>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ject 4"/>
          <p:cNvPicPr/>
          <p:nvPr/>
        </p:nvPicPr>
        <p:blipFill rotWithShape="1">
          <a:blip r:embed="rId2" cstate="print"/>
          <a:srcRect r="21695"/>
          <a:stretch>
            <a:fillRect/>
          </a:stretch>
        </p:blipFill>
        <p:spPr>
          <a:xfrm>
            <a:off x="10741032" y="27603"/>
            <a:ext cx="1436668" cy="1088879"/>
          </a:xfrm>
          <a:prstGeom prst="rect">
            <a:avLst/>
          </a:prstGeom>
        </p:spPr>
      </p:pic>
      <p:pic>
        <p:nvPicPr>
          <p:cNvPr id="9" name="Picture 8"/>
          <p:cNvPicPr>
            <a:picLocks noChangeAspect="1"/>
          </p:cNvPicPr>
          <p:nvPr/>
        </p:nvPicPr>
        <p:blipFill>
          <a:blip r:embed="rId3"/>
          <a:stretch>
            <a:fillRect/>
          </a:stretch>
        </p:blipFill>
        <p:spPr>
          <a:xfrm>
            <a:off x="234651" y="117884"/>
            <a:ext cx="1384533" cy="941482"/>
          </a:xfrm>
          <a:prstGeom prst="rect">
            <a:avLst/>
          </a:prstGeom>
        </p:spPr>
      </p:pic>
      <p:pic>
        <p:nvPicPr>
          <p:cNvPr id="4" name="Picture 3"/>
          <p:cNvPicPr>
            <a:picLocks noChangeAspect="1"/>
          </p:cNvPicPr>
          <p:nvPr/>
        </p:nvPicPr>
        <p:blipFill>
          <a:blip r:embed="rId4"/>
          <a:stretch>
            <a:fillRect/>
          </a:stretch>
        </p:blipFill>
        <p:spPr>
          <a:xfrm>
            <a:off x="438150" y="1828165"/>
            <a:ext cx="11443335" cy="3244215"/>
          </a:xfrm>
          <a:prstGeom prst="rect">
            <a:avLst/>
          </a:prstGeom>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ject 4"/>
          <p:cNvPicPr/>
          <p:nvPr/>
        </p:nvPicPr>
        <p:blipFill rotWithShape="1">
          <a:blip r:embed="rId2" cstate="print"/>
          <a:srcRect r="21695"/>
          <a:stretch>
            <a:fillRect/>
          </a:stretch>
        </p:blipFill>
        <p:spPr>
          <a:xfrm>
            <a:off x="10741032" y="27603"/>
            <a:ext cx="1436668" cy="1088879"/>
          </a:xfrm>
          <a:prstGeom prst="rect">
            <a:avLst/>
          </a:prstGeom>
        </p:spPr>
      </p:pic>
      <p:pic>
        <p:nvPicPr>
          <p:cNvPr id="9" name="Picture 8"/>
          <p:cNvPicPr>
            <a:picLocks noChangeAspect="1"/>
          </p:cNvPicPr>
          <p:nvPr/>
        </p:nvPicPr>
        <p:blipFill>
          <a:blip r:embed="rId3"/>
          <a:stretch>
            <a:fillRect/>
          </a:stretch>
        </p:blipFill>
        <p:spPr>
          <a:xfrm>
            <a:off x="234651" y="117884"/>
            <a:ext cx="1384533" cy="941482"/>
          </a:xfrm>
          <a:prstGeom prst="rect">
            <a:avLst/>
          </a:prstGeom>
        </p:spPr>
      </p:pic>
      <p:pic>
        <p:nvPicPr>
          <p:cNvPr id="4" name="Picture 3"/>
          <p:cNvPicPr>
            <a:picLocks noChangeAspect="1"/>
          </p:cNvPicPr>
          <p:nvPr/>
        </p:nvPicPr>
        <p:blipFill>
          <a:blip r:embed="rId4"/>
          <a:stretch>
            <a:fillRect/>
          </a:stretch>
        </p:blipFill>
        <p:spPr>
          <a:xfrm>
            <a:off x="574675" y="1115695"/>
            <a:ext cx="11372850" cy="5147945"/>
          </a:xfrm>
          <a:prstGeom prst="rect">
            <a:avLst/>
          </a:prstGeom>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ject 4"/>
          <p:cNvPicPr/>
          <p:nvPr/>
        </p:nvPicPr>
        <p:blipFill rotWithShape="1">
          <a:blip r:embed="rId2" cstate="print"/>
          <a:srcRect r="21695"/>
          <a:stretch>
            <a:fillRect/>
          </a:stretch>
        </p:blipFill>
        <p:spPr>
          <a:xfrm>
            <a:off x="10741032" y="27603"/>
            <a:ext cx="1436668" cy="1088879"/>
          </a:xfrm>
          <a:prstGeom prst="rect">
            <a:avLst/>
          </a:prstGeom>
        </p:spPr>
      </p:pic>
      <p:pic>
        <p:nvPicPr>
          <p:cNvPr id="9" name="Picture 8"/>
          <p:cNvPicPr>
            <a:picLocks noChangeAspect="1"/>
          </p:cNvPicPr>
          <p:nvPr/>
        </p:nvPicPr>
        <p:blipFill>
          <a:blip r:embed="rId3"/>
          <a:stretch>
            <a:fillRect/>
          </a:stretch>
        </p:blipFill>
        <p:spPr>
          <a:xfrm>
            <a:off x="234651" y="117884"/>
            <a:ext cx="1384533" cy="941482"/>
          </a:xfrm>
          <a:prstGeom prst="rect">
            <a:avLst/>
          </a:prstGeom>
        </p:spPr>
      </p:pic>
      <p:pic>
        <p:nvPicPr>
          <p:cNvPr id="4" name="Picture 3"/>
          <p:cNvPicPr>
            <a:picLocks noChangeAspect="1"/>
          </p:cNvPicPr>
          <p:nvPr/>
        </p:nvPicPr>
        <p:blipFill>
          <a:blip r:embed="rId4"/>
          <a:stretch>
            <a:fillRect/>
          </a:stretch>
        </p:blipFill>
        <p:spPr>
          <a:xfrm>
            <a:off x="1160145" y="1210310"/>
            <a:ext cx="9861550" cy="4753610"/>
          </a:xfrm>
          <a:prstGeom prst="rect">
            <a:avLst/>
          </a:prstGeom>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ject 4"/>
          <p:cNvPicPr/>
          <p:nvPr/>
        </p:nvPicPr>
        <p:blipFill rotWithShape="1">
          <a:blip r:embed="rId2" cstate="print"/>
          <a:srcRect r="21695"/>
          <a:stretch>
            <a:fillRect/>
          </a:stretch>
        </p:blipFill>
        <p:spPr>
          <a:xfrm>
            <a:off x="10741032" y="27603"/>
            <a:ext cx="1436668" cy="1088879"/>
          </a:xfrm>
          <a:prstGeom prst="rect">
            <a:avLst/>
          </a:prstGeom>
        </p:spPr>
      </p:pic>
      <p:pic>
        <p:nvPicPr>
          <p:cNvPr id="9" name="Picture 8"/>
          <p:cNvPicPr>
            <a:picLocks noChangeAspect="1"/>
          </p:cNvPicPr>
          <p:nvPr/>
        </p:nvPicPr>
        <p:blipFill>
          <a:blip r:embed="rId3"/>
          <a:stretch>
            <a:fillRect/>
          </a:stretch>
        </p:blipFill>
        <p:spPr>
          <a:xfrm>
            <a:off x="234651" y="117884"/>
            <a:ext cx="1384533" cy="941482"/>
          </a:xfrm>
          <a:prstGeom prst="rect">
            <a:avLst/>
          </a:prstGeom>
        </p:spPr>
      </p:pic>
      <p:pic>
        <p:nvPicPr>
          <p:cNvPr id="4" name="Picture 3"/>
          <p:cNvPicPr>
            <a:picLocks noChangeAspect="1"/>
          </p:cNvPicPr>
          <p:nvPr/>
        </p:nvPicPr>
        <p:blipFill>
          <a:blip r:embed="rId4"/>
          <a:stretch>
            <a:fillRect/>
          </a:stretch>
        </p:blipFill>
        <p:spPr>
          <a:xfrm>
            <a:off x="755015" y="1410335"/>
            <a:ext cx="10947400" cy="473837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6394" y="2882346"/>
            <a:ext cx="3846887" cy="1192695"/>
          </a:xfrm>
        </p:spPr>
        <p:txBody>
          <a:bodyPr>
            <a:noAutofit/>
          </a:bodyPr>
          <a:lstStyle/>
          <a:p>
            <a:pPr algn="ctr"/>
            <a:r>
              <a:rPr lang="hi-IN" altLang="en-US" sz="4000" b="1" dirty="0">
                <a:solidFill>
                  <a:srgbClr val="C00000"/>
                </a:solidFill>
                <a:latin typeface="Open Sans"/>
                <a:cs typeface="Arial" panose="020B0604020202020204" pitchFamily="34" charset="0"/>
              </a:rPr>
              <a:t>विश्व युद्ध के मध्य </a:t>
            </a:r>
          </a:p>
        </p:txBody>
      </p:sp>
      <p:sp>
        <p:nvSpPr>
          <p:cNvPr id="3" name="Content Placeholder 2"/>
          <p:cNvSpPr>
            <a:spLocks noGrp="1"/>
          </p:cNvSpPr>
          <p:nvPr>
            <p:ph idx="1"/>
            <p:custDataLst>
              <p:tags r:id="rId1"/>
            </p:custDataLst>
          </p:nvPr>
        </p:nvSpPr>
        <p:spPr>
          <a:xfrm>
            <a:off x="4833286" y="1330703"/>
            <a:ext cx="6786880" cy="4831556"/>
          </a:xfrm>
        </p:spPr>
        <p:txBody>
          <a:bodyPr>
            <a:noAutofit/>
          </a:bodyPr>
          <a:lstStyle/>
          <a:p>
            <a:pPr lvl="0" algn="just">
              <a:lnSpc>
                <a:spcPct val="150000"/>
              </a:lnSpc>
              <a:buFont typeface="Wingdings" panose="05000000000000000000" charset="0"/>
              <a:buChar char="ü"/>
            </a:pPr>
            <a:r>
              <a:rPr lang="hi-IN" altLang="en-US" dirty="0">
                <a:latin typeface="Open Sans"/>
                <a:cs typeface="Times New Roman" panose="02020603050405020304" pitchFamily="18" charset="0"/>
              </a:rPr>
              <a:t>1920 - रूसी गृहयुद्ध के दौरान रासायनिक हथियारों का इस्तेमाल किया गया था।</a:t>
            </a:r>
          </a:p>
          <a:p>
            <a:pPr lvl="0" algn="just">
              <a:lnSpc>
                <a:spcPct val="150000"/>
              </a:lnSpc>
              <a:buFont typeface="Wingdings" panose="05000000000000000000" charset="0"/>
              <a:buChar char="ü"/>
            </a:pPr>
            <a:r>
              <a:rPr lang="hi-IN" altLang="en-US" dirty="0">
                <a:latin typeface="Open Sans"/>
                <a:cs typeface="Times New Roman" panose="02020603050405020304" pitchFamily="18" charset="0"/>
              </a:rPr>
              <a:t> 1922-1927 - स्पेनिश ने स्पेनिश मोरक्को में विद्रोहियों के खिलाफ रासायनिक हथियारों का इस्तेमाल किया। </a:t>
            </a:r>
          </a:p>
          <a:p>
            <a:pPr lvl="0" algn="just">
              <a:lnSpc>
                <a:spcPct val="150000"/>
              </a:lnSpc>
              <a:buFont typeface="Wingdings" panose="05000000000000000000" charset="0"/>
              <a:buChar char="ü"/>
            </a:pPr>
            <a:r>
              <a:rPr lang="hi-IN" altLang="en-US" dirty="0">
                <a:latin typeface="Open Sans"/>
                <a:cs typeface="Times New Roman" panose="02020603050405020304" pitchFamily="18" charset="0"/>
              </a:rPr>
              <a:t>1936 - इटली ने एबिसिनिया पर अपने आक्रमण के दौरान इथियोपियाई लोगों के खिलाफ मस्टर्ड गैस का उपयोग किया।</a:t>
            </a:r>
          </a:p>
        </p:txBody>
      </p:sp>
      <p:pic>
        <p:nvPicPr>
          <p:cNvPr id="8" name="object 4"/>
          <p:cNvPicPr/>
          <p:nvPr/>
        </p:nvPicPr>
        <p:blipFill rotWithShape="1">
          <a:blip r:embed="rId3" cstate="print"/>
          <a:srcRect r="21695"/>
          <a:stretch>
            <a:fillRect/>
          </a:stretch>
        </p:blipFill>
        <p:spPr>
          <a:xfrm>
            <a:off x="10741032" y="27603"/>
            <a:ext cx="1436668" cy="1088879"/>
          </a:xfrm>
          <a:prstGeom prst="rect">
            <a:avLst/>
          </a:prstGeom>
        </p:spPr>
      </p:pic>
      <p:pic>
        <p:nvPicPr>
          <p:cNvPr id="9" name="Picture 8"/>
          <p:cNvPicPr>
            <a:picLocks noChangeAspect="1"/>
          </p:cNvPicPr>
          <p:nvPr/>
        </p:nvPicPr>
        <p:blipFill>
          <a:blip r:embed="rId4"/>
          <a:stretch>
            <a:fillRect/>
          </a:stretch>
        </p:blipFill>
        <p:spPr>
          <a:xfrm>
            <a:off x="234651" y="117884"/>
            <a:ext cx="1384533" cy="941482"/>
          </a:xfrm>
          <a:prstGeom prst="rect">
            <a:avLst/>
          </a:prstGeom>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ject 4"/>
          <p:cNvPicPr/>
          <p:nvPr/>
        </p:nvPicPr>
        <p:blipFill rotWithShape="1">
          <a:blip r:embed="rId2" cstate="print"/>
          <a:srcRect r="21695"/>
          <a:stretch>
            <a:fillRect/>
          </a:stretch>
        </p:blipFill>
        <p:spPr>
          <a:xfrm>
            <a:off x="10741032" y="27603"/>
            <a:ext cx="1436668" cy="1088879"/>
          </a:xfrm>
          <a:prstGeom prst="rect">
            <a:avLst/>
          </a:prstGeom>
        </p:spPr>
      </p:pic>
      <p:pic>
        <p:nvPicPr>
          <p:cNvPr id="9" name="Picture 8"/>
          <p:cNvPicPr>
            <a:picLocks noChangeAspect="1"/>
          </p:cNvPicPr>
          <p:nvPr/>
        </p:nvPicPr>
        <p:blipFill>
          <a:blip r:embed="rId3"/>
          <a:stretch>
            <a:fillRect/>
          </a:stretch>
        </p:blipFill>
        <p:spPr>
          <a:xfrm>
            <a:off x="234651" y="117884"/>
            <a:ext cx="1384533" cy="941482"/>
          </a:xfrm>
          <a:prstGeom prst="rect">
            <a:avLst/>
          </a:prstGeom>
        </p:spPr>
      </p:pic>
      <p:pic>
        <p:nvPicPr>
          <p:cNvPr id="4" name="Picture 3"/>
          <p:cNvPicPr>
            <a:picLocks noChangeAspect="1"/>
          </p:cNvPicPr>
          <p:nvPr/>
        </p:nvPicPr>
        <p:blipFill>
          <a:blip r:embed="rId4"/>
          <a:stretch>
            <a:fillRect/>
          </a:stretch>
        </p:blipFill>
        <p:spPr>
          <a:xfrm>
            <a:off x="234315" y="1059180"/>
            <a:ext cx="11187430" cy="5645785"/>
          </a:xfrm>
          <a:prstGeom prst="rect">
            <a:avLst/>
          </a:prstGeom>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572493" y="6406669"/>
            <a:ext cx="641637" cy="276260"/>
          </a:xfrm>
          <a:prstGeom prst="rect">
            <a:avLst/>
          </a:prstGeom>
        </p:spPr>
      </p:pic>
      <p:pic>
        <p:nvPicPr>
          <p:cNvPr id="4" name="Picture 3"/>
          <p:cNvPicPr>
            <a:picLocks noChangeAspect="1"/>
          </p:cNvPicPr>
          <p:nvPr/>
        </p:nvPicPr>
        <p:blipFill>
          <a:blip r:embed="rId3" cstate="print"/>
          <a:stretch>
            <a:fillRect/>
          </a:stretch>
        </p:blipFill>
        <p:spPr>
          <a:xfrm>
            <a:off x="8814959" y="6378135"/>
            <a:ext cx="1750540" cy="348119"/>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58273" y="112697"/>
            <a:ext cx="1115571" cy="1214299"/>
          </a:xfrm>
          <a:prstGeom prst="rect">
            <a:avLst/>
          </a:prstGeom>
        </p:spPr>
      </p:pic>
      <p:sp>
        <p:nvSpPr>
          <p:cNvPr id="8" name="Rectangle 7"/>
          <p:cNvSpPr/>
          <p:nvPr/>
        </p:nvSpPr>
        <p:spPr>
          <a:xfrm>
            <a:off x="0" y="6207359"/>
            <a:ext cx="4548494" cy="650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3" name="Picture 2"/>
          <p:cNvPicPr>
            <a:picLocks noChangeAspect="1"/>
          </p:cNvPicPr>
          <p:nvPr/>
        </p:nvPicPr>
        <p:blipFill>
          <a:blip r:embed="rId5"/>
          <a:stretch>
            <a:fillRect/>
          </a:stretch>
        </p:blipFill>
        <p:spPr>
          <a:xfrm>
            <a:off x="698500" y="1958340"/>
            <a:ext cx="10710545" cy="3841115"/>
          </a:xfrm>
          <a:prstGeom prst="rect">
            <a:avLst/>
          </a:prstGeom>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Rounded Rectangle"/>
          <p:cNvSpPr/>
          <p:nvPr/>
        </p:nvSpPr>
        <p:spPr>
          <a:xfrm>
            <a:off x="4548494" y="-14539"/>
            <a:ext cx="7694588" cy="6944222"/>
          </a:xfrm>
          <a:prstGeom prst="roundRect">
            <a:avLst>
              <a:gd name="adj" fmla="val 1583"/>
            </a:avLst>
          </a:prstGeom>
          <a:solidFill>
            <a:srgbClr val="EAEAEA"/>
          </a:solidFill>
          <a:ln w="12700">
            <a:miter lim="400000"/>
          </a:ln>
        </p:spPr>
        <p:txBody>
          <a:bodyPr lIns="39142" tIns="39142" rIns="39142" bIns="39142"/>
          <a:lstStyle/>
          <a:p>
            <a:endParaRPr sz="2400">
              <a:latin typeface="Open Sans"/>
            </a:endParaRPr>
          </a:p>
        </p:txBody>
      </p:sp>
      <p:sp>
        <p:nvSpPr>
          <p:cNvPr id="222" name="Duties of…"/>
          <p:cNvSpPr txBox="1"/>
          <p:nvPr/>
        </p:nvSpPr>
        <p:spPr>
          <a:xfrm>
            <a:off x="308114" y="3230213"/>
            <a:ext cx="4083778" cy="692785"/>
          </a:xfrm>
          <a:prstGeom prst="rect">
            <a:avLst/>
          </a:prstGeom>
          <a:ln w="12700">
            <a:miter lim="400000"/>
          </a:ln>
        </p:spPr>
        <p:txBody>
          <a:bodyPr wrap="square" lIns="39142" tIns="39142" rIns="39142" bIns="39142">
            <a:spAutoFit/>
          </a:bodyPr>
          <a:lstStyle/>
          <a:p>
            <a:pPr algn="ctr"/>
            <a:r>
              <a:rPr lang="hi-IN" altLang="en-US" sz="4000" b="1" dirty="0">
                <a:solidFill>
                  <a:srgbClr val="C00000"/>
                </a:solidFill>
                <a:latin typeface="Open Sans"/>
              </a:rPr>
              <a:t>कोई प्रश्न या सुझाव  </a:t>
            </a:r>
            <a:r>
              <a:rPr lang="en-US" sz="4000" b="1" dirty="0">
                <a:solidFill>
                  <a:srgbClr val="C00000"/>
                </a:solidFill>
                <a:latin typeface="Open Sans"/>
              </a:rPr>
              <a:t>? </a:t>
            </a:r>
          </a:p>
        </p:txBody>
      </p:sp>
      <p:sp>
        <p:nvSpPr>
          <p:cNvPr id="223" name="Ensure your safety and the safety of your crew, the patient, and bystanders…"/>
          <p:cNvSpPr txBox="1"/>
          <p:nvPr/>
        </p:nvSpPr>
        <p:spPr>
          <a:xfrm>
            <a:off x="5004914" y="1896739"/>
            <a:ext cx="7238167" cy="968716"/>
          </a:xfrm>
          <a:prstGeom prst="rect">
            <a:avLst/>
          </a:prstGeom>
          <a:ln w="12700">
            <a:miter lim="400000"/>
          </a:ln>
        </p:spPr>
        <p:txBody>
          <a:bodyPr wrap="square" lIns="39142" tIns="39142" rIns="39142" bIns="39142">
            <a:spAutoFit/>
          </a:bodyPr>
          <a:lstStyle/>
          <a:p>
            <a:pPr marL="457200" lvl="0" indent="-457200" algn="just">
              <a:lnSpc>
                <a:spcPct val="250000"/>
              </a:lnSpc>
              <a:buClr>
                <a:schemeClr val="dk1"/>
              </a:buClr>
              <a:buSzPts val="3200"/>
              <a:buFont typeface="Noto Sans Symbols"/>
              <a:buChar char="▪"/>
            </a:pPr>
            <a:endParaRPr lang="en-US" sz="2800" dirty="0">
              <a:solidFill>
                <a:schemeClr val="dk1"/>
              </a:solidFill>
              <a:latin typeface="Open Sans"/>
              <a:cs typeface="Times New Roman" panose="02020603050405020304" pitchFamily="18" charset="0"/>
            </a:endParaRPr>
          </a:p>
        </p:txBody>
      </p:sp>
      <p:pic>
        <p:nvPicPr>
          <p:cNvPr id="2" name="Picture 1"/>
          <p:cNvPicPr>
            <a:picLocks noChangeAspect="1"/>
          </p:cNvPicPr>
          <p:nvPr/>
        </p:nvPicPr>
        <p:blipFill>
          <a:blip r:embed="rId2" cstate="print"/>
          <a:stretch>
            <a:fillRect/>
          </a:stretch>
        </p:blipFill>
        <p:spPr>
          <a:xfrm>
            <a:off x="572493" y="6406669"/>
            <a:ext cx="641637" cy="276260"/>
          </a:xfrm>
          <a:prstGeom prst="rect">
            <a:avLst/>
          </a:prstGeom>
        </p:spPr>
      </p:pic>
      <p:pic>
        <p:nvPicPr>
          <p:cNvPr id="4" name="Picture 3"/>
          <p:cNvPicPr>
            <a:picLocks noChangeAspect="1"/>
          </p:cNvPicPr>
          <p:nvPr/>
        </p:nvPicPr>
        <p:blipFill>
          <a:blip r:embed="rId3" cstate="print"/>
          <a:stretch>
            <a:fillRect/>
          </a:stretch>
        </p:blipFill>
        <p:spPr>
          <a:xfrm>
            <a:off x="8814959" y="6378135"/>
            <a:ext cx="1750540" cy="348119"/>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58273" y="112697"/>
            <a:ext cx="1115571" cy="1214299"/>
          </a:xfrm>
          <a:prstGeom prst="rect">
            <a:avLst/>
          </a:prstGeom>
        </p:spPr>
      </p:pic>
      <p:sp>
        <p:nvSpPr>
          <p:cNvPr id="8" name="Rectangle 7"/>
          <p:cNvSpPr/>
          <p:nvPr/>
        </p:nvSpPr>
        <p:spPr>
          <a:xfrm>
            <a:off x="0" y="6207359"/>
            <a:ext cx="4548494" cy="650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3" name="Picture 2"/>
          <p:cNvPicPr>
            <a:picLocks noChangeAspect="1"/>
          </p:cNvPicPr>
          <p:nvPr/>
        </p:nvPicPr>
        <p:blipFill>
          <a:blip r:embed="rId5"/>
          <a:stretch>
            <a:fillRect/>
          </a:stretch>
        </p:blipFill>
        <p:spPr>
          <a:xfrm>
            <a:off x="6711441" y="1765969"/>
            <a:ext cx="3368693" cy="3368693"/>
          </a:xfrm>
          <a:prstGeom prst="rect">
            <a:avLst/>
          </a:prstGeom>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73</a:t>
            </a:fld>
            <a:endParaRPr lang="en-US"/>
          </a:p>
        </p:txBody>
      </p:sp>
      <p:pic>
        <p:nvPicPr>
          <p:cNvPr id="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692" y="174626"/>
            <a:ext cx="1252142" cy="904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a:blip r:embed="rId3"/>
          <a:stretch>
            <a:fillRect/>
          </a:stretch>
        </p:blipFill>
        <p:spPr>
          <a:xfrm>
            <a:off x="11076335" y="0"/>
            <a:ext cx="1115665" cy="1213209"/>
          </a:xfrm>
          <a:prstGeom prst="rect">
            <a:avLst/>
          </a:prstGeom>
        </p:spPr>
      </p:pic>
      <p:pic>
        <p:nvPicPr>
          <p:cNvPr id="3" name="Picture 2"/>
          <p:cNvPicPr>
            <a:picLocks noChangeAspect="1"/>
          </p:cNvPicPr>
          <p:nvPr/>
        </p:nvPicPr>
        <p:blipFill>
          <a:blip r:embed="rId4"/>
          <a:stretch>
            <a:fillRect/>
          </a:stretch>
        </p:blipFill>
        <p:spPr>
          <a:xfrm>
            <a:off x="605155" y="1214120"/>
            <a:ext cx="11109325" cy="4810760"/>
          </a:xfrm>
          <a:prstGeom prst="rect">
            <a:avLst/>
          </a:prstGeom>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Rounded Rectangle"/>
          <p:cNvSpPr/>
          <p:nvPr/>
        </p:nvSpPr>
        <p:spPr>
          <a:xfrm>
            <a:off x="4548494" y="-14539"/>
            <a:ext cx="7694588" cy="6944222"/>
          </a:xfrm>
          <a:prstGeom prst="roundRect">
            <a:avLst>
              <a:gd name="adj" fmla="val 1583"/>
            </a:avLst>
          </a:prstGeom>
          <a:solidFill>
            <a:srgbClr val="EAEAEA"/>
          </a:solidFill>
          <a:ln w="12700">
            <a:miter lim="400000"/>
          </a:ln>
        </p:spPr>
        <p:txBody>
          <a:bodyPr lIns="39142" tIns="39142" rIns="39142" bIns="39142"/>
          <a:lstStyle/>
          <a:p>
            <a:endParaRPr sz="2400">
              <a:latin typeface="Open Sans"/>
            </a:endParaRPr>
          </a:p>
        </p:txBody>
      </p:sp>
      <p:sp>
        <p:nvSpPr>
          <p:cNvPr id="222" name="Duties of…"/>
          <p:cNvSpPr txBox="1"/>
          <p:nvPr/>
        </p:nvSpPr>
        <p:spPr>
          <a:xfrm>
            <a:off x="339566" y="3230213"/>
            <a:ext cx="3724569" cy="692785"/>
          </a:xfrm>
          <a:prstGeom prst="rect">
            <a:avLst/>
          </a:prstGeom>
          <a:ln w="12700">
            <a:miter lim="400000"/>
          </a:ln>
        </p:spPr>
        <p:txBody>
          <a:bodyPr lIns="39142" tIns="39142" rIns="39142" bIns="39142">
            <a:spAutoFit/>
          </a:bodyPr>
          <a:lstStyle/>
          <a:p>
            <a:pPr algn="ctr"/>
            <a:r>
              <a:rPr lang="hi-IN" altLang="en-US" sz="4000" b="1" dirty="0">
                <a:solidFill>
                  <a:srgbClr val="C00000"/>
                </a:solidFill>
                <a:latin typeface="Open Sans"/>
              </a:rPr>
              <a:t>धन्यवाद </a:t>
            </a:r>
            <a:r>
              <a:rPr lang="en-US" sz="4000" b="1" dirty="0">
                <a:solidFill>
                  <a:srgbClr val="C00000"/>
                </a:solidFill>
                <a:latin typeface="Open Sans"/>
              </a:rPr>
              <a:t> </a:t>
            </a:r>
            <a:r>
              <a:rPr lang="en-US" sz="4000" dirty="0">
                <a:solidFill>
                  <a:srgbClr val="C00000"/>
                </a:solidFill>
                <a:latin typeface="Open Sans"/>
              </a:rPr>
              <a:t> </a:t>
            </a:r>
          </a:p>
        </p:txBody>
      </p:sp>
      <p:sp>
        <p:nvSpPr>
          <p:cNvPr id="223" name="Ensure your safety and the safety of your crew, the patient, and bystanders…"/>
          <p:cNvSpPr txBox="1"/>
          <p:nvPr/>
        </p:nvSpPr>
        <p:spPr>
          <a:xfrm>
            <a:off x="5004915" y="1311523"/>
            <a:ext cx="6781746" cy="448380"/>
          </a:xfrm>
          <a:prstGeom prst="rect">
            <a:avLst/>
          </a:prstGeom>
          <a:ln w="12700">
            <a:miter lim="400000"/>
          </a:ln>
        </p:spPr>
        <p:txBody>
          <a:bodyPr lIns="39142" tIns="39142" rIns="39142" bIns="39142">
            <a:spAutoFit/>
          </a:bodyPr>
          <a:lstStyle/>
          <a:p>
            <a:pPr marL="457200" lvl="0" indent="-457200" algn="just">
              <a:buClr>
                <a:schemeClr val="dk1"/>
              </a:buClr>
              <a:buSzPts val="3200"/>
              <a:buFont typeface="Noto Sans Symbols"/>
              <a:buChar char="▪"/>
            </a:pPr>
            <a:endParaRPr lang="en-US" sz="2400" dirty="0">
              <a:solidFill>
                <a:schemeClr val="dk1"/>
              </a:solidFill>
              <a:latin typeface="Open Sans"/>
              <a:cs typeface="Times New Roman" panose="02020603050405020304" pitchFamily="18" charset="0"/>
            </a:endParaRPr>
          </a:p>
        </p:txBody>
      </p:sp>
      <p:pic>
        <p:nvPicPr>
          <p:cNvPr id="2" name="Picture 1"/>
          <p:cNvPicPr>
            <a:picLocks noChangeAspect="1"/>
          </p:cNvPicPr>
          <p:nvPr/>
        </p:nvPicPr>
        <p:blipFill>
          <a:blip r:embed="rId2" cstate="print"/>
          <a:stretch>
            <a:fillRect/>
          </a:stretch>
        </p:blipFill>
        <p:spPr>
          <a:xfrm>
            <a:off x="572493" y="6406669"/>
            <a:ext cx="641637" cy="276260"/>
          </a:xfrm>
          <a:prstGeom prst="rect">
            <a:avLst/>
          </a:prstGeom>
        </p:spPr>
      </p:pic>
      <p:pic>
        <p:nvPicPr>
          <p:cNvPr id="4" name="Picture 3"/>
          <p:cNvPicPr>
            <a:picLocks noChangeAspect="1"/>
          </p:cNvPicPr>
          <p:nvPr/>
        </p:nvPicPr>
        <p:blipFill>
          <a:blip r:embed="rId3" cstate="print"/>
          <a:stretch>
            <a:fillRect/>
          </a:stretch>
        </p:blipFill>
        <p:spPr>
          <a:xfrm>
            <a:off x="8814959" y="6378135"/>
            <a:ext cx="1750540" cy="348119"/>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37263" y="282014"/>
            <a:ext cx="5782244" cy="6293972"/>
          </a:xfrm>
          <a:prstGeom prst="rect">
            <a:avLst/>
          </a:prstGeom>
        </p:spPr>
      </p:pic>
      <p:sp>
        <p:nvSpPr>
          <p:cNvPr id="9" name="Rectangle 8"/>
          <p:cNvSpPr/>
          <p:nvPr/>
        </p:nvSpPr>
        <p:spPr>
          <a:xfrm>
            <a:off x="0" y="6207359"/>
            <a:ext cx="4548494" cy="650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384" y="2882346"/>
            <a:ext cx="3935898" cy="1192695"/>
          </a:xfrm>
        </p:spPr>
        <p:txBody>
          <a:bodyPr>
            <a:noAutofit/>
          </a:bodyPr>
          <a:lstStyle/>
          <a:p>
            <a:pPr algn="ctr"/>
            <a:r>
              <a:rPr lang="hi-IN" altLang="en-US" sz="4000" b="1" dirty="0">
                <a:solidFill>
                  <a:srgbClr val="C00000"/>
                </a:solidFill>
                <a:latin typeface="Open Sans"/>
                <a:cs typeface="Arial" panose="020B0604020202020204" pitchFamily="34" charset="0"/>
                <a:sym typeface="+mn-ea"/>
              </a:rPr>
              <a:t>विश्व युद्ध -2 </a:t>
            </a:r>
          </a:p>
        </p:txBody>
      </p:sp>
      <p:sp>
        <p:nvSpPr>
          <p:cNvPr id="3" name="Content Placeholder 2"/>
          <p:cNvSpPr>
            <a:spLocks noGrp="1"/>
          </p:cNvSpPr>
          <p:nvPr>
            <p:ph idx="1"/>
            <p:custDataLst>
              <p:tags r:id="rId1"/>
            </p:custDataLst>
          </p:nvPr>
        </p:nvSpPr>
        <p:spPr>
          <a:xfrm>
            <a:off x="4763713" y="1340642"/>
            <a:ext cx="6786880" cy="4811678"/>
          </a:xfrm>
        </p:spPr>
        <p:txBody>
          <a:bodyPr>
            <a:noAutofit/>
          </a:bodyPr>
          <a:lstStyle/>
          <a:p>
            <a:pPr algn="just">
              <a:lnSpc>
                <a:spcPct val="150000"/>
              </a:lnSpc>
              <a:buFont typeface="Wingdings" panose="05000000000000000000" pitchFamily="2" charset="2"/>
              <a:buChar char="ü"/>
            </a:pPr>
            <a:r>
              <a:rPr lang="hi-IN" dirty="0">
                <a:latin typeface="Open Sans"/>
                <a:cs typeface="Times New Roman" panose="02020603050405020304" pitchFamily="18" charset="0"/>
              </a:rPr>
              <a:t>नाज़ी एसएस ने लाखों यहूदियों और अन्य कैदियों को यातना शिविरों में मारने के लिए रासायनिक एजेंटों का उपयोग किया। अमेरिका ने फसलों को नुकसान पहुँचाने के लिए रासायनों का विकास किया, और उन पर निर्भर लोगों को भी नुकसान पहुँचाया। हालाँकि, उनका कभी इस्तेमाल नहीं किया गया।</a:t>
            </a:r>
          </a:p>
        </p:txBody>
      </p:sp>
      <p:pic>
        <p:nvPicPr>
          <p:cNvPr id="8" name="object 4"/>
          <p:cNvPicPr/>
          <p:nvPr/>
        </p:nvPicPr>
        <p:blipFill rotWithShape="1">
          <a:blip r:embed="rId3" cstate="print"/>
          <a:srcRect r="21695"/>
          <a:stretch>
            <a:fillRect/>
          </a:stretch>
        </p:blipFill>
        <p:spPr>
          <a:xfrm>
            <a:off x="10741032" y="27603"/>
            <a:ext cx="1436668" cy="1088879"/>
          </a:xfrm>
          <a:prstGeom prst="rect">
            <a:avLst/>
          </a:prstGeom>
        </p:spPr>
      </p:pic>
      <p:pic>
        <p:nvPicPr>
          <p:cNvPr id="9" name="Picture 8"/>
          <p:cNvPicPr>
            <a:picLocks noChangeAspect="1"/>
          </p:cNvPicPr>
          <p:nvPr/>
        </p:nvPicPr>
        <p:blipFill>
          <a:blip r:embed="rId4"/>
          <a:stretch>
            <a:fillRect/>
          </a:stretch>
        </p:blipFill>
        <p:spPr>
          <a:xfrm>
            <a:off x="234651" y="117884"/>
            <a:ext cx="1384533" cy="941482"/>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384" y="2882346"/>
            <a:ext cx="3935898" cy="1192695"/>
          </a:xfrm>
        </p:spPr>
        <p:txBody>
          <a:bodyPr>
            <a:noAutofit/>
          </a:bodyPr>
          <a:lstStyle/>
          <a:p>
            <a:pPr algn="ctr"/>
            <a:r>
              <a:rPr lang="hi-IN" altLang="en-US" sz="4000" b="1" dirty="0">
                <a:solidFill>
                  <a:srgbClr val="C00000"/>
                </a:solidFill>
                <a:latin typeface="Open Sans"/>
                <a:cs typeface="Arial" panose="020B0604020202020204" pitchFamily="34" charset="0"/>
              </a:rPr>
              <a:t>येलो रैन </a:t>
            </a:r>
          </a:p>
        </p:txBody>
      </p:sp>
      <p:sp>
        <p:nvSpPr>
          <p:cNvPr id="3" name="Content Placeholder 2"/>
          <p:cNvSpPr>
            <a:spLocks noGrp="1"/>
          </p:cNvSpPr>
          <p:nvPr>
            <p:ph idx="1"/>
            <p:custDataLst>
              <p:tags r:id="rId1"/>
            </p:custDataLst>
          </p:nvPr>
        </p:nvSpPr>
        <p:spPr>
          <a:xfrm>
            <a:off x="4763713" y="1340642"/>
            <a:ext cx="6786880" cy="4811678"/>
          </a:xfrm>
        </p:spPr>
        <p:txBody>
          <a:bodyPr>
            <a:noAutofit/>
          </a:bodyPr>
          <a:lstStyle/>
          <a:p>
            <a:pPr marL="0" indent="0" algn="just">
              <a:lnSpc>
                <a:spcPct val="200000"/>
              </a:lnSpc>
              <a:buNone/>
            </a:pPr>
            <a:r>
              <a:rPr lang="hi-IN" dirty="0">
                <a:latin typeface="Open Sans"/>
                <a:cs typeface="Times New Roman" panose="02020603050405020304" pitchFamily="18" charset="0"/>
              </a:rPr>
              <a:t>1975-1983 में दस्तावेजित गवाही से पता चलता है कि लाओस, कंपूचिया और अफगानिस्तान में रासायनिक एजेंटों का छिड़काव किया गया था।</a:t>
            </a:r>
          </a:p>
        </p:txBody>
      </p:sp>
      <p:pic>
        <p:nvPicPr>
          <p:cNvPr id="8" name="object 4"/>
          <p:cNvPicPr/>
          <p:nvPr/>
        </p:nvPicPr>
        <p:blipFill rotWithShape="1">
          <a:blip r:embed="rId3" cstate="print"/>
          <a:srcRect r="21695"/>
          <a:stretch>
            <a:fillRect/>
          </a:stretch>
        </p:blipFill>
        <p:spPr>
          <a:xfrm>
            <a:off x="10741032" y="27603"/>
            <a:ext cx="1436668" cy="1088879"/>
          </a:xfrm>
          <a:prstGeom prst="rect">
            <a:avLst/>
          </a:prstGeom>
        </p:spPr>
      </p:pic>
      <p:pic>
        <p:nvPicPr>
          <p:cNvPr id="9" name="Picture 8"/>
          <p:cNvPicPr>
            <a:picLocks noChangeAspect="1"/>
          </p:cNvPicPr>
          <p:nvPr/>
        </p:nvPicPr>
        <p:blipFill>
          <a:blip r:embed="rId4"/>
          <a:stretch>
            <a:fillRect/>
          </a:stretch>
        </p:blipFill>
        <p:spPr>
          <a:xfrm>
            <a:off x="234651" y="117884"/>
            <a:ext cx="1384533" cy="941482"/>
          </a:xfrm>
          <a:prstGeom prst="rect">
            <a:avLst/>
          </a:prstGeom>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WPP_GENERATETEXT" val="1"/>
</p:tagLst>
</file>

<file path=ppt/tags/tag10.xml><?xml version="1.0" encoding="utf-8"?>
<p:tagLst xmlns:a="http://schemas.openxmlformats.org/drawingml/2006/main" xmlns:r="http://schemas.openxmlformats.org/officeDocument/2006/relationships" xmlns:p="http://schemas.openxmlformats.org/presentationml/2006/main">
  <p:tag name="WPP_GENERATETEXT" val="1"/>
</p:tagLst>
</file>

<file path=ppt/tags/tag11.xml><?xml version="1.0" encoding="utf-8"?>
<p:tagLst xmlns:a="http://schemas.openxmlformats.org/drawingml/2006/main" xmlns:r="http://schemas.openxmlformats.org/officeDocument/2006/relationships" xmlns:p="http://schemas.openxmlformats.org/presentationml/2006/main">
  <p:tag name="WPP_GENERATETEXT" val="1"/>
</p:tagLst>
</file>

<file path=ppt/tags/tag12.xml><?xml version="1.0" encoding="utf-8"?>
<p:tagLst xmlns:a="http://schemas.openxmlformats.org/drawingml/2006/main" xmlns:r="http://schemas.openxmlformats.org/officeDocument/2006/relationships" xmlns:p="http://schemas.openxmlformats.org/presentationml/2006/main">
  <p:tag name="WPP_GENERATETEXT" val="1"/>
</p:tagLst>
</file>

<file path=ppt/tags/tag13.xml><?xml version="1.0" encoding="utf-8"?>
<p:tagLst xmlns:a="http://schemas.openxmlformats.org/drawingml/2006/main" xmlns:r="http://schemas.openxmlformats.org/officeDocument/2006/relationships" xmlns:p="http://schemas.openxmlformats.org/presentationml/2006/main">
  <p:tag name="WPP_GENERATETEXT" val="1"/>
</p:tagLst>
</file>

<file path=ppt/tags/tag14.xml><?xml version="1.0" encoding="utf-8"?>
<p:tagLst xmlns:a="http://schemas.openxmlformats.org/drawingml/2006/main" xmlns:r="http://schemas.openxmlformats.org/officeDocument/2006/relationships" xmlns:p="http://schemas.openxmlformats.org/presentationml/2006/main">
  <p:tag name="WPP_GENERATETEXT" val="1"/>
</p:tagLst>
</file>

<file path=ppt/tags/tag15.xml><?xml version="1.0" encoding="utf-8"?>
<p:tagLst xmlns:a="http://schemas.openxmlformats.org/drawingml/2006/main" xmlns:r="http://schemas.openxmlformats.org/officeDocument/2006/relationships" xmlns:p="http://schemas.openxmlformats.org/presentationml/2006/main">
  <p:tag name="WPP_GENERATETEXT" val="1"/>
</p:tagLst>
</file>

<file path=ppt/tags/tag16.xml><?xml version="1.0" encoding="utf-8"?>
<p:tagLst xmlns:a="http://schemas.openxmlformats.org/drawingml/2006/main" xmlns:r="http://schemas.openxmlformats.org/officeDocument/2006/relationships" xmlns:p="http://schemas.openxmlformats.org/presentationml/2006/main">
  <p:tag name="WPP_GENERATETEXT" val="1"/>
</p:tagLst>
</file>

<file path=ppt/tags/tag17.xml><?xml version="1.0" encoding="utf-8"?>
<p:tagLst xmlns:a="http://schemas.openxmlformats.org/drawingml/2006/main" xmlns:r="http://schemas.openxmlformats.org/officeDocument/2006/relationships" xmlns:p="http://schemas.openxmlformats.org/presentationml/2006/main">
  <p:tag name="WPP_GENERATETEXT" val="1"/>
</p:tagLst>
</file>

<file path=ppt/tags/tag18.xml><?xml version="1.0" encoding="utf-8"?>
<p:tagLst xmlns:a="http://schemas.openxmlformats.org/drawingml/2006/main" xmlns:r="http://schemas.openxmlformats.org/officeDocument/2006/relationships" xmlns:p="http://schemas.openxmlformats.org/presentationml/2006/main">
  <p:tag name="WPP_GENERATETEXT" val="1"/>
</p:tagLst>
</file>

<file path=ppt/tags/tag19.xml><?xml version="1.0" encoding="utf-8"?>
<p:tagLst xmlns:a="http://schemas.openxmlformats.org/drawingml/2006/main" xmlns:r="http://schemas.openxmlformats.org/officeDocument/2006/relationships" xmlns:p="http://schemas.openxmlformats.org/presentationml/2006/main">
  <p:tag name="WPP_GENERATETEXT" val="1"/>
</p:tagLst>
</file>

<file path=ppt/tags/tag2.xml><?xml version="1.0" encoding="utf-8"?>
<p:tagLst xmlns:a="http://schemas.openxmlformats.org/drawingml/2006/main" xmlns:r="http://schemas.openxmlformats.org/officeDocument/2006/relationships" xmlns:p="http://schemas.openxmlformats.org/presentationml/2006/main">
  <p:tag name="WPP_GENERATETEXT" val="1"/>
</p:tagLst>
</file>

<file path=ppt/tags/tag20.xml><?xml version="1.0" encoding="utf-8"?>
<p:tagLst xmlns:a="http://schemas.openxmlformats.org/drawingml/2006/main" xmlns:r="http://schemas.openxmlformats.org/officeDocument/2006/relationships" xmlns:p="http://schemas.openxmlformats.org/presentationml/2006/main">
  <p:tag name="WPP_GENERATETEXT" val="1"/>
</p:tagLst>
</file>

<file path=ppt/tags/tag21.xml><?xml version="1.0" encoding="utf-8"?>
<p:tagLst xmlns:a="http://schemas.openxmlformats.org/drawingml/2006/main" xmlns:r="http://schemas.openxmlformats.org/officeDocument/2006/relationships" xmlns:p="http://schemas.openxmlformats.org/presentationml/2006/main">
  <p:tag name="WPP_GENERATETEXT" val="1"/>
</p:tagLst>
</file>

<file path=ppt/tags/tag22.xml><?xml version="1.0" encoding="utf-8"?>
<p:tagLst xmlns:a="http://schemas.openxmlformats.org/drawingml/2006/main" xmlns:r="http://schemas.openxmlformats.org/officeDocument/2006/relationships" xmlns:p="http://schemas.openxmlformats.org/presentationml/2006/main">
  <p:tag name="WPP_GENERATETEXT" val="1"/>
</p:tagLst>
</file>

<file path=ppt/tags/tag23.xml><?xml version="1.0" encoding="utf-8"?>
<p:tagLst xmlns:a="http://schemas.openxmlformats.org/drawingml/2006/main" xmlns:r="http://schemas.openxmlformats.org/officeDocument/2006/relationships" xmlns:p="http://schemas.openxmlformats.org/presentationml/2006/main">
  <p:tag name="WPP_GENERATETEXT" val="1"/>
</p:tagLst>
</file>

<file path=ppt/tags/tag24.xml><?xml version="1.0" encoding="utf-8"?>
<p:tagLst xmlns:a="http://schemas.openxmlformats.org/drawingml/2006/main" xmlns:r="http://schemas.openxmlformats.org/officeDocument/2006/relationships" xmlns:p="http://schemas.openxmlformats.org/presentationml/2006/main">
  <p:tag name="WPP_GENERATETEXT" val="1"/>
</p:tagLst>
</file>

<file path=ppt/tags/tag25.xml><?xml version="1.0" encoding="utf-8"?>
<p:tagLst xmlns:a="http://schemas.openxmlformats.org/drawingml/2006/main" xmlns:r="http://schemas.openxmlformats.org/officeDocument/2006/relationships" xmlns:p="http://schemas.openxmlformats.org/presentationml/2006/main">
  <p:tag name="WPP_GENERATETEXT" val="1"/>
</p:tagLst>
</file>

<file path=ppt/tags/tag26.xml><?xml version="1.0" encoding="utf-8"?>
<p:tagLst xmlns:a="http://schemas.openxmlformats.org/drawingml/2006/main" xmlns:r="http://schemas.openxmlformats.org/officeDocument/2006/relationships" xmlns:p="http://schemas.openxmlformats.org/presentationml/2006/main">
  <p:tag name="WPP_GENERATETEXT" val="1"/>
</p:tagLst>
</file>

<file path=ppt/tags/tag27.xml><?xml version="1.0" encoding="utf-8"?>
<p:tagLst xmlns:a="http://schemas.openxmlformats.org/drawingml/2006/main" xmlns:r="http://schemas.openxmlformats.org/officeDocument/2006/relationships" xmlns:p="http://schemas.openxmlformats.org/presentationml/2006/main">
  <p:tag name="WPP_GENERATETEXT" val="1"/>
</p:tagLst>
</file>

<file path=ppt/tags/tag28.xml><?xml version="1.0" encoding="utf-8"?>
<p:tagLst xmlns:a="http://schemas.openxmlformats.org/drawingml/2006/main" xmlns:r="http://schemas.openxmlformats.org/officeDocument/2006/relationships" xmlns:p="http://schemas.openxmlformats.org/presentationml/2006/main">
  <p:tag name="WPP_GENERATETEXT" val="1"/>
</p:tagLst>
</file>

<file path=ppt/tags/tag29.xml><?xml version="1.0" encoding="utf-8"?>
<p:tagLst xmlns:a="http://schemas.openxmlformats.org/drawingml/2006/main" xmlns:r="http://schemas.openxmlformats.org/officeDocument/2006/relationships" xmlns:p="http://schemas.openxmlformats.org/presentationml/2006/main">
  <p:tag name="WPP_GENERATETEXT" val="1"/>
</p:tagLst>
</file>

<file path=ppt/tags/tag3.xml><?xml version="1.0" encoding="utf-8"?>
<p:tagLst xmlns:a="http://schemas.openxmlformats.org/drawingml/2006/main" xmlns:r="http://schemas.openxmlformats.org/officeDocument/2006/relationships" xmlns:p="http://schemas.openxmlformats.org/presentationml/2006/main">
  <p:tag name="WPP_GENERATETEXT" val="1"/>
</p:tagLst>
</file>

<file path=ppt/tags/tag30.xml><?xml version="1.0" encoding="utf-8"?>
<p:tagLst xmlns:a="http://schemas.openxmlformats.org/drawingml/2006/main" xmlns:r="http://schemas.openxmlformats.org/officeDocument/2006/relationships" xmlns:p="http://schemas.openxmlformats.org/presentationml/2006/main">
  <p:tag name="WPP_GENERATETEXT" val="1"/>
</p:tagLst>
</file>

<file path=ppt/tags/tag31.xml><?xml version="1.0" encoding="utf-8"?>
<p:tagLst xmlns:a="http://schemas.openxmlformats.org/drawingml/2006/main" xmlns:r="http://schemas.openxmlformats.org/officeDocument/2006/relationships" xmlns:p="http://schemas.openxmlformats.org/presentationml/2006/main">
  <p:tag name="WPP_GENERATETEXT" val="1"/>
</p:tagLst>
</file>

<file path=ppt/tags/tag32.xml><?xml version="1.0" encoding="utf-8"?>
<p:tagLst xmlns:a="http://schemas.openxmlformats.org/drawingml/2006/main" xmlns:r="http://schemas.openxmlformats.org/officeDocument/2006/relationships" xmlns:p="http://schemas.openxmlformats.org/presentationml/2006/main">
  <p:tag name="WPP_GENERATETEXT" val="1"/>
</p:tagLst>
</file>

<file path=ppt/tags/tag33.xml><?xml version="1.0" encoding="utf-8"?>
<p:tagLst xmlns:a="http://schemas.openxmlformats.org/drawingml/2006/main" xmlns:r="http://schemas.openxmlformats.org/officeDocument/2006/relationships" xmlns:p="http://schemas.openxmlformats.org/presentationml/2006/main">
  <p:tag name="WPP_GENERATETEXT" val="1"/>
</p:tagLst>
</file>

<file path=ppt/tags/tag34.xml><?xml version="1.0" encoding="utf-8"?>
<p:tagLst xmlns:a="http://schemas.openxmlformats.org/drawingml/2006/main" xmlns:r="http://schemas.openxmlformats.org/officeDocument/2006/relationships" xmlns:p="http://schemas.openxmlformats.org/presentationml/2006/main">
  <p:tag name="WPP_GENERATETEXT" val="1"/>
</p:tagLst>
</file>

<file path=ppt/tags/tag35.xml><?xml version="1.0" encoding="utf-8"?>
<p:tagLst xmlns:a="http://schemas.openxmlformats.org/drawingml/2006/main" xmlns:r="http://schemas.openxmlformats.org/officeDocument/2006/relationships" xmlns:p="http://schemas.openxmlformats.org/presentationml/2006/main">
  <p:tag name="WPP_GENERATETEXT" val="1"/>
</p:tagLst>
</file>

<file path=ppt/tags/tag36.xml><?xml version="1.0" encoding="utf-8"?>
<p:tagLst xmlns:a="http://schemas.openxmlformats.org/drawingml/2006/main" xmlns:r="http://schemas.openxmlformats.org/officeDocument/2006/relationships" xmlns:p="http://schemas.openxmlformats.org/presentationml/2006/main">
  <p:tag name="WPP_GENERATETEXT" val="1"/>
</p:tagLst>
</file>

<file path=ppt/tags/tag37.xml><?xml version="1.0" encoding="utf-8"?>
<p:tagLst xmlns:a="http://schemas.openxmlformats.org/drawingml/2006/main" xmlns:r="http://schemas.openxmlformats.org/officeDocument/2006/relationships" xmlns:p="http://schemas.openxmlformats.org/presentationml/2006/main">
  <p:tag name="WPP_GENERATETEXT" val="1"/>
</p:tagLst>
</file>

<file path=ppt/tags/tag38.xml><?xml version="1.0" encoding="utf-8"?>
<p:tagLst xmlns:a="http://schemas.openxmlformats.org/drawingml/2006/main" xmlns:r="http://schemas.openxmlformats.org/officeDocument/2006/relationships" xmlns:p="http://schemas.openxmlformats.org/presentationml/2006/main">
  <p:tag name="WPP_GENERATETEXT" val="1"/>
</p:tagLst>
</file>

<file path=ppt/tags/tag39.xml><?xml version="1.0" encoding="utf-8"?>
<p:tagLst xmlns:a="http://schemas.openxmlformats.org/drawingml/2006/main" xmlns:r="http://schemas.openxmlformats.org/officeDocument/2006/relationships" xmlns:p="http://schemas.openxmlformats.org/presentationml/2006/main">
  <p:tag name="WPP_GENERATETEXT" val="1"/>
</p:tagLst>
</file>

<file path=ppt/tags/tag4.xml><?xml version="1.0" encoding="utf-8"?>
<p:tagLst xmlns:a="http://schemas.openxmlformats.org/drawingml/2006/main" xmlns:r="http://schemas.openxmlformats.org/officeDocument/2006/relationships" xmlns:p="http://schemas.openxmlformats.org/presentationml/2006/main">
  <p:tag name="WPP_GENERATETEXT" val="1"/>
</p:tagLst>
</file>

<file path=ppt/tags/tag40.xml><?xml version="1.0" encoding="utf-8"?>
<p:tagLst xmlns:a="http://schemas.openxmlformats.org/drawingml/2006/main" xmlns:r="http://schemas.openxmlformats.org/officeDocument/2006/relationships" xmlns:p="http://schemas.openxmlformats.org/presentationml/2006/main">
  <p:tag name="WPP_GENERATETEXT" val="1"/>
</p:tagLst>
</file>

<file path=ppt/tags/tag41.xml><?xml version="1.0" encoding="utf-8"?>
<p:tagLst xmlns:a="http://schemas.openxmlformats.org/drawingml/2006/main" xmlns:r="http://schemas.openxmlformats.org/officeDocument/2006/relationships" xmlns:p="http://schemas.openxmlformats.org/presentationml/2006/main">
  <p:tag name="WPP_GENERATETEXT" val="1"/>
</p:tagLst>
</file>

<file path=ppt/tags/tag42.xml><?xml version="1.0" encoding="utf-8"?>
<p:tagLst xmlns:a="http://schemas.openxmlformats.org/drawingml/2006/main" xmlns:r="http://schemas.openxmlformats.org/officeDocument/2006/relationships" xmlns:p="http://schemas.openxmlformats.org/presentationml/2006/main">
  <p:tag name="WPP_GENERATETEXT" val="1"/>
</p:tagLst>
</file>

<file path=ppt/tags/tag43.xml><?xml version="1.0" encoding="utf-8"?>
<p:tagLst xmlns:a="http://schemas.openxmlformats.org/drawingml/2006/main" xmlns:r="http://schemas.openxmlformats.org/officeDocument/2006/relationships" xmlns:p="http://schemas.openxmlformats.org/presentationml/2006/main">
  <p:tag name="WPP_GENERATETEXT" val="1"/>
</p:tagLst>
</file>

<file path=ppt/tags/tag44.xml><?xml version="1.0" encoding="utf-8"?>
<p:tagLst xmlns:a="http://schemas.openxmlformats.org/drawingml/2006/main" xmlns:r="http://schemas.openxmlformats.org/officeDocument/2006/relationships" xmlns:p="http://schemas.openxmlformats.org/presentationml/2006/main">
  <p:tag name="WPP_GENERATETEXT" val="1"/>
</p:tagLst>
</file>

<file path=ppt/tags/tag45.xml><?xml version="1.0" encoding="utf-8"?>
<p:tagLst xmlns:a="http://schemas.openxmlformats.org/drawingml/2006/main" xmlns:r="http://schemas.openxmlformats.org/officeDocument/2006/relationships" xmlns:p="http://schemas.openxmlformats.org/presentationml/2006/main">
  <p:tag name="WPP_GENERATETEXT" val="1"/>
</p:tagLst>
</file>

<file path=ppt/tags/tag46.xml><?xml version="1.0" encoding="utf-8"?>
<p:tagLst xmlns:a="http://schemas.openxmlformats.org/drawingml/2006/main" xmlns:r="http://schemas.openxmlformats.org/officeDocument/2006/relationships" xmlns:p="http://schemas.openxmlformats.org/presentationml/2006/main">
  <p:tag name="WPP_GENERATETEXT" val="1"/>
</p:tagLst>
</file>

<file path=ppt/tags/tag47.xml><?xml version="1.0" encoding="utf-8"?>
<p:tagLst xmlns:a="http://schemas.openxmlformats.org/drawingml/2006/main" xmlns:r="http://schemas.openxmlformats.org/officeDocument/2006/relationships" xmlns:p="http://schemas.openxmlformats.org/presentationml/2006/main">
  <p:tag name="WPP_GENERATETEXT" val="1"/>
</p:tagLst>
</file>

<file path=ppt/tags/tag48.xml><?xml version="1.0" encoding="utf-8"?>
<p:tagLst xmlns:a="http://schemas.openxmlformats.org/drawingml/2006/main" xmlns:r="http://schemas.openxmlformats.org/officeDocument/2006/relationships" xmlns:p="http://schemas.openxmlformats.org/presentationml/2006/main">
  <p:tag name="WPP_GENERATETEXT" val="1"/>
</p:tagLst>
</file>

<file path=ppt/tags/tag49.xml><?xml version="1.0" encoding="utf-8"?>
<p:tagLst xmlns:a="http://schemas.openxmlformats.org/drawingml/2006/main" xmlns:r="http://schemas.openxmlformats.org/officeDocument/2006/relationships" xmlns:p="http://schemas.openxmlformats.org/presentationml/2006/main">
  <p:tag name="WPP_GENERATETEXT" val="1"/>
</p:tagLst>
</file>

<file path=ppt/tags/tag5.xml><?xml version="1.0" encoding="utf-8"?>
<p:tagLst xmlns:a="http://schemas.openxmlformats.org/drawingml/2006/main" xmlns:r="http://schemas.openxmlformats.org/officeDocument/2006/relationships" xmlns:p="http://schemas.openxmlformats.org/presentationml/2006/main">
  <p:tag name="WPP_GENERATETEXT" val="1"/>
</p:tagLst>
</file>

<file path=ppt/tags/tag50.xml><?xml version="1.0" encoding="utf-8"?>
<p:tagLst xmlns:a="http://schemas.openxmlformats.org/drawingml/2006/main" xmlns:r="http://schemas.openxmlformats.org/officeDocument/2006/relationships" xmlns:p="http://schemas.openxmlformats.org/presentationml/2006/main">
  <p:tag name="WPP_GENERATETEXT" val="1"/>
</p:tagLst>
</file>

<file path=ppt/tags/tag51.xml><?xml version="1.0" encoding="utf-8"?>
<p:tagLst xmlns:a="http://schemas.openxmlformats.org/drawingml/2006/main" xmlns:r="http://schemas.openxmlformats.org/officeDocument/2006/relationships" xmlns:p="http://schemas.openxmlformats.org/presentationml/2006/main">
  <p:tag name="WPP_GENERATETEXT" val="1"/>
</p:tagLst>
</file>

<file path=ppt/tags/tag52.xml><?xml version="1.0" encoding="utf-8"?>
<p:tagLst xmlns:a="http://schemas.openxmlformats.org/drawingml/2006/main" xmlns:r="http://schemas.openxmlformats.org/officeDocument/2006/relationships" xmlns:p="http://schemas.openxmlformats.org/presentationml/2006/main">
  <p:tag name="WPP_GENERATETEXT" val="1"/>
</p:tagLst>
</file>

<file path=ppt/tags/tag53.xml><?xml version="1.0" encoding="utf-8"?>
<p:tagLst xmlns:a="http://schemas.openxmlformats.org/drawingml/2006/main" xmlns:r="http://schemas.openxmlformats.org/officeDocument/2006/relationships" xmlns:p="http://schemas.openxmlformats.org/presentationml/2006/main">
  <p:tag name="WPP_GENERATETEXT" val="1"/>
</p:tagLst>
</file>

<file path=ppt/tags/tag54.xml><?xml version="1.0" encoding="utf-8"?>
<p:tagLst xmlns:a="http://schemas.openxmlformats.org/drawingml/2006/main" xmlns:r="http://schemas.openxmlformats.org/officeDocument/2006/relationships" xmlns:p="http://schemas.openxmlformats.org/presentationml/2006/main">
  <p:tag name="WPP_GENERATETEXT" val="1"/>
</p:tagLst>
</file>

<file path=ppt/tags/tag55.xml><?xml version="1.0" encoding="utf-8"?>
<p:tagLst xmlns:a="http://schemas.openxmlformats.org/drawingml/2006/main" xmlns:r="http://schemas.openxmlformats.org/officeDocument/2006/relationships" xmlns:p="http://schemas.openxmlformats.org/presentationml/2006/main">
  <p:tag name="WPP_GENERATETEXT" val="1"/>
</p:tagLst>
</file>

<file path=ppt/tags/tag6.xml><?xml version="1.0" encoding="utf-8"?>
<p:tagLst xmlns:a="http://schemas.openxmlformats.org/drawingml/2006/main" xmlns:r="http://schemas.openxmlformats.org/officeDocument/2006/relationships" xmlns:p="http://schemas.openxmlformats.org/presentationml/2006/main">
  <p:tag name="WPP_GENERATETEXT" val="1"/>
</p:tagLst>
</file>

<file path=ppt/tags/tag7.xml><?xml version="1.0" encoding="utf-8"?>
<p:tagLst xmlns:a="http://schemas.openxmlformats.org/drawingml/2006/main" xmlns:r="http://schemas.openxmlformats.org/officeDocument/2006/relationships" xmlns:p="http://schemas.openxmlformats.org/presentationml/2006/main">
  <p:tag name="WPP_GENERATETEXT" val="1"/>
</p:tagLst>
</file>

<file path=ppt/tags/tag8.xml><?xml version="1.0" encoding="utf-8"?>
<p:tagLst xmlns:a="http://schemas.openxmlformats.org/drawingml/2006/main" xmlns:r="http://schemas.openxmlformats.org/officeDocument/2006/relationships" xmlns:p="http://schemas.openxmlformats.org/presentationml/2006/main">
  <p:tag name="WPP_GENERATETEXT" val="1"/>
</p:tagLst>
</file>

<file path=ppt/tags/tag9.xml><?xml version="1.0" encoding="utf-8"?>
<p:tagLst xmlns:a="http://schemas.openxmlformats.org/drawingml/2006/main" xmlns:r="http://schemas.openxmlformats.org/officeDocument/2006/relationships" xmlns:p="http://schemas.openxmlformats.org/presentationml/2006/main">
  <p:tag name="WPP_GENERATETEXT"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1990</Words>
  <Application>Microsoft Office PowerPoint</Application>
  <PresentationFormat>Widescreen</PresentationFormat>
  <Paragraphs>333</Paragraphs>
  <Slides>74</Slides>
  <Notes>1</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74</vt:i4>
      </vt:variant>
    </vt:vector>
  </HeadingPairs>
  <TitlesOfParts>
    <vt:vector size="87" baseType="lpstr">
      <vt:lpstr>Arial</vt:lpstr>
      <vt:lpstr>Calibri</vt:lpstr>
      <vt:lpstr>Calibri Light</vt:lpstr>
      <vt:lpstr>Courier New</vt:lpstr>
      <vt:lpstr>Kruti Dev 092</vt:lpstr>
      <vt:lpstr>Monotype Sorts</vt:lpstr>
      <vt:lpstr>Noto Sans Symbols</vt:lpstr>
      <vt:lpstr>Open Sans</vt:lpstr>
      <vt:lpstr>Open Sans SemiBold</vt:lpstr>
      <vt:lpstr>Times New Roman</vt:lpstr>
      <vt:lpstr>Wingdings</vt:lpstr>
      <vt:lpstr>Office Theme</vt:lpstr>
      <vt:lpstr>CorelDRAW!</vt:lpstr>
      <vt:lpstr>PowerPoint Presentation</vt:lpstr>
      <vt:lpstr>PowerPoint Presentation</vt:lpstr>
      <vt:lpstr>PowerPoint Presentation</vt:lpstr>
      <vt:lpstr>19 वी सदी </vt:lpstr>
      <vt:lpstr>विश्व युद्ध -I</vt:lpstr>
      <vt:lpstr>विश्व युद्ध -I</vt:lpstr>
      <vt:lpstr>विश्व युद्ध के मध्य </vt:lpstr>
      <vt:lpstr>विश्व युद्ध -2 </vt:lpstr>
      <vt:lpstr>येलो रैन </vt:lpstr>
      <vt:lpstr>ईरान -इराक युद्ध </vt:lpstr>
      <vt:lpstr>आतंकवादी हमला </vt:lpstr>
      <vt:lpstr>वर्तमान स्थिति </vt:lpstr>
      <vt:lpstr>ईरान </vt:lpstr>
      <vt:lpstr>इराक </vt:lpstr>
      <vt:lpstr>उत्तर कोरिया </vt:lpstr>
      <vt:lpstr>सीरिया </vt:lpstr>
      <vt:lpstr>रासायनिक युद्ध एजेंट: वर्गीकरण</vt:lpstr>
      <vt:lpstr>सेन्य  उपयोग</vt:lpstr>
      <vt:lpstr>प्रभावशीलता की अवधि</vt:lpstr>
      <vt:lpstr>PowerPoint Presentation</vt:lpstr>
      <vt:lpstr>रासायनिक युद्ध एजेंट: विशेषताएं और व्यवहार</vt:lpstr>
      <vt:lpstr>भौतिक विशेषताएं</vt:lpstr>
      <vt:lpstr>रासायनिक विशेषताएं</vt:lpstr>
      <vt:lpstr>शारीरिक विशेषताएँ</vt:lpstr>
      <vt:lpstr>रासायनिक युद्ध एजेंट के प्रकार</vt:lpstr>
      <vt:lpstr>नर्व एजेंट</vt:lpstr>
      <vt:lpstr>नर्व एजेंट </vt:lpstr>
      <vt:lpstr>सरीन के रासायनिक गुण</vt:lpstr>
      <vt:lpstr>सरीन के भौतिक गुण</vt:lpstr>
      <vt:lpstr>रासायनिक एजेंट: सापेक्ष विषाक्तता</vt:lpstr>
      <vt:lpstr>नर्व एजेंट के भौतिक-रासायनिक गुण</vt:lpstr>
      <vt:lpstr>वी-एजेंट</vt:lpstr>
      <vt:lpstr>जी-एजेंट</vt:lpstr>
      <vt:lpstr>G- एजेंट </vt:lpstr>
      <vt:lpstr>नर्व एजेंट - तुलनात्मक विवरण </vt:lpstr>
      <vt:lpstr>छाले वाले एजेंट</vt:lpstr>
      <vt:lpstr>छाले वाले एजेंट</vt:lpstr>
      <vt:lpstr>मस्टर्ड: रासायनिक गुण</vt:lpstr>
      <vt:lpstr>मस्टर्ड के भौतिक गुण</vt:lpstr>
      <vt:lpstr>छाले वाले एजेंट - जोर देने वाले बिन्दु </vt:lpstr>
      <vt:lpstr>रक्त एजेंट </vt:lpstr>
      <vt:lpstr>रक्त एजेंट </vt:lpstr>
      <vt:lpstr>सायनोजेन क्लोराइड - भौतिक गुण  </vt:lpstr>
      <vt:lpstr>दम घुटने वाले एजेंट </vt:lpstr>
      <vt:lpstr>दम घुटने वाले एजेंट </vt:lpstr>
      <vt:lpstr>दम घुटने वाले एजेंट </vt:lpstr>
      <vt:lpstr>फासजिन - रासायनिक विशेषताए </vt:lpstr>
      <vt:lpstr>फासजिन - भौतिक विशेषताए </vt:lpstr>
      <vt:lpstr> मनो रसायन </vt:lpstr>
      <vt:lpstr>बी झेड -एजेंट </vt:lpstr>
      <vt:lpstr>जलन पैदा करने वाले   (अश्रु गैस )</vt:lpstr>
      <vt:lpstr>जलन पैदा करने वाले   (अश्रु गैस )</vt:lpstr>
      <vt:lpstr>PowerPoint Presentation</vt:lpstr>
      <vt:lpstr>शाकनाशी </vt:lpstr>
      <vt:lpstr>प्रवेश मार्ग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Rahul Kumar</dc:creator>
  <cp:lastModifiedBy>08 TH BN NDRF GHAZIABAD</cp:lastModifiedBy>
  <cp:revision>52</cp:revision>
  <dcterms:created xsi:type="dcterms:W3CDTF">2025-04-05T05:08:00Z</dcterms:created>
  <dcterms:modified xsi:type="dcterms:W3CDTF">2025-12-17T11:08:15Z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72BAD383A51047FD9E18DEED25471BD5_12</vt:lpwstr>
  </property>
  <property fmtid="{D5CDD505-2E9C-101B-9397-08002B2CF9AE}" pid="3" name="KSOProductBuildVer">
    <vt:lpwstr>1033-12.2.0.22530</vt:lpwstr>
  </property>
</Properties>
</file>