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12192000" cy="6858000"/>
  <p:notesSz cx="6858000" cy="9144000"/>
  <p:embeddedFontLs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pen Sans SemiBold" panose="020B07060308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TITLE_AND_BODY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i-IN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hi-IN"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410" y="283029"/>
            <a:ext cx="1525361" cy="10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12700" y="-32004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i-IN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hi-IN"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11438930" y="6406669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hi-IN"/>
              <a:t>1</a:t>
            </a:fld>
            <a:endParaRPr/>
          </a:p>
        </p:txBody>
      </p:sp>
      <p:pic>
        <p:nvPicPr>
          <p:cNvPr id="97" name="Google Shape;97;p13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041260"/>
            <a:ext cx="9809469" cy="197975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209691" y="2539280"/>
            <a:ext cx="9239109" cy="143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hi-IN" sz="4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वन अग्नि ईंधन, प्रकार और व्यवहार के मूल </a:t>
            </a:r>
            <a:r>
              <a:rPr lang="hi-IN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सिद्धांत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4918" y="-13520"/>
            <a:ext cx="1387082" cy="1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/>
          <p:nvPr/>
        </p:nvSpPr>
        <p:spPr>
          <a:xfrm flipH="1">
            <a:off x="5382821" y="6199632"/>
            <a:ext cx="6675014" cy="5567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BY:-INSP/GD-NAGENDRA SINGH YADAV,10</a:t>
            </a:r>
            <a:r>
              <a:rPr lang="hi-IN" sz="2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NDRF</a:t>
            </a: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/>
          <p:nvPr/>
        </p:nvSpPr>
        <p:spPr>
          <a:xfrm>
            <a:off x="3927231" y="-14539"/>
            <a:ext cx="8315851" cy="6872539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180742" y="2973090"/>
            <a:ext cx="3930593" cy="131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रेंगती आग (</a:t>
            </a:r>
            <a:r>
              <a:rPr lang="hi-IN" sz="40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Creeping Fire)</a:t>
            </a:r>
            <a:endParaRPr sz="40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3927231" y="626316"/>
            <a:ext cx="5378825" cy="617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hi-I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यह वह आग होती है जो धीरे-धीरे फैलती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hi-I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इसकी लपटें छोटी और तीव्रता कम होती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hi-I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इसे अक्सर </a:t>
            </a:r>
            <a:r>
              <a:rPr lang="hi-IN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“सुलगती आग” </a:t>
            </a:r>
            <a:r>
              <a:rPr lang="hi-I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के रूप में वर्णित किया जाता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hi-I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यह पहचानने में कठिन हो सकती है क्योंकि बड़े शोले नहीं बनते।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hi-I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इमारतों, जंगलों और अन्य स्थानों में धीरे-धीरे फैलकर खतरा पैदा कर सकती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hi-I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समय पर पता न चलने पर यह धीरे-धीरे बड़ा नुकसान पहुँचा सकती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hi-I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इसे बुझाना मुश्किल हो सकता है क्योंकि आग छिपी हुई सतहों में भी फैल सकती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93" y="6406669"/>
            <a:ext cx="641637" cy="27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4959" y="6378135"/>
            <a:ext cx="1750540" cy="34811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/>
          <p:nvPr/>
        </p:nvSpPr>
        <p:spPr>
          <a:xfrm>
            <a:off x="0" y="6207359"/>
            <a:ext cx="3927231" cy="650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11404" y="1557760"/>
            <a:ext cx="2607753" cy="3727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/>
          <p:nvPr/>
        </p:nvSpPr>
        <p:spPr>
          <a:xfrm>
            <a:off x="3689131" y="-14539"/>
            <a:ext cx="8553951" cy="6872539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150921" y="2626709"/>
            <a:ext cx="3741142" cy="131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शीर्ष आग (Crown Fire) </a:t>
            </a:r>
            <a:endParaRPr sz="40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3892063" y="718694"/>
            <a:ext cx="5498123" cy="561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hi-I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क्राउन फायर वह आग होती है जो जंगल की छतरी में मौजूद ईंधन को जलाती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hi-I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इसमें हरी और सूखी पत्तियाँ, शाखाएँ, पेड़ों पर उगी काई (lichens) और ऊँची झाड़ियाँ शामिल होती हैं।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hi-I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यह ईंधन ज़मीन पर मौजूद सतही ईंधन से काफी ऊपर स्थित होता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hi-I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क्राउन फायर प्रायः सतही आग से शुरू होती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hi-I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यह दो प्रकार की हो सकती है: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5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hi-I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Passive Crown Fire</a:t>
            </a:r>
            <a:r>
              <a:rPr lang="hi-I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आग धीरे-धीरे पेड़ों के ऊपरी हिस्से तक फैलती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3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hi-I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Crown Fire</a:t>
            </a:r>
            <a:r>
              <a:rPr lang="hi-I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आग तेज़ी से पूरी छतरी में फैलकर गंभीर रूप लेती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93" y="6406669"/>
            <a:ext cx="641637" cy="27626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5755" y="1585386"/>
            <a:ext cx="2542386" cy="320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/>
          <p:nvPr/>
        </p:nvSpPr>
        <p:spPr>
          <a:xfrm>
            <a:off x="4497412" y="94966"/>
            <a:ext cx="7694588" cy="6763033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i-IN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1.</a:t>
            </a:r>
            <a:r>
              <a:rPr lang="hi-I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सिगरेट, बीड़ी, माचिस या चिंगारी जंगल में फेंकना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i-IN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2. रोड मरम्मत</a:t>
            </a:r>
            <a:r>
              <a:rPr lang="hi-I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से निकलने वाली चिंगारियाँ।</a:t>
            </a: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142043" y="2626709"/>
            <a:ext cx="4270159" cy="81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hi-IN" sz="4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वन अग्नि के कारण</a:t>
            </a:r>
            <a:endParaRPr sz="4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4752109" y="1386144"/>
            <a:ext cx="7034552" cy="64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514350" marR="0" lvl="0" indent="-3365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3" name="Google Shape;20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93" y="6406669"/>
            <a:ext cx="641637" cy="27626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4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4" descr="French mayor bans smoking in village and cars due to forest fire risk"/>
          <p:cNvPicPr preferRelativeResize="0"/>
          <p:nvPr/>
        </p:nvPicPr>
        <p:blipFill rotWithShape="1">
          <a:blip r:embed="rId4">
            <a:alphaModFix/>
          </a:blip>
          <a:srcRect l="893" r="18472" b="-1"/>
          <a:stretch/>
        </p:blipFill>
        <p:spPr>
          <a:xfrm>
            <a:off x="4777921" y="2403231"/>
            <a:ext cx="3311001" cy="352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5077" y="2309446"/>
            <a:ext cx="3092842" cy="362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>
            <a:off x="4548493" y="772904"/>
            <a:ext cx="5730623" cy="5501793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39125" tIns="39125" rIns="39125" bIns="39125" anchor="ctr" anchorCtr="0">
            <a:noAutofit/>
          </a:bodyPr>
          <a:lstStyle/>
          <a:p>
            <a:pPr marL="342900" marR="0" lvl="0" indent="-34290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hi-I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Cooling (शीतलन)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hi-I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Smothering (ऑक्सीजन कटौती / दम घोंटना)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hi-I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Starving (ईंधन हटाना)</a:t>
            </a: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142043" y="2626709"/>
            <a:ext cx="4270159" cy="16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hi-IN" sz="4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आग बुझाने की सामान्य विधि</a:t>
            </a:r>
            <a:endParaRPr sz="4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4752109" y="1386144"/>
            <a:ext cx="7034552" cy="64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514350" marR="0" lvl="0" indent="-3365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4" name="Google Shape;21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93" y="6406669"/>
            <a:ext cx="641637" cy="27626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5"/>
          <p:cNvSpPr/>
          <p:nvPr/>
        </p:nvSpPr>
        <p:spPr>
          <a:xfrm>
            <a:off x="10783615" y="6170179"/>
            <a:ext cx="1050344" cy="67204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/>
          <p:nvPr/>
        </p:nvSpPr>
        <p:spPr>
          <a:xfrm>
            <a:off x="3886200" y="94966"/>
            <a:ext cx="8305800" cy="6763033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31681" y="2626709"/>
            <a:ext cx="4270159" cy="88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hi-IN" sz="48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अग्नि रेखाएँ</a:t>
            </a:r>
            <a:endParaRPr sz="48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4752109" y="1386144"/>
            <a:ext cx="7034552" cy="64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514350" marR="0" lvl="0" indent="-3365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4" name="Google Shape;22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93" y="6406669"/>
            <a:ext cx="641637" cy="27626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6"/>
          <p:cNvSpPr/>
          <p:nvPr/>
        </p:nvSpPr>
        <p:spPr>
          <a:xfrm>
            <a:off x="0" y="6207359"/>
            <a:ext cx="3886200" cy="650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6" descr="Large flames engulf a section of overgrown grasses and shrubs at Pea Ridge National Military Park."/>
          <p:cNvPicPr preferRelativeResize="0"/>
          <p:nvPr/>
        </p:nvPicPr>
        <p:blipFill rotWithShape="1">
          <a:blip r:embed="rId4">
            <a:alphaModFix/>
          </a:blip>
          <a:srcRect t="29771" r="-2" b="2872"/>
          <a:stretch/>
        </p:blipFill>
        <p:spPr>
          <a:xfrm>
            <a:off x="4144275" y="1322741"/>
            <a:ext cx="4004685" cy="2536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6" descr="Precautions to check forest fire in Kudremukh | Deccan Herald"/>
          <p:cNvPicPr preferRelativeResize="0"/>
          <p:nvPr/>
        </p:nvPicPr>
        <p:blipFill rotWithShape="1">
          <a:blip r:embed="rId5">
            <a:alphaModFix/>
          </a:blip>
          <a:srcRect t="5981" r="-1" b="13476"/>
          <a:stretch/>
        </p:blipFill>
        <p:spPr>
          <a:xfrm>
            <a:off x="8298402" y="1322741"/>
            <a:ext cx="3744156" cy="2536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6"/>
          <p:cNvPicPr preferRelativeResize="0"/>
          <p:nvPr/>
        </p:nvPicPr>
        <p:blipFill rotWithShape="1">
          <a:blip r:embed="rId6">
            <a:alphaModFix/>
          </a:blip>
          <a:srcRect t="23982" r="2" b="10418"/>
          <a:stretch/>
        </p:blipFill>
        <p:spPr>
          <a:xfrm>
            <a:off x="4088384" y="3966431"/>
            <a:ext cx="4007832" cy="261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6" descr="WhatsApp Image 2023-02-05 at 14.43.47.jpeg"/>
          <p:cNvPicPr preferRelativeResize="0"/>
          <p:nvPr/>
        </p:nvPicPr>
        <p:blipFill rotWithShape="1">
          <a:blip r:embed="rId7">
            <a:alphaModFix/>
          </a:blip>
          <a:srcRect t="18922" b="7888"/>
          <a:stretch/>
        </p:blipFill>
        <p:spPr>
          <a:xfrm>
            <a:off x="8256323" y="3966431"/>
            <a:ext cx="3799511" cy="2616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/>
          <p:nvPr/>
        </p:nvSpPr>
        <p:spPr>
          <a:xfrm>
            <a:off x="4548494" y="94966"/>
            <a:ext cx="7643506" cy="6763033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142043" y="2626709"/>
            <a:ext cx="4270159" cy="74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अग्नि रेखाएँ</a:t>
            </a:r>
            <a:endParaRPr sz="40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27"/>
          <p:cNvSpPr txBox="1"/>
          <p:nvPr/>
        </p:nvSpPr>
        <p:spPr>
          <a:xfrm>
            <a:off x="4752109" y="1386144"/>
            <a:ext cx="7034552" cy="64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514350" marR="0" lvl="0" indent="-3365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7" name="Google Shape;23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93" y="6406669"/>
            <a:ext cx="641637" cy="27626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3249" y="1433703"/>
            <a:ext cx="6853412" cy="4972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/>
          <p:nvPr/>
        </p:nvSpPr>
        <p:spPr>
          <a:xfrm>
            <a:off x="4548494" y="94966"/>
            <a:ext cx="7643506" cy="6763033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28"/>
          <p:cNvSpPr txBox="1"/>
          <p:nvPr/>
        </p:nvSpPr>
        <p:spPr>
          <a:xfrm>
            <a:off x="142043" y="2626709"/>
            <a:ext cx="4270159" cy="74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अग्नि रेखाएँ</a:t>
            </a:r>
            <a:endParaRPr sz="40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4752109" y="1386144"/>
            <a:ext cx="7034552" cy="64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514350" marR="0" lvl="0" indent="-3365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7" name="Google Shape;24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93" y="6406669"/>
            <a:ext cx="641637" cy="27626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28" descr="WhatsApp Image 2023-02-05 at 13.42.13.jpeg"/>
          <p:cNvPicPr preferRelativeResize="0"/>
          <p:nvPr/>
        </p:nvPicPr>
        <p:blipFill rotWithShape="1">
          <a:blip r:embed="rId4">
            <a:alphaModFix/>
          </a:blip>
          <a:srcRect t="-96" b="-884"/>
          <a:stretch/>
        </p:blipFill>
        <p:spPr>
          <a:xfrm>
            <a:off x="4739409" y="1247197"/>
            <a:ext cx="3313973" cy="259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8" descr="IMG2022021017525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8917" y="1268585"/>
            <a:ext cx="3650443" cy="2577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51" name="Google Shape;251;p28" descr="WhatsApp Image 2023-02-05 at 13.42.14.jpeg"/>
          <p:cNvPicPr preferRelativeResize="0"/>
          <p:nvPr/>
        </p:nvPicPr>
        <p:blipFill rotWithShape="1">
          <a:blip r:embed="rId6">
            <a:alphaModFix/>
          </a:blip>
          <a:srcRect t="202" b="-278"/>
          <a:stretch/>
        </p:blipFill>
        <p:spPr>
          <a:xfrm>
            <a:off x="4684786" y="3966882"/>
            <a:ext cx="3368596" cy="271604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52" name="Google Shape;252;p28" descr="IMG-20230205-WA0036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24951" y="3966882"/>
            <a:ext cx="3661710" cy="265726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/>
          <p:nvPr/>
        </p:nvSpPr>
        <p:spPr>
          <a:xfrm>
            <a:off x="4412202" y="94966"/>
            <a:ext cx="7779798" cy="6763033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29"/>
          <p:cNvSpPr txBox="1"/>
          <p:nvPr/>
        </p:nvSpPr>
        <p:spPr>
          <a:xfrm>
            <a:off x="142043" y="2626709"/>
            <a:ext cx="4270159" cy="192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वन अग्नि रोकने से पहले की कार्यवाही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(आग पर नियंत्रण)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4752109" y="1386144"/>
            <a:ext cx="7034552" cy="64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514350" marR="0" lvl="0" indent="-3365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0" name="Google Shape;26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93" y="6406669"/>
            <a:ext cx="641637" cy="27626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9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29"/>
          <p:cNvPicPr preferRelativeResize="0"/>
          <p:nvPr/>
        </p:nvPicPr>
        <p:blipFill rotWithShape="1">
          <a:blip r:embed="rId4">
            <a:alphaModFix/>
          </a:blip>
          <a:srcRect l="14999" t="7037" r="15833" b="8517"/>
          <a:stretch/>
        </p:blipFill>
        <p:spPr>
          <a:xfrm>
            <a:off x="4615816" y="1314713"/>
            <a:ext cx="3520435" cy="245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9"/>
          <p:cNvPicPr preferRelativeResize="0"/>
          <p:nvPr/>
        </p:nvPicPr>
        <p:blipFill rotWithShape="1">
          <a:blip r:embed="rId5">
            <a:alphaModFix/>
          </a:blip>
          <a:srcRect l="10001" t="14445" r="21666" b="15926"/>
          <a:stretch/>
        </p:blipFill>
        <p:spPr>
          <a:xfrm>
            <a:off x="8323729" y="1339901"/>
            <a:ext cx="3599224" cy="248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8494" y="3896094"/>
            <a:ext cx="3587758" cy="278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9" descr="uttarakhand-fire-759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23729" y="3977230"/>
            <a:ext cx="3599224" cy="272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/>
          <p:nvPr/>
        </p:nvSpPr>
        <p:spPr>
          <a:xfrm>
            <a:off x="4548494" y="94966"/>
            <a:ext cx="7643506" cy="6763033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30"/>
          <p:cNvSpPr txBox="1"/>
          <p:nvPr/>
        </p:nvSpPr>
        <p:spPr>
          <a:xfrm>
            <a:off x="139168" y="2031694"/>
            <a:ext cx="4270159" cy="192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वन अग्नि रोकने से पहले की कार्यवाही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(आग पर नियंत्रण)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0"/>
          <p:cNvSpPr txBox="1"/>
          <p:nvPr/>
        </p:nvSpPr>
        <p:spPr>
          <a:xfrm>
            <a:off x="4752109" y="1386144"/>
            <a:ext cx="7034552" cy="64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514350" marR="0" lvl="0" indent="-3365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3" name="Google Shape;27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93" y="6406669"/>
            <a:ext cx="641637" cy="27626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0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2110" y="1494532"/>
            <a:ext cx="7034552" cy="5103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/>
          <p:nvPr/>
        </p:nvSpPr>
        <p:spPr>
          <a:xfrm>
            <a:off x="4548494" y="94966"/>
            <a:ext cx="7643506" cy="6763033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31"/>
          <p:cNvSpPr txBox="1"/>
          <p:nvPr/>
        </p:nvSpPr>
        <p:spPr>
          <a:xfrm>
            <a:off x="265635" y="2031694"/>
            <a:ext cx="4270159" cy="192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वन अग्नि रोकने से पहले की कार्यवाही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(आग पर नियंत्रण)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1"/>
          <p:cNvSpPr txBox="1"/>
          <p:nvPr/>
        </p:nvSpPr>
        <p:spPr>
          <a:xfrm>
            <a:off x="4752109" y="1386144"/>
            <a:ext cx="7034552" cy="64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514350" marR="0" lvl="0" indent="-3365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3" name="Google Shape;28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93" y="6406669"/>
            <a:ext cx="641637" cy="27626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1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1194" y="1248014"/>
            <a:ext cx="7539886" cy="5158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238314" y="1474963"/>
            <a:ext cx="4457703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"/>
              <a:buNone/>
            </a:pPr>
            <a:r>
              <a:rPr lang="hi-IN" b="1">
                <a:latin typeface="Open Sans"/>
                <a:ea typeface="Open Sans"/>
                <a:cs typeface="Open Sans"/>
                <a:sym typeface="Open Sans"/>
              </a:rPr>
              <a:t>उददेश्य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5603152" y="2024394"/>
            <a:ext cx="5611368" cy="5492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i-IN" dirty="0">
                <a:latin typeface="Open Sans"/>
                <a:ea typeface="Open Sans"/>
                <a:cs typeface="Open Sans"/>
                <a:sym typeface="Open Sans"/>
              </a:rPr>
              <a:t>अग्नि विज्ञान को समझना।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i-IN" dirty="0">
                <a:latin typeface="Open Sans"/>
                <a:ea typeface="Open Sans"/>
                <a:cs typeface="Open Sans"/>
                <a:sym typeface="Open Sans"/>
              </a:rPr>
              <a:t>अग्नि व्यवहार को प्रभावित करने वाले कारक।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641620" y="2828930"/>
            <a:ext cx="385876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i-IN" sz="28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इस पाठ के समापन पर आप सभी परिचित हो जायेंगे :-</a:t>
            </a:r>
            <a:endParaRPr sz="2800" b="1" i="0" u="none" strike="noStrike" cap="none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4814526" y="2200249"/>
            <a:ext cx="690888" cy="620832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4841245" y="3767964"/>
            <a:ext cx="705558" cy="659918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>
            <a:spLocks noGrp="1"/>
          </p:cNvSpPr>
          <p:nvPr>
            <p:ph type="title"/>
          </p:nvPr>
        </p:nvSpPr>
        <p:spPr>
          <a:xfrm>
            <a:off x="342152" y="2903564"/>
            <a:ext cx="4457703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"/>
              <a:buNone/>
            </a:pPr>
            <a:r>
              <a:rPr lang="hi-IN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पाठ-समीक्षा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" name="Google Shape;291;p32"/>
          <p:cNvSpPr txBox="1">
            <a:spLocks noGrp="1"/>
          </p:cNvSpPr>
          <p:nvPr>
            <p:ph type="body" idx="1"/>
          </p:nvPr>
        </p:nvSpPr>
        <p:spPr>
          <a:xfrm>
            <a:off x="5603152" y="2024394"/>
            <a:ext cx="5611368" cy="5492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i-IN">
                <a:latin typeface="Open Sans"/>
                <a:ea typeface="Open Sans"/>
                <a:cs typeface="Open Sans"/>
                <a:sym typeface="Open Sans"/>
              </a:rPr>
              <a:t>अग्नि विज्ञान को समझना।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i-IN">
                <a:latin typeface="Open Sans"/>
                <a:ea typeface="Open Sans"/>
                <a:cs typeface="Open Sans"/>
                <a:sym typeface="Open Sans"/>
              </a:rPr>
              <a:t>अग्नि व्यवहार को प्रभावित करने वाले कारक।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32"/>
          <p:cNvSpPr/>
          <p:nvPr/>
        </p:nvSpPr>
        <p:spPr>
          <a:xfrm>
            <a:off x="4814526" y="2200249"/>
            <a:ext cx="690888" cy="620832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32"/>
          <p:cNvSpPr/>
          <p:nvPr/>
        </p:nvSpPr>
        <p:spPr>
          <a:xfrm>
            <a:off x="4841245" y="3767964"/>
            <a:ext cx="705558" cy="659918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/>
          <p:nvPr/>
        </p:nvSpPr>
        <p:spPr>
          <a:xfrm>
            <a:off x="4548494" y="-14539"/>
            <a:ext cx="7694588" cy="6872539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p33"/>
          <p:cNvSpPr txBox="1"/>
          <p:nvPr/>
        </p:nvSpPr>
        <p:spPr>
          <a:xfrm>
            <a:off x="152400" y="2883361"/>
            <a:ext cx="4396093" cy="155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hi-IN" sz="48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कोई शक या सवाल</a:t>
            </a:r>
            <a:endParaRPr sz="48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33"/>
          <p:cNvSpPr txBox="1"/>
          <p:nvPr/>
        </p:nvSpPr>
        <p:spPr>
          <a:xfrm>
            <a:off x="5004914" y="1896739"/>
            <a:ext cx="7238167" cy="96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457200" marR="0" lvl="0" indent="-25400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1" name="Google Shape;30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93" y="6406669"/>
            <a:ext cx="641637" cy="27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4959" y="6378135"/>
            <a:ext cx="1750540" cy="34811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3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11441" y="1765969"/>
            <a:ext cx="3368693" cy="3368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>
            <a:spLocks noGrp="1"/>
          </p:cNvSpPr>
          <p:nvPr>
            <p:ph type="body" idx="1"/>
          </p:nvPr>
        </p:nvSpPr>
        <p:spPr>
          <a:xfrm>
            <a:off x="387928" y="2057400"/>
            <a:ext cx="3740727" cy="340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72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hi-IN" sz="5400" b="1">
                <a:solidFill>
                  <a:srgbClr val="C00000"/>
                </a:solidFill>
              </a:rPr>
              <a:t>मूल्यांकन</a:t>
            </a:r>
            <a:endParaRPr sz="5400" b="1">
              <a:solidFill>
                <a:srgbClr val="C00000"/>
              </a:solidFill>
            </a:endParaRPr>
          </a:p>
        </p:txBody>
      </p:sp>
      <p:sp>
        <p:nvSpPr>
          <p:cNvPr id="310" name="Google Shape;3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22</a:t>
            </a:fld>
            <a:endParaRPr/>
          </a:p>
        </p:txBody>
      </p:sp>
      <p:sp>
        <p:nvSpPr>
          <p:cNvPr id="311" name="Google Shape;311;p34"/>
          <p:cNvSpPr/>
          <p:nvPr/>
        </p:nvSpPr>
        <p:spPr>
          <a:xfrm>
            <a:off x="4357688" y="0"/>
            <a:ext cx="749798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hi-IN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 आग बुझाने के कौन-कौन से चरण है</a:t>
            </a:r>
            <a:r>
              <a:rPr lang="hi-IN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उत्तर:-</a:t>
            </a:r>
            <a:r>
              <a:rPr lang="hi-IN" sz="28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03 चरण है :– </a:t>
            </a:r>
            <a:endParaRPr sz="2800" b="0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1. ठंड लगना, </a:t>
            </a:r>
            <a:endParaRPr sz="2800" b="0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2.दम घुटना और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3.  भूख से मरना।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  रेंगती हुई आग किसे कहते है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उत्तर:- </a:t>
            </a:r>
            <a:r>
              <a:rPr lang="hi-IN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धीरे-धीरे फैलने वाली आग, जिसमें लपटें छोटी और तीव्रता कम होती है।</a:t>
            </a:r>
            <a:endParaRPr sz="28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885316-04FD-5D66-CC84-CBDB633CD9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 smtClean="0"/>
              <a:t>23</a:t>
            </a:fld>
            <a:endParaRPr lang="hi-IN"/>
          </a:p>
        </p:txBody>
      </p:sp>
      <p:sp>
        <p:nvSpPr>
          <p:cNvPr id="4" name="Google Shape;317;p35">
            <a:extLst>
              <a:ext uri="{FF2B5EF4-FFF2-40B4-BE49-F238E27FC236}">
                <a16:creationId xmlns:a16="http://schemas.microsoft.com/office/drawing/2014/main" id="{DE0BB403-6200-DBDD-B854-478961881346}"/>
              </a:ext>
            </a:extLst>
          </p:cNvPr>
          <p:cNvSpPr txBox="1"/>
          <p:nvPr/>
        </p:nvSpPr>
        <p:spPr>
          <a:xfrm>
            <a:off x="4233715" y="2835478"/>
            <a:ext cx="3724569" cy="118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hi-IN" sz="7200" b="1" i="0" u="none" strike="noStrike" cap="none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धन्यवाद</a:t>
            </a:r>
            <a:endParaRPr sz="7200" b="1" i="0" u="none" strike="noStrike" cap="none" dirty="0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2477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5"/>
          <p:cNvPicPr preferRelativeResize="0"/>
          <p:nvPr/>
        </p:nvPicPr>
        <p:blipFill rotWithShape="1">
          <a:blip r:embed="rId3">
            <a:alphaModFix/>
          </a:blip>
          <a:srcRect l="25429" t="7601" r="23557"/>
          <a:stretch/>
        </p:blipFill>
        <p:spPr>
          <a:xfrm>
            <a:off x="6057900" y="1511300"/>
            <a:ext cx="5905500" cy="53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804305" y="1829484"/>
            <a:ext cx="5087814" cy="478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hi-IN">
                <a:latin typeface="Open Sans"/>
                <a:ea typeface="Open Sans"/>
                <a:cs typeface="Open Sans"/>
                <a:sym typeface="Open Sans"/>
              </a:rPr>
              <a:t>ऑक्सीजन - आसपास की हवा से।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hi-IN">
                <a:latin typeface="Open Sans"/>
                <a:ea typeface="Open Sans"/>
                <a:cs typeface="Open Sans"/>
                <a:sym typeface="Open Sans"/>
              </a:rPr>
              <a:t>ऊष्मा - बिजली या मानवीय गतिविधियों से होने वाली आग।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hi-IN">
                <a:latin typeface="Open Sans"/>
                <a:ea typeface="Open Sans"/>
                <a:cs typeface="Open Sans"/>
                <a:sym typeface="Open Sans"/>
              </a:rPr>
              <a:t>ईंधन - पेड़, वनस्पति और अन्य जैविक पदार्थ।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None/>
            </a:pPr>
            <a:r>
              <a:rPr lang="hi-IN" sz="40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अग्नि त्रिकोण- (The Fire Triangle)</a:t>
            </a:r>
            <a:endParaRPr sz="40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291548" y="1921565"/>
            <a:ext cx="3896139" cy="296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None/>
            </a:pPr>
            <a:r>
              <a:rPr lang="hi-IN" sz="40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ढलान आग के व्यवहार को प्रभावित करता है</a:t>
            </a:r>
            <a:endParaRPr sz="4000"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9938" y="457201"/>
            <a:ext cx="7473461" cy="596704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561765" y="2485293"/>
            <a:ext cx="3917470" cy="240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None/>
            </a:pPr>
            <a:r>
              <a:rPr lang="hi-IN" sz="40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ढलान आग के व्यवहार को प्रभावित करता है</a:t>
            </a:r>
            <a:endParaRPr sz="4000"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9568" y="1234393"/>
            <a:ext cx="6459416" cy="497742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4083866" y="71998"/>
            <a:ext cx="8108134" cy="6786003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3772115" y="1809824"/>
            <a:ext cx="8505593" cy="3912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9863" y="5852488"/>
            <a:ext cx="641637" cy="27626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138397" y="2626709"/>
            <a:ext cx="3633717" cy="131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जंगल की आग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के भाग</a:t>
            </a:r>
            <a:endParaRPr sz="40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0" y="6207359"/>
            <a:ext cx="4083866" cy="650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2914" y="2201094"/>
            <a:ext cx="7449636" cy="415980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4982817" y="5698435"/>
            <a:ext cx="1364974" cy="52322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भूमि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7633252" y="5420139"/>
            <a:ext cx="1272209" cy="52322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सतह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10495722" y="5512904"/>
            <a:ext cx="1396828" cy="40011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सीढ़ी प्रभाव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10363200" y="2201094"/>
            <a:ext cx="1245704" cy="461665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i-I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शीर्ष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/>
          <p:nvPr/>
        </p:nvSpPr>
        <p:spPr>
          <a:xfrm>
            <a:off x="4083866" y="71998"/>
            <a:ext cx="8108134" cy="6786003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3686407" y="1456116"/>
            <a:ext cx="8505593" cy="3912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9863" y="5852488"/>
            <a:ext cx="641637" cy="2762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138398" y="2626709"/>
            <a:ext cx="3214402" cy="131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जंगल की आग के भाग</a:t>
            </a:r>
            <a:endParaRPr sz="40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0" y="6207359"/>
            <a:ext cx="4083866" cy="650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4932" y="1912767"/>
            <a:ext cx="6581311" cy="441769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/>
          <p:nvPr/>
        </p:nvSpPr>
        <p:spPr>
          <a:xfrm>
            <a:off x="4700612" y="-14539"/>
            <a:ext cx="7694588" cy="6872539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238725" y="2802494"/>
            <a:ext cx="3758845" cy="69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ग्राउंड की आग</a:t>
            </a:r>
            <a:endParaRPr sz="40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4608744" y="211608"/>
            <a:ext cx="4955333" cy="672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hi-I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ग्राउंड फायर वह </a:t>
            </a:r>
            <a:r>
              <a:rPr lang="hi-I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वनाग्नि (Wildfire)</a:t>
            </a:r>
            <a:r>
              <a:rPr lang="hi-I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है, जो ज़मीन की सतह के नीचे जलने वाली जैविक सामग्री (जैसे </a:t>
            </a:r>
            <a:r>
              <a:rPr lang="hi-I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सूखी पत्तियों की मोटी परत, पीट या सड़ चुकी लकड़ी</a:t>
            </a:r>
            <a:r>
              <a:rPr lang="hi-I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को जलाती है।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hi-I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यह आग आमतौर पर </a:t>
            </a:r>
            <a:r>
              <a:rPr lang="hi-I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धीमी गति</a:t>
            </a:r>
            <a:r>
              <a:rPr lang="hi-I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से फैलती है और </a:t>
            </a:r>
            <a:r>
              <a:rPr lang="hi-I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कम तापमान</a:t>
            </a:r>
            <a:r>
              <a:rPr lang="hi-I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पर जलती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hi-I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इसमें प्रायः </a:t>
            </a:r>
            <a:r>
              <a:rPr lang="hi-I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धुआँ या धधकने </a:t>
            </a:r>
            <a:r>
              <a:rPr lang="hi-I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की प्रक्रिया होती है, तेज़ लपटें नहीं दिखतीं।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hi-I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ग्राउंड फायर को पहचानना और बुझाना कठिन होता है, क्योंकि यह अक्सर सतह पर स्पष्ट रूप से दिखाई नहीं देती।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hi-I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यह आग </a:t>
            </a:r>
            <a:r>
              <a:rPr lang="hi-I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लंबे समय तक जलती रह सकती है</a:t>
            </a:r>
            <a:r>
              <a:rPr lang="hi-I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भले ही ऊपर से बुझी हुई लगे।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93" y="6406669"/>
            <a:ext cx="641637" cy="27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4959" y="6378135"/>
            <a:ext cx="1750540" cy="34811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0878" y="1489555"/>
            <a:ext cx="2478922" cy="345830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/>
          <p:nvPr/>
        </p:nvSpPr>
        <p:spPr>
          <a:xfrm>
            <a:off x="4309142" y="0"/>
            <a:ext cx="7859931" cy="6858000"/>
          </a:xfrm>
          <a:prstGeom prst="roundRect">
            <a:avLst>
              <a:gd name="adj" fmla="val 1583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201021" y="3073793"/>
            <a:ext cx="3632425" cy="69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सतही आग</a:t>
            </a:r>
            <a:endParaRPr sz="40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4594888" y="1696328"/>
            <a:ext cx="4971144" cy="41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hi-I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यह आग केवल ज़मीन की सतह पर पड़ी </a:t>
            </a:r>
            <a:r>
              <a:rPr lang="hi-IN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पत्तियों और झाड़ियों</a:t>
            </a:r>
            <a:r>
              <a:rPr lang="hi-I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को जलाती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hi-I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यह बड़े पेड़ों को नुकसान नहीं पहुँचाती, लेकिन </a:t>
            </a:r>
            <a:r>
              <a:rPr lang="hi-IN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नवीन पौधों (Regeneration)</a:t>
            </a:r>
            <a:r>
              <a:rPr lang="hi-I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को अवश्य नुकसान पहुँचाती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hi-I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यह ज़मीन पर खड़ी </a:t>
            </a:r>
            <a:r>
              <a:rPr lang="hi-IN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फसल, झाड़ियाँ और नीचे की झाड़-झंखाड़ (Undergrowth)</a:t>
            </a:r>
            <a:r>
              <a:rPr lang="hi-I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को भी जला देती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93" y="6406669"/>
            <a:ext cx="641637" cy="27626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0" y="6207359"/>
            <a:ext cx="3639845" cy="650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1409" y="2271067"/>
            <a:ext cx="2332287" cy="16913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667</Words>
  <Application>Microsoft Office PowerPoint</Application>
  <PresentationFormat>Widescreen</PresentationFormat>
  <Paragraphs>102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Open Sans</vt:lpstr>
      <vt:lpstr>Open Sans SemiBold</vt:lpstr>
      <vt:lpstr>Calibri</vt:lpstr>
      <vt:lpstr>Arial</vt:lpstr>
      <vt:lpstr>Noto Sans Symbols</vt:lpstr>
      <vt:lpstr>Office Theme</vt:lpstr>
      <vt:lpstr>PowerPoint Presentation</vt:lpstr>
      <vt:lpstr>उददेश्य</vt:lpstr>
      <vt:lpstr>अग्नि त्रिकोण- (The Fire Triangle)</vt:lpstr>
      <vt:lpstr>ढलान आग के व्यवहार को प्रभावित करता है</vt:lpstr>
      <vt:lpstr>ढलान आग के व्यवहार को प्रभावित करता है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पाठ-समीक्षा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NDRF NDRF</dc:creator>
  <cp:lastModifiedBy>NDRF NDRF</cp:lastModifiedBy>
  <cp:revision>2</cp:revision>
  <dcterms:modified xsi:type="dcterms:W3CDTF">2026-01-05T05:59:34Z</dcterms:modified>
</cp:coreProperties>
</file>