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75" r:id="rId4"/>
    <p:sldId id="387" r:id="rId5"/>
    <p:sldId id="388" r:id="rId6"/>
    <p:sldId id="406" r:id="rId7"/>
    <p:sldId id="396" r:id="rId8"/>
    <p:sldId id="428" r:id="rId9"/>
    <p:sldId id="429" r:id="rId10"/>
    <p:sldId id="430" r:id="rId11"/>
    <p:sldId id="431" r:id="rId12"/>
    <p:sldId id="432" r:id="rId13"/>
    <p:sldId id="433" r:id="rId14"/>
    <p:sldId id="434" r:id="rId15"/>
    <p:sldId id="435" r:id="rId16"/>
    <p:sldId id="402" r:id="rId17"/>
    <p:sldId id="404" r:id="rId18"/>
    <p:sldId id="436" r:id="rId19"/>
    <p:sldId id="437" r:id="rId20"/>
    <p:sldId id="438" r:id="rId21"/>
    <p:sldId id="439" r:id="rId22"/>
    <p:sldId id="440" r:id="rId23"/>
    <p:sldId id="441" r:id="rId24"/>
    <p:sldId id="442" r:id="rId25"/>
    <p:sldId id="444" r:id="rId26"/>
    <p:sldId id="274"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4615" autoAdjust="0"/>
  </p:normalViewPr>
  <p:slideViewPr>
    <p:cSldViewPr snapToGrid="0">
      <p:cViewPr varScale="1">
        <p:scale>
          <a:sx n="35" d="100"/>
          <a:sy n="35" d="100"/>
        </p:scale>
        <p:origin x="1166" y="43"/>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62553-FA6A-4A78-B3CC-5B46550B4112}" type="doc">
      <dgm:prSet loTypeId="urn:microsoft.com/office/officeart/2005/8/layout/hierarchy6" loCatId="hierarchy" qsTypeId="urn:microsoft.com/office/officeart/2005/8/quickstyle/simple4" qsCatId="simple" csTypeId="urn:microsoft.com/office/officeart/2005/8/colors/colorful2" csCatId="colorful" phldr="1"/>
      <dgm:spPr/>
    </dgm:pt>
    <dgm:pt modelId="{3217652E-B262-4742-BCCF-CCBF887F2230}">
      <dgm:prSet/>
      <dgm:spPr>
        <a:xfrm>
          <a:off x="2783450" y="276696"/>
          <a:ext cx="2609773" cy="1657206"/>
        </a:xfrm>
        <a:solidFill>
          <a:srgbClr val="FFFFFF">
            <a:alpha val="90000"/>
            <a:hueOff val="0"/>
            <a:satOff val="0"/>
            <a:lumOff val="0"/>
            <a:alphaOff val="0"/>
          </a:srgbClr>
        </a:solidFill>
        <a:ln w="6350" cap="flat" cmpd="sng" algn="ctr">
          <a:solidFill>
            <a:srgbClr val="0F1B57">
              <a:hueOff val="0"/>
              <a:satOff val="0"/>
              <a:lumOff val="0"/>
              <a:alphaOff val="0"/>
            </a:srgbClr>
          </a:solidFill>
          <a:prstDash val="solid"/>
          <a:miter lim="800000"/>
        </a:ln>
        <a:effectLst/>
      </dgm:spPr>
      <dgm:t>
        <a:bodyPr/>
        <a:lstStyle/>
        <a:p>
          <a:pPr marL="0" marR="0" lvl="0" indent="0" defTabSz="914400" rtl="0" eaLnBrk="1" fontAlgn="base" latinLnBrk="0" hangingPunct="1">
            <a:spcBef>
              <a:spcPct val="0"/>
            </a:spcBef>
            <a:spcAft>
              <a:spcPct val="0"/>
            </a:spcAft>
            <a:buClrTx/>
            <a:buSzTx/>
            <a:buFontTx/>
            <a:buNone/>
            <a:tabLst/>
          </a:pPr>
          <a:r>
            <a:rPr kumimoji="0" lang="en-IN"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rPr>
            <a:t>Dosimetric Quantities</a:t>
          </a:r>
          <a:endParaRPr kumimoji="0" lang="en-US"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endParaRPr>
        </a:p>
      </dgm:t>
    </dgm:pt>
    <dgm:pt modelId="{837B0F16-5270-4542-992D-ED3FCFD089E8}" type="parTrans" cxnId="{A3FB1C5B-BD35-44D1-9602-3C57F14DDD65}">
      <dgm:prSet/>
      <dgm:spPr/>
      <dgm:t>
        <a:bodyPr/>
        <a:lstStyle/>
        <a:p>
          <a:endParaRPr lang="en-IN"/>
        </a:p>
      </dgm:t>
    </dgm:pt>
    <dgm:pt modelId="{560A8BFD-72BF-4780-9A03-5BF5013AB924}" type="sibTrans" cxnId="{A3FB1C5B-BD35-44D1-9602-3C57F14DDD65}">
      <dgm:prSet/>
      <dgm:spPr/>
      <dgm:t>
        <a:bodyPr/>
        <a:lstStyle/>
        <a:p>
          <a:endParaRPr lang="en-IN"/>
        </a:p>
      </dgm:t>
    </dgm:pt>
    <dgm:pt modelId="{8659E145-7A70-4E2F-9BA6-59148473BF4C}">
      <dgm:prSet/>
      <dgm:spPr>
        <a:xfrm>
          <a:off x="1188588" y="2692911"/>
          <a:ext cx="2609773" cy="1657206"/>
        </a:xfrm>
        <a:solidFill>
          <a:srgbClr val="FFFFFF">
            <a:alpha val="90000"/>
            <a:hueOff val="0"/>
            <a:satOff val="0"/>
            <a:lumOff val="0"/>
            <a:alphaOff val="0"/>
          </a:srgbClr>
        </a:solidFill>
        <a:ln w="6350" cap="flat" cmpd="sng" algn="ctr">
          <a:solidFill>
            <a:srgbClr val="FF0000"/>
          </a:solidFill>
          <a:prstDash val="solid"/>
          <a:miter lim="800000"/>
        </a:ln>
        <a:effectLst/>
      </dgm:spPr>
      <dgm:t>
        <a:bodyPr/>
        <a:lstStyle/>
        <a:p>
          <a:pPr marL="0" marR="0" lvl="0" indent="0" defTabSz="914400" rtl="0" eaLnBrk="1" fontAlgn="base" latinLnBrk="0" hangingPunct="1">
            <a:spcBef>
              <a:spcPct val="0"/>
            </a:spcBef>
            <a:spcAft>
              <a:spcPct val="0"/>
            </a:spcAft>
            <a:buClrTx/>
            <a:buSzTx/>
            <a:buFontTx/>
            <a:buNone/>
            <a:tabLst/>
          </a:pPr>
          <a:r>
            <a:rPr kumimoji="0" lang="en-IN"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rPr>
            <a:t>Physical Quantities</a:t>
          </a:r>
          <a:endParaRPr kumimoji="0" lang="en-US"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endParaRPr>
        </a:p>
      </dgm:t>
    </dgm:pt>
    <dgm:pt modelId="{428E6B5E-09F9-403B-B367-D10FDC28C6F2}" type="parTrans" cxnId="{EF49865E-3830-45E0-AB69-0090A822FA37}">
      <dgm:prSet/>
      <dgm:spPr>
        <a:xfrm>
          <a:off x="2203500" y="1658426"/>
          <a:ext cx="1594861" cy="759009"/>
        </a:xfrm>
        <a:noFill/>
        <a:ln w="6350" cap="flat" cmpd="sng" algn="ctr">
          <a:solidFill>
            <a:srgbClr val="FF005B">
              <a:hueOff val="0"/>
              <a:satOff val="0"/>
              <a:lumOff val="0"/>
              <a:alphaOff val="0"/>
            </a:srgbClr>
          </a:solidFill>
          <a:prstDash val="solid"/>
          <a:miter lim="800000"/>
        </a:ln>
        <a:effectLst/>
      </dgm:spPr>
      <dgm:t>
        <a:bodyPr/>
        <a:lstStyle/>
        <a:p>
          <a:endParaRPr lang="en-IN"/>
        </a:p>
      </dgm:t>
    </dgm:pt>
    <dgm:pt modelId="{9466DAF7-68F6-4B63-840C-F5A0A39EFA43}" type="sibTrans" cxnId="{EF49865E-3830-45E0-AB69-0090A822FA37}">
      <dgm:prSet/>
      <dgm:spPr/>
      <dgm:t>
        <a:bodyPr/>
        <a:lstStyle/>
        <a:p>
          <a:endParaRPr lang="en-IN"/>
        </a:p>
      </dgm:t>
    </dgm:pt>
    <dgm:pt modelId="{F348E903-F0D2-4020-94D0-C93054D24F04}">
      <dgm:prSet/>
      <dgm:spPr>
        <a:xfrm>
          <a:off x="4378312" y="2692911"/>
          <a:ext cx="2609773" cy="1657206"/>
        </a:xfrm>
        <a:solidFill>
          <a:srgbClr val="FFFFFF">
            <a:alpha val="90000"/>
            <a:hueOff val="0"/>
            <a:satOff val="0"/>
            <a:lumOff val="0"/>
            <a:alphaOff val="0"/>
          </a:srgbClr>
        </a:solidFill>
        <a:ln w="6350" cap="flat" cmpd="sng" algn="ctr">
          <a:solidFill>
            <a:schemeClr val="accent2">
              <a:lumMod val="50000"/>
            </a:schemeClr>
          </a:solidFill>
          <a:prstDash val="solid"/>
          <a:miter lim="800000"/>
        </a:ln>
        <a:effectLst/>
      </dgm:spPr>
      <dgm:t>
        <a:bodyPr/>
        <a:lstStyle/>
        <a:p>
          <a:pPr marL="0" marR="0" lvl="0" indent="0" defTabSz="914400" rtl="0" eaLnBrk="1" fontAlgn="base" latinLnBrk="0" hangingPunct="1">
            <a:spcBef>
              <a:spcPct val="0"/>
            </a:spcBef>
            <a:spcAft>
              <a:spcPct val="0"/>
            </a:spcAft>
            <a:buClrTx/>
            <a:buSzTx/>
            <a:buFontTx/>
            <a:buNone/>
            <a:tabLst/>
          </a:pPr>
          <a:r>
            <a:rPr kumimoji="0" lang="en-IN"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rPr>
            <a:t>Operational Quantities</a:t>
          </a:r>
          <a:endParaRPr kumimoji="0" lang="en-US"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endParaRPr>
        </a:p>
      </dgm:t>
    </dgm:pt>
    <dgm:pt modelId="{16490D06-C06B-4165-89E7-7B35C90DD034}" type="parTrans" cxnId="{1AA353CA-9161-4D72-80EC-D6F62D3C51B6}">
      <dgm:prSet/>
      <dgm:spPr>
        <a:xfrm>
          <a:off x="3798362" y="1658426"/>
          <a:ext cx="1594861" cy="759009"/>
        </a:xfrm>
        <a:noFill/>
        <a:ln w="6350" cap="flat" cmpd="sng" algn="ctr">
          <a:solidFill>
            <a:srgbClr val="FF005B">
              <a:hueOff val="0"/>
              <a:satOff val="0"/>
              <a:lumOff val="0"/>
              <a:alphaOff val="0"/>
            </a:srgbClr>
          </a:solidFill>
          <a:prstDash val="solid"/>
          <a:miter lim="800000"/>
        </a:ln>
        <a:effectLst/>
      </dgm:spPr>
      <dgm:t>
        <a:bodyPr/>
        <a:lstStyle/>
        <a:p>
          <a:endParaRPr lang="en-IN"/>
        </a:p>
      </dgm:t>
    </dgm:pt>
    <dgm:pt modelId="{AAB8A647-1E28-4E16-9BC2-87621C8C5A01}" type="sibTrans" cxnId="{1AA353CA-9161-4D72-80EC-D6F62D3C51B6}">
      <dgm:prSet/>
      <dgm:spPr/>
      <dgm:t>
        <a:bodyPr/>
        <a:lstStyle/>
        <a:p>
          <a:endParaRPr lang="en-IN"/>
        </a:p>
      </dgm:t>
    </dgm:pt>
    <dgm:pt modelId="{7C522333-AC8F-44B4-8742-390AAA2FBDC7}">
      <dgm:prSet/>
      <dgm:spPr>
        <a:xfrm>
          <a:off x="4378312" y="2692911"/>
          <a:ext cx="2609773" cy="1657206"/>
        </a:xfrm>
        <a:solidFill>
          <a:srgbClr val="FFFFFF">
            <a:alpha val="90000"/>
            <a:hueOff val="0"/>
            <a:satOff val="0"/>
            <a:lumOff val="0"/>
            <a:alphaOff val="0"/>
          </a:srgbClr>
        </a:solidFill>
        <a:ln w="6350" cap="flat" cmpd="sng" algn="ctr">
          <a:solidFill>
            <a:srgbClr val="00B050"/>
          </a:solidFill>
          <a:prstDash val="solid"/>
          <a:miter lim="800000"/>
        </a:ln>
        <a:effectLst/>
      </dgm:spPr>
      <dgm:t>
        <a:bodyPr/>
        <a:lstStyle/>
        <a:p>
          <a:pPr marL="0" marR="0" lvl="0" indent="0" defTabSz="914400" rtl="0" eaLnBrk="1" fontAlgn="base" latinLnBrk="0" hangingPunct="1">
            <a:spcBef>
              <a:spcPct val="0"/>
            </a:spcBef>
            <a:spcAft>
              <a:spcPct val="0"/>
            </a:spcAft>
            <a:buClrTx/>
            <a:buSzTx/>
            <a:buFontTx/>
            <a:buNone/>
            <a:tabLst/>
          </a:pPr>
          <a:r>
            <a:rPr kumimoji="0" lang="en-IN"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rPr>
            <a:t>Protection Quantities</a:t>
          </a:r>
          <a:endParaRPr kumimoji="0" lang="en-US" altLang="en-US" b="0" i="0" u="none" strike="noStrike" cap="none" normalizeH="0" baseline="0" dirty="0">
            <a:solidFill>
              <a:srgbClr val="000000">
                <a:hueOff val="0"/>
                <a:satOff val="0"/>
                <a:lumOff val="0"/>
                <a:alphaOff val="0"/>
              </a:srgbClr>
            </a:solidFill>
            <a:effectLst/>
            <a:latin typeface="Arial" panose="020B0604020202020204" pitchFamily="34" charset="0"/>
            <a:ea typeface="+mn-ea"/>
            <a:cs typeface="+mn-cs"/>
          </a:endParaRPr>
        </a:p>
      </dgm:t>
    </dgm:pt>
    <dgm:pt modelId="{9EDD9095-F338-42E0-97FA-EEB83B168473}" type="parTrans" cxnId="{83C450A5-A733-449A-B747-D81AF4271BFB}">
      <dgm:prSet/>
      <dgm:spPr/>
      <dgm:t>
        <a:bodyPr/>
        <a:lstStyle/>
        <a:p>
          <a:endParaRPr lang="en-IN"/>
        </a:p>
      </dgm:t>
    </dgm:pt>
    <dgm:pt modelId="{85DAA6D2-37E1-4A62-93A1-1D593D7CA72A}" type="sibTrans" cxnId="{83C450A5-A733-449A-B747-D81AF4271BFB}">
      <dgm:prSet/>
      <dgm:spPr/>
      <dgm:t>
        <a:bodyPr/>
        <a:lstStyle/>
        <a:p>
          <a:endParaRPr lang="en-IN"/>
        </a:p>
      </dgm:t>
    </dgm:pt>
    <dgm:pt modelId="{963A837F-0A64-43A8-9C8A-48F688E37119}" type="pres">
      <dgm:prSet presAssocID="{D6462553-FA6A-4A78-B3CC-5B46550B4112}" presName="mainComposite" presStyleCnt="0">
        <dgm:presLayoutVars>
          <dgm:chPref val="1"/>
          <dgm:dir/>
          <dgm:animOne val="branch"/>
          <dgm:animLvl val="lvl"/>
          <dgm:resizeHandles val="exact"/>
        </dgm:presLayoutVars>
      </dgm:prSet>
      <dgm:spPr/>
    </dgm:pt>
    <dgm:pt modelId="{9BA1EF1A-28F9-406A-A309-C2A8C444C362}" type="pres">
      <dgm:prSet presAssocID="{D6462553-FA6A-4A78-B3CC-5B46550B4112}" presName="hierFlow" presStyleCnt="0"/>
      <dgm:spPr/>
    </dgm:pt>
    <dgm:pt modelId="{8E36EE66-16DA-4164-9A48-34235854F152}" type="pres">
      <dgm:prSet presAssocID="{D6462553-FA6A-4A78-B3CC-5B46550B4112}" presName="hierChild1" presStyleCnt="0">
        <dgm:presLayoutVars>
          <dgm:chPref val="1"/>
          <dgm:animOne val="branch"/>
          <dgm:animLvl val="lvl"/>
        </dgm:presLayoutVars>
      </dgm:prSet>
      <dgm:spPr/>
    </dgm:pt>
    <dgm:pt modelId="{29A46430-8B35-4AAB-87BE-EBE8CED7C982}" type="pres">
      <dgm:prSet presAssocID="{3217652E-B262-4742-BCCF-CCBF887F2230}" presName="Name14" presStyleCnt="0"/>
      <dgm:spPr/>
    </dgm:pt>
    <dgm:pt modelId="{4E4D656D-C9BE-4422-AC0E-EC1D4B71D8B9}" type="pres">
      <dgm:prSet presAssocID="{3217652E-B262-4742-BCCF-CCBF887F2230}" presName="level1Shape" presStyleLbl="node0" presStyleIdx="0" presStyleCnt="1">
        <dgm:presLayoutVars>
          <dgm:chPref val="3"/>
        </dgm:presLayoutVars>
      </dgm:prSet>
      <dgm:spPr/>
    </dgm:pt>
    <dgm:pt modelId="{203AFD87-829C-446F-B4DB-A2C629FEF869}" type="pres">
      <dgm:prSet presAssocID="{3217652E-B262-4742-BCCF-CCBF887F2230}" presName="hierChild2" presStyleCnt="0"/>
      <dgm:spPr/>
    </dgm:pt>
    <dgm:pt modelId="{74EACBCE-95CE-4F94-98E4-66F40C9C338B}" type="pres">
      <dgm:prSet presAssocID="{428E6B5E-09F9-403B-B367-D10FDC28C6F2}" presName="Name19" presStyleLbl="parChTrans1D2" presStyleIdx="0" presStyleCnt="3"/>
      <dgm:spPr/>
    </dgm:pt>
    <dgm:pt modelId="{3F186D76-8C43-449B-9AC4-0F9DB8F5A05B}" type="pres">
      <dgm:prSet presAssocID="{8659E145-7A70-4E2F-9BA6-59148473BF4C}" presName="Name21" presStyleCnt="0"/>
      <dgm:spPr/>
    </dgm:pt>
    <dgm:pt modelId="{7D30BE57-BC2B-4E72-B6DD-04935F74A6E9}" type="pres">
      <dgm:prSet presAssocID="{8659E145-7A70-4E2F-9BA6-59148473BF4C}" presName="level2Shape" presStyleLbl="node2" presStyleIdx="0" presStyleCnt="3"/>
      <dgm:spPr/>
    </dgm:pt>
    <dgm:pt modelId="{42673059-F830-4629-9340-50D133FBD222}" type="pres">
      <dgm:prSet presAssocID="{8659E145-7A70-4E2F-9BA6-59148473BF4C}" presName="hierChild3" presStyleCnt="0"/>
      <dgm:spPr/>
    </dgm:pt>
    <dgm:pt modelId="{5FF0372B-7A98-4324-84A7-E21EBCCB108F}" type="pres">
      <dgm:prSet presAssocID="{16490D06-C06B-4165-89E7-7B35C90DD034}" presName="Name19" presStyleLbl="parChTrans1D2" presStyleIdx="1" presStyleCnt="3"/>
      <dgm:spPr/>
    </dgm:pt>
    <dgm:pt modelId="{28803867-E6CD-4E70-9A66-9BDDF1758F3E}" type="pres">
      <dgm:prSet presAssocID="{F348E903-F0D2-4020-94D0-C93054D24F04}" presName="Name21" presStyleCnt="0"/>
      <dgm:spPr/>
    </dgm:pt>
    <dgm:pt modelId="{463DEF26-6DA6-4C4E-B6EE-05851BA008A1}" type="pres">
      <dgm:prSet presAssocID="{F348E903-F0D2-4020-94D0-C93054D24F04}" presName="level2Shape" presStyleLbl="node2" presStyleIdx="1" presStyleCnt="3"/>
      <dgm:spPr/>
    </dgm:pt>
    <dgm:pt modelId="{87E6AEF6-7DCF-4296-97A4-364A7D6CDAE2}" type="pres">
      <dgm:prSet presAssocID="{F348E903-F0D2-4020-94D0-C93054D24F04}" presName="hierChild3" presStyleCnt="0"/>
      <dgm:spPr/>
    </dgm:pt>
    <dgm:pt modelId="{C2F8C70E-0053-49BE-9D04-8C4FA6EA07CD}" type="pres">
      <dgm:prSet presAssocID="{9EDD9095-F338-42E0-97FA-EEB83B168473}" presName="Name19" presStyleLbl="parChTrans1D2" presStyleIdx="2" presStyleCnt="3"/>
      <dgm:spPr/>
    </dgm:pt>
    <dgm:pt modelId="{A7763055-115D-4ED8-A531-6226A4A8F67D}" type="pres">
      <dgm:prSet presAssocID="{7C522333-AC8F-44B4-8742-390AAA2FBDC7}" presName="Name21" presStyleCnt="0"/>
      <dgm:spPr/>
    </dgm:pt>
    <dgm:pt modelId="{22AF8DCE-22C1-4513-B4B6-8EC808FFCAC0}" type="pres">
      <dgm:prSet presAssocID="{7C522333-AC8F-44B4-8742-390AAA2FBDC7}" presName="level2Shape" presStyleLbl="node2" presStyleIdx="2" presStyleCnt="3"/>
      <dgm:spPr/>
    </dgm:pt>
    <dgm:pt modelId="{B579775D-74D4-4254-B20E-DF4597CF47B9}" type="pres">
      <dgm:prSet presAssocID="{7C522333-AC8F-44B4-8742-390AAA2FBDC7}" presName="hierChild3" presStyleCnt="0"/>
      <dgm:spPr/>
    </dgm:pt>
    <dgm:pt modelId="{49E80D65-870D-449E-93E1-CDF31E1B6C32}" type="pres">
      <dgm:prSet presAssocID="{D6462553-FA6A-4A78-B3CC-5B46550B4112}" presName="bgShapesFlow" presStyleCnt="0"/>
      <dgm:spPr/>
    </dgm:pt>
  </dgm:ptLst>
  <dgm:cxnLst>
    <dgm:cxn modelId="{EE09850C-1431-4C9F-AA16-7C1B64A70E9E}" type="presOf" srcId="{16490D06-C06B-4165-89E7-7B35C90DD034}" destId="{5FF0372B-7A98-4324-84A7-E21EBCCB108F}" srcOrd="0" destOrd="0" presId="urn:microsoft.com/office/officeart/2005/8/layout/hierarchy6"/>
    <dgm:cxn modelId="{2016730D-98DB-4681-826B-02E873B2F0BF}" type="presOf" srcId="{D6462553-FA6A-4A78-B3CC-5B46550B4112}" destId="{963A837F-0A64-43A8-9C8A-48F688E37119}" srcOrd="0" destOrd="0" presId="urn:microsoft.com/office/officeart/2005/8/layout/hierarchy6"/>
    <dgm:cxn modelId="{84D64A3A-CCA6-4D0A-8037-9BD6F435B51A}" type="presOf" srcId="{9EDD9095-F338-42E0-97FA-EEB83B168473}" destId="{C2F8C70E-0053-49BE-9D04-8C4FA6EA07CD}" srcOrd="0" destOrd="0" presId="urn:microsoft.com/office/officeart/2005/8/layout/hierarchy6"/>
    <dgm:cxn modelId="{A3FB1C5B-BD35-44D1-9602-3C57F14DDD65}" srcId="{D6462553-FA6A-4A78-B3CC-5B46550B4112}" destId="{3217652E-B262-4742-BCCF-CCBF887F2230}" srcOrd="0" destOrd="0" parTransId="{837B0F16-5270-4542-992D-ED3FCFD089E8}" sibTransId="{560A8BFD-72BF-4780-9A03-5BF5013AB924}"/>
    <dgm:cxn modelId="{EF49865E-3830-45E0-AB69-0090A822FA37}" srcId="{3217652E-B262-4742-BCCF-CCBF887F2230}" destId="{8659E145-7A70-4E2F-9BA6-59148473BF4C}" srcOrd="0" destOrd="0" parTransId="{428E6B5E-09F9-403B-B367-D10FDC28C6F2}" sibTransId="{9466DAF7-68F6-4B63-840C-F5A0A39EFA43}"/>
    <dgm:cxn modelId="{F266055F-A1C5-43AE-BBEB-EC853A4F413F}" type="presOf" srcId="{428E6B5E-09F9-403B-B367-D10FDC28C6F2}" destId="{74EACBCE-95CE-4F94-98E4-66F40C9C338B}" srcOrd="0" destOrd="0" presId="urn:microsoft.com/office/officeart/2005/8/layout/hierarchy6"/>
    <dgm:cxn modelId="{63FEB160-6C72-4DCB-8160-F59AB2079090}" type="presOf" srcId="{7C522333-AC8F-44B4-8742-390AAA2FBDC7}" destId="{22AF8DCE-22C1-4513-B4B6-8EC808FFCAC0}" srcOrd="0" destOrd="0" presId="urn:microsoft.com/office/officeart/2005/8/layout/hierarchy6"/>
    <dgm:cxn modelId="{A99C9F43-B03E-4440-A27D-E00F83B5921D}" type="presOf" srcId="{3217652E-B262-4742-BCCF-CCBF887F2230}" destId="{4E4D656D-C9BE-4422-AC0E-EC1D4B71D8B9}" srcOrd="0" destOrd="0" presId="urn:microsoft.com/office/officeart/2005/8/layout/hierarchy6"/>
    <dgm:cxn modelId="{A60D907A-B9A1-47F8-905A-DF5D0FB04E1B}" type="presOf" srcId="{8659E145-7A70-4E2F-9BA6-59148473BF4C}" destId="{7D30BE57-BC2B-4E72-B6DD-04935F74A6E9}" srcOrd="0" destOrd="0" presId="urn:microsoft.com/office/officeart/2005/8/layout/hierarchy6"/>
    <dgm:cxn modelId="{2D62669E-354A-4054-89B7-4F0E86E84397}" type="presOf" srcId="{F348E903-F0D2-4020-94D0-C93054D24F04}" destId="{463DEF26-6DA6-4C4E-B6EE-05851BA008A1}" srcOrd="0" destOrd="0" presId="urn:microsoft.com/office/officeart/2005/8/layout/hierarchy6"/>
    <dgm:cxn modelId="{83C450A5-A733-449A-B747-D81AF4271BFB}" srcId="{3217652E-B262-4742-BCCF-CCBF887F2230}" destId="{7C522333-AC8F-44B4-8742-390AAA2FBDC7}" srcOrd="2" destOrd="0" parTransId="{9EDD9095-F338-42E0-97FA-EEB83B168473}" sibTransId="{85DAA6D2-37E1-4A62-93A1-1D593D7CA72A}"/>
    <dgm:cxn modelId="{1AA353CA-9161-4D72-80EC-D6F62D3C51B6}" srcId="{3217652E-B262-4742-BCCF-CCBF887F2230}" destId="{F348E903-F0D2-4020-94D0-C93054D24F04}" srcOrd="1" destOrd="0" parTransId="{16490D06-C06B-4165-89E7-7B35C90DD034}" sibTransId="{AAB8A647-1E28-4E16-9BC2-87621C8C5A01}"/>
    <dgm:cxn modelId="{9F3207E4-9C1E-4134-8F53-A02834EC7822}" type="presParOf" srcId="{963A837F-0A64-43A8-9C8A-48F688E37119}" destId="{9BA1EF1A-28F9-406A-A309-C2A8C444C362}" srcOrd="0" destOrd="0" presId="urn:microsoft.com/office/officeart/2005/8/layout/hierarchy6"/>
    <dgm:cxn modelId="{C256F217-200E-4058-8804-98DF68936253}" type="presParOf" srcId="{9BA1EF1A-28F9-406A-A309-C2A8C444C362}" destId="{8E36EE66-16DA-4164-9A48-34235854F152}" srcOrd="0" destOrd="0" presId="urn:microsoft.com/office/officeart/2005/8/layout/hierarchy6"/>
    <dgm:cxn modelId="{A67C108C-4A72-459E-8A56-439639B1EB02}" type="presParOf" srcId="{8E36EE66-16DA-4164-9A48-34235854F152}" destId="{29A46430-8B35-4AAB-87BE-EBE8CED7C982}" srcOrd="0" destOrd="0" presId="urn:microsoft.com/office/officeart/2005/8/layout/hierarchy6"/>
    <dgm:cxn modelId="{B9D8C023-B3F1-4B7D-B125-763365C24358}" type="presParOf" srcId="{29A46430-8B35-4AAB-87BE-EBE8CED7C982}" destId="{4E4D656D-C9BE-4422-AC0E-EC1D4B71D8B9}" srcOrd="0" destOrd="0" presId="urn:microsoft.com/office/officeart/2005/8/layout/hierarchy6"/>
    <dgm:cxn modelId="{86CDDBD9-C78B-43D9-9E8E-A4D2D6742502}" type="presParOf" srcId="{29A46430-8B35-4AAB-87BE-EBE8CED7C982}" destId="{203AFD87-829C-446F-B4DB-A2C629FEF869}" srcOrd="1" destOrd="0" presId="urn:microsoft.com/office/officeart/2005/8/layout/hierarchy6"/>
    <dgm:cxn modelId="{A7E1AA09-DD53-493A-9136-AF7614F1C954}" type="presParOf" srcId="{203AFD87-829C-446F-B4DB-A2C629FEF869}" destId="{74EACBCE-95CE-4F94-98E4-66F40C9C338B}" srcOrd="0" destOrd="0" presId="urn:microsoft.com/office/officeart/2005/8/layout/hierarchy6"/>
    <dgm:cxn modelId="{17E5997A-D790-4BC6-8A83-BA54F3FC6B5D}" type="presParOf" srcId="{203AFD87-829C-446F-B4DB-A2C629FEF869}" destId="{3F186D76-8C43-449B-9AC4-0F9DB8F5A05B}" srcOrd="1" destOrd="0" presId="urn:microsoft.com/office/officeart/2005/8/layout/hierarchy6"/>
    <dgm:cxn modelId="{57F69748-C878-436A-87FA-6E984173072C}" type="presParOf" srcId="{3F186D76-8C43-449B-9AC4-0F9DB8F5A05B}" destId="{7D30BE57-BC2B-4E72-B6DD-04935F74A6E9}" srcOrd="0" destOrd="0" presId="urn:microsoft.com/office/officeart/2005/8/layout/hierarchy6"/>
    <dgm:cxn modelId="{9A579381-9FE4-4DCF-AE1A-D52F5DD5FBFC}" type="presParOf" srcId="{3F186D76-8C43-449B-9AC4-0F9DB8F5A05B}" destId="{42673059-F830-4629-9340-50D133FBD222}" srcOrd="1" destOrd="0" presId="urn:microsoft.com/office/officeart/2005/8/layout/hierarchy6"/>
    <dgm:cxn modelId="{BFC693B4-BFC6-48B3-AC49-6D744330462C}" type="presParOf" srcId="{203AFD87-829C-446F-B4DB-A2C629FEF869}" destId="{5FF0372B-7A98-4324-84A7-E21EBCCB108F}" srcOrd="2" destOrd="0" presId="urn:microsoft.com/office/officeart/2005/8/layout/hierarchy6"/>
    <dgm:cxn modelId="{69537060-21A7-4901-B8E6-F666BD110AA9}" type="presParOf" srcId="{203AFD87-829C-446F-B4DB-A2C629FEF869}" destId="{28803867-E6CD-4E70-9A66-9BDDF1758F3E}" srcOrd="3" destOrd="0" presId="urn:microsoft.com/office/officeart/2005/8/layout/hierarchy6"/>
    <dgm:cxn modelId="{11965D9E-5BF2-4595-985A-8001269C6A7C}" type="presParOf" srcId="{28803867-E6CD-4E70-9A66-9BDDF1758F3E}" destId="{463DEF26-6DA6-4C4E-B6EE-05851BA008A1}" srcOrd="0" destOrd="0" presId="urn:microsoft.com/office/officeart/2005/8/layout/hierarchy6"/>
    <dgm:cxn modelId="{CBB471DE-40A1-4E6E-8B97-BF7466C8E3F2}" type="presParOf" srcId="{28803867-E6CD-4E70-9A66-9BDDF1758F3E}" destId="{87E6AEF6-7DCF-4296-97A4-364A7D6CDAE2}" srcOrd="1" destOrd="0" presId="urn:microsoft.com/office/officeart/2005/8/layout/hierarchy6"/>
    <dgm:cxn modelId="{B055A419-1A9F-4B21-81B0-62EBC4EA5C4B}" type="presParOf" srcId="{203AFD87-829C-446F-B4DB-A2C629FEF869}" destId="{C2F8C70E-0053-49BE-9D04-8C4FA6EA07CD}" srcOrd="4" destOrd="0" presId="urn:microsoft.com/office/officeart/2005/8/layout/hierarchy6"/>
    <dgm:cxn modelId="{0D9099FE-7DD2-4771-9621-29C8BCC3EBDB}" type="presParOf" srcId="{203AFD87-829C-446F-B4DB-A2C629FEF869}" destId="{A7763055-115D-4ED8-A531-6226A4A8F67D}" srcOrd="5" destOrd="0" presId="urn:microsoft.com/office/officeart/2005/8/layout/hierarchy6"/>
    <dgm:cxn modelId="{2FA6AE5C-DB43-41E7-B447-6CA33CE97B5A}" type="presParOf" srcId="{A7763055-115D-4ED8-A531-6226A4A8F67D}" destId="{22AF8DCE-22C1-4513-B4B6-8EC808FFCAC0}" srcOrd="0" destOrd="0" presId="urn:microsoft.com/office/officeart/2005/8/layout/hierarchy6"/>
    <dgm:cxn modelId="{CC6C5680-1825-44A1-B399-EAE47E82AFB3}" type="presParOf" srcId="{A7763055-115D-4ED8-A531-6226A4A8F67D}" destId="{B579775D-74D4-4254-B20E-DF4597CF47B9}" srcOrd="1" destOrd="0" presId="urn:microsoft.com/office/officeart/2005/8/layout/hierarchy6"/>
    <dgm:cxn modelId="{7D368F1F-68B6-4059-8177-2C3D7611601F}" type="presParOf" srcId="{963A837F-0A64-43A8-9C8A-48F688E37119}" destId="{49E80D65-870D-449E-93E1-CDF31E1B6C3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656D-C9BE-4422-AC0E-EC1D4B71D8B9}">
      <dsp:nvSpPr>
        <dsp:cNvPr id="0" name=""/>
        <dsp:cNvSpPr/>
      </dsp:nvSpPr>
      <dsp:spPr>
        <a:xfrm>
          <a:off x="6147846" y="1281392"/>
          <a:ext cx="4718887" cy="3145925"/>
        </a:xfrm>
        <a:prstGeom prst="roundRect">
          <a:avLst>
            <a:gd name="adj" fmla="val 10000"/>
          </a:avLst>
        </a:prstGeom>
        <a:solidFill>
          <a:srgbClr val="FFFFFF">
            <a:alpha val="90000"/>
            <a:hueOff val="0"/>
            <a:satOff val="0"/>
            <a:lumOff val="0"/>
            <a:alphaOff val="0"/>
          </a:srgbClr>
        </a:solidFill>
        <a:ln w="6350" cap="flat" cmpd="sng" algn="ctr">
          <a:solidFill>
            <a:srgbClr val="0F1B57">
              <a:hueOff val="0"/>
              <a:satOff val="0"/>
              <a:lumOff val="0"/>
              <a:alphaOff val="0"/>
            </a:srgbClr>
          </a:solidFill>
          <a:prstDash val="solid"/>
          <a:miter lim="800000"/>
        </a:ln>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IN"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rPr>
            <a:t>Dosimetric Quantities</a:t>
          </a:r>
          <a:endParaRPr kumimoji="0" lang="en-US"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endParaRPr>
        </a:p>
      </dsp:txBody>
      <dsp:txXfrm>
        <a:off x="6239987" y="1373533"/>
        <a:ext cx="4534605" cy="2961643"/>
      </dsp:txXfrm>
    </dsp:sp>
    <dsp:sp modelId="{74EACBCE-95CE-4F94-98E4-66F40C9C338B}">
      <dsp:nvSpPr>
        <dsp:cNvPr id="0" name=""/>
        <dsp:cNvSpPr/>
      </dsp:nvSpPr>
      <dsp:spPr>
        <a:xfrm>
          <a:off x="2372736" y="4427317"/>
          <a:ext cx="6134554" cy="1258370"/>
        </a:xfrm>
        <a:custGeom>
          <a:avLst/>
          <a:gdLst/>
          <a:ahLst/>
          <a:cxnLst/>
          <a:rect l="0" t="0" r="0" b="0"/>
          <a:pathLst>
            <a:path>
              <a:moveTo>
                <a:pt x="6134554" y="0"/>
              </a:moveTo>
              <a:lnTo>
                <a:pt x="6134554" y="629185"/>
              </a:lnTo>
              <a:lnTo>
                <a:pt x="0" y="629185"/>
              </a:lnTo>
              <a:lnTo>
                <a:pt x="0" y="1258370"/>
              </a:lnTo>
            </a:path>
          </a:pathLst>
        </a:custGeom>
        <a:noFill/>
        <a:ln w="6350" cap="flat" cmpd="sng" algn="ctr">
          <a:solidFill>
            <a:srgbClr val="FF005B">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D30BE57-BC2B-4E72-B6DD-04935F74A6E9}">
      <dsp:nvSpPr>
        <dsp:cNvPr id="0" name=""/>
        <dsp:cNvSpPr/>
      </dsp:nvSpPr>
      <dsp:spPr>
        <a:xfrm>
          <a:off x="13292" y="5685687"/>
          <a:ext cx="4718887" cy="3145925"/>
        </a:xfrm>
        <a:prstGeom prst="roundRect">
          <a:avLst>
            <a:gd name="adj" fmla="val 10000"/>
          </a:avLst>
        </a:prstGeom>
        <a:solidFill>
          <a:srgbClr val="FFFFFF">
            <a:alpha val="90000"/>
            <a:hueOff val="0"/>
            <a:satOff val="0"/>
            <a:lumOff val="0"/>
            <a:alphaOff val="0"/>
          </a:srgbClr>
        </a:solidFill>
        <a:ln w="6350" cap="flat" cmpd="sng" algn="ctr">
          <a:solidFill>
            <a:srgbClr val="FF0000"/>
          </a:solidFill>
          <a:prstDash val="solid"/>
          <a:miter lim="800000"/>
        </a:ln>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IN"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rPr>
            <a:t>Physical Quantities</a:t>
          </a:r>
          <a:endParaRPr kumimoji="0" lang="en-US"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endParaRPr>
        </a:p>
      </dsp:txBody>
      <dsp:txXfrm>
        <a:off x="105433" y="5777828"/>
        <a:ext cx="4534605" cy="2961643"/>
      </dsp:txXfrm>
    </dsp:sp>
    <dsp:sp modelId="{5FF0372B-7A98-4324-84A7-E21EBCCB108F}">
      <dsp:nvSpPr>
        <dsp:cNvPr id="0" name=""/>
        <dsp:cNvSpPr/>
      </dsp:nvSpPr>
      <dsp:spPr>
        <a:xfrm>
          <a:off x="8461570" y="4427317"/>
          <a:ext cx="91440" cy="1258370"/>
        </a:xfrm>
        <a:custGeom>
          <a:avLst/>
          <a:gdLst/>
          <a:ahLst/>
          <a:cxnLst/>
          <a:rect l="0" t="0" r="0" b="0"/>
          <a:pathLst>
            <a:path>
              <a:moveTo>
                <a:pt x="45720" y="0"/>
              </a:moveTo>
              <a:lnTo>
                <a:pt x="45720" y="1258370"/>
              </a:lnTo>
            </a:path>
          </a:pathLst>
        </a:custGeom>
        <a:noFill/>
        <a:ln w="6350" cap="flat" cmpd="sng" algn="ctr">
          <a:solidFill>
            <a:srgbClr val="FF005B">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63DEF26-6DA6-4C4E-B6EE-05851BA008A1}">
      <dsp:nvSpPr>
        <dsp:cNvPr id="0" name=""/>
        <dsp:cNvSpPr/>
      </dsp:nvSpPr>
      <dsp:spPr>
        <a:xfrm>
          <a:off x="6147846" y="5685687"/>
          <a:ext cx="4718887" cy="3145925"/>
        </a:xfrm>
        <a:prstGeom prst="roundRect">
          <a:avLst>
            <a:gd name="adj" fmla="val 10000"/>
          </a:avLst>
        </a:prstGeom>
        <a:solidFill>
          <a:srgbClr val="FFFFFF">
            <a:alpha val="90000"/>
            <a:hueOff val="0"/>
            <a:satOff val="0"/>
            <a:lumOff val="0"/>
            <a:alphaOff val="0"/>
          </a:srgbClr>
        </a:solidFill>
        <a:ln w="6350" cap="flat" cmpd="sng" algn="ctr">
          <a:solidFill>
            <a:schemeClr val="accent2">
              <a:lumMod val="50000"/>
            </a:schemeClr>
          </a:solidFill>
          <a:prstDash val="solid"/>
          <a:miter lim="800000"/>
        </a:ln>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IN"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rPr>
            <a:t>Operational Quantities</a:t>
          </a:r>
          <a:endParaRPr kumimoji="0" lang="en-US"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endParaRPr>
        </a:p>
      </dsp:txBody>
      <dsp:txXfrm>
        <a:off x="6239987" y="5777828"/>
        <a:ext cx="4534605" cy="2961643"/>
      </dsp:txXfrm>
    </dsp:sp>
    <dsp:sp modelId="{C2F8C70E-0053-49BE-9D04-8C4FA6EA07CD}">
      <dsp:nvSpPr>
        <dsp:cNvPr id="0" name=""/>
        <dsp:cNvSpPr/>
      </dsp:nvSpPr>
      <dsp:spPr>
        <a:xfrm>
          <a:off x="8507290" y="4427317"/>
          <a:ext cx="6134554" cy="1258370"/>
        </a:xfrm>
        <a:custGeom>
          <a:avLst/>
          <a:gdLst/>
          <a:ahLst/>
          <a:cxnLst/>
          <a:rect l="0" t="0" r="0" b="0"/>
          <a:pathLst>
            <a:path>
              <a:moveTo>
                <a:pt x="0" y="0"/>
              </a:moveTo>
              <a:lnTo>
                <a:pt x="0" y="629185"/>
              </a:lnTo>
              <a:lnTo>
                <a:pt x="6134554" y="629185"/>
              </a:lnTo>
              <a:lnTo>
                <a:pt x="6134554" y="125837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F8DCE-22C1-4513-B4B6-8EC808FFCAC0}">
      <dsp:nvSpPr>
        <dsp:cNvPr id="0" name=""/>
        <dsp:cNvSpPr/>
      </dsp:nvSpPr>
      <dsp:spPr>
        <a:xfrm>
          <a:off x="12282400" y="5685687"/>
          <a:ext cx="4718887" cy="3145925"/>
        </a:xfrm>
        <a:prstGeom prst="roundRect">
          <a:avLst>
            <a:gd name="adj" fmla="val 10000"/>
          </a:avLst>
        </a:prstGeom>
        <a:solidFill>
          <a:srgbClr val="FFFFFF">
            <a:alpha val="90000"/>
            <a:hueOff val="0"/>
            <a:satOff val="0"/>
            <a:lumOff val="0"/>
            <a:alphaOff val="0"/>
          </a:srgbClr>
        </a:solidFill>
        <a:ln w="6350" cap="flat" cmpd="sng" algn="ctr">
          <a:solidFill>
            <a:srgbClr val="00B050"/>
          </a:solidFill>
          <a:prstDash val="solid"/>
          <a:miter lim="800000"/>
        </a:ln>
        <a:effectLst/>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IN"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rPr>
            <a:t>Protection Quantities</a:t>
          </a:r>
          <a:endParaRPr kumimoji="0" lang="en-US" altLang="en-US" sz="6100" b="0" i="0" u="none" strike="noStrike" kern="1200" cap="none" normalizeH="0" baseline="0" dirty="0">
            <a:solidFill>
              <a:srgbClr val="000000">
                <a:hueOff val="0"/>
                <a:satOff val="0"/>
                <a:lumOff val="0"/>
                <a:alphaOff val="0"/>
              </a:srgbClr>
            </a:solidFill>
            <a:effectLst/>
            <a:latin typeface="Arial" panose="020B0604020202020204" pitchFamily="34" charset="0"/>
            <a:ea typeface="+mn-ea"/>
            <a:cs typeface="+mn-cs"/>
          </a:endParaRPr>
        </a:p>
      </dsp:txBody>
      <dsp:txXfrm>
        <a:off x="12374541" y="5777828"/>
        <a:ext cx="4534605" cy="29616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17-01-2026</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5540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7E83-C5CA-0C5A-9FC8-5B8D86C63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D1B6E-3C67-B4DC-4848-C990ED9C08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B073087-0D99-A1E9-F765-EEA290B7527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817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7F91-D757-EBFF-4506-4E3E54C97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3FE29-0069-A6EE-248E-2333DEA936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C8EA693-E466-85F3-89EF-3A3402CC460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738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C05C-12E8-B95A-8972-D368B8C69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F54BD-1DF3-826E-F127-F4C1B3CBF2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47F5B4-903F-0341-2409-861514721EE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6443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7272-B562-DAE0-1578-AF2E50B03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403FC-B233-FB52-8140-54225BB8BE5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8299837-E399-E4AF-36DB-A3C7005DB67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0956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CF6A-F62B-2BE2-E748-F1A7D1AE8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A7883-3DFC-865A-3FA1-CDAFA9E2BE5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A81B978-1A24-4FFD-0982-3D3174AD927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9380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250F-2795-8C85-4D5E-D89E60014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6D074-EEA1-FD47-E7CA-F07AEC093B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62F2D5-3DEA-4036-4BD5-53E1460CC06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4966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E74B-F4BF-EFFE-BFEB-C299AEB2F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CFBC6-7005-1F9F-F717-904375812C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6957B7-8C3B-F3F9-FEED-47C5AC42A57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6322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7724" b="7724"/>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3389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02</a:t>
            </a:r>
          </a:p>
          <a:p>
            <a:pPr defTabSz="2438400">
              <a:defRPr sz="6400" cap="all">
                <a:solidFill>
                  <a:srgbClr val="FFFFFF"/>
                </a:solidFill>
                <a:latin typeface="Open Sans"/>
                <a:ea typeface="Open Sans"/>
                <a:cs typeface="Open Sans"/>
                <a:sym typeface="Open Sans"/>
              </a:defRPr>
            </a:pPr>
            <a:r>
              <a:rPr lang="en-US" sz="7200" dirty="0"/>
              <a:t>Dosimetric Quantities </a:t>
            </a:r>
            <a:endParaRPr lang="en-IN" sz="72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2 - 1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CBRN</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80245" y="7580533"/>
            <a:ext cx="4822842" cy="4554568"/>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sp>
        <p:nvSpPr>
          <p:cNvPr id="2" name="Rectangle: Rounded Corners 1">
            <a:extLst>
              <a:ext uri="{FF2B5EF4-FFF2-40B4-BE49-F238E27FC236}">
                <a16:creationId xmlns:a16="http://schemas.microsoft.com/office/drawing/2014/main" id="{38F6C687-7AC2-8199-8074-F29E8A08A27A}"/>
              </a:ext>
            </a:extLst>
          </p:cNvPr>
          <p:cNvSpPr/>
          <p:nvPr/>
        </p:nvSpPr>
        <p:spPr>
          <a:xfrm>
            <a:off x="4831338" y="631924"/>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6000" dirty="0">
                <a:solidFill>
                  <a:srgbClr val="C00000"/>
                </a:solidFill>
                <a:latin typeface="Arial Black" panose="020B0A04020102020204" pitchFamily="34" charset="0"/>
              </a:rPr>
              <a:t>CBRN Module: Radiological-Nuclear</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3" name="Duties of…">
            <a:extLst>
              <a:ext uri="{FF2B5EF4-FFF2-40B4-BE49-F238E27FC236}">
                <a16:creationId xmlns:a16="http://schemas.microsoft.com/office/drawing/2014/main" id="{AADB49A8-336A-9E60-961A-BA4468E15481}"/>
              </a:ext>
            </a:extLst>
          </p:cNvPr>
          <p:cNvSpPr txBox="1"/>
          <p:nvPr/>
        </p:nvSpPr>
        <p:spPr>
          <a:xfrm>
            <a:off x="3745156" y="10467735"/>
            <a:ext cx="8472244"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solidFill>
                  <a:schemeClr val="bg1"/>
                </a:solidFill>
                <a:latin typeface="Open sans"/>
              </a:rPr>
              <a:t>Presented By:- Kamal Mehra,2IC</a:t>
            </a:r>
            <a:endParaRPr lang="en-US" sz="4000" dirty="0">
              <a:solidFill>
                <a:schemeClr val="bg1"/>
              </a:solidFill>
              <a:latin typeface="Ope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42E57-AA82-5752-0624-659C182FAFF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5C4EB93-0A5A-5451-2AEA-1C3F8C190DA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2D443-E2C3-37D9-9033-81128FEC05A6}"/>
              </a:ext>
            </a:extLst>
          </p:cNvPr>
          <p:cNvSpPr txBox="1"/>
          <p:nvPr/>
        </p:nvSpPr>
        <p:spPr>
          <a:xfrm>
            <a:off x="8564880" y="3888736"/>
            <a:ext cx="15642350" cy="90103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KERMA is a measure of the amount of total energy transferred by photons (X-rays or gamma rays) interacting in the medium.</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Kerma is an important concept in radiation dosimetry, particularly for high-energy photons and neutrons. It provides an estimate of the energy transferred from the radiation field to the irradiated material.</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Kerma is expressed in joules per kilogram (J/kg). SI unit of Kerma is Gray (Gy).</a:t>
            </a:r>
          </a:p>
          <a:p>
            <a:pPr algn="just">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4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Gy=1 J Kg-1</a:t>
            </a:r>
          </a:p>
        </p:txBody>
      </p:sp>
      <p:sp>
        <p:nvSpPr>
          <p:cNvPr id="114" name="PPT 2 -">
            <a:extLst>
              <a:ext uri="{FF2B5EF4-FFF2-40B4-BE49-F238E27FC236}">
                <a16:creationId xmlns:a16="http://schemas.microsoft.com/office/drawing/2014/main" id="{01B7BEB5-8E20-24DC-5B2B-ABF242001C7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06C7041B-B999-52A1-21C3-576E6BA07C9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F0C416B-A870-0996-4267-0E3D1C5A23F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909CA370-07BA-3414-0923-3DA99F678C31}"/>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Physical Quantities</a:t>
            </a:r>
          </a:p>
        </p:txBody>
      </p:sp>
      <p:pic>
        <p:nvPicPr>
          <p:cNvPr id="2" name="Picture 1">
            <a:extLst>
              <a:ext uri="{FF2B5EF4-FFF2-40B4-BE49-F238E27FC236}">
                <a16:creationId xmlns:a16="http://schemas.microsoft.com/office/drawing/2014/main" id="{622930D1-7577-EBC2-9581-EA7DA5E2B32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A21AE51-72C5-A118-458A-244881C50C4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6840C8AA-44F4-03FE-7310-215E218AC10C}"/>
              </a:ext>
            </a:extLst>
          </p:cNvPr>
          <p:cNvSpPr txBox="1"/>
          <p:nvPr/>
        </p:nvSpPr>
        <p:spPr>
          <a:xfrm>
            <a:off x="742862" y="5330390"/>
            <a:ext cx="5446923" cy="5170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66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KERMA (Kinetic Energy Released in Matter)</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26392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516C-FD1A-A8BD-6C5A-684B6C747FB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B5DA1BF-B9BA-D81E-251E-E5324144326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C6B0F6-B89D-54D7-6483-E36F324BF6DB}"/>
              </a:ext>
            </a:extLst>
          </p:cNvPr>
          <p:cNvSpPr txBox="1"/>
          <p:nvPr/>
        </p:nvSpPr>
        <p:spPr>
          <a:xfrm>
            <a:off x="8564880" y="3888736"/>
            <a:ext cx="15642350" cy="4238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Ambient Dose Equivalent is defined as the equivalent dose at point P at a depth of d mm in the ICRU-sphere.</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corresponding unit is sievert (</a:t>
            </a:r>
            <a:r>
              <a:rPr lang="en-US" sz="60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Sv</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4" name="PPT 2 -">
            <a:extLst>
              <a:ext uri="{FF2B5EF4-FFF2-40B4-BE49-F238E27FC236}">
                <a16:creationId xmlns:a16="http://schemas.microsoft.com/office/drawing/2014/main" id="{A6FB4A20-706D-2661-DBDC-9043BE24FD67}"/>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679AE1EB-95EB-5B76-FCDE-528BC9A725A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A01EF00-DF66-4F59-898A-D685A892EC1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63B8E44B-D4C3-02CF-0138-A11F3047F143}"/>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Operational Quantities</a:t>
            </a:r>
          </a:p>
        </p:txBody>
      </p:sp>
      <p:pic>
        <p:nvPicPr>
          <p:cNvPr id="2" name="Picture 1">
            <a:extLst>
              <a:ext uri="{FF2B5EF4-FFF2-40B4-BE49-F238E27FC236}">
                <a16:creationId xmlns:a16="http://schemas.microsoft.com/office/drawing/2014/main" id="{1A7C6D0D-7F2C-8CC2-D33E-C23ADEF3755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614C829-7D33-C17A-C077-A067663FB76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8A267930-D01A-44D4-6068-28224124B1FF}"/>
              </a:ext>
            </a:extLst>
          </p:cNvPr>
          <p:cNvSpPr txBox="1"/>
          <p:nvPr/>
        </p:nvSpPr>
        <p:spPr>
          <a:xfrm>
            <a:off x="742862" y="5330390"/>
            <a:ext cx="5446923"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Ambient Dose Equivalent {H*(d)}</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4C1C901E-895C-791C-C2F3-96155EEFAE25}"/>
              </a:ext>
            </a:extLst>
          </p:cNvPr>
          <p:cNvPicPr>
            <a:picLocks noChangeAspect="1"/>
          </p:cNvPicPr>
          <p:nvPr/>
        </p:nvPicPr>
        <p:blipFill>
          <a:blip r:embed="rId4"/>
          <a:stretch>
            <a:fillRect/>
          </a:stretch>
        </p:blipFill>
        <p:spPr>
          <a:xfrm>
            <a:off x="9626844" y="8292574"/>
            <a:ext cx="7395064" cy="5140524"/>
          </a:xfrm>
          <a:prstGeom prst="rect">
            <a:avLst/>
          </a:prstGeom>
        </p:spPr>
      </p:pic>
    </p:spTree>
    <p:extLst>
      <p:ext uri="{BB962C8B-B14F-4D97-AF65-F5344CB8AC3E}">
        <p14:creationId xmlns:p14="http://schemas.microsoft.com/office/powerpoint/2010/main" val="6588352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7634-81EB-ED24-4C4E-8F033079181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141A574-38A0-CA6F-0E1E-95B09129C20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2DB527E-36C7-DCB4-1122-10EA53D7C077}"/>
              </a:ext>
            </a:extLst>
          </p:cNvPr>
          <p:cNvSpPr txBox="1"/>
          <p:nvPr/>
        </p:nvSpPr>
        <p:spPr>
          <a:xfrm>
            <a:off x="8564880" y="3888736"/>
            <a:ext cx="15642350" cy="6269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directional dose equivalent is one of the operational quantities defined for use in area monitoring against external exposures.</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unit of directional dose equivalent is joule per kilogram (J Kg-1)</a:t>
            </a:r>
          </a:p>
        </p:txBody>
      </p:sp>
      <p:sp>
        <p:nvSpPr>
          <p:cNvPr id="114" name="PPT 2 -">
            <a:extLst>
              <a:ext uri="{FF2B5EF4-FFF2-40B4-BE49-F238E27FC236}">
                <a16:creationId xmlns:a16="http://schemas.microsoft.com/office/drawing/2014/main" id="{6904AFC2-56CF-4638-1ABE-3EAB83B4E217}"/>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D0AE9EEC-DC2C-CAE6-3058-33E8FB86A44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F9B5907-54CD-F0A8-8FDD-F165CF2914B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4E30DDE4-1B52-D936-1B5C-A900B877FB36}"/>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Operational Quantities</a:t>
            </a:r>
          </a:p>
        </p:txBody>
      </p:sp>
      <p:pic>
        <p:nvPicPr>
          <p:cNvPr id="2" name="Picture 1">
            <a:extLst>
              <a:ext uri="{FF2B5EF4-FFF2-40B4-BE49-F238E27FC236}">
                <a16:creationId xmlns:a16="http://schemas.microsoft.com/office/drawing/2014/main" id="{5293C868-23D7-949D-43BD-91E33767B75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1542443-4E64-167D-5BA1-0EA8AE304CD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DBBA4741-5076-C6D3-D549-E9BCBAA2EE95}"/>
              </a:ext>
            </a:extLst>
          </p:cNvPr>
          <p:cNvSpPr txBox="1"/>
          <p:nvPr/>
        </p:nvSpPr>
        <p:spPr>
          <a:xfrm>
            <a:off x="742862" y="5330390"/>
            <a:ext cx="5446923"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Directional Dose Equivalent {H' d,Ω}</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98831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E43B-BD16-B543-BB0F-F0FACBB2552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291299C-5FB0-E9EB-41D4-87F51071FEB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F6545F8-10BB-BD64-0C23-ABC45BF20BA9}"/>
              </a:ext>
            </a:extLst>
          </p:cNvPr>
          <p:cNvSpPr txBox="1"/>
          <p:nvPr/>
        </p:nvSpPr>
        <p:spPr>
          <a:xfrm>
            <a:off x="8564880" y="3888736"/>
            <a:ext cx="15642350" cy="6269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operational dose quantity personal dose equivalent (Hp(d)) is defined as the equivalent dose in soft tissue at a suitable depth under a specified point on the body.</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corresponding unit is sievert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Sv</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4" name="PPT 2 -">
            <a:extLst>
              <a:ext uri="{FF2B5EF4-FFF2-40B4-BE49-F238E27FC236}">
                <a16:creationId xmlns:a16="http://schemas.microsoft.com/office/drawing/2014/main" id="{11E99243-A272-F16E-A79A-EAB508800CD5}"/>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382FAC25-9E57-B737-4388-3E03801C3B8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429A916-D0B4-F26F-F374-8824E04A030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8FE19758-ACB6-4956-B4F9-D4E52F60832D}"/>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Operational Quantities</a:t>
            </a:r>
          </a:p>
        </p:txBody>
      </p:sp>
      <p:pic>
        <p:nvPicPr>
          <p:cNvPr id="2" name="Picture 1">
            <a:extLst>
              <a:ext uri="{FF2B5EF4-FFF2-40B4-BE49-F238E27FC236}">
                <a16:creationId xmlns:a16="http://schemas.microsoft.com/office/drawing/2014/main" id="{69E64A42-587E-A9C6-1093-142E214F728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1443EC36-D437-F79B-DE23-2522A9023A9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37265D24-8670-A95D-4537-2437B4154F9E}"/>
              </a:ext>
            </a:extLst>
          </p:cNvPr>
          <p:cNvSpPr txBox="1"/>
          <p:nvPr/>
        </p:nvSpPr>
        <p:spPr>
          <a:xfrm>
            <a:off x="742862" y="5330390"/>
            <a:ext cx="5446923"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Personal Dose Equivalent {Hp(d)}</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9533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31B6-279B-2B8D-3F6D-DB9E07D9958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96C918F-122A-E3D6-3507-BB8CD473903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9CACBC3-04A8-8C59-5FD2-43E96D5C5BCD}"/>
              </a:ext>
            </a:extLst>
          </p:cNvPr>
          <p:cNvSpPr txBox="1"/>
          <p:nvPr/>
        </p:nvSpPr>
        <p:spPr>
          <a:xfrm>
            <a:off x="8564880" y="3888736"/>
            <a:ext cx="15642350" cy="9161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Absorbed dose is the amount of energy deposited by ionizing radiation per unit mass of irradiated matter such as tissue.</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Absorbed dose is a fundamental quantity in radiation protection and is used to assess the potential for radiation induced biological effects.</a:t>
            </a:r>
          </a:p>
          <a:p>
            <a:pPr marL="1143000" indent="-1143000" algn="just">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Traditional unit of Absorbed Dose is RAD.</a:t>
            </a:r>
          </a:p>
          <a:p>
            <a:pPr algn="just">
              <a:defRPr sz="6400">
                <a:solidFill>
                  <a:srgbClr val="FFFFFF"/>
                </a:solidFill>
                <a:latin typeface="Open Sans Semibold"/>
                <a:ea typeface="Open Sans Semibold"/>
                <a:cs typeface="Open Sans Semibold"/>
                <a:sym typeface="Open Sans Semibold"/>
              </a:defRPr>
            </a:pPr>
            <a:r>
              <a:rPr lang="nn-NO"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nn-NO" sz="5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RAD=0.01 joules/Kg (J/Kg)</a:t>
            </a:r>
          </a:p>
          <a:p>
            <a:pPr marL="1143000" indent="-1143000" algn="just">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SI Unit of Absorbed Dose is Gray (Gy).</a:t>
            </a:r>
          </a:p>
          <a:p>
            <a:pPr algn="just">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Gy=100 RAD</a:t>
            </a:r>
          </a:p>
        </p:txBody>
      </p:sp>
      <p:sp>
        <p:nvSpPr>
          <p:cNvPr id="114" name="PPT 2 -">
            <a:extLst>
              <a:ext uri="{FF2B5EF4-FFF2-40B4-BE49-F238E27FC236}">
                <a16:creationId xmlns:a16="http://schemas.microsoft.com/office/drawing/2014/main" id="{659DB037-CF3D-5C65-7AD7-FF3455FF905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F5429AC4-D968-F94A-491A-40806CAE190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A085F83-BBA1-0DCF-D71C-09A125EAF09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3AE2998F-7ADB-A6A5-2346-7CDF06741EA2}"/>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Protection Quantities</a:t>
            </a:r>
          </a:p>
        </p:txBody>
      </p:sp>
      <p:pic>
        <p:nvPicPr>
          <p:cNvPr id="2" name="Picture 1">
            <a:extLst>
              <a:ext uri="{FF2B5EF4-FFF2-40B4-BE49-F238E27FC236}">
                <a16:creationId xmlns:a16="http://schemas.microsoft.com/office/drawing/2014/main" id="{171EDF29-0C5F-54BD-DAC1-6747A56F816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6248F1F-A0DC-B879-8D69-A0971134A8F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6FF908B2-67AF-7DB8-46B8-2108ED8FDCC1}"/>
              </a:ext>
            </a:extLst>
          </p:cNvPr>
          <p:cNvSpPr txBox="1"/>
          <p:nvPr/>
        </p:nvSpPr>
        <p:spPr>
          <a:xfrm>
            <a:off x="742862" y="5330390"/>
            <a:ext cx="5446923"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Absorbed Dose (D)</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86110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8B939-B81D-01CC-B9B3-951FEDFF3F2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00C77DC-34D8-61D0-B450-8580CB3F9FB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D0AD6AE-A494-B183-C14D-B6CD9D63AC86}"/>
              </a:ext>
            </a:extLst>
          </p:cNvPr>
          <p:cNvSpPr txBox="1"/>
          <p:nvPr/>
        </p:nvSpPr>
        <p:spPr>
          <a:xfrm>
            <a:off x="8564880" y="3537046"/>
            <a:ext cx="15642350" cy="10099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500" dirty="0">
                <a:solidFill>
                  <a:schemeClr val="tx1"/>
                </a:solidFill>
                <a:latin typeface="Open Sans" panose="020B0606030504020204" pitchFamily="34" charset="0"/>
                <a:ea typeface="Open Sans" panose="020B0606030504020204" pitchFamily="34" charset="0"/>
                <a:cs typeface="Open Sans" panose="020B0606030504020204" pitchFamily="34" charset="0"/>
              </a:rPr>
              <a:t>Equivalent dose is a measure of the biological effectiveness of different types of ionizing radiation.</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500" dirty="0">
                <a:solidFill>
                  <a:schemeClr val="tx1"/>
                </a:solidFill>
                <a:latin typeface="Open Sans" panose="020B0606030504020204" pitchFamily="34" charset="0"/>
                <a:ea typeface="Open Sans" panose="020B0606030504020204" pitchFamily="34" charset="0"/>
                <a:cs typeface="Open Sans" panose="020B0606030504020204" pitchFamily="34" charset="0"/>
              </a:rPr>
              <a:t>This is taken to account by multiplying the absorbed dose by a suitable weighting factor. This factor is known as Radiation Weighting Factor, W</a:t>
            </a:r>
            <a:r>
              <a:rPr lang="en-US" sz="4500" dirty="0">
                <a:solidFill>
                  <a:schemeClr val="tx1"/>
                </a:solidFill>
                <a:latin typeface="Arial" panose="020B0604020202020204" pitchFamily="34" charset="0"/>
                <a:ea typeface="Open Sans" panose="020B0606030504020204" pitchFamily="34" charset="0"/>
                <a:cs typeface="Arial" panose="020B0604020202020204" pitchFamily="34" charset="0"/>
              </a:rPr>
              <a:t>ᵣ</a:t>
            </a:r>
            <a:r>
              <a:rPr lang="en-US" sz="45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5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weighted absorbed dose is called </a:t>
            </a:r>
            <a:r>
              <a:rPr lang="en-US" sz="4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Equivalent dose </a:t>
            </a:r>
            <a:r>
              <a:rPr lang="en-US" altLang="en-US" sz="4500" b="1" dirty="0">
                <a:solidFill>
                  <a:schemeClr val="tx1"/>
                </a:solidFill>
              </a:rPr>
              <a:t>H</a:t>
            </a:r>
            <a:r>
              <a:rPr lang="en-US" altLang="en-US" sz="4500" b="1" baseline="-25000" dirty="0">
                <a:solidFill>
                  <a:schemeClr val="tx1"/>
                </a:solidFill>
              </a:rPr>
              <a:t>T </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unit of equivalent dose is Sievert (</a:t>
            </a:r>
            <a:r>
              <a:rPr lang="en-US" sz="45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Sv</a:t>
            </a:r>
            <a:r>
              <a:rPr lang="en-US" sz="4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lgn="just">
              <a:defRPr sz="6400">
                <a:solidFill>
                  <a:srgbClr val="FFFFFF"/>
                </a:solidFill>
                <a:latin typeface="Open Sans Semibold"/>
                <a:ea typeface="Open Sans Semibold"/>
                <a:cs typeface="Open Sans Semibold"/>
                <a:sym typeface="Open Sans Semibold"/>
              </a:defRPr>
            </a:pPr>
            <a:r>
              <a:rPr lang="en-US" altLang="en-US" sz="4500" b="1" dirty="0">
                <a:solidFill>
                  <a:srgbClr val="00B050"/>
                </a:solidFill>
              </a:rPr>
              <a:t>	</a:t>
            </a:r>
            <a:r>
              <a:rPr lang="en-US" altLang="en-US" sz="4500" b="1" dirty="0">
                <a:solidFill>
                  <a:schemeClr val="tx1"/>
                </a:solidFill>
              </a:rPr>
              <a:t>H</a:t>
            </a:r>
            <a:r>
              <a:rPr lang="en-US" altLang="en-US" sz="4500" b="1" baseline="-25000" dirty="0">
                <a:solidFill>
                  <a:schemeClr val="tx1"/>
                </a:solidFill>
              </a:rPr>
              <a:t>T</a:t>
            </a:r>
            <a:r>
              <a:rPr lang="en-US" altLang="en-US" sz="4500" b="1" dirty="0">
                <a:solidFill>
                  <a:schemeClr val="tx1"/>
                </a:solidFill>
              </a:rPr>
              <a:t> =</a:t>
            </a:r>
            <a:r>
              <a:rPr lang="en-US" altLang="en-US" sz="4500" b="1" dirty="0">
                <a:solidFill>
                  <a:schemeClr val="tx1"/>
                </a:solidFill>
                <a:cs typeface="Times New Roman" panose="02020603050405020304" pitchFamily="18" charset="0"/>
                <a:sym typeface="Symbol" panose="05050102010706020507" pitchFamily="18" charset="2"/>
              </a:rPr>
              <a:t></a:t>
            </a:r>
            <a:r>
              <a:rPr lang="en-US" altLang="en-US" sz="4500" b="1" dirty="0">
                <a:solidFill>
                  <a:schemeClr val="tx1"/>
                </a:solidFill>
              </a:rPr>
              <a:t>  W</a:t>
            </a:r>
            <a:r>
              <a:rPr lang="en-US" altLang="en-US" sz="4500" b="1" baseline="-25000" dirty="0">
                <a:solidFill>
                  <a:schemeClr val="tx1"/>
                </a:solidFill>
              </a:rPr>
              <a:t>R</a:t>
            </a:r>
            <a:r>
              <a:rPr lang="en-US" altLang="en-US" sz="4500" b="1" dirty="0">
                <a:solidFill>
                  <a:schemeClr val="tx1"/>
                </a:solidFill>
              </a:rPr>
              <a:t> * D</a:t>
            </a:r>
            <a:r>
              <a:rPr lang="en-US" altLang="en-US" sz="4500" b="1" baseline="-25000" dirty="0">
                <a:solidFill>
                  <a:schemeClr val="tx1"/>
                </a:solidFill>
              </a:rPr>
              <a:t>TR</a:t>
            </a:r>
          </a:p>
          <a:p>
            <a:pPr marL="914400" indent="-914400" algn="just">
              <a:buFont typeface="+mj-lt"/>
              <a:buAutoNum type="arabicParenR" startAt="5"/>
              <a:defRPr sz="6400">
                <a:solidFill>
                  <a:srgbClr val="FFFFFF"/>
                </a:solidFill>
                <a:latin typeface="Open Sans Semibold"/>
                <a:ea typeface="Open Sans Semibold"/>
                <a:cs typeface="Open Sans Semibold"/>
                <a:sym typeface="Open Sans Semibold"/>
              </a:defRPr>
            </a:pPr>
            <a:r>
              <a:rPr lang="en-US" sz="4500" dirty="0">
                <a:solidFill>
                  <a:schemeClr val="tx1"/>
                </a:solidFill>
                <a:latin typeface="Open Sans" panose="020B0606030504020204" pitchFamily="34" charset="0"/>
                <a:ea typeface="Open Sans" panose="020B0606030504020204" pitchFamily="34" charset="0"/>
                <a:cs typeface="Open Sans" panose="020B0606030504020204" pitchFamily="34" charset="0"/>
              </a:rPr>
              <a:t>Traditional (old) unit of equivalent dose is REM (roentgen equivalent man) and the new unit is Sievert (SV), </a:t>
            </a:r>
            <a:r>
              <a:rPr lang="en-US" sz="4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where 1Sv = 100 REM.</a:t>
            </a:r>
          </a:p>
        </p:txBody>
      </p:sp>
      <p:sp>
        <p:nvSpPr>
          <p:cNvPr id="114" name="PPT 2 -">
            <a:extLst>
              <a:ext uri="{FF2B5EF4-FFF2-40B4-BE49-F238E27FC236}">
                <a16:creationId xmlns:a16="http://schemas.microsoft.com/office/drawing/2014/main" id="{6D99FCC3-2F3F-9017-7D0A-18147AEF7731}"/>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746A2702-7E68-E65F-5E28-E4328FCBA61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9F9791E-8EE8-6A49-077A-F247BD1633F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9172EF70-AEA2-E0D9-E576-6FDAA63D10AF}"/>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Protection Quantities</a:t>
            </a:r>
          </a:p>
        </p:txBody>
      </p:sp>
      <p:pic>
        <p:nvPicPr>
          <p:cNvPr id="2" name="Picture 1">
            <a:extLst>
              <a:ext uri="{FF2B5EF4-FFF2-40B4-BE49-F238E27FC236}">
                <a16:creationId xmlns:a16="http://schemas.microsoft.com/office/drawing/2014/main" id="{30B76E17-D348-6482-643A-25DC8241290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30441BCD-8BB3-D3DE-0EE6-FBA9A658EF4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7F8702E-1785-1D7F-7D6A-6BB549234A5E}"/>
              </a:ext>
            </a:extLst>
          </p:cNvPr>
          <p:cNvSpPr txBox="1"/>
          <p:nvPr/>
        </p:nvSpPr>
        <p:spPr>
          <a:xfrm>
            <a:off x="742862" y="5330390"/>
            <a:ext cx="5446923"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Equivalent Dose (H)</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62792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DBCF-2E15-A153-A2F9-9D9E7FF1305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A4DED82-1638-4B72-DFBE-0C34FDD8943A}"/>
              </a:ext>
            </a:extLst>
          </p:cNvPr>
          <p:cNvSpPr>
            <a:spLocks noGrp="1"/>
          </p:cNvSpPr>
          <p:nvPr>
            <p:ph type="body" sz="quarter" idx="10"/>
          </p:nvPr>
        </p:nvSpPr>
        <p:spPr/>
        <p:txBody>
          <a:bodyPr/>
          <a:lstStyle/>
          <a:p>
            <a:r>
              <a:rPr lang="en-IN" dirty="0"/>
              <a:t>RADIATION WEIGHTING FACTOR</a:t>
            </a:r>
          </a:p>
        </p:txBody>
      </p:sp>
      <p:pic>
        <p:nvPicPr>
          <p:cNvPr id="6" name="Picture 5">
            <a:extLst>
              <a:ext uri="{FF2B5EF4-FFF2-40B4-BE49-F238E27FC236}">
                <a16:creationId xmlns:a16="http://schemas.microsoft.com/office/drawing/2014/main" id="{C37B19CB-B1FB-7D92-4651-5BF4DE55421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515225" y="2749270"/>
            <a:ext cx="15485452" cy="8786237"/>
          </a:xfrm>
          <a:prstGeom prst="rect">
            <a:avLst/>
          </a:prstGeom>
        </p:spPr>
      </p:pic>
    </p:spTree>
    <p:extLst>
      <p:ext uri="{BB962C8B-B14F-4D97-AF65-F5344CB8AC3E}">
        <p14:creationId xmlns:p14="http://schemas.microsoft.com/office/powerpoint/2010/main" val="5142630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E1CA-B51C-8E12-C66C-991888ACD6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7A9CC0-C81A-5F48-4F17-A22EB26F4FBD}"/>
              </a:ext>
            </a:extLst>
          </p:cNvPr>
          <p:cNvSpPr>
            <a:spLocks noGrp="1"/>
          </p:cNvSpPr>
          <p:nvPr>
            <p:ph type="body" sz="quarter" idx="10"/>
          </p:nvPr>
        </p:nvSpPr>
        <p:spPr>
          <a:xfrm>
            <a:off x="882769" y="2812493"/>
            <a:ext cx="6676271" cy="4326861"/>
          </a:xfrm>
        </p:spPr>
        <p:txBody>
          <a:bodyPr/>
          <a:lstStyle/>
          <a:p>
            <a:r>
              <a:rPr lang="en-IN" sz="6600" dirty="0"/>
              <a:t>EQUIVALENT DOSE : IMPORTANT POINTS</a:t>
            </a:r>
          </a:p>
        </p:txBody>
      </p:sp>
      <p:sp>
        <p:nvSpPr>
          <p:cNvPr id="3" name="Text Placeholder 2">
            <a:extLst>
              <a:ext uri="{FF2B5EF4-FFF2-40B4-BE49-F238E27FC236}">
                <a16:creationId xmlns:a16="http://schemas.microsoft.com/office/drawing/2014/main" id="{FAF7B008-A6B5-0897-3C48-A5B041D26D6D}"/>
              </a:ext>
            </a:extLst>
          </p:cNvPr>
          <p:cNvSpPr>
            <a:spLocks noGrp="1"/>
          </p:cNvSpPr>
          <p:nvPr>
            <p:ph type="body" sz="quarter" idx="1"/>
          </p:nvPr>
        </p:nvSpPr>
        <p:spPr/>
        <p:txBody>
          <a:bodyPr/>
          <a:lstStyle/>
          <a:p>
            <a:pPr marL="1143000" indent="-1143000" eaLnBrk="1" hangingPunct="1">
              <a:buFont typeface="+mj-lt"/>
              <a:buAutoNum type="arabicParenR"/>
            </a:pPr>
            <a:r>
              <a:rPr lang="en-US" altLang="en-US" sz="6600" dirty="0"/>
              <a:t>If the absorbed dose from  </a:t>
            </a:r>
            <a:r>
              <a:rPr lang="en-US" altLang="en-US" sz="6600" dirty="0">
                <a:sym typeface="Symbol" panose="05050102010706020507" pitchFamily="18" charset="2"/>
              </a:rPr>
              <a:t> is 1Gy ; equivalent dose is 20 </a:t>
            </a:r>
            <a:r>
              <a:rPr lang="en-US" altLang="en-US" sz="6600" dirty="0" err="1">
                <a:sym typeface="Symbol" panose="05050102010706020507" pitchFamily="18" charset="2"/>
              </a:rPr>
              <a:t>Sv</a:t>
            </a:r>
            <a:r>
              <a:rPr lang="en-US" altLang="en-US" sz="6600" dirty="0">
                <a:sym typeface="Symbol" panose="05050102010706020507" pitchFamily="18" charset="2"/>
              </a:rPr>
              <a:t>. </a:t>
            </a:r>
          </a:p>
          <a:p>
            <a:pPr marL="1143000" indent="-1143000" eaLnBrk="1" hangingPunct="1">
              <a:buFont typeface="+mj-lt"/>
              <a:buAutoNum type="arabicParenR"/>
            </a:pPr>
            <a:r>
              <a:rPr lang="en-US" altLang="en-US" sz="6600" dirty="0"/>
              <a:t>If the absorbed dose from </a:t>
            </a:r>
            <a:r>
              <a:rPr lang="en-US" altLang="en-US" sz="6600" dirty="0">
                <a:sym typeface="Symbol" panose="05050102010706020507" pitchFamily="18" charset="2"/>
              </a:rPr>
              <a:t> is 20Gy ; equivalent dose is 20 </a:t>
            </a:r>
            <a:r>
              <a:rPr lang="en-US" altLang="en-US" sz="6600" dirty="0" err="1">
                <a:sym typeface="Symbol" panose="05050102010706020507" pitchFamily="18" charset="2"/>
              </a:rPr>
              <a:t>Sv</a:t>
            </a:r>
            <a:r>
              <a:rPr lang="en-US" altLang="en-US" sz="6600" dirty="0">
                <a:sym typeface="Symbol" panose="05050102010706020507" pitchFamily="18" charset="2"/>
              </a:rPr>
              <a:t>. </a:t>
            </a:r>
          </a:p>
          <a:p>
            <a:pPr marL="1143000" indent="-1143000" eaLnBrk="1" hangingPunct="1">
              <a:buFont typeface="+mj-lt"/>
              <a:buAutoNum type="arabicParenR"/>
            </a:pPr>
            <a:r>
              <a:rPr lang="en-US" altLang="en-US" sz="6600" dirty="0">
                <a:sym typeface="Symbol" panose="05050102010706020507" pitchFamily="18" charset="2"/>
              </a:rPr>
              <a:t>Hence in terms of biological damage 1Gy of  dose is equivalent to 20Gy of  dose.</a:t>
            </a:r>
          </a:p>
        </p:txBody>
      </p:sp>
    </p:spTree>
    <p:extLst>
      <p:ext uri="{BB962C8B-B14F-4D97-AF65-F5344CB8AC3E}">
        <p14:creationId xmlns:p14="http://schemas.microsoft.com/office/powerpoint/2010/main" val="32993687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5989-9A03-7FC7-E247-18BB77EF744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65163F-F1B3-6F3F-3C82-EED5FA89E73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2543CAA-579F-B6DD-C331-4A8561FE9A05}"/>
              </a:ext>
            </a:extLst>
          </p:cNvPr>
          <p:cNvSpPr txBox="1"/>
          <p:nvPr/>
        </p:nvSpPr>
        <p:spPr>
          <a:xfrm>
            <a:off x="8564880" y="3888736"/>
            <a:ext cx="15642350" cy="8776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 dose is a measure of the overall health risk associated with exposure to ionizing radiation. It accounts for the different sensitivities of different organs and tissues to radiation.</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sensitivity of different tissues to radiation is different. A number of organs are considered on the basis or their sensitivity and the seriousness of the damage. Risk factors are age and sex dependent.</a:t>
            </a:r>
          </a:p>
        </p:txBody>
      </p:sp>
      <p:sp>
        <p:nvSpPr>
          <p:cNvPr id="114" name="PPT 2 -">
            <a:extLst>
              <a:ext uri="{FF2B5EF4-FFF2-40B4-BE49-F238E27FC236}">
                <a16:creationId xmlns:a16="http://schemas.microsoft.com/office/drawing/2014/main" id="{CD3EEBC4-A321-E711-AFAB-0C8337229864}"/>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10126F38-CEC7-C6FB-FA1E-AFD2DFF5150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179352B-D16D-8946-F95E-80E1982AF6B5}"/>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70E7AA32-588D-DB9E-60D5-2A8B6DBE60B8}"/>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Protection Quantities</a:t>
            </a:r>
          </a:p>
        </p:txBody>
      </p:sp>
      <p:pic>
        <p:nvPicPr>
          <p:cNvPr id="2" name="Picture 1">
            <a:extLst>
              <a:ext uri="{FF2B5EF4-FFF2-40B4-BE49-F238E27FC236}">
                <a16:creationId xmlns:a16="http://schemas.microsoft.com/office/drawing/2014/main" id="{45E23165-8FC4-139E-76A0-8886FE9B7EF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C27AE78-4F42-ACBC-A302-CBC64EB203D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8404B39-3A68-A938-CE14-C92AC7C4E58C}"/>
              </a:ext>
            </a:extLst>
          </p:cNvPr>
          <p:cNvSpPr txBox="1"/>
          <p:nvPr/>
        </p:nvSpPr>
        <p:spPr>
          <a:xfrm>
            <a:off x="742862" y="5330390"/>
            <a:ext cx="5446923"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Effective Dose (E)</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85319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4CE0E-18B5-93E8-F341-0B7E7068852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4764BDA-C90C-9363-37A7-A0E858D9745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E8F71B4-A5EC-81DC-93A2-1E08FD2698A8}"/>
              </a:ext>
            </a:extLst>
          </p:cNvPr>
          <p:cNvSpPr txBox="1"/>
          <p:nvPr/>
        </p:nvSpPr>
        <p:spPr>
          <a:xfrm>
            <a:off x="8564880" y="3888736"/>
            <a:ext cx="15642350" cy="8855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Effective dose is computed by multiplying the tissue dose by a Tissue weighting factor (</a:t>
            </a:r>
            <a:r>
              <a:rPr lang="en-US" alt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a:t>
            </a:r>
            <a:r>
              <a:rPr lang="en-US" altLang="en-US" sz="5400" b="1"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T</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 appropriate to the tissue.</a:t>
            </a:r>
          </a:p>
          <a:p>
            <a:pPr lvl="1" algn="just" hangingPunct="1"/>
            <a:r>
              <a:rPr lang="en-US" alt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 Dose(E) = </a:t>
            </a:r>
            <a:r>
              <a:rPr lang="en-US" alt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Symbol" panose="05050102010706020507" pitchFamily="18" charset="2"/>
              </a:rPr>
              <a:t></a:t>
            </a:r>
            <a:r>
              <a:rPr lang="en-US" alt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W</a:t>
            </a:r>
            <a:r>
              <a:rPr lang="en-US" altLang="en-US" sz="6600" b="1"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T</a:t>
            </a:r>
            <a:r>
              <a:rPr lang="en-US" alt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H</a:t>
            </a:r>
            <a:r>
              <a:rPr lang="en-US" altLang="en-US" sz="6600" b="1" baseline="-25000" dirty="0">
                <a:solidFill>
                  <a:schemeClr val="tx1"/>
                </a:solidFill>
                <a:latin typeface="Open Sans" panose="020B0606030504020204" pitchFamily="34" charset="0"/>
                <a:ea typeface="Open Sans" panose="020B0606030504020204" pitchFamily="34" charset="0"/>
                <a:cs typeface="Open Sans" panose="020B0606030504020204" pitchFamily="34" charset="0"/>
              </a:rPr>
              <a:t>T </a:t>
            </a:r>
          </a:p>
          <a:p>
            <a:pPr lvl="1" algn="just" hangingPunct="1"/>
            <a:r>
              <a:rPr lang="en-US" alt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Unit of effective dose = Sievert</a:t>
            </a:r>
          </a:p>
          <a:p>
            <a:pPr lvl="1" algn="just" hangingPunct="1"/>
            <a:endParaRPr 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1" indent="-571500" algn="just" hangingPunct="1">
              <a:buFont typeface="Arial" panose="020B0604020202020204" pitchFamily="34" charset="0"/>
              <a:buChar char="•"/>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WT represents the contribution of tissue T to the total risk due to stochastic effects resulting from uniform irradiation of whole body.</a:t>
            </a:r>
          </a:p>
        </p:txBody>
      </p:sp>
      <p:sp>
        <p:nvSpPr>
          <p:cNvPr id="114" name="PPT 2 -">
            <a:extLst>
              <a:ext uri="{FF2B5EF4-FFF2-40B4-BE49-F238E27FC236}">
                <a16:creationId xmlns:a16="http://schemas.microsoft.com/office/drawing/2014/main" id="{E143FB9F-8AC4-33C7-9D85-B3A0D7BBF2FD}"/>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B2CE1BB2-3505-BF36-5436-2E15E6B7C35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5B1F756-6D68-3206-C463-8FFEDF22DFF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2345C2AD-936B-2CF0-E8A0-CCAFEBC241EA}"/>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Protection Quantities</a:t>
            </a:r>
          </a:p>
        </p:txBody>
      </p:sp>
      <p:pic>
        <p:nvPicPr>
          <p:cNvPr id="2" name="Picture 1">
            <a:extLst>
              <a:ext uri="{FF2B5EF4-FFF2-40B4-BE49-F238E27FC236}">
                <a16:creationId xmlns:a16="http://schemas.microsoft.com/office/drawing/2014/main" id="{50F4F4EE-6365-2138-9825-475C00DC2B9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5C22D55B-FE66-7C75-B736-EB55DF8C3DF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D4B566C1-4969-5177-F760-1C8B74197022}"/>
              </a:ext>
            </a:extLst>
          </p:cNvPr>
          <p:cNvSpPr txBox="1"/>
          <p:nvPr/>
        </p:nvSpPr>
        <p:spPr>
          <a:xfrm>
            <a:off x="742862" y="5330390"/>
            <a:ext cx="5446923"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sz="6600"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Effective Dose (E)</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60082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2355106" cy="658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Acquaint with various types of Dosimetric quantities and their units</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Define absorbed dose, equivalent Dose and effective dose and know its uses</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Acquaint with CPM and CPS and its importance</a:t>
            </a:r>
            <a:r>
              <a:rPr dirty="0"/>
              <a:t>.</a:t>
            </a:r>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44662" y="7243015"/>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dirty="0"/>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44662" y="9692219"/>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F8F7-A52C-871A-01DC-8BA45BDDE6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9420B6-9E9A-8540-A3A0-3EDFD82B7FA9}"/>
              </a:ext>
            </a:extLst>
          </p:cNvPr>
          <p:cNvSpPr>
            <a:spLocks noGrp="1"/>
          </p:cNvSpPr>
          <p:nvPr>
            <p:ph type="body" sz="quarter" idx="10"/>
          </p:nvPr>
        </p:nvSpPr>
        <p:spPr/>
        <p:txBody>
          <a:bodyPr/>
          <a:lstStyle/>
          <a:p>
            <a:r>
              <a:rPr lang="en-IN" sz="7200" dirty="0"/>
              <a:t>TISSUE WEIGHTING FACTOR</a:t>
            </a:r>
          </a:p>
        </p:txBody>
      </p:sp>
      <p:pic>
        <p:nvPicPr>
          <p:cNvPr id="6" name="Picture 5">
            <a:extLst>
              <a:ext uri="{FF2B5EF4-FFF2-40B4-BE49-F238E27FC236}">
                <a16:creationId xmlns:a16="http://schemas.microsoft.com/office/drawing/2014/main" id="{B3D40289-4318-657E-F724-30A42DCCAF51}"/>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p:blipFill>
        <p:spPr>
          <a:xfrm>
            <a:off x="7515225" y="2812493"/>
            <a:ext cx="15485452" cy="8091014"/>
          </a:xfrm>
          <a:prstGeom prst="rect">
            <a:avLst/>
          </a:prstGeom>
        </p:spPr>
      </p:pic>
    </p:spTree>
    <p:extLst>
      <p:ext uri="{BB962C8B-B14F-4D97-AF65-F5344CB8AC3E}">
        <p14:creationId xmlns:p14="http://schemas.microsoft.com/office/powerpoint/2010/main" val="65773775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805E-DDFD-E80C-475D-9CDF91B6D0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434A373-304D-4725-9C0E-DD4059B5FA0F}"/>
              </a:ext>
            </a:extLst>
          </p:cNvPr>
          <p:cNvSpPr>
            <a:spLocks noGrp="1"/>
          </p:cNvSpPr>
          <p:nvPr>
            <p:ph type="body" sz="quarter" idx="10"/>
          </p:nvPr>
        </p:nvSpPr>
        <p:spPr/>
        <p:txBody>
          <a:bodyPr/>
          <a:lstStyle/>
          <a:p>
            <a:r>
              <a:rPr lang="en-IN" sz="7200" dirty="0"/>
              <a:t>SUMMARY OF DOSIMETRIC UNITS</a:t>
            </a:r>
          </a:p>
        </p:txBody>
      </p:sp>
      <p:pic>
        <p:nvPicPr>
          <p:cNvPr id="6" name="Picture 5">
            <a:extLst>
              <a:ext uri="{FF2B5EF4-FFF2-40B4-BE49-F238E27FC236}">
                <a16:creationId xmlns:a16="http://schemas.microsoft.com/office/drawing/2014/main" id="{2C84CCE4-5130-E5F3-AC23-2D1990041908}"/>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7515224" y="2812493"/>
            <a:ext cx="16540530" cy="8969199"/>
          </a:xfrm>
          <a:prstGeom prst="rect">
            <a:avLst/>
          </a:prstGeom>
        </p:spPr>
      </p:pic>
    </p:spTree>
    <p:extLst>
      <p:ext uri="{BB962C8B-B14F-4D97-AF65-F5344CB8AC3E}">
        <p14:creationId xmlns:p14="http://schemas.microsoft.com/office/powerpoint/2010/main" val="12013626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F82A-8375-64BF-202C-64F32A4155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0E55D8-31CD-54A6-0323-399230AC5083}"/>
              </a:ext>
            </a:extLst>
          </p:cNvPr>
          <p:cNvSpPr>
            <a:spLocks noGrp="1"/>
          </p:cNvSpPr>
          <p:nvPr>
            <p:ph type="body" sz="quarter" idx="1"/>
          </p:nvPr>
        </p:nvSpPr>
        <p:spPr>
          <a:xfrm>
            <a:off x="7559040" y="4466493"/>
            <a:ext cx="15645252" cy="7244862"/>
          </a:xfrm>
        </p:spPr>
        <p:txBody>
          <a:bodyPr/>
          <a:lstStyle/>
          <a:p>
            <a:pPr algn="just"/>
            <a:r>
              <a:rPr lang="en-US" sz="6600" dirty="0">
                <a:solidFill>
                  <a:schemeClr val="tx1"/>
                </a:solidFill>
              </a:rPr>
              <a:t>This indicates the number of radiation particles or photons detected by the instrument in one minute. It’s commonly used in handheld devices for environmental monitoring, as it smooths short-term fluctuations in radiation levels.</a:t>
            </a:r>
          </a:p>
        </p:txBody>
      </p:sp>
      <p:sp>
        <p:nvSpPr>
          <p:cNvPr id="3" name="Text Placeholder 2">
            <a:extLst>
              <a:ext uri="{FF2B5EF4-FFF2-40B4-BE49-F238E27FC236}">
                <a16:creationId xmlns:a16="http://schemas.microsoft.com/office/drawing/2014/main" id="{886B0319-A6EC-4D5F-23FE-2ECF84471D46}"/>
              </a:ext>
            </a:extLst>
          </p:cNvPr>
          <p:cNvSpPr>
            <a:spLocks noGrp="1"/>
          </p:cNvSpPr>
          <p:nvPr>
            <p:ph type="body" sz="quarter" idx="10"/>
          </p:nvPr>
        </p:nvSpPr>
        <p:spPr/>
        <p:txBody>
          <a:bodyPr/>
          <a:lstStyle/>
          <a:p>
            <a:r>
              <a:rPr lang="en-IN" sz="7200" dirty="0"/>
              <a:t>COUNTS PER MINUTE (CPM)</a:t>
            </a:r>
          </a:p>
        </p:txBody>
      </p:sp>
    </p:spTree>
    <p:extLst>
      <p:ext uri="{BB962C8B-B14F-4D97-AF65-F5344CB8AC3E}">
        <p14:creationId xmlns:p14="http://schemas.microsoft.com/office/powerpoint/2010/main" val="16954459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2B7B-5F66-5FE1-178A-AB013C1529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A0899A-A84B-4D32-0121-FC752C296047}"/>
              </a:ext>
            </a:extLst>
          </p:cNvPr>
          <p:cNvSpPr>
            <a:spLocks noGrp="1"/>
          </p:cNvSpPr>
          <p:nvPr>
            <p:ph type="body" sz="quarter" idx="1"/>
          </p:nvPr>
        </p:nvSpPr>
        <p:spPr>
          <a:xfrm>
            <a:off x="7559040" y="4466492"/>
            <a:ext cx="15645252" cy="7491045"/>
          </a:xfrm>
        </p:spPr>
        <p:txBody>
          <a:bodyPr/>
          <a:lstStyle/>
          <a:p>
            <a:pPr algn="just"/>
            <a:r>
              <a:rPr lang="en-US" sz="5400" dirty="0">
                <a:solidFill>
                  <a:schemeClr val="tx1"/>
                </a:solidFill>
              </a:rPr>
              <a:t>This indicates the number of radiation particles or photons detected by the instrument in one second. It is used for measurements when higher count rates are being encountered, or if handheld radiation survey instruments are being used which can be subject to rapid changes of count rate when the instrument is moved over a source of radiation in a survey area.</a:t>
            </a:r>
          </a:p>
        </p:txBody>
      </p:sp>
      <p:sp>
        <p:nvSpPr>
          <p:cNvPr id="3" name="Text Placeholder 2">
            <a:extLst>
              <a:ext uri="{FF2B5EF4-FFF2-40B4-BE49-F238E27FC236}">
                <a16:creationId xmlns:a16="http://schemas.microsoft.com/office/drawing/2014/main" id="{6D64D142-9D98-A17B-82C0-CE860487DF64}"/>
              </a:ext>
            </a:extLst>
          </p:cNvPr>
          <p:cNvSpPr>
            <a:spLocks noGrp="1"/>
          </p:cNvSpPr>
          <p:nvPr>
            <p:ph type="body" sz="quarter" idx="10"/>
          </p:nvPr>
        </p:nvSpPr>
        <p:spPr>
          <a:xfrm>
            <a:off x="882769" y="2812493"/>
            <a:ext cx="6362093" cy="2388157"/>
          </a:xfrm>
        </p:spPr>
        <p:txBody>
          <a:bodyPr/>
          <a:lstStyle/>
          <a:p>
            <a:r>
              <a:rPr lang="en-IN" sz="7200" dirty="0"/>
              <a:t>COUNTS PER SECOND (CPS)</a:t>
            </a:r>
          </a:p>
        </p:txBody>
      </p:sp>
    </p:spTree>
    <p:extLst>
      <p:ext uri="{BB962C8B-B14F-4D97-AF65-F5344CB8AC3E}">
        <p14:creationId xmlns:p14="http://schemas.microsoft.com/office/powerpoint/2010/main" val="15870909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C852-0BED-322F-F9F4-34660AC131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84519F-6B42-A32E-69D9-D8C6A6BE03DE}"/>
              </a:ext>
            </a:extLst>
          </p:cNvPr>
          <p:cNvSpPr>
            <a:spLocks noGrp="1"/>
          </p:cNvSpPr>
          <p:nvPr>
            <p:ph type="body" sz="quarter" idx="1"/>
          </p:nvPr>
        </p:nvSpPr>
        <p:spPr>
          <a:xfrm>
            <a:off x="7559040" y="4466493"/>
            <a:ext cx="15645252" cy="5591908"/>
          </a:xfrm>
        </p:spPr>
        <p:txBody>
          <a:bodyPr/>
          <a:lstStyle/>
          <a:p>
            <a:pPr algn="just"/>
            <a:r>
              <a:rPr lang="en-US" sz="7200" dirty="0">
                <a:solidFill>
                  <a:schemeClr val="tx1"/>
                </a:solidFill>
              </a:rPr>
              <a:t>Annual Limit on Intake, ALI, is defined as the activity intake (Bq) of a radionuclide which would lead to an effective dose corresponding to the annual limit.</a:t>
            </a:r>
          </a:p>
        </p:txBody>
      </p:sp>
      <p:sp>
        <p:nvSpPr>
          <p:cNvPr id="3" name="Text Placeholder 2">
            <a:extLst>
              <a:ext uri="{FF2B5EF4-FFF2-40B4-BE49-F238E27FC236}">
                <a16:creationId xmlns:a16="http://schemas.microsoft.com/office/drawing/2014/main" id="{59EAA8F6-189A-9320-9871-77D26EF89CC3}"/>
              </a:ext>
            </a:extLst>
          </p:cNvPr>
          <p:cNvSpPr>
            <a:spLocks noGrp="1"/>
          </p:cNvSpPr>
          <p:nvPr>
            <p:ph type="body" sz="quarter" idx="10"/>
          </p:nvPr>
        </p:nvSpPr>
        <p:spPr>
          <a:xfrm>
            <a:off x="882769" y="2812493"/>
            <a:ext cx="6362093" cy="2388157"/>
          </a:xfrm>
        </p:spPr>
        <p:txBody>
          <a:bodyPr/>
          <a:lstStyle/>
          <a:p>
            <a:r>
              <a:rPr lang="en-IN" sz="7200" dirty="0"/>
              <a:t>ANNUAL LIMIT INTAKE (ALI)</a:t>
            </a:r>
          </a:p>
        </p:txBody>
      </p:sp>
    </p:spTree>
    <p:extLst>
      <p:ext uri="{BB962C8B-B14F-4D97-AF65-F5344CB8AC3E}">
        <p14:creationId xmlns:p14="http://schemas.microsoft.com/office/powerpoint/2010/main" val="219236726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C3DE-4ECA-E576-549F-36831532F93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241F727-E914-D91B-D57B-5C39BFFBC24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47290B5-20D7-6018-6B91-C2081EEE5E8B}"/>
              </a:ext>
            </a:extLst>
          </p:cNvPr>
          <p:cNvSpPr txBox="1"/>
          <p:nvPr/>
        </p:nvSpPr>
        <p:spPr>
          <a:xfrm>
            <a:off x="8564880" y="3888736"/>
            <a:ext cx="15076258" cy="8480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Concentrations of radioactive materials in air are limited by the Derived Air Concentration (DAC), which are derived from the ALI.</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DAC denotes the max concentration of a radionuclide (or activity concentration) in the ambient air which, if inhaled by a person for 2000 </a:t>
            </a:r>
            <a:r>
              <a:rPr lang="en-US" sz="4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hrs</a:t>
            </a: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a year, at a breathing rate 1.2 m3 /</a:t>
            </a:r>
            <a:r>
              <a:rPr lang="en-US" sz="4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hr</a:t>
            </a:r>
            <a:r>
              <a:rPr lang="en-US" sz="4900" dirty="0">
                <a:solidFill>
                  <a:schemeClr val="tx1"/>
                </a:solidFill>
                <a:latin typeface="Open Sans" panose="020B0606030504020204" pitchFamily="34" charset="0"/>
                <a:ea typeface="Open Sans" panose="020B0606030504020204" pitchFamily="34" charset="0"/>
                <a:cs typeface="Open Sans" panose="020B0606030504020204" pitchFamily="34" charset="0"/>
              </a:rPr>
              <a:t>, will not result in annual effective dose equivalent in excess of the limits prescribed by the competent authority.</a:t>
            </a:r>
          </a:p>
        </p:txBody>
      </p:sp>
      <p:sp>
        <p:nvSpPr>
          <p:cNvPr id="114" name="PPT 2 -">
            <a:extLst>
              <a:ext uri="{FF2B5EF4-FFF2-40B4-BE49-F238E27FC236}">
                <a16:creationId xmlns:a16="http://schemas.microsoft.com/office/drawing/2014/main" id="{41D6C8D1-ED81-F1BC-97AD-25F688DBC36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ACACB161-5D61-9D98-F566-8D7DA3B3C7A1}"/>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07574A9-3B83-CA2B-BCC6-7ECE73EFBCF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dirty="0"/>
          </a:p>
        </p:txBody>
      </p:sp>
      <p:sp>
        <p:nvSpPr>
          <p:cNvPr id="9" name="Course Purpose">
            <a:extLst>
              <a:ext uri="{FF2B5EF4-FFF2-40B4-BE49-F238E27FC236}">
                <a16:creationId xmlns:a16="http://schemas.microsoft.com/office/drawing/2014/main" id="{901613E7-8411-864B-5A2A-0825F00758BE}"/>
              </a:ext>
            </a:extLst>
          </p:cNvPr>
          <p:cNvSpPr txBox="1"/>
          <p:nvPr/>
        </p:nvSpPr>
        <p:spPr>
          <a:xfrm>
            <a:off x="742862" y="2812493"/>
            <a:ext cx="7424869"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DERRIVED AIR </a:t>
            </a:r>
            <a:r>
              <a:rPr lang="en-US" sz="6000" dirty="0"/>
              <a:t>CONCENTRATION</a:t>
            </a:r>
            <a:endParaRPr lang="en-US" dirty="0"/>
          </a:p>
        </p:txBody>
      </p:sp>
      <p:pic>
        <p:nvPicPr>
          <p:cNvPr id="2" name="Picture 1">
            <a:extLst>
              <a:ext uri="{FF2B5EF4-FFF2-40B4-BE49-F238E27FC236}">
                <a16:creationId xmlns:a16="http://schemas.microsoft.com/office/drawing/2014/main" id="{CAEE8E35-7FCD-2CFA-77C7-24C6BEBBAB1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4AD0C686-4195-8738-38EB-4CE8B9A501B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20701901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26</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37731" y="1915775"/>
            <a:ext cx="43011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6">
                    <a:lumMod val="75000"/>
                  </a:schemeClr>
                </a:solidFill>
                <a:effectLst/>
              </a:rPr>
              <a:t>THANK YOU</a:t>
            </a: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727110" y="3684847"/>
            <a:ext cx="11691690" cy="813943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634995" y="5961241"/>
            <a:ext cx="11672690" cy="163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Know About annual dose limitation Derived Air Concentration.</a:t>
            </a:r>
          </a:p>
        </p:txBody>
      </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CB2FE-5502-B465-7497-E14DA37F0747}"/>
              </a:ext>
            </a:extLst>
          </p:cNvPr>
          <p:cNvSpPr>
            <a:spLocks noGrp="1"/>
          </p:cNvSpPr>
          <p:nvPr>
            <p:ph type="body" sz="quarter" idx="1"/>
          </p:nvPr>
        </p:nvSpPr>
        <p:spPr>
          <a:xfrm>
            <a:off x="7559040" y="4934661"/>
            <a:ext cx="15645252" cy="6776693"/>
          </a:xfrm>
        </p:spPr>
        <p:txBody>
          <a:bodyPr/>
          <a:lstStyle/>
          <a:p>
            <a:pPr algn="just"/>
            <a:r>
              <a:rPr lang="en-US" sz="7200" dirty="0">
                <a:solidFill>
                  <a:schemeClr val="tx1"/>
                </a:solidFill>
              </a:rPr>
              <a:t>Dosimetric quantities are specific measurements used in radiological protection to quantify the amount of radiation energy absorbed or transferred within a material, such as the human body. </a:t>
            </a:r>
          </a:p>
        </p:txBody>
      </p:sp>
      <p:sp>
        <p:nvSpPr>
          <p:cNvPr id="3" name="Text Placeholder 2">
            <a:extLst>
              <a:ext uri="{FF2B5EF4-FFF2-40B4-BE49-F238E27FC236}">
                <a16:creationId xmlns:a16="http://schemas.microsoft.com/office/drawing/2014/main" id="{3D651787-8A0A-9911-459B-248A7C2B9D3C}"/>
              </a:ext>
            </a:extLst>
          </p:cNvPr>
          <p:cNvSpPr>
            <a:spLocks noGrp="1"/>
          </p:cNvSpPr>
          <p:nvPr>
            <p:ph type="body" sz="quarter" idx="10"/>
          </p:nvPr>
        </p:nvSpPr>
        <p:spPr/>
        <p:txBody>
          <a:bodyPr/>
          <a:lstStyle/>
          <a:p>
            <a:r>
              <a:rPr lang="en-IN" sz="7200" dirty="0"/>
              <a:t>DOSIMETRIC QUANTITIES</a:t>
            </a:r>
          </a:p>
        </p:txBody>
      </p:sp>
    </p:spTree>
    <p:extLst>
      <p:ext uri="{BB962C8B-B14F-4D97-AF65-F5344CB8AC3E}">
        <p14:creationId xmlns:p14="http://schemas.microsoft.com/office/powerpoint/2010/main" val="346770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362EB-70EC-1094-F383-6D1399AA8D35}"/>
              </a:ext>
            </a:extLst>
          </p:cNvPr>
          <p:cNvSpPr>
            <a:spLocks noGrp="1"/>
          </p:cNvSpPr>
          <p:nvPr>
            <p:ph type="body" sz="quarter" idx="10"/>
          </p:nvPr>
        </p:nvSpPr>
        <p:spPr>
          <a:xfrm>
            <a:off x="882769" y="2812493"/>
            <a:ext cx="6676271" cy="5768799"/>
          </a:xfrm>
        </p:spPr>
        <p:txBody>
          <a:bodyPr/>
          <a:lstStyle/>
          <a:p>
            <a:r>
              <a:rPr lang="en-US" sz="6000" dirty="0"/>
              <a:t>REQUIREMENT AND IMPORTANCE OF QUANTIFYING DOSIMETRIC QUANTITIES</a:t>
            </a:r>
            <a:endParaRPr lang="en-IN" sz="6000" dirty="0"/>
          </a:p>
        </p:txBody>
      </p:sp>
      <p:sp>
        <p:nvSpPr>
          <p:cNvPr id="3" name="Text Placeholder 2">
            <a:extLst>
              <a:ext uri="{FF2B5EF4-FFF2-40B4-BE49-F238E27FC236}">
                <a16:creationId xmlns:a16="http://schemas.microsoft.com/office/drawing/2014/main" id="{B87D9CF4-0407-B408-01F3-8E976F98C0F9}"/>
              </a:ext>
            </a:extLst>
          </p:cNvPr>
          <p:cNvSpPr>
            <a:spLocks noGrp="1"/>
          </p:cNvSpPr>
          <p:nvPr>
            <p:ph type="body" sz="quarter" idx="1"/>
          </p:nvPr>
        </p:nvSpPr>
        <p:spPr/>
        <p:txBody>
          <a:bodyPr/>
          <a:lstStyle/>
          <a:p>
            <a:pPr marL="1143000" indent="-1143000" algn="just">
              <a:buFont typeface="+mj-lt"/>
              <a:buAutoNum type="arabicParenR"/>
            </a:pPr>
            <a:r>
              <a:rPr lang="en-US" sz="5400" dirty="0">
                <a:latin typeface="Open Sans" panose="020B0606030504020204" pitchFamily="34" charset="0"/>
                <a:ea typeface="Open Sans" panose="020B0606030504020204" pitchFamily="34" charset="0"/>
                <a:cs typeface="Open Sans" panose="020B0606030504020204" pitchFamily="34" charset="0"/>
              </a:rPr>
              <a:t>Risk Assessment and </a:t>
            </a:r>
            <a:r>
              <a:rPr lang="en-IN" sz="5400" dirty="0">
                <a:latin typeface="Open Sans" panose="020B0606030504020204" pitchFamily="34" charset="0"/>
                <a:ea typeface="Open Sans" panose="020B0606030504020204" pitchFamily="34" charset="0"/>
                <a:cs typeface="Open Sans" panose="020B0606030504020204" pitchFamily="34" charset="0"/>
              </a:rPr>
              <a:t>Emergency Response Planning</a:t>
            </a:r>
          </a:p>
          <a:p>
            <a:pPr marL="1143000" indent="-1143000" algn="just">
              <a:buFont typeface="+mj-lt"/>
              <a:buAutoNum type="arabicParenR"/>
            </a:pPr>
            <a:r>
              <a:rPr lang="en-IN" sz="5400" dirty="0"/>
              <a:t>Regulatory Compliance</a:t>
            </a:r>
          </a:p>
          <a:p>
            <a:pPr marL="1143000" indent="-1143000" algn="just">
              <a:buFont typeface="+mj-lt"/>
              <a:buAutoNum type="arabicParenR"/>
            </a:pPr>
            <a:r>
              <a:rPr lang="en-IN" sz="5400" dirty="0">
                <a:latin typeface="Open Sans" panose="020B0606030504020204" pitchFamily="34" charset="0"/>
                <a:ea typeface="Open Sans" panose="020B0606030504020204" pitchFamily="34" charset="0"/>
                <a:cs typeface="Open Sans" panose="020B0606030504020204" pitchFamily="34" charset="0"/>
              </a:rPr>
              <a:t>Operational Decision Making and </a:t>
            </a:r>
            <a:r>
              <a:rPr lang="en-US" sz="5400" dirty="0">
                <a:latin typeface="Open Sans" panose="020B0606030504020204" pitchFamily="34" charset="0"/>
                <a:ea typeface="Open Sans" panose="020B0606030504020204" pitchFamily="34" charset="0"/>
                <a:cs typeface="Open Sans" panose="020B0606030504020204" pitchFamily="34" charset="0"/>
              </a:rPr>
              <a:t>Execution </a:t>
            </a:r>
          </a:p>
          <a:p>
            <a:pPr marL="1143000" indent="-1143000" algn="just">
              <a:buFont typeface="+mj-lt"/>
              <a:buAutoNum type="arabicParenR"/>
            </a:pPr>
            <a:r>
              <a:rPr lang="en-IN" sz="5400" dirty="0">
                <a:latin typeface="Open Sans" panose="020B0606030504020204" pitchFamily="34" charset="0"/>
                <a:ea typeface="Open Sans" panose="020B0606030504020204" pitchFamily="34" charset="0"/>
                <a:cs typeface="Open Sans" panose="020B0606030504020204" pitchFamily="34" charset="0"/>
              </a:rPr>
              <a:t>Post-Incident Monitoring</a:t>
            </a:r>
          </a:p>
          <a:p>
            <a:pPr marL="1143000" indent="-1143000" algn="just">
              <a:buFont typeface="+mj-lt"/>
              <a:buAutoNum type="arabicParenR"/>
            </a:pPr>
            <a:r>
              <a:rPr lang="en-IN" sz="5400" dirty="0">
                <a:latin typeface="Open Sans" panose="020B0606030504020204" pitchFamily="34" charset="0"/>
                <a:ea typeface="Open Sans" panose="020B0606030504020204" pitchFamily="34" charset="0"/>
                <a:cs typeface="Open Sans" panose="020B0606030504020204" pitchFamily="34" charset="0"/>
              </a:rPr>
              <a:t>Scientific Research</a:t>
            </a:r>
          </a:p>
          <a:p>
            <a:pPr marL="1143000" indent="-1143000" algn="just">
              <a:buFont typeface="+mj-lt"/>
              <a:buAutoNum type="arabicParenR"/>
            </a:pPr>
            <a:r>
              <a:rPr lang="en-IN" sz="5400" dirty="0">
                <a:latin typeface="Open Sans" panose="020B0606030504020204" pitchFamily="34" charset="0"/>
                <a:ea typeface="Open Sans" panose="020B0606030504020204" pitchFamily="34" charset="0"/>
                <a:cs typeface="Open Sans" panose="020B0606030504020204" pitchFamily="34" charset="0"/>
              </a:rPr>
              <a:t>Medical and Industrial Use</a:t>
            </a:r>
          </a:p>
          <a:p>
            <a:pPr marL="1143000" indent="-1143000" algn="just">
              <a:buFont typeface="+mj-lt"/>
              <a:buAutoNum type="arabicParenR"/>
            </a:pPr>
            <a:r>
              <a:rPr lang="en-IN" sz="5400" dirty="0">
                <a:latin typeface="Open Sans" panose="020B0606030504020204" pitchFamily="34" charset="0"/>
                <a:ea typeface="Open Sans" panose="020B0606030504020204" pitchFamily="34" charset="0"/>
                <a:cs typeface="Open Sans" panose="020B0606030504020204" pitchFamily="34" charset="0"/>
              </a:rPr>
              <a:t>Environmental Monitoring</a:t>
            </a:r>
          </a:p>
        </p:txBody>
      </p:sp>
    </p:spTree>
    <p:extLst>
      <p:ext uri="{BB962C8B-B14F-4D97-AF65-F5344CB8AC3E}">
        <p14:creationId xmlns:p14="http://schemas.microsoft.com/office/powerpoint/2010/main" val="13056593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ACE43-4B84-AC1B-EF17-7582F4F63E6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D146C7-466C-43EC-5143-97CD7DCFF0F7}"/>
              </a:ext>
            </a:extLst>
          </p:cNvPr>
          <p:cNvSpPr>
            <a:spLocks noGrp="1"/>
          </p:cNvSpPr>
          <p:nvPr>
            <p:ph type="body" sz="quarter" idx="10"/>
          </p:nvPr>
        </p:nvSpPr>
        <p:spPr>
          <a:xfrm>
            <a:off x="882769" y="2812493"/>
            <a:ext cx="8296400" cy="2388157"/>
          </a:xfrm>
        </p:spPr>
        <p:txBody>
          <a:bodyPr/>
          <a:lstStyle/>
          <a:p>
            <a:r>
              <a:rPr lang="en-IN" sz="6600" dirty="0"/>
              <a:t>CATEGORIZATION OF DOSIMETRIC QUANTITIES</a:t>
            </a:r>
          </a:p>
        </p:txBody>
      </p:sp>
      <p:graphicFrame>
        <p:nvGraphicFramePr>
          <p:cNvPr id="5" name="Diagram 4">
            <a:extLst>
              <a:ext uri="{FF2B5EF4-FFF2-40B4-BE49-F238E27FC236}">
                <a16:creationId xmlns:a16="http://schemas.microsoft.com/office/drawing/2014/main" id="{10F811FB-BDEA-7D05-D724-5AE55EB86B67}"/>
              </a:ext>
            </a:extLst>
          </p:cNvPr>
          <p:cNvGraphicFramePr/>
          <p:nvPr>
            <p:extLst>
              <p:ext uri="{D42A27DB-BD31-4B8C-83A1-F6EECF244321}">
                <p14:modId xmlns:p14="http://schemas.microsoft.com/office/powerpoint/2010/main" val="1366674273"/>
              </p:ext>
            </p:extLst>
          </p:nvPr>
        </p:nvGraphicFramePr>
        <p:xfrm>
          <a:off x="5634403" y="2090716"/>
          <a:ext cx="17014581" cy="1011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006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E4D656D-C9BE-4422-AC0E-EC1D4B71D8B9}"/>
                                            </p:graphicEl>
                                          </p:spTgt>
                                        </p:tgtEl>
                                        <p:attrNameLst>
                                          <p:attrName>style.visibility</p:attrName>
                                        </p:attrNameLst>
                                      </p:cBhvr>
                                      <p:to>
                                        <p:strVal val="visible"/>
                                      </p:to>
                                    </p:set>
                                    <p:animEffect transition="in" filter="fade">
                                      <p:cBhvr>
                                        <p:cTn id="7" dur="500"/>
                                        <p:tgtEl>
                                          <p:spTgt spid="5">
                                            <p:graphicEl>
                                              <a:dgm id="{4E4D656D-C9BE-4422-AC0E-EC1D4B71D8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4EACBCE-95CE-4F94-98E4-66F40C9C338B}"/>
                                            </p:graphicEl>
                                          </p:spTgt>
                                        </p:tgtEl>
                                        <p:attrNameLst>
                                          <p:attrName>style.visibility</p:attrName>
                                        </p:attrNameLst>
                                      </p:cBhvr>
                                      <p:to>
                                        <p:strVal val="visible"/>
                                      </p:to>
                                    </p:set>
                                    <p:animEffect transition="in" filter="fade">
                                      <p:cBhvr>
                                        <p:cTn id="12" dur="500"/>
                                        <p:tgtEl>
                                          <p:spTgt spid="5">
                                            <p:graphicEl>
                                              <a:dgm id="{74EACBCE-95CE-4F94-98E4-66F40C9C338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7D30BE57-BC2B-4E72-B6DD-04935F74A6E9}"/>
                                            </p:graphicEl>
                                          </p:spTgt>
                                        </p:tgtEl>
                                        <p:attrNameLst>
                                          <p:attrName>style.visibility</p:attrName>
                                        </p:attrNameLst>
                                      </p:cBhvr>
                                      <p:to>
                                        <p:strVal val="visible"/>
                                      </p:to>
                                    </p:set>
                                    <p:animEffect transition="in" filter="fade">
                                      <p:cBhvr>
                                        <p:cTn id="15" dur="500"/>
                                        <p:tgtEl>
                                          <p:spTgt spid="5">
                                            <p:graphicEl>
                                              <a:dgm id="{7D30BE57-BC2B-4E72-B6DD-04935F74A6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FF0372B-7A98-4324-84A7-E21EBCCB108F}"/>
                                            </p:graphicEl>
                                          </p:spTgt>
                                        </p:tgtEl>
                                        <p:attrNameLst>
                                          <p:attrName>style.visibility</p:attrName>
                                        </p:attrNameLst>
                                      </p:cBhvr>
                                      <p:to>
                                        <p:strVal val="visible"/>
                                      </p:to>
                                    </p:set>
                                    <p:animEffect transition="in" filter="fade">
                                      <p:cBhvr>
                                        <p:cTn id="20" dur="500"/>
                                        <p:tgtEl>
                                          <p:spTgt spid="5">
                                            <p:graphicEl>
                                              <a:dgm id="{5FF0372B-7A98-4324-84A7-E21EBCCB108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463DEF26-6DA6-4C4E-B6EE-05851BA008A1}"/>
                                            </p:graphicEl>
                                          </p:spTgt>
                                        </p:tgtEl>
                                        <p:attrNameLst>
                                          <p:attrName>style.visibility</p:attrName>
                                        </p:attrNameLst>
                                      </p:cBhvr>
                                      <p:to>
                                        <p:strVal val="visible"/>
                                      </p:to>
                                    </p:set>
                                    <p:animEffect transition="in" filter="fade">
                                      <p:cBhvr>
                                        <p:cTn id="23" dur="500"/>
                                        <p:tgtEl>
                                          <p:spTgt spid="5">
                                            <p:graphicEl>
                                              <a:dgm id="{463DEF26-6DA6-4C4E-B6EE-05851BA008A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C2F8C70E-0053-49BE-9D04-8C4FA6EA07CD}"/>
                                            </p:graphicEl>
                                          </p:spTgt>
                                        </p:tgtEl>
                                        <p:attrNameLst>
                                          <p:attrName>style.visibility</p:attrName>
                                        </p:attrNameLst>
                                      </p:cBhvr>
                                      <p:to>
                                        <p:strVal val="visible"/>
                                      </p:to>
                                    </p:set>
                                    <p:animEffect transition="in" filter="fade">
                                      <p:cBhvr>
                                        <p:cTn id="28" dur="500"/>
                                        <p:tgtEl>
                                          <p:spTgt spid="5">
                                            <p:graphicEl>
                                              <a:dgm id="{C2F8C70E-0053-49BE-9D04-8C4FA6EA07C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22AF8DCE-22C1-4513-B4B6-8EC808FFCAC0}"/>
                                            </p:graphicEl>
                                          </p:spTgt>
                                        </p:tgtEl>
                                        <p:attrNameLst>
                                          <p:attrName>style.visibility</p:attrName>
                                        </p:attrNameLst>
                                      </p:cBhvr>
                                      <p:to>
                                        <p:strVal val="visible"/>
                                      </p:to>
                                    </p:set>
                                    <p:animEffect transition="in" filter="fade">
                                      <p:cBhvr>
                                        <p:cTn id="31" dur="500"/>
                                        <p:tgtEl>
                                          <p:spTgt spid="5">
                                            <p:graphicEl>
                                              <a:dgm id="{22AF8DCE-22C1-4513-B4B6-8EC808FFCA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8564880" y="3888736"/>
            <a:ext cx="15642350" cy="8488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activity of a radioactive material is a measure of its spontaneous transformation. It is defined as the number of disintegrations or transformations that take place per unit time.</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quantity (intensity) of radiation released from a radiation source is proportional to its activity.</a:t>
            </a:r>
          </a:p>
          <a:p>
            <a:pPr marL="1143000" indent="-1143000">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unit of activity is </a:t>
            </a:r>
            <a:r>
              <a:rPr lang="en-US" sz="4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Becquerel (Bq).</a:t>
            </a:r>
          </a:p>
          <a:p>
            <a:pPr>
              <a:defRPr sz="6400">
                <a:solidFill>
                  <a:srgbClr val="FFFFFF"/>
                </a:solidFill>
                <a:latin typeface="Open Sans Semibold"/>
                <a:ea typeface="Open Sans Semibold"/>
                <a:cs typeface="Open Sans Semibold"/>
                <a:sym typeface="Open Sans Semibold"/>
              </a:defRPr>
            </a:pPr>
            <a:r>
              <a:rPr lang="it-IT"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	1 Bq= 1 disintegration per second (1dps)</a:t>
            </a:r>
          </a:p>
          <a:p>
            <a:pPr marL="1143000" indent="-1143000">
              <a:buFont typeface="+mj-lt"/>
              <a:buAutoNum type="arabicParenR" startAt="4"/>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old unit of activity is Curie (Ci).</a:t>
            </a:r>
          </a:p>
          <a:p>
            <a:pPr>
              <a:defRPr sz="6400">
                <a:solidFill>
                  <a:srgbClr val="FFFFFF"/>
                </a:solidFill>
                <a:latin typeface="Open Sans Semibold"/>
                <a:ea typeface="Open Sans Semibold"/>
                <a:cs typeface="Open Sans Semibold"/>
                <a:sym typeface="Open Sans Semibold"/>
              </a:defRPr>
            </a:pPr>
            <a:r>
              <a:rPr lang="it-IT"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	1 Ci= 3.7x1010 disintegration per second</a:t>
            </a:r>
            <a:endPar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A483170-CF2E-0D90-217D-46B311CC3FBE}"/>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712865E3-749E-B867-B0EF-8136ED3D14E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Physical Quantities</a:t>
            </a:r>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0BD34DA-FB6C-2379-8E60-70017FEEE268}"/>
              </a:ext>
            </a:extLst>
          </p:cNvPr>
          <p:cNvSpPr txBox="1"/>
          <p:nvPr/>
        </p:nvSpPr>
        <p:spPr>
          <a:xfrm>
            <a:off x="742862" y="5330390"/>
            <a:ext cx="5446923"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66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Activity </a:t>
            </a:r>
            <a:r>
              <a:rPr lang="el-GR" sz="66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λ</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48036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6656-CC69-E9B2-2834-4E97D80DC0D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84D305D-810A-73D5-2BEC-C56AFB06967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217B0C3-D0B7-F311-EF27-849B04267A19}"/>
              </a:ext>
            </a:extLst>
          </p:cNvPr>
          <p:cNvSpPr txBox="1"/>
          <p:nvPr/>
        </p:nvSpPr>
        <p:spPr>
          <a:xfrm>
            <a:off x="8564880" y="3888736"/>
            <a:ext cx="15642350" cy="9917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energy of radiation refers to the amount of energy carried by individual radiation particles or photons. </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energy of radiation is a critical factor in determining its ability to ionize matter and cause biological damage. High energy radiation generally poses a greater health risk than low energy radiation.</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It is conventionally measured in Electron volt (eV) or Joule (J).</a:t>
            </a:r>
          </a:p>
          <a:p>
            <a:pPr algn="just">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	01 eV = 1.602 Eˉ¹⁹ Joules</a:t>
            </a:r>
          </a:p>
          <a:p>
            <a:pPr algn="just">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	1000 eV = 1 keV</a:t>
            </a:r>
          </a:p>
        </p:txBody>
      </p:sp>
      <p:sp>
        <p:nvSpPr>
          <p:cNvPr id="114" name="PPT 2 -">
            <a:extLst>
              <a:ext uri="{FF2B5EF4-FFF2-40B4-BE49-F238E27FC236}">
                <a16:creationId xmlns:a16="http://schemas.microsoft.com/office/drawing/2014/main" id="{3C2BED10-6AA6-FAAD-4705-8D89752DEE1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59055F68-6FA4-0E3D-8E02-D820C1EB49F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678CD3F-401B-2991-6C93-7B7A0DADD35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7313A9BC-AD10-E0DC-D9FE-55658D780EFE}"/>
              </a:ext>
            </a:extLst>
          </p:cNvPr>
          <p:cNvSpPr txBox="1"/>
          <p:nvPr/>
        </p:nvSpPr>
        <p:spPr>
          <a:xfrm>
            <a:off x="742862" y="2812493"/>
            <a:ext cx="7424869"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Physical Quantities</a:t>
            </a:r>
          </a:p>
        </p:txBody>
      </p:sp>
      <p:pic>
        <p:nvPicPr>
          <p:cNvPr id="2" name="Picture 1">
            <a:extLst>
              <a:ext uri="{FF2B5EF4-FFF2-40B4-BE49-F238E27FC236}">
                <a16:creationId xmlns:a16="http://schemas.microsoft.com/office/drawing/2014/main" id="{19C22EDE-3145-14A3-85CD-7EDB3665969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F8D808B-54DD-ACC4-B4BE-F8FCDE23876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32137051-932D-D101-9B00-1A48D61F8286}"/>
              </a:ext>
            </a:extLst>
          </p:cNvPr>
          <p:cNvSpPr txBox="1"/>
          <p:nvPr/>
        </p:nvSpPr>
        <p:spPr>
          <a:xfrm>
            <a:off x="742862" y="5330390"/>
            <a:ext cx="5446923"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66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Energy (E)</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95203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A1BD9-A47B-960E-A877-F3D60BA8864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B84D405-AB9E-D6AD-821D-7CCB066188F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045DF7D-3228-680F-B371-71E60074AE3A}"/>
              </a:ext>
            </a:extLst>
          </p:cNvPr>
          <p:cNvSpPr txBox="1"/>
          <p:nvPr/>
        </p:nvSpPr>
        <p:spPr>
          <a:xfrm>
            <a:off x="8564880" y="3888736"/>
            <a:ext cx="15642350" cy="9010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Exposure is a fundamental Dosimetric quantity used to measure the amount of X-ray or gamma radiation at a specific point of interest.</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Exposure quantifies the amount of electric charge (in coulombs) generated per kilogram of air due to the ionization caused by radiation.</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unit of exposure in the International System (SI) is coulomb per kilogram (C/kg) and traditional unit is Roentgens per hour.</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4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conversion between the traditional and SI units of exposure can be expressed as - </a:t>
            </a:r>
            <a:r>
              <a:rPr lang="en-US" sz="4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C/kg = 3,381 R</a:t>
            </a:r>
          </a:p>
        </p:txBody>
      </p:sp>
      <p:sp>
        <p:nvSpPr>
          <p:cNvPr id="114" name="PPT 2 -">
            <a:extLst>
              <a:ext uri="{FF2B5EF4-FFF2-40B4-BE49-F238E27FC236}">
                <a16:creationId xmlns:a16="http://schemas.microsoft.com/office/drawing/2014/main" id="{4C3AB36E-7DD9-4B8A-9A60-DCCFFE4790D3}"/>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A4786EEA-6D02-91F7-4206-11682D7C5C3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D7314C6-34BD-6269-8340-8A5EFA46D56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737127E1-2A6D-BB71-6311-48338A562DB8}"/>
              </a:ext>
            </a:extLst>
          </p:cNvPr>
          <p:cNvSpPr txBox="1"/>
          <p:nvPr/>
        </p:nvSpPr>
        <p:spPr>
          <a:xfrm>
            <a:off x="742862" y="2812493"/>
            <a:ext cx="7424869"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Physical Quantities</a:t>
            </a:r>
          </a:p>
        </p:txBody>
      </p:sp>
      <p:pic>
        <p:nvPicPr>
          <p:cNvPr id="2" name="Picture 1">
            <a:extLst>
              <a:ext uri="{FF2B5EF4-FFF2-40B4-BE49-F238E27FC236}">
                <a16:creationId xmlns:a16="http://schemas.microsoft.com/office/drawing/2014/main" id="{E28FC9E0-E1E8-CCD0-BE02-CC12E9D7670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4C30C40-4C47-59A1-17C5-F89FC5EA2C4E}"/>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473ECBD7-CBE8-7F0E-B0AA-07270C1FA942}"/>
              </a:ext>
            </a:extLst>
          </p:cNvPr>
          <p:cNvSpPr txBox="1"/>
          <p:nvPr/>
        </p:nvSpPr>
        <p:spPr>
          <a:xfrm>
            <a:off x="742862" y="5330390"/>
            <a:ext cx="5446923"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N" sz="66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Exposure (X)</a:t>
            </a:r>
            <a:endParaRPr lang="en-IN"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431823"/>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2127</TotalTime>
  <Words>1369</Words>
  <Application>Microsoft Office PowerPoint</Application>
  <PresentationFormat>Custom</PresentationFormat>
  <Paragraphs>145</Paragraphs>
  <Slides>26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Black</vt:lpstr>
      <vt:lpstr>Calibri</vt:lpstr>
      <vt:lpstr>Open sans</vt:lpstr>
      <vt:lpstr>Open sans</vt:lpstr>
      <vt:lpstr>Open Sans Semibold</vt:lpstr>
      <vt:lpstr>Symbol</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Aatish Panwar</cp:lastModifiedBy>
  <cp:revision>82</cp:revision>
  <dcterms:modified xsi:type="dcterms:W3CDTF">2026-01-17T16:43:49Z</dcterms:modified>
</cp:coreProperties>
</file>