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10/5/2025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10/5/2025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10/5/2025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10/5/2025</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10/5/2025</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5393762" y="216925"/>
            <a:ext cx="5076132" cy="68439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4509856" y="1100831"/>
            <a:ext cx="6843944" cy="50761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0" y="1430337"/>
            <a:ext cx="4355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359505" y="1681163"/>
            <a:ext cx="283712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4363659" y="2505075"/>
            <a:ext cx="399495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3"/>
          </p:nvPr>
        </p:nvSpPr>
        <p:spPr>
          <a:xfrm>
            <a:off x="8358610" y="1681163"/>
            <a:ext cx="29967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8362765" y="2505075"/>
            <a:ext cx="371974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09856" y="1100831"/>
            <a:ext cx="6843944" cy="507613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14" name="Google Shape;14;p1"/>
          <p:cNvSpPr txBox="1"/>
          <p:nvPr/>
        </p:nvSpPr>
        <p:spPr>
          <a:xfrm>
            <a:off x="216130" y="6286056"/>
            <a:ext cx="2177935"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hi-IN" sz="1200" b="0" i="0" u="none" strike="noStrike" cap="none">
                <a:solidFill>
                  <a:srgbClr val="535353"/>
                </a:solidFill>
                <a:latin typeface="Open Sans SemiBold"/>
                <a:ea typeface="Open Sans SemiBold"/>
                <a:cs typeface="Open Sans SemiBold"/>
                <a:sym typeface="Open Sans SemiBold"/>
              </a:rPr>
              <a:t>DM | INDIA</a:t>
            </a:r>
            <a:endParaRPr/>
          </a:p>
        </p:txBody>
      </p:sp>
      <p:sp>
        <p:nvSpPr>
          <p:cNvPr id="15" name="Google Shape;15;p1"/>
          <p:cNvSpPr/>
          <p:nvPr/>
        </p:nvSpPr>
        <p:spPr>
          <a:xfrm>
            <a:off x="758297" y="6587004"/>
            <a:ext cx="1017235" cy="45719"/>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6" name="Google Shape;16;p1"/>
          <p:cNvSpPr txBox="1"/>
          <p:nvPr/>
        </p:nvSpPr>
        <p:spPr>
          <a:xfrm>
            <a:off x="10213109" y="6348343"/>
            <a:ext cx="551280"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hi-IN" sz="1200" b="0">
                <a:solidFill>
                  <a:srgbClr val="535353"/>
                </a:solidFill>
                <a:latin typeface="Open Sans"/>
                <a:ea typeface="Open Sans"/>
                <a:cs typeface="Open Sans"/>
                <a:sym typeface="Open Sans"/>
              </a:rPr>
              <a:t>PPT  -</a:t>
            </a:r>
            <a:endParaRPr/>
          </a:p>
        </p:txBody>
      </p:sp>
      <p:sp>
        <p:nvSpPr>
          <p:cNvPr id="17" name="Google Shape;17;p1"/>
          <p:cNvSpPr/>
          <p:nvPr/>
        </p:nvSpPr>
        <p:spPr>
          <a:xfrm>
            <a:off x="10262586" y="6628210"/>
            <a:ext cx="676963" cy="93265"/>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18" name="Google Shape;18;p1"/>
          <p:cNvPicPr preferRelativeResize="0"/>
          <p:nvPr/>
        </p:nvPicPr>
        <p:blipFill rotWithShape="1">
          <a:blip r:embed="rId13">
            <a:alphaModFix/>
          </a:blip>
          <a:srcRect/>
          <a:stretch/>
        </p:blipFill>
        <p:spPr>
          <a:xfrm>
            <a:off x="11184" y="13020"/>
            <a:ext cx="1547495" cy="1079500"/>
          </a:xfrm>
          <a:prstGeom prst="rect">
            <a:avLst/>
          </a:prstGeom>
          <a:noFill/>
          <a:ln>
            <a:noFill/>
          </a:ln>
        </p:spPr>
      </p:pic>
      <p:pic>
        <p:nvPicPr>
          <p:cNvPr id="19" name="Google Shape;19;p1"/>
          <p:cNvPicPr preferRelativeResize="0"/>
          <p:nvPr/>
        </p:nvPicPr>
        <p:blipFill rotWithShape="1">
          <a:blip r:embed="rId14">
            <a:alphaModFix/>
          </a:blip>
          <a:srcRect/>
          <a:stretch/>
        </p:blipFill>
        <p:spPr>
          <a:xfrm>
            <a:off x="11328156" y="0"/>
            <a:ext cx="863600" cy="1079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p:nvPr/>
        </p:nvSpPr>
        <p:spPr>
          <a:xfrm>
            <a:off x="1" y="1941194"/>
            <a:ext cx="11842242" cy="2982498"/>
          </a:xfrm>
          <a:prstGeom prst="parallelogram">
            <a:avLst>
              <a:gd name="adj" fmla="val 25000"/>
            </a:avLst>
          </a:prstGeom>
          <a:solidFill>
            <a:srgbClr val="C00000"/>
          </a:solidFill>
          <a:ln>
            <a:noFill/>
          </a:ln>
        </p:spPr>
        <p:txBody>
          <a:bodyPr spcFirstLastPara="1" wrap="square" lIns="121900" tIns="60950" rIns="121900" bIns="60950" anchor="t" anchorCtr="0">
            <a:noAutofit/>
          </a:bodyPr>
          <a:lstStyle/>
          <a:p>
            <a:pPr marL="0" marR="0" lvl="0" indent="0" algn="ctr" rtl="0">
              <a:spcBef>
                <a:spcPts val="0"/>
              </a:spcBef>
              <a:spcAft>
                <a:spcPts val="0"/>
              </a:spcAft>
              <a:buNone/>
            </a:pPr>
            <a:r>
              <a:rPr lang="en-US" sz="4000" dirty="0">
                <a:solidFill>
                  <a:srgbClr val="FEFEFE"/>
                </a:solidFill>
                <a:latin typeface="Open Sans"/>
                <a:ea typeface="Open Sans"/>
                <a:cs typeface="Open Sans"/>
                <a:sym typeface="Open Sans"/>
              </a:rPr>
              <a:t>Lesson-3</a:t>
            </a:r>
            <a:br>
              <a:rPr lang="en-US" sz="4000" dirty="0">
                <a:solidFill>
                  <a:srgbClr val="FEFEFE"/>
                </a:solidFill>
                <a:latin typeface="Open Sans"/>
                <a:ea typeface="Open Sans"/>
                <a:cs typeface="Open Sans"/>
                <a:sym typeface="Open Sans"/>
              </a:rPr>
            </a:br>
            <a:r>
              <a:rPr lang="hi-IN" sz="4000" dirty="0">
                <a:solidFill>
                  <a:srgbClr val="FEFEFE"/>
                </a:solidFill>
                <a:latin typeface="Open Sans"/>
                <a:ea typeface="Open Sans"/>
                <a:cs typeface="Open Sans"/>
                <a:sym typeface="Open Sans"/>
              </a:rPr>
              <a:t>बुनियादी खोज </a:t>
            </a:r>
            <a:endParaRPr dirty="0"/>
          </a:p>
          <a:p>
            <a:pPr marL="0" marR="0" lvl="0" indent="0" algn="ctr" rtl="0">
              <a:spcBef>
                <a:spcPts val="0"/>
              </a:spcBef>
              <a:spcAft>
                <a:spcPts val="0"/>
              </a:spcAft>
              <a:buNone/>
            </a:pPr>
            <a:r>
              <a:rPr lang="hi-IN" sz="4000" dirty="0">
                <a:solidFill>
                  <a:srgbClr val="FEFEFE"/>
                </a:solidFill>
                <a:latin typeface="Open Sans"/>
                <a:ea typeface="Open Sans"/>
                <a:cs typeface="Open Sans"/>
                <a:sym typeface="Open Sans"/>
              </a:rPr>
              <a:t>और </a:t>
            </a:r>
            <a:br>
              <a:rPr lang="hi-IN" sz="4000" dirty="0">
                <a:solidFill>
                  <a:srgbClr val="FEFEFE"/>
                </a:solidFill>
                <a:latin typeface="Open Sans"/>
                <a:ea typeface="Open Sans"/>
                <a:cs typeface="Open Sans"/>
                <a:sym typeface="Open Sans"/>
              </a:rPr>
            </a:br>
            <a:r>
              <a:rPr lang="hi-IN" sz="4000" dirty="0">
                <a:solidFill>
                  <a:srgbClr val="FEFEFE"/>
                </a:solidFill>
                <a:latin typeface="Open Sans"/>
                <a:ea typeface="Open Sans"/>
                <a:cs typeface="Open Sans"/>
                <a:sym typeface="Open Sans"/>
              </a:rPr>
              <a:t>बचाव</a:t>
            </a:r>
            <a:endParaRPr sz="4000" dirty="0">
              <a:solidFill>
                <a:srgbClr val="FEFEFE"/>
              </a:solidFill>
              <a:latin typeface="Open Sans"/>
              <a:ea typeface="Open Sans"/>
              <a:cs typeface="Open Sans"/>
              <a:sym typeface="Open Sans"/>
            </a:endParaRPr>
          </a:p>
        </p:txBody>
      </p:sp>
      <p:sp>
        <p:nvSpPr>
          <p:cNvPr id="93" name="Google Shape;93;p1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a:t>
            </a:fld>
            <a:endParaRPr/>
          </a:p>
        </p:txBody>
      </p:sp>
      <p:graphicFrame>
        <p:nvGraphicFramePr>
          <p:cNvPr id="4" name="Table 3"/>
          <p:cNvGraphicFramePr>
            <a:graphicFrameLocks noGrp="1"/>
          </p:cNvGraphicFramePr>
          <p:nvPr>
            <p:extLst>
              <p:ext uri="{D42A27DB-BD31-4B8C-83A1-F6EECF244321}">
                <p14:modId xmlns:p14="http://schemas.microsoft.com/office/powerpoint/2010/main" val="2120493547"/>
              </p:ext>
            </p:extLst>
          </p:nvPr>
        </p:nvGraphicFramePr>
        <p:xfrm>
          <a:off x="6252308" y="5404207"/>
          <a:ext cx="4684053" cy="548640"/>
        </p:xfrm>
        <a:graphic>
          <a:graphicData uri="http://schemas.openxmlformats.org/drawingml/2006/table">
            <a:tbl>
              <a:tblPr/>
              <a:tblGrid>
                <a:gridCol w="4684053">
                  <a:extLst>
                    <a:ext uri="{9D8B030D-6E8A-4147-A177-3AD203B41FA5}">
                      <a16:colId xmlns:a16="http://schemas.microsoft.com/office/drawing/2014/main" val="20000"/>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33213" y="2633179"/>
            <a:ext cx="4413844" cy="2390775"/>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Open Sans"/>
              <a:buNone/>
            </a:pPr>
            <a:r>
              <a:rPr lang="hi-IN" b="1">
                <a:solidFill>
                  <a:srgbClr val="C00000"/>
                </a:solidFill>
              </a:rPr>
              <a:t>ढांचा  गिरने का बुनियादी तरीके  </a:t>
            </a:r>
            <a:endParaRPr b="1">
              <a:solidFill>
                <a:srgbClr val="C00000"/>
              </a:solidFill>
            </a:endParaRPr>
          </a:p>
        </p:txBody>
      </p:sp>
      <p:sp>
        <p:nvSpPr>
          <p:cNvPr id="156" name="Google Shape;156;p22"/>
          <p:cNvSpPr txBox="1">
            <a:spLocks noGrp="1"/>
          </p:cNvSpPr>
          <p:nvPr>
            <p:ph type="body" idx="1"/>
          </p:nvPr>
        </p:nvSpPr>
        <p:spPr>
          <a:xfrm>
            <a:off x="6515100" y="2633179"/>
            <a:ext cx="4703486" cy="2489237"/>
          </a:xfrm>
          <a:prstGeom prst="rect">
            <a:avLst/>
          </a:prstGeom>
          <a:solidFill>
            <a:schemeClr val="lt2"/>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Font typeface="Noto Sans Symbols"/>
              <a:buChar char="⮚"/>
            </a:pPr>
            <a:r>
              <a:rPr lang="hi-IN" sz="3600" dirty="0">
                <a:latin typeface="Times New Roman"/>
                <a:ea typeface="Times New Roman"/>
                <a:cs typeface="Times New Roman"/>
                <a:sym typeface="Times New Roman"/>
              </a:rPr>
              <a:t>Cantilever/ केन्टीलीवर </a:t>
            </a:r>
            <a:endParaRPr sz="36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Font typeface="Noto Sans Symbols"/>
              <a:buChar char="⮚"/>
            </a:pPr>
            <a:r>
              <a:rPr lang="hi-IN" sz="3600" dirty="0">
                <a:latin typeface="Times New Roman"/>
                <a:ea typeface="Times New Roman"/>
                <a:cs typeface="Times New Roman"/>
                <a:sym typeface="Times New Roman"/>
              </a:rPr>
              <a:t>Lean- to/ एक तरफ झुकना </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hi-IN" sz="3600" dirty="0">
                <a:latin typeface="Times New Roman"/>
                <a:ea typeface="Times New Roman"/>
                <a:cs typeface="Times New Roman"/>
                <a:sym typeface="Times New Roman"/>
              </a:rPr>
              <a:t> Pancake/ पैनकेक</a:t>
            </a:r>
            <a:endParaRPr sz="36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Font typeface="Noto Sans Symbols"/>
              <a:buChar char="⮚"/>
            </a:pPr>
            <a:r>
              <a:rPr lang="hi-IN" sz="3600" dirty="0">
                <a:latin typeface="Times New Roman"/>
                <a:ea typeface="Times New Roman"/>
                <a:cs typeface="Times New Roman"/>
                <a:sym typeface="Times New Roman"/>
              </a:rPr>
              <a:t>V-Shape / वी आकार</a:t>
            </a:r>
            <a:endParaRPr sz="3600" dirty="0">
              <a:latin typeface="Times New Roman"/>
              <a:ea typeface="Times New Roman"/>
              <a:cs typeface="Times New Roman"/>
              <a:sym typeface="Times New Roman"/>
            </a:endParaRPr>
          </a:p>
        </p:txBody>
      </p:sp>
      <p:sp>
        <p:nvSpPr>
          <p:cNvPr id="157" name="Google Shape;157;p2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5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500"/>
                                        <p:tgtEl>
                                          <p:spTgt spid="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500"/>
                                        <p:tgtEl>
                                          <p:spTgt spid="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Effect transition="in" filter="fade">
                                      <p:cBhvr>
                                        <p:cTn id="22" dur="500"/>
                                        <p:tgtEl>
                                          <p:spTgt spid="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p:nvPr/>
        </p:nvSpPr>
        <p:spPr>
          <a:xfrm>
            <a:off x="0" y="1396070"/>
            <a:ext cx="4400550" cy="171739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800" b="1">
                <a:solidFill>
                  <a:srgbClr val="C00000"/>
                </a:solidFill>
                <a:latin typeface="Open Sans"/>
                <a:ea typeface="Open Sans"/>
                <a:cs typeface="Open Sans"/>
                <a:sym typeface="Open Sans"/>
              </a:rPr>
              <a:t>  </a:t>
            </a:r>
            <a:endParaRPr/>
          </a:p>
          <a:p>
            <a:pPr marL="0" marR="0" lvl="0" indent="0" algn="ctr" rtl="0">
              <a:spcBef>
                <a:spcPts val="960"/>
              </a:spcBef>
              <a:spcAft>
                <a:spcPts val="0"/>
              </a:spcAft>
              <a:buNone/>
            </a:pPr>
            <a:r>
              <a:rPr lang="hi-IN" sz="4800" b="1">
                <a:solidFill>
                  <a:srgbClr val="C00000"/>
                </a:solidFill>
                <a:latin typeface="Open Sans"/>
                <a:ea typeface="Open Sans"/>
                <a:cs typeface="Open Sans"/>
                <a:sym typeface="Open Sans"/>
              </a:rPr>
              <a:t>केंटी लीवर </a:t>
            </a:r>
            <a:endParaRPr sz="4800" b="1">
              <a:solidFill>
                <a:srgbClr val="C00000"/>
              </a:solidFill>
              <a:latin typeface="Open Sans"/>
              <a:ea typeface="Open Sans"/>
              <a:cs typeface="Open Sans"/>
              <a:sym typeface="Open Sans"/>
            </a:endParaRPr>
          </a:p>
        </p:txBody>
      </p:sp>
      <p:pic>
        <p:nvPicPr>
          <p:cNvPr id="164" name="Google Shape;164;p23"/>
          <p:cNvPicPr preferRelativeResize="0"/>
          <p:nvPr/>
        </p:nvPicPr>
        <p:blipFill rotWithShape="1">
          <a:blip r:embed="rId3">
            <a:alphaModFix/>
          </a:blip>
          <a:srcRect/>
          <a:stretch/>
        </p:blipFill>
        <p:spPr>
          <a:xfrm>
            <a:off x="4805953" y="1679577"/>
            <a:ext cx="6651965" cy="4378324"/>
          </a:xfrm>
          <a:prstGeom prst="rect">
            <a:avLst/>
          </a:prstGeom>
          <a:noFill/>
          <a:ln>
            <a:noFill/>
          </a:ln>
        </p:spPr>
      </p:pic>
      <p:sp>
        <p:nvSpPr>
          <p:cNvPr id="165" name="Google Shape;165;p2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4"/>
          <p:cNvPicPr preferRelativeResize="0"/>
          <p:nvPr/>
        </p:nvPicPr>
        <p:blipFill rotWithShape="1">
          <a:blip r:embed="rId3">
            <a:alphaModFix/>
          </a:blip>
          <a:srcRect/>
          <a:stretch/>
        </p:blipFill>
        <p:spPr>
          <a:xfrm>
            <a:off x="3114675" y="1257300"/>
            <a:ext cx="7387796" cy="4733927"/>
          </a:xfrm>
          <a:prstGeom prst="rect">
            <a:avLst/>
          </a:prstGeom>
          <a:noFill/>
          <a:ln>
            <a:noFill/>
          </a:ln>
        </p:spPr>
      </p:pic>
      <p:sp>
        <p:nvSpPr>
          <p:cNvPr id="172" name="Google Shape;172;p24"/>
          <p:cNvSpPr txBox="1"/>
          <p:nvPr/>
        </p:nvSpPr>
        <p:spPr>
          <a:xfrm>
            <a:off x="0" y="1257300"/>
            <a:ext cx="6898105"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एक तरफ झुकना (लीन –टू)  </a:t>
            </a:r>
            <a:endParaRPr sz="4000" b="1">
              <a:solidFill>
                <a:srgbClr val="C00000"/>
              </a:solidFill>
              <a:latin typeface="Open Sans"/>
              <a:ea typeface="Open Sans"/>
              <a:cs typeface="Open Sans"/>
              <a:sym typeface="Open Sans"/>
            </a:endParaRPr>
          </a:p>
        </p:txBody>
      </p:sp>
      <p:sp>
        <p:nvSpPr>
          <p:cNvPr id="173" name="Google Shape;173;p2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rotWithShape="1">
          <a:blip r:embed="rId3">
            <a:alphaModFix/>
          </a:blip>
          <a:srcRect/>
          <a:stretch/>
        </p:blipFill>
        <p:spPr>
          <a:xfrm>
            <a:off x="4746816" y="1543050"/>
            <a:ext cx="6563959" cy="4286884"/>
          </a:xfrm>
          <a:prstGeom prst="rect">
            <a:avLst/>
          </a:prstGeom>
          <a:noFill/>
          <a:ln>
            <a:noFill/>
          </a:ln>
        </p:spPr>
      </p:pic>
      <p:sp>
        <p:nvSpPr>
          <p:cNvPr id="180" name="Google Shape;180;p25"/>
          <p:cNvSpPr txBox="1"/>
          <p:nvPr/>
        </p:nvSpPr>
        <p:spPr>
          <a:xfrm>
            <a:off x="266700" y="1543050"/>
            <a:ext cx="3562350"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800" b="1">
                <a:solidFill>
                  <a:srgbClr val="C00000"/>
                </a:solidFill>
                <a:latin typeface="Open Sans"/>
                <a:ea typeface="Open Sans"/>
                <a:cs typeface="Open Sans"/>
                <a:sym typeface="Open Sans"/>
              </a:rPr>
              <a:t>पैनकेक</a:t>
            </a:r>
            <a:endParaRPr sz="4800" b="1">
              <a:solidFill>
                <a:srgbClr val="C00000"/>
              </a:solidFill>
              <a:latin typeface="Open Sans"/>
              <a:ea typeface="Open Sans"/>
              <a:cs typeface="Open Sans"/>
              <a:sym typeface="Open Sans"/>
            </a:endParaRPr>
          </a:p>
        </p:txBody>
      </p:sp>
      <p:sp>
        <p:nvSpPr>
          <p:cNvPr id="181" name="Google Shape;181;p2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p:nvPr/>
        </p:nvSpPr>
        <p:spPr>
          <a:xfrm>
            <a:off x="4038600" y="1143001"/>
            <a:ext cx="4495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88" name="Google Shape;188;p26"/>
          <p:cNvSpPr txBox="1"/>
          <p:nvPr/>
        </p:nvSpPr>
        <p:spPr>
          <a:xfrm>
            <a:off x="3276600" y="914401"/>
            <a:ext cx="495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189" name="Google Shape;189;p26"/>
          <p:cNvPicPr preferRelativeResize="0"/>
          <p:nvPr/>
        </p:nvPicPr>
        <p:blipFill rotWithShape="1">
          <a:blip r:embed="rId3">
            <a:alphaModFix/>
          </a:blip>
          <a:srcRect/>
          <a:stretch/>
        </p:blipFill>
        <p:spPr>
          <a:xfrm>
            <a:off x="4874507" y="2118823"/>
            <a:ext cx="5711097" cy="3367578"/>
          </a:xfrm>
          <a:prstGeom prst="rect">
            <a:avLst/>
          </a:prstGeom>
          <a:noFill/>
          <a:ln>
            <a:noFill/>
          </a:ln>
        </p:spPr>
      </p:pic>
      <p:sp>
        <p:nvSpPr>
          <p:cNvPr id="190" name="Google Shape;190;p26"/>
          <p:cNvSpPr txBox="1"/>
          <p:nvPr/>
        </p:nvSpPr>
        <p:spPr>
          <a:xfrm>
            <a:off x="247650" y="1703324"/>
            <a:ext cx="3857625"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800" b="1">
                <a:solidFill>
                  <a:srgbClr val="C00000"/>
                </a:solidFill>
                <a:latin typeface="Open Sans"/>
                <a:ea typeface="Open Sans"/>
                <a:cs typeface="Open Sans"/>
                <a:sym typeface="Open Sans"/>
              </a:rPr>
              <a:t>वी-आकार</a:t>
            </a:r>
            <a:endParaRPr sz="4800" b="1">
              <a:solidFill>
                <a:srgbClr val="C00000"/>
              </a:solidFill>
              <a:latin typeface="Open Sans"/>
              <a:ea typeface="Open Sans"/>
              <a:cs typeface="Open Sans"/>
              <a:sym typeface="Open Sans"/>
            </a:endParaRPr>
          </a:p>
        </p:txBody>
      </p:sp>
      <p:sp>
        <p:nvSpPr>
          <p:cNvPr id="191" name="Google Shape;191;p2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253279" y="2467782"/>
            <a:ext cx="345643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खोज के तरीके</a:t>
            </a:r>
            <a:endParaRPr sz="4000" b="1">
              <a:solidFill>
                <a:srgbClr val="C00000"/>
              </a:solidFill>
            </a:endParaRPr>
          </a:p>
        </p:txBody>
      </p:sp>
      <p:sp>
        <p:nvSpPr>
          <p:cNvPr id="197" name="Google Shape;197;p27"/>
          <p:cNvSpPr txBox="1">
            <a:spLocks noGrp="1"/>
          </p:cNvSpPr>
          <p:nvPr>
            <p:ph type="body" idx="1"/>
          </p:nvPr>
        </p:nvSpPr>
        <p:spPr>
          <a:xfrm>
            <a:off x="3709711" y="157944"/>
            <a:ext cx="7649085" cy="6700056"/>
          </a:xfrm>
          <a:prstGeom prst="rect">
            <a:avLst/>
          </a:prstGeom>
          <a:solidFill>
            <a:schemeClr val="lt2"/>
          </a:solidFill>
          <a:ln>
            <a:noFill/>
          </a:ln>
        </p:spPr>
        <p:txBody>
          <a:bodyPr spcFirstLastPara="1" wrap="square" lIns="91425" tIns="45700" rIns="91425" bIns="45700" anchor="t" anchorCtr="0">
            <a:noAutofit/>
          </a:bodyPr>
          <a:lstStyle/>
          <a:p>
            <a:pPr marL="686628" lvl="0" indent="-669695" algn="l" rtl="0">
              <a:lnSpc>
                <a:spcPct val="100000"/>
              </a:lnSpc>
              <a:spcBef>
                <a:spcPts val="0"/>
              </a:spcBef>
              <a:spcAft>
                <a:spcPts val="0"/>
              </a:spcAft>
              <a:buClr>
                <a:srgbClr val="050395"/>
              </a:buClr>
              <a:buSzPts val="2800"/>
              <a:buAutoNum type="arabicPeriod"/>
            </a:pPr>
            <a:r>
              <a:rPr lang="hi-IN"/>
              <a:t>इमारत का आकलन करने के लिए सुरक्षित स्थान पर इकट्ठा हों।</a:t>
            </a:r>
            <a:br>
              <a:rPr lang="hi-IN"/>
            </a:br>
            <a:r>
              <a:rPr lang="hi-IN"/>
              <a:t>भवन की सभी </a:t>
            </a:r>
            <a:endParaRPr/>
          </a:p>
          <a:p>
            <a:pPr marL="686628" lvl="0" indent="-669695" algn="l" rtl="0">
              <a:lnSpc>
                <a:spcPct val="100000"/>
              </a:lnSpc>
              <a:spcBef>
                <a:spcPts val="893"/>
              </a:spcBef>
              <a:spcAft>
                <a:spcPts val="0"/>
              </a:spcAft>
              <a:buClr>
                <a:srgbClr val="050395"/>
              </a:buClr>
              <a:buSzPts val="2800"/>
              <a:buAutoNum type="arabicPeriod"/>
            </a:pPr>
            <a:r>
              <a:rPr lang="hi-IN"/>
              <a:t>सेवाए जैसे बिजली,गैस आदि को बंद कर दें।</a:t>
            </a:r>
            <a:br>
              <a:rPr lang="hi-IN"/>
            </a:br>
            <a:r>
              <a:rPr lang="hi-IN"/>
              <a:t>इमारत में प्रवेश करने से पहले उसे "X" से चिह्नित करें।</a:t>
            </a:r>
            <a:br>
              <a:rPr lang="hi-IN"/>
            </a:br>
            <a:r>
              <a:rPr lang="hi-IN"/>
              <a:t>यदि आवश्यक हो तो पीड़ित तक पहुंचने के लिए बल प्रयोग करें।</a:t>
            </a:r>
            <a:br>
              <a:rPr lang="hi-IN"/>
            </a:br>
            <a:r>
              <a:rPr lang="hi-IN"/>
              <a:t>हर कदम पर धीरे-धीरे और सावधानी से चलें।</a:t>
            </a:r>
            <a:br>
              <a:rPr lang="hi-IN"/>
            </a:br>
            <a:r>
              <a:rPr lang="hi-IN"/>
              <a:t>हर प्राथमिक इकाई को अलग-अलग चिह्नित करें।</a:t>
            </a:r>
            <a:endParaRPr/>
          </a:p>
          <a:p>
            <a:pPr marL="686628" lvl="0" indent="-491894" algn="l" rtl="0">
              <a:lnSpc>
                <a:spcPct val="100000"/>
              </a:lnSpc>
              <a:spcBef>
                <a:spcPts val="893"/>
              </a:spcBef>
              <a:spcAft>
                <a:spcPts val="0"/>
              </a:spcAft>
              <a:buClr>
                <a:srgbClr val="050395"/>
              </a:buClr>
              <a:buSzPts val="2800"/>
              <a:buNone/>
            </a:pPr>
            <a:endParaRPr/>
          </a:p>
        </p:txBody>
      </p:sp>
      <p:sp>
        <p:nvSpPr>
          <p:cNvPr id="198" name="Google Shape;198;p2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0" y="2093975"/>
            <a:ext cx="4509856" cy="17691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प्रभावी खोज पद्धति</a:t>
            </a:r>
            <a:endParaRPr sz="4000" b="1">
              <a:solidFill>
                <a:srgbClr val="C00000"/>
              </a:solidFill>
            </a:endParaRPr>
          </a:p>
        </p:txBody>
      </p:sp>
      <p:sp>
        <p:nvSpPr>
          <p:cNvPr id="204" name="Google Shape;204;p28"/>
          <p:cNvSpPr txBox="1">
            <a:spLocks noGrp="1"/>
          </p:cNvSpPr>
          <p:nvPr>
            <p:ph type="body" idx="1"/>
          </p:nvPr>
        </p:nvSpPr>
        <p:spPr>
          <a:xfrm>
            <a:off x="4930480" y="2435856"/>
            <a:ext cx="6843944" cy="993144"/>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latin typeface="Open Sans"/>
                <a:ea typeface="Open Sans"/>
                <a:cs typeface="Open Sans"/>
                <a:sym typeface="Open Sans"/>
              </a:rPr>
              <a:t>बचावकर्ता के स्थान को इंगित करे</a:t>
            </a:r>
            <a:br>
              <a:rPr lang="hi-IN">
                <a:latin typeface="Open Sans"/>
                <a:ea typeface="Open Sans"/>
                <a:cs typeface="Open Sans"/>
                <a:sym typeface="Open Sans"/>
              </a:rPr>
            </a:br>
            <a:r>
              <a:rPr lang="hi-IN">
                <a:latin typeface="Open Sans"/>
                <a:ea typeface="Open Sans"/>
                <a:cs typeface="Open Sans"/>
                <a:sym typeface="Open Sans"/>
              </a:rPr>
              <a:t> प्रयास को  दोहराने  से बचे </a:t>
            </a:r>
            <a:endParaRPr>
              <a:latin typeface="Open Sans"/>
              <a:ea typeface="Open Sans"/>
              <a:cs typeface="Open Sans"/>
              <a:sym typeface="Open Sans"/>
            </a:endParaRPr>
          </a:p>
        </p:txBody>
      </p:sp>
      <p:sp>
        <p:nvSpPr>
          <p:cNvPr id="205" name="Google Shape;205;p2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202953" y="1417639"/>
            <a:ext cx="4854575" cy="738664"/>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हेलिंग विधि</a:t>
            </a:r>
            <a:endParaRPr sz="4000" b="1">
              <a:solidFill>
                <a:srgbClr val="C00000"/>
              </a:solidFill>
            </a:endParaRPr>
          </a:p>
        </p:txBody>
      </p:sp>
      <p:pic>
        <p:nvPicPr>
          <p:cNvPr id="211" name="Google Shape;211;p29"/>
          <p:cNvPicPr preferRelativeResize="0"/>
          <p:nvPr/>
        </p:nvPicPr>
        <p:blipFill rotWithShape="1">
          <a:blip r:embed="rId3">
            <a:alphaModFix/>
          </a:blip>
          <a:srcRect/>
          <a:stretch/>
        </p:blipFill>
        <p:spPr>
          <a:xfrm>
            <a:off x="5057528" y="1181569"/>
            <a:ext cx="4311651" cy="4922839"/>
          </a:xfrm>
          <a:prstGeom prst="rect">
            <a:avLst/>
          </a:prstGeom>
          <a:noFill/>
          <a:ln>
            <a:noFill/>
          </a:ln>
        </p:spPr>
      </p:pic>
      <p:sp>
        <p:nvSpPr>
          <p:cNvPr id="212" name="Google Shape;212;p2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p:nvPr/>
        </p:nvSpPr>
        <p:spPr>
          <a:xfrm>
            <a:off x="55408" y="2816352"/>
            <a:ext cx="5226049" cy="1973131"/>
          </a:xfrm>
          <a:prstGeom prst="rect">
            <a:avLst/>
          </a:prstGeom>
          <a:solidFill>
            <a:schemeClr val="lt1"/>
          </a:solid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आंतरिक स्थान के लिए शारीरिक  खोज (physical search) पद्धती</a:t>
            </a:r>
            <a:endParaRPr sz="4000">
              <a:solidFill>
                <a:srgbClr val="C00000"/>
              </a:solidFill>
              <a:latin typeface="Open Sans"/>
              <a:ea typeface="Open Sans"/>
              <a:cs typeface="Open Sans"/>
              <a:sym typeface="Open Sans"/>
            </a:endParaRPr>
          </a:p>
        </p:txBody>
      </p:sp>
      <p:sp>
        <p:nvSpPr>
          <p:cNvPr id="218" name="Google Shape;218;p30"/>
          <p:cNvSpPr/>
          <p:nvPr/>
        </p:nvSpPr>
        <p:spPr>
          <a:xfrm>
            <a:off x="9601200" y="2139955"/>
            <a:ext cx="2386584" cy="1295576"/>
          </a:xfrm>
          <a:prstGeom prst="rect">
            <a:avLst/>
          </a:prstGeom>
          <a:solidFill>
            <a:schemeClr val="lt2"/>
          </a:solidFill>
          <a:ln w="57150" cap="flat" cmpd="thinThick">
            <a:solidFill>
              <a:schemeClr val="lt2"/>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ctr" rtl="0">
              <a:lnSpc>
                <a:spcPct val="90000"/>
              </a:lnSpc>
              <a:spcBef>
                <a:spcPts val="0"/>
              </a:spcBef>
              <a:spcAft>
                <a:spcPts val="0"/>
              </a:spcAft>
              <a:buNone/>
            </a:pPr>
            <a:r>
              <a:rPr lang="hi-IN" sz="2800" b="1">
                <a:solidFill>
                  <a:schemeClr val="dk1"/>
                </a:solidFill>
                <a:latin typeface="Open Sans"/>
                <a:ea typeface="Open Sans"/>
                <a:cs typeface="Open Sans"/>
                <a:sym typeface="Open Sans"/>
              </a:rPr>
              <a:t>“दाहिनी ओर जाओ ,दाहिनी ओर रहो .”</a:t>
            </a:r>
            <a:endParaRPr/>
          </a:p>
        </p:txBody>
      </p:sp>
      <p:pic>
        <p:nvPicPr>
          <p:cNvPr id="219" name="Google Shape;219;p30" descr="Search go right"/>
          <p:cNvPicPr preferRelativeResize="0"/>
          <p:nvPr/>
        </p:nvPicPr>
        <p:blipFill rotWithShape="1">
          <a:blip r:embed="rId3">
            <a:alphaModFix/>
          </a:blip>
          <a:srcRect/>
          <a:stretch/>
        </p:blipFill>
        <p:spPr>
          <a:xfrm>
            <a:off x="5153024" y="2139954"/>
            <a:ext cx="4370543" cy="4056224"/>
          </a:xfrm>
          <a:prstGeom prst="rect">
            <a:avLst/>
          </a:prstGeom>
          <a:noFill/>
          <a:ln>
            <a:noFill/>
          </a:ln>
        </p:spPr>
      </p:pic>
      <p:sp>
        <p:nvSpPr>
          <p:cNvPr id="220" name="Google Shape;220;p30"/>
          <p:cNvSpPr/>
          <p:nvPr/>
        </p:nvSpPr>
        <p:spPr>
          <a:xfrm>
            <a:off x="7162800" y="1095397"/>
            <a:ext cx="3200400" cy="964222"/>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3000" b="1" dirty="0">
                <a:solidFill>
                  <a:schemeClr val="dk1"/>
                </a:solidFill>
                <a:latin typeface="Open Sans"/>
                <a:ea typeface="Open Sans"/>
                <a:cs typeface="Open Sans"/>
                <a:sym typeface="Open Sans"/>
              </a:rPr>
              <a:t>एक से अधिक कमरें </a:t>
            </a:r>
            <a:endParaRPr sz="3000" b="1" dirty="0">
              <a:solidFill>
                <a:schemeClr val="dk1"/>
              </a:solidFill>
              <a:latin typeface="Open Sans"/>
              <a:ea typeface="Open Sans"/>
              <a:cs typeface="Open Sans"/>
              <a:sym typeface="Open Sans"/>
            </a:endParaRPr>
          </a:p>
        </p:txBody>
      </p:sp>
      <p:sp>
        <p:nvSpPr>
          <p:cNvPr id="221" name="Google Shape;221;p3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5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0" end="0"/>
                                            </p:txEl>
                                          </p:spTgt>
                                        </p:tgtEl>
                                        <p:attrNameLst>
                                          <p:attrName>style.visibility</p:attrName>
                                        </p:attrNameLst>
                                      </p:cBhvr>
                                      <p:to>
                                        <p:strVal val="visible"/>
                                      </p:to>
                                    </p:set>
                                    <p:animEffect transition="in" filter="fade">
                                      <p:cBhvr>
                                        <p:cTn id="17" dur="1000"/>
                                        <p:tgtEl>
                                          <p:spTgt spid="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0" y="2630234"/>
            <a:ext cx="4772025" cy="1597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सुरक्षा सम्बन्धी विचार </a:t>
            </a:r>
            <a:endParaRPr sz="4000" b="1">
              <a:solidFill>
                <a:srgbClr val="C00000"/>
              </a:solidFill>
            </a:endParaRPr>
          </a:p>
        </p:txBody>
      </p:sp>
      <p:sp>
        <p:nvSpPr>
          <p:cNvPr id="227" name="Google Shape;227;p31"/>
          <p:cNvSpPr txBox="1">
            <a:spLocks noGrp="1"/>
          </p:cNvSpPr>
          <p:nvPr>
            <p:ph type="body" idx="1"/>
          </p:nvPr>
        </p:nvSpPr>
        <p:spPr>
          <a:xfrm>
            <a:off x="5181218" y="1676903"/>
            <a:ext cx="6181725" cy="3946657"/>
          </a:xfrm>
          <a:prstGeom prst="rect">
            <a:avLst/>
          </a:prstGeom>
          <a:solidFill>
            <a:schemeClr val="lt2"/>
          </a:solidFill>
          <a:ln>
            <a:noFill/>
          </a:ln>
        </p:spPr>
        <p:txBody>
          <a:bodyPr spcFirstLastPara="1" wrap="square" lIns="91425" tIns="45700" rIns="91425" bIns="45700" anchor="t" anchorCtr="0">
            <a:normAutofit lnSpcReduction="10000"/>
          </a:bodyPr>
          <a:lstStyle/>
          <a:p>
            <a:pPr marL="18626" marR="6773" lvl="0" indent="-1692" algn="l" rtl="0">
              <a:lnSpc>
                <a:spcPct val="118100"/>
              </a:lnSpc>
              <a:spcBef>
                <a:spcPts val="0"/>
              </a:spcBef>
              <a:spcAft>
                <a:spcPts val="0"/>
              </a:spcAft>
              <a:buClr>
                <a:schemeClr val="dk1"/>
              </a:buClr>
              <a:buSzPts val="2800"/>
              <a:buChar char="•"/>
            </a:pPr>
            <a:r>
              <a:rPr lang="hi-IN"/>
              <a:t>बचावकर्ता की सुरक्षा को अपनी प्राथमिकता दे I</a:t>
            </a:r>
            <a:br>
              <a:rPr lang="hi-IN"/>
            </a:br>
            <a:r>
              <a:rPr lang="hi-IN"/>
              <a:t>जोड़ी  प्रणाली (बड्डी सिस्टम ) का उपयोग करें।</a:t>
            </a:r>
            <a:br>
              <a:rPr lang="hi-IN"/>
            </a:br>
            <a:r>
              <a:rPr lang="hi-IN"/>
              <a:t>खतरों के प्रति सतर्क रहें।</a:t>
            </a:r>
            <a:br>
              <a:rPr lang="hi-IN"/>
            </a:br>
            <a:r>
              <a:rPr lang="hi-IN"/>
              <a:t>सुरक्षा उपकरण का प्रयोग करें। </a:t>
            </a:r>
            <a:br>
              <a:rPr lang="hi-IN"/>
            </a:br>
            <a:r>
              <a:rPr lang="hi-IN"/>
              <a:t>टीमों को समय समय पर बदली करें ।</a:t>
            </a:r>
            <a:br>
              <a:rPr lang="hi-IN"/>
            </a:br>
            <a:r>
              <a:rPr lang="hi-IN"/>
              <a:t>टीम वर्क = सफलता</a:t>
            </a:r>
            <a:endParaRPr/>
          </a:p>
        </p:txBody>
      </p:sp>
      <p:sp>
        <p:nvSpPr>
          <p:cNvPr id="228" name="Google Shape;228;p3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229615" y="2864072"/>
            <a:ext cx="3451226" cy="7386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उद्देश्य : </a:t>
            </a:r>
            <a:endParaRPr sz="4000" b="1">
              <a:solidFill>
                <a:srgbClr val="C00000"/>
              </a:solidFill>
            </a:endParaRPr>
          </a:p>
        </p:txBody>
      </p:sp>
      <p:sp>
        <p:nvSpPr>
          <p:cNvPr id="99" name="Google Shape;99;p14"/>
          <p:cNvSpPr txBox="1">
            <a:spLocks noGrp="1"/>
          </p:cNvSpPr>
          <p:nvPr>
            <p:ph type="body" idx="1"/>
          </p:nvPr>
        </p:nvSpPr>
        <p:spPr>
          <a:xfrm>
            <a:off x="3943350" y="1130300"/>
            <a:ext cx="8147051" cy="4713857"/>
          </a:xfrm>
          <a:prstGeom prst="rect">
            <a:avLst/>
          </a:prstGeom>
          <a:solidFill>
            <a:schemeClr val="lt2"/>
          </a:solidFill>
          <a:ln>
            <a:noFill/>
          </a:ln>
        </p:spPr>
        <p:txBody>
          <a:bodyPr spcFirstLastPara="1" wrap="square" lIns="91425" tIns="45700" rIns="91425" bIns="45700" anchor="t" anchorCtr="0">
            <a:normAutofit/>
          </a:bodyPr>
          <a:lstStyle/>
          <a:p>
            <a:pPr marL="228600" marR="54185" lvl="0" indent="-228600" algn="l" rtl="0">
              <a:lnSpc>
                <a:spcPct val="100000"/>
              </a:lnSpc>
              <a:spcBef>
                <a:spcPts val="0"/>
              </a:spcBef>
              <a:spcAft>
                <a:spcPts val="0"/>
              </a:spcAft>
              <a:buClr>
                <a:schemeClr val="dk1"/>
              </a:buClr>
              <a:buSzPts val="2400"/>
              <a:buChar char="•"/>
            </a:pPr>
            <a:r>
              <a:rPr lang="hi-IN" sz="2400" b="1"/>
              <a:t>इस पाठ के पूरा होने पर, हम यह जान पाएंगे: -</a:t>
            </a:r>
            <a:br>
              <a:rPr lang="hi-IN" sz="2400" b="1"/>
            </a:br>
            <a:r>
              <a:rPr lang="hi-IN" sz="2400"/>
              <a:t>बुनियादी खोज और बचाव और इसके सिद्धांत  को परिभाषित  करना । </a:t>
            </a:r>
            <a:endParaRPr/>
          </a:p>
          <a:p>
            <a:pPr marL="228600" marR="54185" lvl="0" indent="-228600" algn="l" rtl="0">
              <a:lnSpc>
                <a:spcPct val="100000"/>
              </a:lnSpc>
              <a:spcBef>
                <a:spcPts val="373"/>
              </a:spcBef>
              <a:spcAft>
                <a:spcPts val="0"/>
              </a:spcAft>
              <a:buClr>
                <a:schemeClr val="dk1"/>
              </a:buClr>
              <a:buSzPts val="2400"/>
              <a:buChar char="•"/>
            </a:pPr>
            <a:r>
              <a:rPr lang="hi-IN" sz="2400"/>
              <a:t>संभावित खोज और बचाव की स्थितियों  के आकलन करने सम्बन्धी आवश्यकताओं की पहचान  करना ।</a:t>
            </a:r>
            <a:br>
              <a:rPr lang="hi-IN" sz="2400"/>
            </a:br>
            <a:r>
              <a:rPr lang="hi-IN" sz="2400"/>
              <a:t> संरचना खोजेंने   के लिए सबसे आम तकनीकों का वर्णन करना  ।</a:t>
            </a:r>
            <a:br>
              <a:rPr lang="hi-IN" sz="2400"/>
            </a:br>
            <a:r>
              <a:rPr lang="hi-IN" sz="2400"/>
              <a:t> मलबे को  हटाने और पीड़ित को बाहर निकलने  के लिए कोनसी सुरक्षित तकनीकों का उपयोग करना ।</a:t>
            </a:r>
            <a:br>
              <a:rPr lang="hi-IN" sz="2400"/>
            </a:br>
            <a:r>
              <a:rPr lang="hi-IN" sz="2400"/>
              <a:t> खोज  एवम बचाव के दौरान बचाव दल की सुरक्षा के तरीकों का वर्णन करना I </a:t>
            </a:r>
            <a:endParaRPr sz="2400"/>
          </a:p>
        </p:txBody>
      </p:sp>
      <p:sp>
        <p:nvSpPr>
          <p:cNvPr id="100" name="Google Shape;100;p1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320040" y="2726219"/>
            <a:ext cx="4509856" cy="17247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बचाव अभियान चलाना</a:t>
            </a:r>
            <a:endParaRPr sz="4000" b="1">
              <a:solidFill>
                <a:srgbClr val="C00000"/>
              </a:solidFill>
            </a:endParaRPr>
          </a:p>
        </p:txBody>
      </p:sp>
      <p:sp>
        <p:nvSpPr>
          <p:cNvPr id="234" name="Google Shape;234;p32"/>
          <p:cNvSpPr txBox="1">
            <a:spLocks noGrp="1"/>
          </p:cNvSpPr>
          <p:nvPr>
            <p:ph type="body" idx="1"/>
          </p:nvPr>
        </p:nvSpPr>
        <p:spPr>
          <a:xfrm>
            <a:off x="4554270" y="2049195"/>
            <a:ext cx="6843944" cy="3644905"/>
          </a:xfrm>
          <a:prstGeom prst="rect">
            <a:avLst/>
          </a:prstGeom>
          <a:solidFill>
            <a:schemeClr val="lt2"/>
          </a:solid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ct val="100000"/>
              <a:buChar char="•"/>
            </a:pPr>
            <a:r>
              <a:rPr lang="hi-IN" b="1"/>
              <a:t>प्राथमिक कार्य:</a:t>
            </a:r>
            <a:br>
              <a:rPr lang="hi-IN" b="1"/>
            </a:br>
            <a:r>
              <a:rPr lang="hi-IN"/>
              <a:t>सुरक्षित बचाव वातावरण बनाना,</a:t>
            </a:r>
            <a:br>
              <a:rPr lang="hi-IN"/>
            </a:br>
            <a:r>
              <a:rPr lang="hi-IN"/>
              <a:t>वस्तुओं को रास्ते से हटा दें,</a:t>
            </a:r>
            <a:br>
              <a:rPr lang="hi-IN"/>
            </a:br>
            <a:r>
              <a:rPr lang="hi-IN"/>
              <a:t>वस्तुओं को स्थानांतरित करने के लिए उपकरणों का     उपयोग करें,</a:t>
            </a:r>
            <a:br>
              <a:rPr lang="hi-IN"/>
            </a:br>
            <a:r>
              <a:rPr lang="hi-IN"/>
              <a:t>मलबा निकालें,</a:t>
            </a:r>
            <a:br>
              <a:rPr lang="hi-IN"/>
            </a:br>
            <a:r>
              <a:rPr lang="hi-IN"/>
              <a:t>पीड़ितों की पहचान करना एवं उन्हें स्थिर करना,</a:t>
            </a:r>
            <a:br>
              <a:rPr lang="hi-IN"/>
            </a:br>
            <a:r>
              <a:rPr lang="hi-IN"/>
              <a:t>पीड़ितों को हटाना I</a:t>
            </a:r>
            <a:endParaRPr/>
          </a:p>
        </p:txBody>
      </p:sp>
      <p:sp>
        <p:nvSpPr>
          <p:cNvPr id="235" name="Google Shape;235;p3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411480" y="2212848"/>
            <a:ext cx="4098376" cy="19972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एक सुरक्षित वातावरण बनाना</a:t>
            </a:r>
            <a:endParaRPr sz="4000" b="1">
              <a:solidFill>
                <a:srgbClr val="C00000"/>
              </a:solidFill>
            </a:endParaRPr>
          </a:p>
        </p:txBody>
      </p:sp>
      <p:sp>
        <p:nvSpPr>
          <p:cNvPr id="241" name="Google Shape;241;p33"/>
          <p:cNvSpPr txBox="1">
            <a:spLocks noGrp="1"/>
          </p:cNvSpPr>
          <p:nvPr>
            <p:ph type="body" idx="1"/>
          </p:nvPr>
        </p:nvSpPr>
        <p:spPr>
          <a:xfrm>
            <a:off x="4610440" y="1475735"/>
            <a:ext cx="6843944" cy="4111249"/>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hi-IN" b="1"/>
              <a:t>लक्ष्य:</a:t>
            </a:r>
            <a:br>
              <a:rPr lang="hi-IN" b="1"/>
            </a:br>
            <a:r>
              <a:rPr lang="hi-IN"/>
              <a:t>बचावकर्ता की सुरक्षा  को बनाए रखें।</a:t>
            </a:r>
            <a:br>
              <a:rPr lang="hi-IN"/>
            </a:br>
            <a:r>
              <a:rPr lang="hi-IN"/>
              <a:t>हल्के और मध्यम क्षतिग्रस्त इमारतों में ट्राइएज करना ।</a:t>
            </a:r>
            <a:br>
              <a:rPr lang="hi-IN"/>
            </a:br>
            <a:r>
              <a:rPr lang="hi-IN"/>
              <a:t>मध्यम क्षतिग्रस्त इमारतों से पीड़ितों को जल्दी से निकालें I पीड़ित की चोट को कम कर उसे स्थिर करें ।</a:t>
            </a:r>
            <a:endParaRPr/>
          </a:p>
        </p:txBody>
      </p:sp>
      <p:sp>
        <p:nvSpPr>
          <p:cNvPr id="242" name="Google Shape;242;p3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73152" y="2304288"/>
            <a:ext cx="4509856" cy="172593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rPr>
              <a:t>जोखिम को कम करने के लिए सावधानियां</a:t>
            </a:r>
            <a:endParaRPr sz="4000" b="1">
              <a:solidFill>
                <a:srgbClr val="C00000"/>
              </a:solidFill>
            </a:endParaRPr>
          </a:p>
        </p:txBody>
      </p:sp>
      <p:sp>
        <p:nvSpPr>
          <p:cNvPr id="248" name="Google Shape;248;p34"/>
          <p:cNvSpPr txBox="1">
            <a:spLocks noGrp="1"/>
          </p:cNvSpPr>
          <p:nvPr>
            <p:ph type="body" idx="1"/>
          </p:nvPr>
        </p:nvSpPr>
        <p:spPr>
          <a:xfrm>
            <a:off x="4583008" y="1177871"/>
            <a:ext cx="6843944" cy="4804475"/>
          </a:xfrm>
          <a:prstGeom prst="rect">
            <a:avLst/>
          </a:prstGeom>
          <a:noFill/>
          <a:ln>
            <a:noFill/>
          </a:ln>
        </p:spPr>
        <p:txBody>
          <a:bodyPr spcFirstLastPara="1" wrap="square" lIns="91425" tIns="45700" rIns="91425" bIns="45700" anchor="t" anchorCtr="0">
            <a:normAutofit fontScale="92500" lnSpcReduction="10000"/>
          </a:bodyPr>
          <a:lstStyle/>
          <a:p>
            <a:pPr marL="473286" marR="868658" lvl="0" indent="-457200" algn="l" rtl="0">
              <a:lnSpc>
                <a:spcPct val="120600"/>
              </a:lnSpc>
              <a:spcBef>
                <a:spcPts val="0"/>
              </a:spcBef>
              <a:spcAft>
                <a:spcPts val="0"/>
              </a:spcAft>
              <a:buClr>
                <a:schemeClr val="dk1"/>
              </a:buClr>
              <a:buSzPct val="100000"/>
              <a:buChar char="•"/>
            </a:pPr>
            <a:r>
              <a:rPr lang="hi-IN" b="1"/>
              <a:t>सुरक्षित वातावरण: </a:t>
            </a:r>
            <a:br>
              <a:rPr lang="hi-IN" b="1"/>
            </a:br>
            <a:r>
              <a:rPr lang="hi-IN"/>
              <a:t>अपनी सीमाओं को जानें,</a:t>
            </a:r>
            <a:br>
              <a:rPr lang="hi-IN"/>
            </a:br>
            <a:r>
              <a:rPr lang="hi-IN"/>
              <a:t>सुरक्षा प्रक्रियाओं का पालन करें,</a:t>
            </a:r>
            <a:endParaRPr/>
          </a:p>
          <a:p>
            <a:pPr marL="16086" marR="868658" lvl="0" indent="0" algn="l" rtl="0">
              <a:lnSpc>
                <a:spcPct val="120600"/>
              </a:lnSpc>
              <a:spcBef>
                <a:spcPts val="120"/>
              </a:spcBef>
              <a:spcAft>
                <a:spcPts val="0"/>
              </a:spcAft>
              <a:buClr>
                <a:schemeClr val="dk1"/>
              </a:buClr>
              <a:buSzPct val="100000"/>
              <a:buNone/>
            </a:pPr>
            <a:endParaRPr/>
          </a:p>
          <a:p>
            <a:pPr marL="473286" marR="868658" lvl="0" indent="-457200" algn="l" rtl="0">
              <a:lnSpc>
                <a:spcPct val="120600"/>
              </a:lnSpc>
              <a:spcBef>
                <a:spcPts val="120"/>
              </a:spcBef>
              <a:spcAft>
                <a:spcPts val="0"/>
              </a:spcAft>
              <a:buClr>
                <a:schemeClr val="dk1"/>
              </a:buClr>
              <a:buSzPct val="100000"/>
              <a:buChar char="•"/>
            </a:pPr>
            <a:r>
              <a:rPr lang="hi-IN" b="1"/>
              <a:t> मलबा हटाएं:-</a:t>
            </a:r>
            <a:br>
              <a:rPr lang="hi-IN"/>
            </a:br>
            <a:r>
              <a:rPr lang="hi-IN" b="1">
                <a:latin typeface="Arial"/>
                <a:ea typeface="Arial"/>
                <a:cs typeface="Arial"/>
                <a:sym typeface="Arial"/>
              </a:rPr>
              <a:t>उत्तोलन</a:t>
            </a:r>
            <a:r>
              <a:rPr lang="hi-IN" b="1"/>
              <a:t>  Leveraging </a:t>
            </a:r>
            <a:r>
              <a:rPr lang="hi-IN"/>
              <a:t>– उपकरण के सहारे उठाना या सहारा देना</a:t>
            </a:r>
            <a:endParaRPr/>
          </a:p>
          <a:p>
            <a:pPr marL="473286" marR="868658" lvl="0" indent="-457200" algn="l" rtl="0">
              <a:lnSpc>
                <a:spcPct val="120600"/>
              </a:lnSpc>
              <a:spcBef>
                <a:spcPts val="120"/>
              </a:spcBef>
              <a:spcAft>
                <a:spcPts val="0"/>
              </a:spcAft>
              <a:buClr>
                <a:schemeClr val="dk1"/>
              </a:buClr>
              <a:buSzPct val="100000"/>
              <a:buChar char="•"/>
            </a:pPr>
            <a:r>
              <a:rPr lang="hi-IN" b="1"/>
              <a:t>Cribbing</a:t>
            </a:r>
            <a:r>
              <a:rPr lang="hi-IN"/>
              <a:t> – सहारा देने के लिए लकड़ी या अन्य सामग्री की गड्डियाँ लगाना	</a:t>
            </a:r>
            <a:endParaRPr/>
          </a:p>
          <a:p>
            <a:pPr marL="16086" marR="868658" lvl="0" indent="0" algn="l" rtl="0">
              <a:lnSpc>
                <a:spcPct val="120600"/>
              </a:lnSpc>
              <a:spcBef>
                <a:spcPts val="120"/>
              </a:spcBef>
              <a:spcAft>
                <a:spcPts val="0"/>
              </a:spcAft>
              <a:buClr>
                <a:schemeClr val="dk1"/>
              </a:buClr>
              <a:buSzPct val="100000"/>
              <a:buNone/>
            </a:pPr>
            <a:r>
              <a:rPr lang="hi-IN"/>
              <a:t>     </a:t>
            </a:r>
            <a:endParaRPr/>
          </a:p>
        </p:txBody>
      </p:sp>
      <p:sp>
        <p:nvSpPr>
          <p:cNvPr id="249" name="Google Shape;249;p3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p:nvPr/>
        </p:nvSpPr>
        <p:spPr>
          <a:xfrm>
            <a:off x="374905" y="2487989"/>
            <a:ext cx="3619500"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a:solidFill>
                  <a:srgbClr val="C00000"/>
                </a:solidFill>
                <a:latin typeface="Open Sans"/>
                <a:ea typeface="Open Sans"/>
                <a:cs typeface="Open Sans"/>
                <a:sym typeface="Open Sans"/>
              </a:rPr>
              <a:t>लीवर(उत्तोलक ) के वर्ग </a:t>
            </a:r>
            <a:endParaRPr/>
          </a:p>
        </p:txBody>
      </p:sp>
      <p:sp>
        <p:nvSpPr>
          <p:cNvPr id="255" name="Google Shape;255;p35"/>
          <p:cNvSpPr/>
          <p:nvPr/>
        </p:nvSpPr>
        <p:spPr>
          <a:xfrm>
            <a:off x="4591050" y="1810881"/>
            <a:ext cx="7124700" cy="1815882"/>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800" dirty="0">
                <a:solidFill>
                  <a:schemeClr val="dk1"/>
                </a:solidFill>
                <a:latin typeface="Open Sans"/>
                <a:ea typeface="Open Sans"/>
                <a:cs typeface="Open Sans"/>
                <a:sym typeface="Open Sans"/>
              </a:rPr>
              <a:t>लीवर (उत्तोलक )को तीन वर्गों में विभाजित किया गया है जहां आधार स्थित है-</a:t>
            </a:r>
            <a:br>
              <a:rPr lang="hi-IN" sz="2800" dirty="0">
                <a:solidFill>
                  <a:schemeClr val="dk1"/>
                </a:solidFill>
                <a:latin typeface="Open Sans"/>
                <a:ea typeface="Open Sans"/>
                <a:cs typeface="Open Sans"/>
                <a:sym typeface="Open Sans"/>
              </a:rPr>
            </a:br>
            <a:r>
              <a:rPr lang="hi-IN" sz="2800" dirty="0">
                <a:solidFill>
                  <a:schemeClr val="dk1"/>
                </a:solidFill>
                <a:latin typeface="Open Sans"/>
                <a:ea typeface="Open Sans"/>
                <a:cs typeface="Open Sans"/>
                <a:sym typeface="Open Sans"/>
              </a:rPr>
              <a:t>1. </a:t>
            </a:r>
            <a:r>
              <a:rPr lang="hi-IN" sz="2800" b="1" dirty="0">
                <a:solidFill>
                  <a:schemeClr val="dk1"/>
                </a:solidFill>
                <a:latin typeface="Open Sans"/>
                <a:ea typeface="Open Sans"/>
                <a:cs typeface="Open Sans"/>
                <a:sym typeface="Open Sans"/>
              </a:rPr>
              <a:t>क्लास</a:t>
            </a:r>
            <a:r>
              <a:rPr lang="en-US" sz="2800" b="1" dirty="0">
                <a:solidFill>
                  <a:schemeClr val="dk1"/>
                </a:solidFill>
                <a:latin typeface="Open Sans"/>
                <a:ea typeface="Open Sans"/>
                <a:cs typeface="Open Sans"/>
                <a:sym typeface="Open Sans"/>
              </a:rPr>
              <a:t>-I </a:t>
            </a:r>
            <a:r>
              <a:rPr lang="hi-IN" sz="2800" b="1" dirty="0">
                <a:solidFill>
                  <a:schemeClr val="dk1"/>
                </a:solidFill>
                <a:latin typeface="Open Sans"/>
                <a:ea typeface="Open Sans"/>
                <a:cs typeface="Open Sans"/>
                <a:sym typeface="Open Sans"/>
              </a:rPr>
              <a:t>लीवर(प्रथम श्रेणी उत्तोलक ) </a:t>
            </a:r>
            <a:r>
              <a:rPr lang="hi-IN" sz="2800" dirty="0">
                <a:solidFill>
                  <a:schemeClr val="dk1"/>
                </a:solidFill>
                <a:latin typeface="Open Sans"/>
                <a:ea typeface="Open Sans"/>
                <a:cs typeface="Open Sans"/>
                <a:sym typeface="Open Sans"/>
              </a:rPr>
              <a:t>: आधार को बल और भार के बीच रखा जाता है।</a:t>
            </a:r>
            <a:endParaRPr sz="2800" dirty="0">
              <a:solidFill>
                <a:schemeClr val="dk1"/>
              </a:solidFill>
              <a:latin typeface="Open Sans"/>
              <a:ea typeface="Open Sans"/>
              <a:cs typeface="Open Sans"/>
              <a:sym typeface="Open Sans"/>
            </a:endParaRPr>
          </a:p>
        </p:txBody>
      </p:sp>
      <p:pic>
        <p:nvPicPr>
          <p:cNvPr id="256" name="Google Shape;256;p35" descr="C:\Users\N K BHASKAR\Desktop\cssr\l4.jpg"/>
          <p:cNvPicPr preferRelativeResize="0"/>
          <p:nvPr/>
        </p:nvPicPr>
        <p:blipFill rotWithShape="1">
          <a:blip r:embed="rId3">
            <a:alphaModFix/>
          </a:blip>
          <a:srcRect/>
          <a:stretch/>
        </p:blipFill>
        <p:spPr>
          <a:xfrm>
            <a:off x="5516333" y="4637156"/>
            <a:ext cx="3637019" cy="1569661"/>
          </a:xfrm>
          <a:prstGeom prst="rect">
            <a:avLst/>
          </a:prstGeom>
          <a:noFill/>
          <a:ln>
            <a:noFill/>
          </a:ln>
        </p:spPr>
      </p:pic>
      <p:sp>
        <p:nvSpPr>
          <p:cNvPr id="257" name="Google Shape;257;p35"/>
          <p:cNvSpPr/>
          <p:nvPr/>
        </p:nvSpPr>
        <p:spPr>
          <a:xfrm>
            <a:off x="5105400" y="6553200"/>
            <a:ext cx="1371600" cy="304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258" name="Google Shape;258;p3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p:nvPr/>
        </p:nvSpPr>
        <p:spPr>
          <a:xfrm>
            <a:off x="2781300" y="1953320"/>
            <a:ext cx="7715250" cy="1384995"/>
          </a:xfrm>
          <a:prstGeom prst="rect">
            <a:avLst/>
          </a:prstGeom>
          <a:solidFill>
            <a:schemeClr val="lt2"/>
          </a:solidFill>
          <a:ln>
            <a:noFill/>
          </a:ln>
        </p:spPr>
        <p:txBody>
          <a:bodyPr spcFirstLastPara="1" wrap="square" lIns="91425" tIns="45700" rIns="91425" bIns="45700" anchor="t" anchorCtr="0">
            <a:noAutofit/>
          </a:bodyPr>
          <a:lstStyle/>
          <a:p>
            <a:pPr lvl="0"/>
            <a:r>
              <a:rPr lang="hi-IN" sz="2800" b="1" dirty="0">
                <a:solidFill>
                  <a:schemeClr val="dk1"/>
                </a:solidFill>
                <a:latin typeface="Open Sans"/>
                <a:ea typeface="Open Sans"/>
                <a:cs typeface="Open Sans"/>
                <a:sym typeface="Open Sans"/>
              </a:rPr>
              <a:t>2. क्लास</a:t>
            </a:r>
            <a:r>
              <a:rPr lang="en-US" sz="2800" b="1" dirty="0">
                <a:solidFill>
                  <a:schemeClr val="dk1"/>
                </a:solidFill>
                <a:latin typeface="Open Sans"/>
                <a:ea typeface="Open Sans"/>
                <a:cs typeface="Open Sans"/>
                <a:sym typeface="Open Sans"/>
              </a:rPr>
              <a:t>-II </a:t>
            </a:r>
            <a:r>
              <a:rPr lang="hi-IN" sz="2800" b="1" dirty="0">
                <a:solidFill>
                  <a:schemeClr val="dk1"/>
                </a:solidFill>
                <a:latin typeface="Open Sans"/>
                <a:ea typeface="Open Sans"/>
                <a:cs typeface="Open Sans"/>
                <a:sym typeface="Open Sans"/>
              </a:rPr>
              <a:t>लीवर(द्वितीय श्रेणी उत्तोलक):    </a:t>
            </a:r>
            <a:r>
              <a:rPr lang="hi-IN" sz="2800" dirty="0">
                <a:solidFill>
                  <a:schemeClr val="dk1"/>
                </a:solidFill>
                <a:latin typeface="Open Sans"/>
                <a:ea typeface="Open Sans"/>
                <a:cs typeface="Open Sans"/>
                <a:sym typeface="Open Sans"/>
              </a:rPr>
              <a:t>भार बल और आधार बिंदु के बीच में रखा जाता है। (आधार एक छोर पर है और लोड दूसरे स्थान पर है।</a:t>
            </a:r>
            <a:endParaRPr sz="2800" dirty="0">
              <a:solidFill>
                <a:schemeClr val="dk1"/>
              </a:solidFill>
              <a:latin typeface="Open Sans"/>
              <a:ea typeface="Open Sans"/>
              <a:cs typeface="Open Sans"/>
              <a:sym typeface="Open Sans"/>
            </a:endParaRPr>
          </a:p>
        </p:txBody>
      </p:sp>
      <p:pic>
        <p:nvPicPr>
          <p:cNvPr id="264" name="Google Shape;264;p36" descr="C:\Users\N K BHASKAR\Desktop\cssr\l5.jpg"/>
          <p:cNvPicPr preferRelativeResize="0"/>
          <p:nvPr/>
        </p:nvPicPr>
        <p:blipFill rotWithShape="1">
          <a:blip r:embed="rId3">
            <a:alphaModFix/>
          </a:blip>
          <a:srcRect/>
          <a:stretch/>
        </p:blipFill>
        <p:spPr>
          <a:xfrm>
            <a:off x="5727045" y="4499482"/>
            <a:ext cx="2969280" cy="1508104"/>
          </a:xfrm>
          <a:prstGeom prst="rect">
            <a:avLst/>
          </a:prstGeom>
          <a:noFill/>
          <a:ln>
            <a:noFill/>
          </a:ln>
        </p:spPr>
      </p:pic>
      <p:sp>
        <p:nvSpPr>
          <p:cNvPr id="265" name="Google Shape;265;p36"/>
          <p:cNvSpPr/>
          <p:nvPr/>
        </p:nvSpPr>
        <p:spPr>
          <a:xfrm>
            <a:off x="5105400" y="6553200"/>
            <a:ext cx="1371600" cy="304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266" name="Google Shape;266;p36"/>
          <p:cNvSpPr txBox="1">
            <a:spLocks noGrp="1"/>
          </p:cNvSpPr>
          <p:nvPr>
            <p:ph type="sldNum" idx="12"/>
          </p:nvPr>
        </p:nvSpPr>
        <p:spPr>
          <a:xfrm>
            <a:off x="11650133" y="8326967"/>
            <a:ext cx="3793067" cy="635000"/>
          </a:xfrm>
          <a:prstGeom prst="rect">
            <a:avLst/>
          </a:prstGeom>
          <a:noFill/>
          <a:ln>
            <a:noFill/>
          </a:ln>
        </p:spPr>
        <p:txBody>
          <a:bodyPr spcFirstLastPara="1" wrap="square" lIns="121900" tIns="60950" rIns="121900" bIns="60950" anchor="t" anchorCtr="0">
            <a:noAutofit/>
          </a:bodyPr>
          <a:lstStyle/>
          <a:p>
            <a:pPr marL="0" lvl="0" indent="0" algn="r" rtl="0">
              <a:spcBef>
                <a:spcPts val="0"/>
              </a:spcBef>
              <a:spcAft>
                <a:spcPts val="0"/>
              </a:spcAft>
              <a:buNone/>
            </a:pPr>
            <a:fld id="{00000000-1234-1234-1234-123412341234}" type="slidenum">
              <a:rPr lang="hi-IN" sz="1867">
                <a:solidFill>
                  <a:schemeClr val="dk1"/>
                </a:solidFill>
                <a:latin typeface="Arial"/>
                <a:ea typeface="Arial"/>
                <a:cs typeface="Arial"/>
                <a:sym typeface="Arial"/>
              </a:rPr>
              <a:pPr marL="0" lvl="0" indent="0" algn="r" rtl="0">
                <a:spcBef>
                  <a:spcPts val="0"/>
                </a:spcBef>
                <a:spcAft>
                  <a:spcPts val="0"/>
                </a:spcAft>
                <a:buNone/>
              </a:pPr>
              <a:t>24</a:t>
            </a:fld>
            <a:endParaRPr sz="1867">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4"/>
                                        </p:tgtEl>
                                        <p:attrNameLst>
                                          <p:attrName>style.visibility</p:attrName>
                                        </p:attrNameLst>
                                      </p:cBhvr>
                                      <p:to>
                                        <p:strVal val="visible"/>
                                      </p:to>
                                    </p:set>
                                    <p:anim calcmode="lin" valueType="num">
                                      <p:cBhvr additive="base">
                                        <p:cTn id="12" dur="5000"/>
                                        <p:tgtEl>
                                          <p:spTgt spid="2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p:nvPr/>
        </p:nvSpPr>
        <p:spPr>
          <a:xfrm>
            <a:off x="1409700" y="1815415"/>
            <a:ext cx="9829800" cy="1815882"/>
          </a:xfrm>
          <a:prstGeom prst="rect">
            <a:avLst/>
          </a:prstGeom>
          <a:solidFill>
            <a:schemeClr val="lt2"/>
          </a:solidFill>
          <a:ln>
            <a:noFill/>
          </a:ln>
        </p:spPr>
        <p:txBody>
          <a:bodyPr spcFirstLastPara="1" wrap="square" lIns="91425" tIns="45700" rIns="91425" bIns="45700" anchor="t" anchorCtr="0">
            <a:noAutofit/>
          </a:bodyPr>
          <a:lstStyle/>
          <a:p>
            <a:pPr lvl="0"/>
            <a:r>
              <a:rPr lang="hi-IN" sz="2800" b="1" dirty="0">
                <a:solidFill>
                  <a:schemeClr val="dk1"/>
                </a:solidFill>
                <a:latin typeface="Open Sans"/>
                <a:ea typeface="Open Sans"/>
                <a:cs typeface="Open Sans"/>
                <a:sym typeface="Open Sans"/>
              </a:rPr>
              <a:t>3. क्लास</a:t>
            </a:r>
            <a:r>
              <a:rPr lang="en-US" sz="2800" b="1" dirty="0">
                <a:solidFill>
                  <a:schemeClr val="dk1"/>
                </a:solidFill>
                <a:latin typeface="Open Sans"/>
                <a:ea typeface="Open Sans"/>
                <a:cs typeface="Open Sans"/>
                <a:sym typeface="Open Sans"/>
              </a:rPr>
              <a:t>-III </a:t>
            </a:r>
            <a:r>
              <a:rPr lang="hi-IN" sz="2800" b="1">
                <a:solidFill>
                  <a:schemeClr val="dk1"/>
                </a:solidFill>
                <a:latin typeface="Open Sans"/>
                <a:ea typeface="Open Sans"/>
                <a:cs typeface="Open Sans"/>
                <a:sym typeface="Open Sans"/>
              </a:rPr>
              <a:t>लीवर (</a:t>
            </a:r>
            <a:r>
              <a:rPr lang="hi-IN" sz="2800" b="1" dirty="0">
                <a:solidFill>
                  <a:schemeClr val="dk1"/>
                </a:solidFill>
                <a:latin typeface="Open Sans"/>
                <a:ea typeface="Open Sans"/>
                <a:cs typeface="Open Sans"/>
                <a:sym typeface="Open Sans"/>
              </a:rPr>
              <a:t>तृतीय श्रेणी का उत्तोलक )  :- </a:t>
            </a:r>
            <a:r>
              <a:rPr lang="hi-IN" sz="2800" dirty="0">
                <a:solidFill>
                  <a:schemeClr val="dk1"/>
                </a:solidFill>
                <a:latin typeface="Open Sans"/>
                <a:ea typeface="Open Sans"/>
                <a:cs typeface="Open Sans"/>
                <a:sym typeface="Open Sans"/>
              </a:rPr>
              <a:t>बल को भार और आधार बीच में रखा जाता है। (आधार बिंदु एक छोर पर होता है, और बल दूसरे स्थान पर लगाया जाता है)</a:t>
            </a:r>
            <a:br>
              <a:rPr lang="hi-IN" sz="2800" b="1" dirty="0">
                <a:solidFill>
                  <a:schemeClr val="dk1"/>
                </a:solidFill>
                <a:latin typeface="Open Sans"/>
                <a:ea typeface="Open Sans"/>
                <a:cs typeface="Open Sans"/>
                <a:sym typeface="Open Sans"/>
              </a:rPr>
            </a:br>
            <a:endParaRPr sz="2800" dirty="0">
              <a:solidFill>
                <a:schemeClr val="dk1"/>
              </a:solidFill>
              <a:latin typeface="Open Sans"/>
              <a:ea typeface="Open Sans"/>
              <a:cs typeface="Open Sans"/>
              <a:sym typeface="Open Sans"/>
            </a:endParaRPr>
          </a:p>
        </p:txBody>
      </p:sp>
      <p:pic>
        <p:nvPicPr>
          <p:cNvPr id="272" name="Google Shape;272;p37" descr="C:\Users\N K BHASKAR\Desktop\cssr\l2.png"/>
          <p:cNvPicPr preferRelativeResize="0"/>
          <p:nvPr/>
        </p:nvPicPr>
        <p:blipFill rotWithShape="1">
          <a:blip r:embed="rId3">
            <a:alphaModFix/>
          </a:blip>
          <a:srcRect/>
          <a:stretch/>
        </p:blipFill>
        <p:spPr>
          <a:xfrm>
            <a:off x="3200400" y="3505205"/>
            <a:ext cx="6248400" cy="3048000"/>
          </a:xfrm>
          <a:prstGeom prst="rect">
            <a:avLst/>
          </a:prstGeom>
          <a:noFill/>
          <a:ln>
            <a:noFill/>
          </a:ln>
        </p:spPr>
      </p:pic>
      <p:sp>
        <p:nvSpPr>
          <p:cNvPr id="273" name="Google Shape;273;p37"/>
          <p:cNvSpPr/>
          <p:nvPr/>
        </p:nvSpPr>
        <p:spPr>
          <a:xfrm>
            <a:off x="5105400" y="6553200"/>
            <a:ext cx="1371600" cy="304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274" name="Google Shape;274;p3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p:tgtEl>
                                          <p:spTgt spid="27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3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p:nvPr/>
        </p:nvSpPr>
        <p:spPr>
          <a:xfrm>
            <a:off x="0" y="1216080"/>
            <a:ext cx="5572125"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लीवर(उत्तोलक ) के प्रकार :-  :-</a:t>
            </a:r>
            <a:endParaRPr sz="4000">
              <a:solidFill>
                <a:srgbClr val="C00000"/>
              </a:solidFill>
              <a:latin typeface="Open Sans"/>
              <a:ea typeface="Open Sans"/>
              <a:cs typeface="Open Sans"/>
              <a:sym typeface="Open Sans"/>
            </a:endParaRPr>
          </a:p>
        </p:txBody>
      </p:sp>
      <p:pic>
        <p:nvPicPr>
          <p:cNvPr id="280" name="Google Shape;280;p38" descr="C:\Users\N K BHASKAR\Desktop\cssr\g1.jpg"/>
          <p:cNvPicPr preferRelativeResize="0"/>
          <p:nvPr/>
        </p:nvPicPr>
        <p:blipFill rotWithShape="1">
          <a:blip r:embed="rId3">
            <a:alphaModFix/>
          </a:blip>
          <a:srcRect/>
          <a:stretch/>
        </p:blipFill>
        <p:spPr>
          <a:xfrm>
            <a:off x="984906" y="1968500"/>
            <a:ext cx="3035300" cy="2679700"/>
          </a:xfrm>
          <a:prstGeom prst="rect">
            <a:avLst/>
          </a:prstGeom>
          <a:noFill/>
          <a:ln>
            <a:noFill/>
          </a:ln>
        </p:spPr>
      </p:pic>
      <p:pic>
        <p:nvPicPr>
          <p:cNvPr id="281" name="Google Shape;281;p38" descr="C:\Users\N K BHASKAR\Desktop\cssr\g5.png"/>
          <p:cNvPicPr preferRelativeResize="0"/>
          <p:nvPr/>
        </p:nvPicPr>
        <p:blipFill rotWithShape="1">
          <a:blip r:embed="rId4">
            <a:alphaModFix/>
          </a:blip>
          <a:srcRect/>
          <a:stretch/>
        </p:blipFill>
        <p:spPr>
          <a:xfrm>
            <a:off x="7848600" y="2362200"/>
            <a:ext cx="2514600" cy="2286000"/>
          </a:xfrm>
          <a:prstGeom prst="rect">
            <a:avLst/>
          </a:prstGeom>
          <a:noFill/>
          <a:ln>
            <a:noFill/>
          </a:ln>
        </p:spPr>
      </p:pic>
      <p:pic>
        <p:nvPicPr>
          <p:cNvPr id="282" name="Google Shape;282;p38" descr="C:\Users\N K BHASKAR\Desktop\cssr\g6.jpg"/>
          <p:cNvPicPr preferRelativeResize="0"/>
          <p:nvPr/>
        </p:nvPicPr>
        <p:blipFill rotWithShape="1">
          <a:blip r:embed="rId5">
            <a:alphaModFix/>
          </a:blip>
          <a:srcRect/>
          <a:stretch/>
        </p:blipFill>
        <p:spPr>
          <a:xfrm>
            <a:off x="4655820" y="2362199"/>
            <a:ext cx="2528424" cy="1806017"/>
          </a:xfrm>
          <a:prstGeom prst="rect">
            <a:avLst/>
          </a:prstGeom>
          <a:noFill/>
          <a:ln>
            <a:noFill/>
          </a:ln>
        </p:spPr>
      </p:pic>
      <p:sp>
        <p:nvSpPr>
          <p:cNvPr id="283" name="Google Shape;283;p38"/>
          <p:cNvSpPr/>
          <p:nvPr/>
        </p:nvSpPr>
        <p:spPr>
          <a:xfrm>
            <a:off x="4804513" y="4355068"/>
            <a:ext cx="297446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द्वितीय श्रेणी का लीवर</a:t>
            </a:r>
            <a:endParaRPr sz="2400" b="1">
              <a:solidFill>
                <a:srgbClr val="FF0000"/>
              </a:solidFill>
              <a:latin typeface="Open Sans"/>
              <a:ea typeface="Open Sans"/>
              <a:cs typeface="Open Sans"/>
              <a:sym typeface="Open Sans"/>
            </a:endParaRPr>
          </a:p>
        </p:txBody>
      </p:sp>
      <p:sp>
        <p:nvSpPr>
          <p:cNvPr id="284" name="Google Shape;284;p38"/>
          <p:cNvSpPr/>
          <p:nvPr/>
        </p:nvSpPr>
        <p:spPr>
          <a:xfrm>
            <a:off x="1403090" y="4355069"/>
            <a:ext cx="254749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प्रथम श्रेणी का लीवर</a:t>
            </a:r>
            <a:endParaRPr sz="2400" b="1">
              <a:solidFill>
                <a:schemeClr val="dk1"/>
              </a:solidFill>
              <a:latin typeface="Open Sans"/>
              <a:ea typeface="Open Sans"/>
              <a:cs typeface="Open Sans"/>
              <a:sym typeface="Open Sans"/>
            </a:endParaRPr>
          </a:p>
        </p:txBody>
      </p:sp>
      <p:sp>
        <p:nvSpPr>
          <p:cNvPr id="285" name="Google Shape;285;p38"/>
          <p:cNvSpPr/>
          <p:nvPr/>
        </p:nvSpPr>
        <p:spPr>
          <a:xfrm>
            <a:off x="8112665" y="4355069"/>
            <a:ext cx="267624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तृतीय श्रेणी का लीवर</a:t>
            </a:r>
            <a:endParaRPr sz="2400" b="1">
              <a:solidFill>
                <a:schemeClr val="dk1"/>
              </a:solidFill>
              <a:latin typeface="Open Sans"/>
              <a:ea typeface="Open Sans"/>
              <a:cs typeface="Open Sans"/>
              <a:sym typeface="Open Sans"/>
            </a:endParaRPr>
          </a:p>
        </p:txBody>
      </p:sp>
      <p:sp>
        <p:nvSpPr>
          <p:cNvPr id="286" name="Google Shape;286;p38"/>
          <p:cNvSpPr/>
          <p:nvPr/>
        </p:nvSpPr>
        <p:spPr>
          <a:xfrm>
            <a:off x="5105400" y="6553200"/>
            <a:ext cx="1371600" cy="304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287" name="Google Shape;287;p3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 calcmode="lin" valueType="num">
                                      <p:cBhvr additive="base">
                                        <p:cTn id="7" dur="500"/>
                                        <p:tgtEl>
                                          <p:spTgt spid="28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 calcmode="lin" valueType="num">
                                      <p:cBhvr additive="base">
                                        <p:cTn id="12" dur="500"/>
                                        <p:tgtEl>
                                          <p:spTgt spid="2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4"/>
                                        </p:tgtEl>
                                        <p:attrNameLst>
                                          <p:attrName>style.visibility</p:attrName>
                                        </p:attrNameLst>
                                      </p:cBhvr>
                                      <p:to>
                                        <p:strVal val="visible"/>
                                      </p:to>
                                    </p:set>
                                    <p:anim calcmode="lin" valueType="num">
                                      <p:cBhvr additive="base">
                                        <p:cTn id="22" dur="500"/>
                                        <p:tgtEl>
                                          <p:spTgt spid="2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81"/>
                                        </p:tgtEl>
                                        <p:attrNameLst>
                                          <p:attrName>style.visibility</p:attrName>
                                        </p:attrNameLst>
                                      </p:cBhvr>
                                      <p:to>
                                        <p:strVal val="visible"/>
                                      </p:to>
                                    </p:set>
                                    <p:anim calcmode="lin" valueType="num">
                                      <p:cBhvr additive="base">
                                        <p:cTn id="27" dur="500"/>
                                        <p:tgtEl>
                                          <p:spTgt spid="281"/>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5"/>
                                        </p:tgtEl>
                                        <p:attrNameLst>
                                          <p:attrName>style.visibility</p:attrName>
                                        </p:attrNameLst>
                                      </p:cBhvr>
                                      <p:to>
                                        <p:strVal val="visible"/>
                                      </p:to>
                                    </p:set>
                                    <p:anim calcmode="lin" valueType="num">
                                      <p:cBhvr additive="base">
                                        <p:cTn id="32" dur="500"/>
                                        <p:tgtEl>
                                          <p:spTgt spid="2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39"/>
          <p:cNvGrpSpPr/>
          <p:nvPr/>
        </p:nvGrpSpPr>
        <p:grpSpPr>
          <a:xfrm>
            <a:off x="902609" y="1371338"/>
            <a:ext cx="10306405" cy="5047648"/>
            <a:chOff x="-4236428" y="-586345"/>
            <a:chExt cx="10306405" cy="5047648"/>
          </a:xfrm>
        </p:grpSpPr>
        <p:sp>
          <p:nvSpPr>
            <p:cNvPr id="293" name="Google Shape;293;p39"/>
            <p:cNvSpPr/>
            <p:nvPr/>
          </p:nvSpPr>
          <p:spPr>
            <a:xfrm>
              <a:off x="-4236428" y="-586345"/>
              <a:ext cx="5047648" cy="5047648"/>
            </a:xfrm>
            <a:prstGeom prst="blockArc">
              <a:avLst>
                <a:gd name="adj1" fmla="val 18900000"/>
                <a:gd name="adj2" fmla="val 2700000"/>
                <a:gd name="adj3" fmla="val 428"/>
              </a:avLst>
            </a:prstGeom>
            <a:no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p:nvPr/>
          </p:nvSpPr>
          <p:spPr>
            <a:xfrm>
              <a:off x="521701" y="374765"/>
              <a:ext cx="5548275" cy="749531"/>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9"/>
            <p:cNvSpPr txBox="1"/>
            <p:nvPr/>
          </p:nvSpPr>
          <p:spPr>
            <a:xfrm>
              <a:off x="521701" y="374765"/>
              <a:ext cx="5548275" cy="749531"/>
            </a:xfrm>
            <a:prstGeom prst="rect">
              <a:avLst/>
            </a:prstGeom>
            <a:noFill/>
            <a:ln>
              <a:noFill/>
            </a:ln>
          </p:spPr>
          <p:txBody>
            <a:bodyPr spcFirstLastPara="1" wrap="square" lIns="594925" tIns="60950" rIns="60950" bIns="60950" anchor="ctr" anchorCtr="0">
              <a:noAutofit/>
            </a:bodyPr>
            <a:lstStyle/>
            <a:p>
              <a:pPr marL="0" marR="0" lvl="0" indent="0" algn="l" rtl="0">
                <a:lnSpc>
                  <a:spcPct val="90000"/>
                </a:lnSpc>
                <a:spcBef>
                  <a:spcPts val="0"/>
                </a:spcBef>
                <a:spcAft>
                  <a:spcPts val="0"/>
                </a:spcAft>
                <a:buClr>
                  <a:schemeClr val="dk1"/>
                </a:buClr>
                <a:buSzPts val="2400"/>
                <a:buFont typeface="Open Sans"/>
                <a:buNone/>
              </a:pPr>
              <a:r>
                <a:rPr lang="hi-IN" sz="2400" b="0">
                  <a:solidFill>
                    <a:schemeClr val="dk1"/>
                  </a:solidFill>
                  <a:latin typeface="Open Sans"/>
                  <a:ea typeface="Open Sans"/>
                  <a:cs typeface="Open Sans"/>
                  <a:sym typeface="Open Sans"/>
                </a:rPr>
                <a:t>सहारा देने या मजबूती के लिए उपयोग किया जानेवाला लकड़ी का  ढांचा</a:t>
              </a:r>
              <a:endParaRPr sz="2400" b="0">
                <a:solidFill>
                  <a:schemeClr val="dk1"/>
                </a:solidFill>
                <a:latin typeface="Open Sans"/>
                <a:ea typeface="Open Sans"/>
                <a:cs typeface="Open Sans"/>
                <a:sym typeface="Open Sans"/>
              </a:endParaRPr>
            </a:p>
          </p:txBody>
        </p:sp>
        <p:sp>
          <p:nvSpPr>
            <p:cNvPr id="296" name="Google Shape;296;p39"/>
            <p:cNvSpPr/>
            <p:nvPr/>
          </p:nvSpPr>
          <p:spPr>
            <a:xfrm>
              <a:off x="53245" y="281074"/>
              <a:ext cx="936913" cy="936913"/>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p:nvPr/>
          </p:nvSpPr>
          <p:spPr>
            <a:xfrm>
              <a:off x="794156" y="1565912"/>
              <a:ext cx="5275821" cy="749531"/>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9"/>
            <p:cNvSpPr txBox="1"/>
            <p:nvPr/>
          </p:nvSpPr>
          <p:spPr>
            <a:xfrm>
              <a:off x="794156" y="1565912"/>
              <a:ext cx="5275821" cy="749531"/>
            </a:xfrm>
            <a:prstGeom prst="rect">
              <a:avLst/>
            </a:prstGeom>
            <a:noFill/>
            <a:ln>
              <a:noFill/>
            </a:ln>
          </p:spPr>
          <p:txBody>
            <a:bodyPr spcFirstLastPara="1" wrap="square" lIns="594925" tIns="71100" rIns="71100" bIns="71100" anchor="ctr" anchorCtr="0">
              <a:noAutofit/>
            </a:bodyPr>
            <a:lstStyle/>
            <a:p>
              <a:pPr marL="0" marR="0" lvl="0" indent="0" algn="l" rtl="0">
                <a:lnSpc>
                  <a:spcPct val="90000"/>
                </a:lnSpc>
                <a:spcBef>
                  <a:spcPts val="0"/>
                </a:spcBef>
                <a:spcAft>
                  <a:spcPts val="0"/>
                </a:spcAft>
                <a:buClr>
                  <a:schemeClr val="dk1"/>
                </a:buClr>
                <a:buSzPts val="2800"/>
                <a:buFont typeface="Open Sans"/>
                <a:buNone/>
              </a:pPr>
              <a:r>
                <a:rPr lang="hi-IN" sz="2800">
                  <a:solidFill>
                    <a:schemeClr val="dk1"/>
                  </a:solidFill>
                  <a:latin typeface="Open Sans"/>
                  <a:ea typeface="Open Sans"/>
                  <a:cs typeface="Open Sans"/>
                  <a:sym typeface="Open Sans"/>
                </a:rPr>
                <a:t>बॉक्स क्रिबिंग </a:t>
              </a:r>
              <a:endParaRPr sz="2800">
                <a:solidFill>
                  <a:schemeClr val="dk1"/>
                </a:solidFill>
                <a:latin typeface="Open Sans"/>
                <a:ea typeface="Open Sans"/>
                <a:cs typeface="Open Sans"/>
                <a:sym typeface="Open Sans"/>
              </a:endParaRPr>
            </a:p>
          </p:txBody>
        </p:sp>
        <p:sp>
          <p:nvSpPr>
            <p:cNvPr id="299" name="Google Shape;299;p39"/>
            <p:cNvSpPr/>
            <p:nvPr/>
          </p:nvSpPr>
          <p:spPr>
            <a:xfrm>
              <a:off x="325699" y="1405370"/>
              <a:ext cx="936913" cy="936913"/>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9"/>
            <p:cNvSpPr/>
            <p:nvPr/>
          </p:nvSpPr>
          <p:spPr>
            <a:xfrm>
              <a:off x="521701" y="2623358"/>
              <a:ext cx="5548275" cy="749531"/>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9"/>
            <p:cNvSpPr txBox="1"/>
            <p:nvPr/>
          </p:nvSpPr>
          <p:spPr>
            <a:xfrm>
              <a:off x="521701" y="2623358"/>
              <a:ext cx="5548275" cy="749531"/>
            </a:xfrm>
            <a:prstGeom prst="rect">
              <a:avLst/>
            </a:prstGeom>
            <a:noFill/>
            <a:ln>
              <a:noFill/>
            </a:ln>
          </p:spPr>
          <p:txBody>
            <a:bodyPr spcFirstLastPara="1" wrap="square" lIns="594925" tIns="71100" rIns="71100" bIns="71100" anchor="ctr" anchorCtr="0">
              <a:noAutofit/>
            </a:bodyPr>
            <a:lstStyle/>
            <a:p>
              <a:pPr marL="0" marR="0" lvl="0" indent="0" algn="l" rtl="0">
                <a:lnSpc>
                  <a:spcPct val="90000"/>
                </a:lnSpc>
                <a:spcBef>
                  <a:spcPts val="0"/>
                </a:spcBef>
                <a:spcAft>
                  <a:spcPts val="0"/>
                </a:spcAft>
                <a:buClr>
                  <a:schemeClr val="dk1"/>
                </a:buClr>
                <a:buSzPts val="2800"/>
                <a:buFont typeface="Open Sans"/>
                <a:buNone/>
              </a:pPr>
              <a:r>
                <a:rPr lang="hi-IN" sz="2800" b="0">
                  <a:solidFill>
                    <a:schemeClr val="dk1"/>
                  </a:solidFill>
                  <a:latin typeface="Open Sans"/>
                  <a:ea typeface="Open Sans"/>
                  <a:cs typeface="Open Sans"/>
                  <a:sym typeface="Open Sans"/>
                </a:rPr>
                <a:t>प्लेटफार्म क्रिबिंग </a:t>
              </a:r>
              <a:endParaRPr sz="2800" b="0">
                <a:solidFill>
                  <a:schemeClr val="dk1"/>
                </a:solidFill>
                <a:latin typeface="Open Sans"/>
                <a:ea typeface="Open Sans"/>
                <a:cs typeface="Open Sans"/>
                <a:sym typeface="Open Sans"/>
              </a:endParaRPr>
            </a:p>
          </p:txBody>
        </p:sp>
        <p:sp>
          <p:nvSpPr>
            <p:cNvPr id="302" name="Google Shape;302;p39"/>
            <p:cNvSpPr/>
            <p:nvPr/>
          </p:nvSpPr>
          <p:spPr>
            <a:xfrm>
              <a:off x="53245" y="2529667"/>
              <a:ext cx="936913" cy="936913"/>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39"/>
          <p:cNvSpPr txBox="1"/>
          <p:nvPr/>
        </p:nvSpPr>
        <p:spPr>
          <a:xfrm>
            <a:off x="984738" y="1297296"/>
            <a:ext cx="3220609" cy="99497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C00000"/>
              </a:buClr>
              <a:buSzPts val="4000"/>
              <a:buFont typeface="Open Sans"/>
              <a:buNone/>
            </a:pPr>
            <a:r>
              <a:rPr lang="hi-IN" sz="4000" b="1">
                <a:solidFill>
                  <a:srgbClr val="C00000"/>
                </a:solidFill>
                <a:latin typeface="Open Sans"/>
                <a:ea typeface="Open Sans"/>
                <a:cs typeface="Open Sans"/>
                <a:sym typeface="Open Sans"/>
              </a:rPr>
              <a:t>क्रिबिंग / पालना </a:t>
            </a:r>
            <a:endParaRPr sz="4000" b="1">
              <a:solidFill>
                <a:srgbClr val="C00000"/>
              </a:solidFill>
              <a:latin typeface="Open Sans"/>
              <a:ea typeface="Open Sans"/>
              <a:cs typeface="Open Sans"/>
              <a:sym typeface="Open Sans"/>
            </a:endParaRPr>
          </a:p>
        </p:txBody>
      </p:sp>
      <p:pic>
        <p:nvPicPr>
          <p:cNvPr id="304" name="Google Shape;304;p39" descr="Lever 6"/>
          <p:cNvPicPr preferRelativeResize="0"/>
          <p:nvPr/>
        </p:nvPicPr>
        <p:blipFill rotWithShape="1">
          <a:blip r:embed="rId3">
            <a:alphaModFix/>
          </a:blip>
          <a:srcRect/>
          <a:stretch/>
        </p:blipFill>
        <p:spPr>
          <a:xfrm>
            <a:off x="1756650" y="2292271"/>
            <a:ext cx="2236231" cy="3078480"/>
          </a:xfrm>
          <a:prstGeom prst="rect">
            <a:avLst/>
          </a:prstGeom>
          <a:noFill/>
          <a:ln>
            <a:noFill/>
          </a:ln>
        </p:spPr>
      </p:pic>
      <p:sp>
        <p:nvSpPr>
          <p:cNvPr id="305" name="Google Shape;305;p3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p:nvPr/>
        </p:nvSpPr>
        <p:spPr>
          <a:xfrm>
            <a:off x="1524000" y="2767280"/>
            <a:ext cx="2740026"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  बॉक्स क्रिबिंग </a:t>
            </a:r>
            <a:endParaRPr sz="4000" b="1">
              <a:solidFill>
                <a:srgbClr val="C00000"/>
              </a:solidFill>
              <a:latin typeface="Open Sans"/>
              <a:ea typeface="Open Sans"/>
              <a:cs typeface="Open Sans"/>
              <a:sym typeface="Open Sans"/>
            </a:endParaRPr>
          </a:p>
        </p:txBody>
      </p:sp>
      <p:pic>
        <p:nvPicPr>
          <p:cNvPr id="311" name="Google Shape;311;p40" descr="Lever 8"/>
          <p:cNvPicPr preferRelativeResize="0"/>
          <p:nvPr/>
        </p:nvPicPr>
        <p:blipFill rotWithShape="1">
          <a:blip r:embed="rId3">
            <a:alphaModFix/>
          </a:blip>
          <a:srcRect l="7694" t="11270" r="14125"/>
          <a:stretch/>
        </p:blipFill>
        <p:spPr>
          <a:xfrm>
            <a:off x="6096000" y="1520826"/>
            <a:ext cx="6062596" cy="4212772"/>
          </a:xfrm>
          <a:prstGeom prst="rect">
            <a:avLst/>
          </a:prstGeom>
          <a:noFill/>
          <a:ln>
            <a:noFill/>
          </a:ln>
        </p:spPr>
      </p:pic>
      <p:sp>
        <p:nvSpPr>
          <p:cNvPr id="312" name="Google Shape;312;p4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p:nvPr/>
        </p:nvSpPr>
        <p:spPr>
          <a:xfrm>
            <a:off x="0" y="3220384"/>
            <a:ext cx="5924550" cy="70788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प्लेटफार्म  क्रिबिंग </a:t>
            </a:r>
            <a:endParaRPr sz="4000" b="1">
              <a:solidFill>
                <a:srgbClr val="C00000"/>
              </a:solidFill>
              <a:latin typeface="Open Sans"/>
              <a:ea typeface="Open Sans"/>
              <a:cs typeface="Open Sans"/>
              <a:sym typeface="Open Sans"/>
            </a:endParaRPr>
          </a:p>
        </p:txBody>
      </p:sp>
      <p:pic>
        <p:nvPicPr>
          <p:cNvPr id="318" name="Google Shape;318;p41" descr="Lever 7"/>
          <p:cNvPicPr preferRelativeResize="0"/>
          <p:nvPr/>
        </p:nvPicPr>
        <p:blipFill rotWithShape="1">
          <a:blip r:embed="rId3">
            <a:alphaModFix/>
          </a:blip>
          <a:srcRect l="11317" t="10947" r="16200"/>
          <a:stretch/>
        </p:blipFill>
        <p:spPr>
          <a:xfrm>
            <a:off x="6096000" y="1882776"/>
            <a:ext cx="5981700" cy="4090988"/>
          </a:xfrm>
          <a:prstGeom prst="rect">
            <a:avLst/>
          </a:prstGeom>
          <a:noFill/>
          <a:ln w="9525" cap="flat" cmpd="sng">
            <a:solidFill>
              <a:schemeClr val="accent1"/>
            </a:solidFill>
            <a:prstDash val="solid"/>
            <a:miter lim="800000"/>
            <a:headEnd type="none" w="sm" len="sm"/>
            <a:tailEnd type="none" w="sm" len="sm"/>
          </a:ln>
        </p:spPr>
      </p:pic>
      <p:sp>
        <p:nvSpPr>
          <p:cNvPr id="319" name="Google Shape;319;p4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
          <p:cNvSpPr txBox="1">
            <a:spLocks noGrp="1"/>
          </p:cNvSpPr>
          <p:nvPr>
            <p:ph type="body" idx="4294967295"/>
          </p:nvPr>
        </p:nvSpPr>
        <p:spPr>
          <a:xfrm>
            <a:off x="4262034" y="1271745"/>
            <a:ext cx="7420800" cy="3951300"/>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800"/>
              <a:buNone/>
            </a:pPr>
            <a:r>
              <a:rPr lang="hi-IN"/>
              <a:t>एक ऑपरेशन जो किसी इमारत की प्रारंभिक खोज करने,मामूली या बिना किसी चोट के पीड़ितों का पता लगाने और उन्हें क्षतिग्रस्त इमारत से बाहर निकालने में मदद करने के लिए डिज़ाइन किया गया है I</a:t>
            </a:r>
            <a:endParaRPr/>
          </a:p>
        </p:txBody>
      </p:sp>
      <p:sp>
        <p:nvSpPr>
          <p:cNvPr id="413" name="Google Shape;413;p1"/>
          <p:cNvSpPr txBox="1"/>
          <p:nvPr/>
        </p:nvSpPr>
        <p:spPr>
          <a:xfrm>
            <a:off x="139484" y="1394052"/>
            <a:ext cx="3905700" cy="395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बुनियादी खोज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और बचाव</a:t>
            </a:r>
            <a:endParaRPr sz="4000" b="1" i="0" u="none" strike="noStrike" cap="none">
              <a:solidFill>
                <a:srgbClr val="C00000"/>
              </a:solidFill>
              <a:latin typeface="Open Sans"/>
              <a:ea typeface="Open Sans"/>
              <a:cs typeface="Open Sans"/>
              <a:sym typeface="Open Sans"/>
            </a:endParaRPr>
          </a:p>
        </p:txBody>
      </p:sp>
      <p:sp>
        <p:nvSpPr>
          <p:cNvPr id="414" name="Google Shape;414;p1"/>
          <p:cNvSpPr txBox="1">
            <a:spLocks noGrp="1"/>
          </p:cNvSpPr>
          <p:nvPr>
            <p:ph type="sldNum" idx="12"/>
          </p:nvPr>
        </p:nvSpPr>
        <p:spPr>
          <a:xfrm>
            <a:off x="10585604" y="6331411"/>
            <a:ext cx="453600" cy="36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pPr marL="0" lvl="0" indent="0" algn="r" rtl="0">
                <a:lnSpc>
                  <a:spcPct val="100000"/>
                </a:lnSpc>
                <a:spcBef>
                  <a:spcPts val="0"/>
                </a:spcBef>
                <a:spcAft>
                  <a:spcPts val="0"/>
                </a:spcAft>
                <a:buSzPts val="1200"/>
                <a:buNone/>
              </a:pPr>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Effect transition="in" filter="fade">
                                      <p:cBhvr>
                                        <p:cTn id="7" dur="500"/>
                                        <p:tgtEl>
                                          <p:spTgt spid="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a:spLocks noGrp="1"/>
          </p:cNvSpPr>
          <p:nvPr>
            <p:ph type="title"/>
          </p:nvPr>
        </p:nvSpPr>
        <p:spPr>
          <a:xfrm>
            <a:off x="411480" y="2595981"/>
            <a:ext cx="351316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a:solidFill>
                  <a:srgbClr val="C00000"/>
                </a:solidFill>
              </a:rPr>
              <a:t>पहला चरण </a:t>
            </a:r>
            <a:endParaRPr sz="4000">
              <a:solidFill>
                <a:srgbClr val="C00000"/>
              </a:solidFill>
            </a:endParaRPr>
          </a:p>
        </p:txBody>
      </p:sp>
      <p:sp>
        <p:nvSpPr>
          <p:cNvPr id="325" name="Google Shape;325;p42"/>
          <p:cNvSpPr txBox="1">
            <a:spLocks noGrp="1"/>
          </p:cNvSpPr>
          <p:nvPr>
            <p:ph type="body" idx="1"/>
          </p:nvPr>
        </p:nvSpPr>
        <p:spPr>
          <a:xfrm>
            <a:off x="4509856" y="1100831"/>
            <a:ext cx="7168338" cy="828553"/>
          </a:xfrm>
          <a:prstGeom prst="rect">
            <a:avLst/>
          </a:prstGeom>
          <a:solidFill>
            <a:schemeClr val="lt2"/>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hi-IN" b="1"/>
              <a:t> क्रिबिंग आरम्भ करने के लिए एक पच्चर (wedge) डाले। </a:t>
            </a:r>
            <a:endParaRPr b="1"/>
          </a:p>
          <a:p>
            <a:pPr marL="228600" lvl="0" indent="-50800" algn="l" rtl="0">
              <a:lnSpc>
                <a:spcPct val="90000"/>
              </a:lnSpc>
              <a:spcBef>
                <a:spcPts val="1000"/>
              </a:spcBef>
              <a:spcAft>
                <a:spcPts val="0"/>
              </a:spcAft>
              <a:buClr>
                <a:schemeClr val="dk1"/>
              </a:buClr>
              <a:buSzPts val="2800"/>
              <a:buNone/>
            </a:pPr>
            <a:endParaRPr/>
          </a:p>
        </p:txBody>
      </p:sp>
      <p:sp>
        <p:nvSpPr>
          <p:cNvPr id="326" name="Google Shape;326;p4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30</a:t>
            </a:fld>
            <a:endParaRPr/>
          </a:p>
        </p:txBody>
      </p:sp>
      <p:pic>
        <p:nvPicPr>
          <p:cNvPr id="327" name="Google Shape;327;p42"/>
          <p:cNvPicPr preferRelativeResize="0"/>
          <p:nvPr/>
        </p:nvPicPr>
        <p:blipFill rotWithShape="1">
          <a:blip r:embed="rId3">
            <a:alphaModFix/>
          </a:blip>
          <a:srcRect/>
          <a:stretch/>
        </p:blipFill>
        <p:spPr>
          <a:xfrm>
            <a:off x="5134988" y="2065578"/>
            <a:ext cx="5267401" cy="3907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3" descr="Lever 11"/>
          <p:cNvPicPr preferRelativeResize="0"/>
          <p:nvPr/>
        </p:nvPicPr>
        <p:blipFill rotWithShape="1">
          <a:blip r:embed="rId3">
            <a:alphaModFix/>
          </a:blip>
          <a:srcRect/>
          <a:stretch/>
        </p:blipFill>
        <p:spPr>
          <a:xfrm>
            <a:off x="5810284" y="1213080"/>
            <a:ext cx="5865669" cy="4431839"/>
          </a:xfrm>
          <a:prstGeom prst="rect">
            <a:avLst/>
          </a:prstGeom>
          <a:solidFill>
            <a:srgbClr val="92D050"/>
          </a:solidFill>
          <a:ln>
            <a:noFill/>
          </a:ln>
        </p:spPr>
      </p:pic>
      <p:sp>
        <p:nvSpPr>
          <p:cNvPr id="333" name="Google Shape;333;p43"/>
          <p:cNvSpPr/>
          <p:nvPr/>
        </p:nvSpPr>
        <p:spPr>
          <a:xfrm>
            <a:off x="794133" y="2852012"/>
            <a:ext cx="2688557" cy="70788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b="1">
                <a:solidFill>
                  <a:srgbClr val="C00000"/>
                </a:solidFill>
                <a:latin typeface="Open Sans"/>
                <a:ea typeface="Open Sans"/>
                <a:cs typeface="Open Sans"/>
                <a:sym typeface="Open Sans"/>
              </a:rPr>
              <a:t>दूसरा चरण </a:t>
            </a:r>
            <a:endParaRPr sz="4000" b="1">
              <a:solidFill>
                <a:srgbClr val="C00000"/>
              </a:solidFill>
              <a:latin typeface="Open Sans"/>
              <a:ea typeface="Open Sans"/>
              <a:cs typeface="Open Sans"/>
              <a:sym typeface="Open Sans"/>
            </a:endParaRPr>
          </a:p>
        </p:txBody>
      </p:sp>
      <p:sp>
        <p:nvSpPr>
          <p:cNvPr id="334" name="Google Shape;334;p4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4" descr="Lever 12"/>
          <p:cNvPicPr preferRelativeResize="0"/>
          <p:nvPr/>
        </p:nvPicPr>
        <p:blipFill rotWithShape="1">
          <a:blip r:embed="rId3">
            <a:alphaModFix/>
          </a:blip>
          <a:srcRect/>
          <a:stretch/>
        </p:blipFill>
        <p:spPr>
          <a:xfrm>
            <a:off x="6243895" y="1589532"/>
            <a:ext cx="5481761" cy="5110525"/>
          </a:xfrm>
          <a:prstGeom prst="rect">
            <a:avLst/>
          </a:prstGeom>
          <a:noFill/>
          <a:ln>
            <a:noFill/>
          </a:ln>
        </p:spPr>
      </p:pic>
      <p:sp>
        <p:nvSpPr>
          <p:cNvPr id="340" name="Google Shape;340;p44"/>
          <p:cNvSpPr/>
          <p:nvPr/>
        </p:nvSpPr>
        <p:spPr>
          <a:xfrm>
            <a:off x="242968" y="2747022"/>
            <a:ext cx="4572000" cy="707886"/>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तीसरा  चरण </a:t>
            </a:r>
            <a:endParaRPr sz="4000" b="1">
              <a:solidFill>
                <a:srgbClr val="C00000"/>
              </a:solidFill>
              <a:latin typeface="Open Sans"/>
              <a:ea typeface="Open Sans"/>
              <a:cs typeface="Open Sans"/>
              <a:sym typeface="Open Sans"/>
            </a:endParaRPr>
          </a:p>
        </p:txBody>
      </p:sp>
      <p:sp>
        <p:nvSpPr>
          <p:cNvPr id="341" name="Google Shape;341;p4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5" descr="Lever 13"/>
          <p:cNvPicPr preferRelativeResize="0"/>
          <p:nvPr/>
        </p:nvPicPr>
        <p:blipFill rotWithShape="1">
          <a:blip r:embed="rId3">
            <a:alphaModFix/>
          </a:blip>
          <a:srcRect/>
          <a:stretch/>
        </p:blipFill>
        <p:spPr>
          <a:xfrm>
            <a:off x="6096000" y="1474266"/>
            <a:ext cx="5607051" cy="4205288"/>
          </a:xfrm>
          <a:prstGeom prst="rect">
            <a:avLst/>
          </a:prstGeom>
          <a:noFill/>
          <a:ln>
            <a:noFill/>
          </a:ln>
        </p:spPr>
      </p:pic>
      <p:sp>
        <p:nvSpPr>
          <p:cNvPr id="347" name="Google Shape;347;p45"/>
          <p:cNvSpPr/>
          <p:nvPr/>
        </p:nvSpPr>
        <p:spPr>
          <a:xfrm>
            <a:off x="738759" y="2869024"/>
            <a:ext cx="2838450" cy="707886"/>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  चौथा  चरण </a:t>
            </a:r>
            <a:endParaRPr sz="4000" b="1">
              <a:solidFill>
                <a:srgbClr val="C00000"/>
              </a:solidFill>
              <a:latin typeface="Open Sans"/>
              <a:ea typeface="Open Sans"/>
              <a:cs typeface="Open Sans"/>
              <a:sym typeface="Open Sans"/>
            </a:endParaRPr>
          </a:p>
        </p:txBody>
      </p:sp>
      <p:sp>
        <p:nvSpPr>
          <p:cNvPr id="348" name="Google Shape;348;p4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46" descr="Lever 14"/>
          <p:cNvPicPr preferRelativeResize="0"/>
          <p:nvPr/>
        </p:nvPicPr>
        <p:blipFill rotWithShape="1">
          <a:blip r:embed="rId3">
            <a:alphaModFix/>
          </a:blip>
          <a:srcRect/>
          <a:stretch/>
        </p:blipFill>
        <p:spPr>
          <a:xfrm>
            <a:off x="6096000" y="1352550"/>
            <a:ext cx="5537195" cy="4152897"/>
          </a:xfrm>
          <a:prstGeom prst="rect">
            <a:avLst/>
          </a:prstGeom>
          <a:noFill/>
          <a:ln>
            <a:noFill/>
          </a:ln>
        </p:spPr>
      </p:pic>
      <p:sp>
        <p:nvSpPr>
          <p:cNvPr id="354" name="Google Shape;354;p46"/>
          <p:cNvSpPr/>
          <p:nvPr/>
        </p:nvSpPr>
        <p:spPr>
          <a:xfrm>
            <a:off x="491998" y="2721113"/>
            <a:ext cx="4110999"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  पाँचवाँ</a:t>
            </a:r>
            <a:endParaRPr/>
          </a:p>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 चरण </a:t>
            </a:r>
            <a:endParaRPr sz="4000" b="1">
              <a:solidFill>
                <a:srgbClr val="C00000"/>
              </a:solidFill>
              <a:latin typeface="Open Sans"/>
              <a:ea typeface="Open Sans"/>
              <a:cs typeface="Open Sans"/>
              <a:sym typeface="Open Sans"/>
            </a:endParaRPr>
          </a:p>
        </p:txBody>
      </p:sp>
      <p:sp>
        <p:nvSpPr>
          <p:cNvPr id="355" name="Google Shape;355;p4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47"/>
          <p:cNvGrpSpPr/>
          <p:nvPr/>
        </p:nvGrpSpPr>
        <p:grpSpPr>
          <a:xfrm>
            <a:off x="486277" y="1306078"/>
            <a:ext cx="10733452" cy="5047648"/>
            <a:chOff x="-4206007" y="-586345"/>
            <a:chExt cx="10733452" cy="5047648"/>
          </a:xfrm>
        </p:grpSpPr>
        <p:sp>
          <p:nvSpPr>
            <p:cNvPr id="361" name="Google Shape;361;p47"/>
            <p:cNvSpPr/>
            <p:nvPr/>
          </p:nvSpPr>
          <p:spPr>
            <a:xfrm>
              <a:off x="-4206007" y="-586345"/>
              <a:ext cx="5047648" cy="5047648"/>
            </a:xfrm>
            <a:prstGeom prst="blockArc">
              <a:avLst>
                <a:gd name="adj1" fmla="val 18900000"/>
                <a:gd name="adj2" fmla="val 2700000"/>
                <a:gd name="adj3" fmla="val 428"/>
              </a:avLst>
            </a:prstGeom>
            <a:no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7"/>
            <p:cNvSpPr/>
            <p:nvPr/>
          </p:nvSpPr>
          <p:spPr>
            <a:xfrm>
              <a:off x="688912" y="535389"/>
              <a:ext cx="5838533" cy="107063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7"/>
            <p:cNvSpPr txBox="1"/>
            <p:nvPr/>
          </p:nvSpPr>
          <p:spPr>
            <a:xfrm>
              <a:off x="688912" y="535389"/>
              <a:ext cx="5838533" cy="1070630"/>
            </a:xfrm>
            <a:prstGeom prst="rect">
              <a:avLst/>
            </a:prstGeom>
            <a:noFill/>
            <a:ln>
              <a:noFill/>
            </a:ln>
          </p:spPr>
          <p:txBody>
            <a:bodyPr spcFirstLastPara="1" wrap="square" lIns="849800" tIns="71100" rIns="71100" bIns="71100" anchor="ctr" anchorCtr="0">
              <a:noAutofit/>
            </a:bodyPr>
            <a:lstStyle/>
            <a:p>
              <a:pPr marL="0" marR="0" lvl="0" indent="0" algn="l" rtl="0">
                <a:lnSpc>
                  <a:spcPct val="90000"/>
                </a:lnSpc>
                <a:spcBef>
                  <a:spcPts val="0"/>
                </a:spcBef>
                <a:spcAft>
                  <a:spcPts val="0"/>
                </a:spcAft>
                <a:buClr>
                  <a:schemeClr val="dk1"/>
                </a:buClr>
                <a:buSzPts val="2800"/>
                <a:buFont typeface="Open Sans"/>
                <a:buNone/>
              </a:pPr>
              <a:r>
                <a:rPr lang="hi-IN" sz="2800" b="0">
                  <a:solidFill>
                    <a:schemeClr val="dk1"/>
                  </a:solidFill>
                  <a:latin typeface="Open Sans"/>
                  <a:ea typeface="Open Sans"/>
                  <a:cs typeface="Open Sans"/>
                  <a:sym typeface="Open Sans"/>
                </a:rPr>
                <a:t>पूर्व निर्धारित संकेत</a:t>
              </a:r>
              <a:endParaRPr sz="2800" b="0">
                <a:solidFill>
                  <a:schemeClr val="dk1"/>
                </a:solidFill>
                <a:latin typeface="Open Sans"/>
                <a:ea typeface="Open Sans"/>
                <a:cs typeface="Open Sans"/>
                <a:sym typeface="Open Sans"/>
              </a:endParaRPr>
            </a:p>
          </p:txBody>
        </p:sp>
        <p:sp>
          <p:nvSpPr>
            <p:cNvPr id="364" name="Google Shape;364;p47"/>
            <p:cNvSpPr/>
            <p:nvPr/>
          </p:nvSpPr>
          <p:spPr>
            <a:xfrm>
              <a:off x="19768" y="401561"/>
              <a:ext cx="1338287" cy="1338287"/>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7"/>
            <p:cNvSpPr/>
            <p:nvPr/>
          </p:nvSpPr>
          <p:spPr>
            <a:xfrm>
              <a:off x="655165" y="2185177"/>
              <a:ext cx="5838533" cy="107063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7"/>
            <p:cNvSpPr txBox="1"/>
            <p:nvPr/>
          </p:nvSpPr>
          <p:spPr>
            <a:xfrm>
              <a:off x="655165" y="2185177"/>
              <a:ext cx="5838533" cy="1070630"/>
            </a:xfrm>
            <a:prstGeom prst="rect">
              <a:avLst/>
            </a:prstGeom>
            <a:noFill/>
            <a:ln>
              <a:noFill/>
            </a:ln>
          </p:spPr>
          <p:txBody>
            <a:bodyPr spcFirstLastPara="1" wrap="square" lIns="849800" tIns="71100" rIns="71100" bIns="71100" anchor="ctr" anchorCtr="0">
              <a:noAutofit/>
            </a:bodyPr>
            <a:lstStyle/>
            <a:p>
              <a:pPr marL="0" marR="0" lvl="0" indent="0" algn="l" rtl="0">
                <a:lnSpc>
                  <a:spcPct val="90000"/>
                </a:lnSpc>
                <a:spcBef>
                  <a:spcPts val="0"/>
                </a:spcBef>
                <a:spcAft>
                  <a:spcPts val="0"/>
                </a:spcAft>
                <a:buClr>
                  <a:schemeClr val="dk1"/>
                </a:buClr>
                <a:buSzPts val="2800"/>
                <a:buFont typeface="Open Sans"/>
                <a:buNone/>
              </a:pPr>
              <a:r>
                <a:rPr lang="hi-IN" sz="2800">
                  <a:solidFill>
                    <a:schemeClr val="dk1"/>
                  </a:solidFill>
                  <a:latin typeface="Open Sans"/>
                  <a:ea typeface="Open Sans"/>
                  <a:cs typeface="Open Sans"/>
                  <a:sym typeface="Open Sans"/>
                </a:rPr>
                <a:t>अंतर्राष्ट्रीय (हमारी जान बचाओ- SOS ) संकेत </a:t>
              </a:r>
              <a:endParaRPr sz="2800">
                <a:solidFill>
                  <a:schemeClr val="dk1"/>
                </a:solidFill>
                <a:latin typeface="Open Sans"/>
                <a:ea typeface="Open Sans"/>
                <a:cs typeface="Open Sans"/>
                <a:sym typeface="Open Sans"/>
              </a:endParaRPr>
            </a:p>
          </p:txBody>
        </p:sp>
        <p:sp>
          <p:nvSpPr>
            <p:cNvPr id="367" name="Google Shape;367;p47"/>
            <p:cNvSpPr/>
            <p:nvPr/>
          </p:nvSpPr>
          <p:spPr>
            <a:xfrm>
              <a:off x="19768" y="2007806"/>
              <a:ext cx="1338287" cy="1338287"/>
            </a:xfrm>
            <a:prstGeom prst="ellipse">
              <a:avLst/>
            </a:prstGeom>
            <a:solidFill>
              <a:schemeClr val="lt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47"/>
          <p:cNvSpPr txBox="1"/>
          <p:nvPr/>
        </p:nvSpPr>
        <p:spPr>
          <a:xfrm>
            <a:off x="0" y="3050000"/>
            <a:ext cx="4295775" cy="99497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C00000"/>
              </a:buClr>
              <a:buSzPts val="4000"/>
              <a:buFont typeface="Open Sans"/>
              <a:buNone/>
            </a:pPr>
            <a:r>
              <a:rPr lang="hi-IN" sz="4000" b="1">
                <a:solidFill>
                  <a:srgbClr val="C00000"/>
                </a:solidFill>
                <a:latin typeface="Open Sans"/>
                <a:ea typeface="Open Sans"/>
                <a:cs typeface="Open Sans"/>
                <a:sym typeface="Open Sans"/>
              </a:rPr>
              <a:t>फंसा हुआ संकेत</a:t>
            </a:r>
            <a:endParaRPr sz="4000" b="1">
              <a:solidFill>
                <a:srgbClr val="C00000"/>
              </a:solidFill>
              <a:latin typeface="Open Sans"/>
              <a:ea typeface="Open Sans"/>
              <a:cs typeface="Open Sans"/>
              <a:sym typeface="Open Sans"/>
            </a:endParaRPr>
          </a:p>
        </p:txBody>
      </p:sp>
      <p:sp>
        <p:nvSpPr>
          <p:cNvPr id="369" name="Google Shape;369;p4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8"/>
          <p:cNvSpPr txBox="1"/>
          <p:nvPr/>
        </p:nvSpPr>
        <p:spPr>
          <a:xfrm>
            <a:off x="5000624" y="1915723"/>
            <a:ext cx="7115175" cy="2793072"/>
          </a:xfrm>
          <a:prstGeom prst="rect">
            <a:avLst/>
          </a:prstGeom>
          <a:solidFill>
            <a:schemeClr val="lt2"/>
          </a:solidFill>
          <a:ln>
            <a:noFill/>
          </a:ln>
        </p:spPr>
        <p:txBody>
          <a:bodyPr spcFirstLastPara="1" wrap="square" lIns="0" tIns="124450" rIns="0" bIns="0" anchor="t" anchorCtr="0">
            <a:spAutoFit/>
          </a:bodyPr>
          <a:lstStyle/>
          <a:p>
            <a:pPr marL="474132" marR="0" lvl="0" indent="-457200" algn="l" rtl="0">
              <a:spcBef>
                <a:spcPts val="0"/>
              </a:spcBef>
              <a:spcAft>
                <a:spcPts val="0"/>
              </a:spcAft>
              <a:buClr>
                <a:schemeClr val="dk1"/>
              </a:buClr>
              <a:buSzPts val="2800"/>
              <a:buFont typeface="Arial"/>
              <a:buChar char="•"/>
            </a:pPr>
            <a:r>
              <a:rPr lang="hi-IN" sz="2800" b="1">
                <a:solidFill>
                  <a:schemeClr val="dk1"/>
                </a:solidFill>
                <a:latin typeface="Open Sans"/>
                <a:ea typeface="Open Sans"/>
                <a:cs typeface="Open Sans"/>
                <a:sym typeface="Open Sans"/>
              </a:rPr>
              <a:t>इस पर निर्भर करता है:</a:t>
            </a:r>
            <a:endParaRPr/>
          </a:p>
          <a:p>
            <a:pPr marL="474132" marR="0" lvl="0" indent="-457200" algn="l" rtl="0">
              <a:spcBef>
                <a:spcPts val="980"/>
              </a:spcBef>
              <a:spcAft>
                <a:spcPts val="0"/>
              </a:spcAft>
              <a:buClr>
                <a:schemeClr val="dk1"/>
              </a:buClr>
              <a:buSzPts val="2800"/>
              <a:buFont typeface="Arial"/>
              <a:buChar char="•"/>
            </a:pPr>
            <a:r>
              <a:rPr lang="hi-IN" sz="2800">
                <a:solidFill>
                  <a:schemeClr val="dk1"/>
                </a:solidFill>
                <a:latin typeface="Open Sans"/>
                <a:ea typeface="Open Sans"/>
                <a:cs typeface="Open Sans"/>
                <a:sym typeface="Open Sans"/>
              </a:rPr>
              <a:t>आस पास के हालात की  सामान्य स्थिति ।</a:t>
            </a:r>
            <a:br>
              <a:rPr lang="hi-IN" sz="2800">
                <a:solidFill>
                  <a:schemeClr val="dk1"/>
                </a:solidFill>
                <a:latin typeface="Open Sans"/>
                <a:ea typeface="Open Sans"/>
                <a:cs typeface="Open Sans"/>
                <a:sym typeface="Open Sans"/>
              </a:rPr>
            </a:br>
            <a:r>
              <a:rPr lang="hi-IN" sz="2800">
                <a:solidFill>
                  <a:schemeClr val="dk1"/>
                </a:solidFill>
                <a:latin typeface="Open Sans"/>
                <a:ea typeface="Open Sans"/>
                <a:cs typeface="Open Sans"/>
                <a:sym typeface="Open Sans"/>
              </a:rPr>
              <a:t>उपलब्ध बचाव दल की संख्या। </a:t>
            </a:r>
            <a:endParaRPr/>
          </a:p>
          <a:p>
            <a:pPr marL="474132" marR="0" lvl="0" indent="-457200" algn="l" rtl="0">
              <a:spcBef>
                <a:spcPts val="980"/>
              </a:spcBef>
              <a:spcAft>
                <a:spcPts val="0"/>
              </a:spcAft>
              <a:buClr>
                <a:schemeClr val="dk1"/>
              </a:buClr>
              <a:buSzPts val="2800"/>
              <a:buFont typeface="Arial"/>
              <a:buChar char="•"/>
            </a:pPr>
            <a:r>
              <a:rPr lang="hi-IN" sz="2800">
                <a:solidFill>
                  <a:schemeClr val="dk1"/>
                </a:solidFill>
                <a:latin typeface="Open Sans"/>
                <a:ea typeface="Open Sans"/>
                <a:cs typeface="Open Sans"/>
                <a:sym typeface="Open Sans"/>
              </a:rPr>
              <a:t>बचाव दल की ताकत और क्षमता। </a:t>
            </a:r>
            <a:endParaRPr/>
          </a:p>
          <a:p>
            <a:pPr marL="474132" marR="0" lvl="0" indent="-457200" algn="l" rtl="0">
              <a:spcBef>
                <a:spcPts val="980"/>
              </a:spcBef>
              <a:spcAft>
                <a:spcPts val="0"/>
              </a:spcAft>
              <a:buClr>
                <a:schemeClr val="dk1"/>
              </a:buClr>
              <a:buSzPts val="2800"/>
              <a:buFont typeface="Arial"/>
              <a:buChar char="•"/>
            </a:pPr>
            <a:r>
              <a:rPr lang="hi-IN" sz="2800">
                <a:solidFill>
                  <a:schemeClr val="dk1"/>
                </a:solidFill>
                <a:latin typeface="Open Sans"/>
                <a:ea typeface="Open Sans"/>
                <a:cs typeface="Open Sans"/>
                <a:sym typeface="Open Sans"/>
              </a:rPr>
              <a:t>पीड़ित की स्थिति।</a:t>
            </a:r>
            <a:endParaRPr sz="2800">
              <a:solidFill>
                <a:schemeClr val="dk1"/>
              </a:solidFill>
              <a:latin typeface="Open Sans"/>
              <a:ea typeface="Open Sans"/>
              <a:cs typeface="Open Sans"/>
              <a:sym typeface="Open Sans"/>
            </a:endParaRPr>
          </a:p>
        </p:txBody>
      </p:sp>
      <p:sp>
        <p:nvSpPr>
          <p:cNvPr id="375" name="Google Shape;375;p4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36</a:t>
            </a:fld>
            <a:endParaRPr/>
          </a:p>
        </p:txBody>
      </p:sp>
      <p:sp>
        <p:nvSpPr>
          <p:cNvPr id="376" name="Google Shape;376;p48"/>
          <p:cNvSpPr txBox="1"/>
          <p:nvPr/>
        </p:nvSpPr>
        <p:spPr>
          <a:xfrm>
            <a:off x="439674" y="3014228"/>
            <a:ext cx="428625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C00000"/>
                </a:solidFill>
                <a:latin typeface="Open Sans"/>
                <a:ea typeface="Open Sans"/>
                <a:cs typeface="Open Sans"/>
                <a:sym typeface="Open Sans"/>
              </a:rPr>
              <a:t>निकालने की विधि</a:t>
            </a:r>
            <a:endParaRPr sz="4000" b="1">
              <a:solidFill>
                <a:srgbClr val="C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161412" y="3110963"/>
            <a:ext cx="3940325" cy="636072"/>
          </a:xfrm>
          <a:prstGeom prst="rect">
            <a:avLst/>
          </a:prstGeom>
          <a:noFill/>
          <a:ln>
            <a:noFill/>
          </a:ln>
        </p:spPr>
        <p:txBody>
          <a:bodyPr spcFirstLastPara="1" wrap="square" lIns="0" tIns="20300" rIns="0" bIns="0" anchor="ctr" anchorCtr="0">
            <a:spAutoFit/>
          </a:bodyPr>
          <a:lstStyle/>
          <a:p>
            <a:pPr marL="16933" lvl="0" indent="0" algn="ctr" rtl="0">
              <a:lnSpc>
                <a:spcPct val="100000"/>
              </a:lnSpc>
              <a:spcBef>
                <a:spcPts val="0"/>
              </a:spcBef>
              <a:spcAft>
                <a:spcPts val="0"/>
              </a:spcAft>
              <a:buClr>
                <a:srgbClr val="C00000"/>
              </a:buClr>
              <a:buSzPts val="4000"/>
              <a:buFont typeface="Open Sans"/>
              <a:buNone/>
            </a:pPr>
            <a:r>
              <a:rPr lang="hi-IN" sz="4000" b="1">
                <a:solidFill>
                  <a:srgbClr val="C00000"/>
                </a:solidFill>
              </a:rPr>
              <a:t>पीड़ितों को हटाना</a:t>
            </a:r>
            <a:endParaRPr sz="4000" b="1">
              <a:solidFill>
                <a:srgbClr val="C00000"/>
              </a:solidFill>
            </a:endParaRPr>
          </a:p>
        </p:txBody>
      </p:sp>
      <p:sp>
        <p:nvSpPr>
          <p:cNvPr id="382" name="Google Shape;382;p49"/>
          <p:cNvSpPr txBox="1"/>
          <p:nvPr/>
        </p:nvSpPr>
        <p:spPr>
          <a:xfrm>
            <a:off x="4101737" y="1692273"/>
            <a:ext cx="8090263" cy="4668779"/>
          </a:xfrm>
          <a:prstGeom prst="rect">
            <a:avLst/>
          </a:prstGeom>
          <a:solidFill>
            <a:schemeClr val="lt2"/>
          </a:solidFill>
          <a:ln>
            <a:noFill/>
          </a:ln>
        </p:spPr>
        <p:txBody>
          <a:bodyPr spcFirstLastPara="1" wrap="square" lIns="0" tIns="15225" rIns="0" bIns="0" anchor="t" anchorCtr="0">
            <a:spAutoFit/>
          </a:bodyPr>
          <a:lstStyle/>
          <a:p>
            <a:pPr marL="553706" marR="3949601" lvl="0" indent="-537620" algn="l" rtl="0">
              <a:lnSpc>
                <a:spcPct val="119400"/>
              </a:lnSpc>
              <a:spcBef>
                <a:spcPts val="0"/>
              </a:spcBef>
              <a:spcAft>
                <a:spcPts val="0"/>
              </a:spcAft>
              <a:buClr>
                <a:schemeClr val="dk1"/>
              </a:buClr>
              <a:buSzPts val="2800"/>
              <a:buFont typeface="Arial"/>
              <a:buChar char="•"/>
            </a:pPr>
            <a:r>
              <a:rPr lang="hi-IN" sz="2800" b="1">
                <a:solidFill>
                  <a:schemeClr val="dk1"/>
                </a:solidFill>
                <a:latin typeface="Open Sans"/>
                <a:ea typeface="Open Sans"/>
                <a:cs typeface="Open Sans"/>
                <a:sym typeface="Open Sans"/>
              </a:rPr>
              <a:t>पीड़ित हटाने के प्रकारों में शामिल हैं: </a:t>
            </a:r>
            <a:endParaRPr/>
          </a:p>
          <a:p>
            <a:pPr marL="553706" marR="3949601" lvl="0" indent="-537620" algn="l" rtl="0">
              <a:lnSpc>
                <a:spcPct val="119400"/>
              </a:lnSpc>
              <a:spcBef>
                <a:spcPts val="120"/>
              </a:spcBef>
              <a:spcAft>
                <a:spcPts val="0"/>
              </a:spcAft>
              <a:buClr>
                <a:schemeClr val="dk1"/>
              </a:buClr>
              <a:buSzPts val="2800"/>
              <a:buFont typeface="Arial"/>
              <a:buChar char="•"/>
            </a:pPr>
            <a:r>
              <a:rPr lang="hi-IN" sz="2800">
                <a:solidFill>
                  <a:schemeClr val="dk1"/>
                </a:solidFill>
                <a:latin typeface="Open Sans"/>
                <a:ea typeface="Open Sans"/>
                <a:cs typeface="Open Sans"/>
                <a:sym typeface="Open Sans"/>
              </a:rPr>
              <a:t>स्व-निष्कासन या सहायता करना ।</a:t>
            </a:r>
            <a:br>
              <a:rPr lang="hi-IN" sz="2800">
                <a:solidFill>
                  <a:schemeClr val="dk1"/>
                </a:solidFill>
                <a:latin typeface="Open Sans"/>
                <a:ea typeface="Open Sans"/>
                <a:cs typeface="Open Sans"/>
                <a:sym typeface="Open Sans"/>
              </a:rPr>
            </a:br>
            <a:r>
              <a:rPr lang="hi-IN" sz="2800">
                <a:solidFill>
                  <a:schemeClr val="dk1"/>
                </a:solidFill>
                <a:latin typeface="Open Sans"/>
                <a:ea typeface="Open Sans"/>
                <a:cs typeface="Open Sans"/>
                <a:sym typeface="Open Sans"/>
              </a:rPr>
              <a:t>लिफ्ट (उठाना ) और ड्रैग (खींचना )।</a:t>
            </a:r>
            <a:br>
              <a:rPr lang="hi-IN" sz="2800">
                <a:solidFill>
                  <a:schemeClr val="dk1"/>
                </a:solidFill>
                <a:latin typeface="Open Sans"/>
                <a:ea typeface="Open Sans"/>
                <a:cs typeface="Open Sans"/>
                <a:sym typeface="Open Sans"/>
              </a:rPr>
            </a:br>
            <a:r>
              <a:rPr lang="hi-IN" sz="2800">
                <a:solidFill>
                  <a:schemeClr val="dk1"/>
                </a:solidFill>
                <a:latin typeface="Open Sans"/>
                <a:ea typeface="Open Sans"/>
                <a:cs typeface="Open Sans"/>
                <a:sym typeface="Open Sans"/>
              </a:rPr>
              <a:t>जब संभव हो तो पीड़ितों को खुद को बाहर निकालने दें।</a:t>
            </a:r>
            <a:endParaRPr sz="2800">
              <a:solidFill>
                <a:schemeClr val="dk1"/>
              </a:solidFill>
              <a:latin typeface="Open Sans"/>
              <a:ea typeface="Open Sans"/>
              <a:cs typeface="Open Sans"/>
              <a:sym typeface="Open Sans"/>
            </a:endParaRPr>
          </a:p>
        </p:txBody>
      </p:sp>
      <p:sp>
        <p:nvSpPr>
          <p:cNvPr id="383" name="Google Shape;383;p4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title"/>
          </p:nvPr>
        </p:nvSpPr>
        <p:spPr>
          <a:xfrm>
            <a:off x="0" y="2958396"/>
            <a:ext cx="3031330" cy="8128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hi-IN" sz="4000" b="1">
                <a:solidFill>
                  <a:srgbClr val="C00000"/>
                </a:solidFill>
                <a:latin typeface="Arial"/>
                <a:ea typeface="Arial"/>
                <a:cs typeface="Arial"/>
                <a:sym typeface="Arial"/>
              </a:rPr>
              <a:t>समीक्षा</a:t>
            </a:r>
            <a:endParaRPr sz="4000" b="1">
              <a:solidFill>
                <a:srgbClr val="C00000"/>
              </a:solidFill>
            </a:endParaRPr>
          </a:p>
        </p:txBody>
      </p:sp>
      <p:sp>
        <p:nvSpPr>
          <p:cNvPr id="389" name="Google Shape;389;p50"/>
          <p:cNvSpPr txBox="1">
            <a:spLocks noGrp="1"/>
          </p:cNvSpPr>
          <p:nvPr>
            <p:ph type="body" idx="1"/>
          </p:nvPr>
        </p:nvSpPr>
        <p:spPr>
          <a:xfrm>
            <a:off x="3493007" y="1083876"/>
            <a:ext cx="8298943" cy="5136449"/>
          </a:xfrm>
          <a:prstGeom prst="rect">
            <a:avLst/>
          </a:prstGeom>
          <a:solidFill>
            <a:schemeClr val="lt2"/>
          </a:solidFill>
          <a:ln>
            <a:noFill/>
          </a:ln>
        </p:spPr>
        <p:txBody>
          <a:bodyPr spcFirstLastPara="1" wrap="square" lIns="91425" tIns="45700" rIns="91425" bIns="45700" anchor="t" anchorCtr="0">
            <a:normAutofit fontScale="92500"/>
          </a:bodyPr>
          <a:lstStyle/>
          <a:p>
            <a:pPr marL="0" marR="54185" lvl="0" indent="0" algn="l" rtl="0">
              <a:lnSpc>
                <a:spcPct val="173875"/>
              </a:lnSpc>
              <a:spcBef>
                <a:spcPts val="0"/>
              </a:spcBef>
              <a:spcAft>
                <a:spcPts val="0"/>
              </a:spcAft>
              <a:buClr>
                <a:schemeClr val="dk1"/>
              </a:buClr>
              <a:buSzPct val="100000"/>
              <a:buNone/>
            </a:pPr>
            <a:r>
              <a:rPr lang="hi-IN" sz="2400" b="1"/>
              <a:t>इस पाठ के पूरा होने के बाद आप जानने में सक्षम हो गए है  :-</a:t>
            </a:r>
            <a:endParaRPr sz="2400" b="1"/>
          </a:p>
          <a:p>
            <a:pPr marL="627364" marR="54185" lvl="0" indent="-609585" algn="l" rtl="0">
              <a:lnSpc>
                <a:spcPct val="173875"/>
              </a:lnSpc>
              <a:spcBef>
                <a:spcPts val="373"/>
              </a:spcBef>
              <a:spcAft>
                <a:spcPts val="0"/>
              </a:spcAft>
              <a:buClr>
                <a:schemeClr val="dk1"/>
              </a:buClr>
              <a:buSzPct val="100000"/>
              <a:buChar char="•"/>
            </a:pPr>
            <a:r>
              <a:rPr lang="hi-IN" sz="2400"/>
              <a:t>बुनियादी खोज और बचाव और उसके सिध्दांत I</a:t>
            </a:r>
            <a:endParaRPr sz="2400"/>
          </a:p>
          <a:p>
            <a:pPr marL="627364" marR="54185" lvl="0" indent="-609585" algn="l" rtl="0">
              <a:lnSpc>
                <a:spcPct val="173875"/>
              </a:lnSpc>
              <a:spcBef>
                <a:spcPts val="373"/>
              </a:spcBef>
              <a:spcAft>
                <a:spcPts val="0"/>
              </a:spcAft>
              <a:buClr>
                <a:schemeClr val="dk1"/>
              </a:buClr>
              <a:buSzPct val="100000"/>
              <a:buChar char="•"/>
            </a:pPr>
            <a:r>
              <a:rPr lang="hi-IN" sz="2400"/>
              <a:t>सम्बंधित खोज और बचाव स्थितियों के लिए आकलन करने के लिए  I</a:t>
            </a:r>
            <a:endParaRPr sz="2400"/>
          </a:p>
          <a:p>
            <a:pPr marL="703562" lvl="0" indent="-609585" algn="l" rtl="0">
              <a:lnSpc>
                <a:spcPct val="176666"/>
              </a:lnSpc>
              <a:spcBef>
                <a:spcPts val="645"/>
              </a:spcBef>
              <a:spcAft>
                <a:spcPts val="0"/>
              </a:spcAft>
              <a:buClr>
                <a:schemeClr val="dk1"/>
              </a:buClr>
              <a:buSzPct val="100000"/>
              <a:buChar char="•"/>
            </a:pPr>
            <a:r>
              <a:rPr lang="hi-IN" sz="2400"/>
              <a:t>सरंचना खोजने के लिए सबसे आम तकनीको का वर्णन करने में   I </a:t>
            </a:r>
            <a:endParaRPr/>
          </a:p>
          <a:p>
            <a:pPr marL="703562" lvl="0" indent="-609585" algn="l" rtl="0">
              <a:lnSpc>
                <a:spcPct val="176666"/>
              </a:lnSpc>
              <a:spcBef>
                <a:spcPts val="645"/>
              </a:spcBef>
              <a:spcAft>
                <a:spcPts val="0"/>
              </a:spcAft>
              <a:buClr>
                <a:schemeClr val="dk1"/>
              </a:buClr>
              <a:buSzPct val="100000"/>
              <a:buChar char="•"/>
            </a:pPr>
            <a:r>
              <a:rPr lang="hi-IN" sz="2400"/>
              <a:t>मलबा हटाने और पीड़ित को बाहर निकालने के लिए सुरक्षित तकनीकों का उपयोग करने में  I </a:t>
            </a:r>
            <a:endParaRPr/>
          </a:p>
          <a:p>
            <a:pPr marL="228600" lvl="0" indent="-228600" algn="l" rtl="0">
              <a:lnSpc>
                <a:spcPct val="90000"/>
              </a:lnSpc>
              <a:spcBef>
                <a:spcPts val="1000"/>
              </a:spcBef>
              <a:spcAft>
                <a:spcPts val="0"/>
              </a:spcAft>
              <a:buClr>
                <a:schemeClr val="dk1"/>
              </a:buClr>
              <a:buSzPct val="100000"/>
              <a:buChar char="•"/>
            </a:pPr>
            <a:r>
              <a:rPr lang="hi-IN" sz="2400"/>
              <a:t>खोज एवं बचाव के दौरान बचावकर्मियों की सुरक्षा के तरीकों का वर्णन करने में  I </a:t>
            </a:r>
            <a:endParaRPr sz="2400"/>
          </a:p>
        </p:txBody>
      </p:sp>
      <p:sp>
        <p:nvSpPr>
          <p:cNvPr id="390" name="Google Shape;390;p5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39</a:t>
            </a:fld>
            <a:endParaRPr/>
          </a:p>
        </p:txBody>
      </p:sp>
      <p:sp>
        <p:nvSpPr>
          <p:cNvPr id="396" name="Google Shape;396;p51"/>
          <p:cNvSpPr txBox="1"/>
          <p:nvPr/>
        </p:nvSpPr>
        <p:spPr>
          <a:xfrm>
            <a:off x="1397000" y="2833688"/>
            <a:ext cx="9398000" cy="860488"/>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C00000"/>
              </a:buClr>
              <a:buSzPts val="4000"/>
              <a:buFont typeface="Arial"/>
              <a:buNone/>
            </a:pPr>
            <a:r>
              <a:rPr lang="hi-IN" sz="4000" b="1">
                <a:solidFill>
                  <a:srgbClr val="C00000"/>
                </a:solidFill>
                <a:latin typeface="Open Sans"/>
                <a:ea typeface="Open Sans"/>
                <a:cs typeface="Open Sans"/>
                <a:sym typeface="Open Sans"/>
              </a:rPr>
              <a:t>कोई प्रश्न?</a:t>
            </a:r>
            <a:endParaRPr sz="4000" b="1">
              <a:solidFill>
                <a:srgbClr val="C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12648" y="2820851"/>
            <a:ext cx="5117211" cy="1005403"/>
          </a:xfrm>
          <a:prstGeom prst="rect">
            <a:avLst/>
          </a:prstGeom>
          <a:noFill/>
          <a:ln>
            <a:noFill/>
          </a:ln>
        </p:spPr>
        <p:txBody>
          <a:bodyPr spcFirstLastPara="1" wrap="square" lIns="0" tIns="20300" rIns="0" bIns="0" anchor="ctr" anchorCtr="0">
            <a:spAutoFit/>
          </a:bodyPr>
          <a:lstStyle/>
          <a:p>
            <a:pPr marL="1764409" lvl="0" indent="0" algn="ctr" rtl="0">
              <a:lnSpc>
                <a:spcPct val="100000"/>
              </a:lnSpc>
              <a:spcBef>
                <a:spcPts val="0"/>
              </a:spcBef>
              <a:spcAft>
                <a:spcPts val="0"/>
              </a:spcAft>
              <a:buClr>
                <a:srgbClr val="C00000"/>
              </a:buClr>
              <a:buSzPts val="3200"/>
              <a:buFont typeface="Open Sans"/>
              <a:buNone/>
            </a:pPr>
            <a:r>
              <a:rPr lang="hi-IN" sz="3200" b="1">
                <a:solidFill>
                  <a:srgbClr val="C00000"/>
                </a:solidFill>
              </a:rPr>
              <a:t>खोज और बचाव योजना</a:t>
            </a:r>
            <a:endParaRPr sz="3200" b="1">
              <a:solidFill>
                <a:srgbClr val="C00000"/>
              </a:solidFill>
            </a:endParaRPr>
          </a:p>
        </p:txBody>
      </p:sp>
      <p:sp>
        <p:nvSpPr>
          <p:cNvPr id="113" name="Google Shape;113;p16"/>
          <p:cNvSpPr txBox="1"/>
          <p:nvPr/>
        </p:nvSpPr>
        <p:spPr>
          <a:xfrm>
            <a:off x="5519739" y="1804645"/>
            <a:ext cx="5743575" cy="4665188"/>
          </a:xfrm>
          <a:prstGeom prst="rect">
            <a:avLst/>
          </a:prstGeom>
          <a:solidFill>
            <a:schemeClr val="lt2"/>
          </a:solidFill>
          <a:ln>
            <a:noFill/>
          </a:ln>
        </p:spPr>
        <p:txBody>
          <a:bodyPr spcFirstLastPara="1" wrap="square" lIns="0" tIns="104125" rIns="0" bIns="0" anchor="t" anchorCtr="0">
            <a:spAutoFit/>
          </a:bodyPr>
          <a:lstStyle/>
          <a:p>
            <a:pPr marL="95671" marR="0" lvl="0" indent="0" algn="l" rtl="0">
              <a:spcBef>
                <a:spcPts val="0"/>
              </a:spcBef>
              <a:spcAft>
                <a:spcPts val="0"/>
              </a:spcAft>
              <a:buClr>
                <a:schemeClr val="dk1"/>
              </a:buClr>
              <a:buSzPts val="2800"/>
              <a:buFont typeface="Noto Sans Symbols"/>
              <a:buNone/>
            </a:pPr>
            <a:endParaRPr sz="2800">
              <a:solidFill>
                <a:schemeClr val="dk1"/>
              </a:solidFill>
              <a:latin typeface="Open Sans"/>
              <a:ea typeface="Open Sans"/>
              <a:cs typeface="Open Sans"/>
              <a:sym typeface="Open Sans"/>
            </a:endParaRPr>
          </a:p>
          <a:p>
            <a:pPr marL="95671" marR="0" lvl="0" indent="-177800" algn="l" rtl="0">
              <a:lnSpc>
                <a:spcPct val="150000"/>
              </a:lnSpc>
              <a:spcBef>
                <a:spcPts val="82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साइज़अप ( sizeup )</a:t>
            </a:r>
            <a:br>
              <a:rPr lang="hi-IN" sz="2800">
                <a:solidFill>
                  <a:schemeClr val="dk1"/>
                </a:solidFill>
                <a:latin typeface="Open Sans"/>
                <a:ea typeface="Open Sans"/>
                <a:cs typeface="Open Sans"/>
                <a:sym typeface="Open Sans"/>
              </a:rPr>
            </a:br>
            <a:r>
              <a:rPr lang="hi-IN" sz="2800">
                <a:solidFill>
                  <a:schemeClr val="dk1"/>
                </a:solidFill>
                <a:latin typeface="Open Sans"/>
                <a:ea typeface="Open Sans"/>
                <a:cs typeface="Open Sans"/>
                <a:sym typeface="Open Sans"/>
              </a:rPr>
              <a:t>खोज में शामिल हैं:                              	पीड़ितों का पता लगाना।            	स्थान का दस्तावेजीकरण।</a:t>
            </a:r>
            <a:br>
              <a:rPr lang="hi-IN" sz="2800">
                <a:solidFill>
                  <a:schemeClr val="dk1"/>
                </a:solidFill>
                <a:latin typeface="Open Sans"/>
                <a:ea typeface="Open Sans"/>
                <a:cs typeface="Open Sans"/>
                <a:sym typeface="Open Sans"/>
              </a:rPr>
            </a:br>
            <a:r>
              <a:rPr lang="hi-IN" sz="2800">
                <a:solidFill>
                  <a:schemeClr val="dk1"/>
                </a:solidFill>
                <a:latin typeface="Open Sans"/>
                <a:ea typeface="Open Sans"/>
                <a:cs typeface="Open Sans"/>
                <a:sym typeface="Open Sans"/>
              </a:rPr>
              <a:t>बचाव में पीड़ितों को निकालने की प्रक्रियाएं और तरीके शामिल हैं </a:t>
            </a:r>
            <a:endParaRPr sz="2800">
              <a:solidFill>
                <a:schemeClr val="dk1"/>
              </a:solidFill>
              <a:latin typeface="Open Sans"/>
              <a:ea typeface="Open Sans"/>
              <a:cs typeface="Open Sans"/>
              <a:sym typeface="Open Sans"/>
            </a:endParaRPr>
          </a:p>
        </p:txBody>
      </p:sp>
      <p:sp>
        <p:nvSpPr>
          <p:cNvPr id="114" name="Google Shape;114;p1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82296" y="2740153"/>
            <a:ext cx="4292867" cy="820737"/>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00000"/>
              <a:buFont typeface="Open Sans"/>
              <a:buNone/>
            </a:pPr>
            <a:r>
              <a:rPr lang="hi-IN" sz="5333" b="1">
                <a:solidFill>
                  <a:srgbClr val="C00000"/>
                </a:solidFill>
                <a:latin typeface="Times New Roman"/>
                <a:ea typeface="Times New Roman"/>
                <a:cs typeface="Times New Roman"/>
                <a:sym typeface="Times New Roman"/>
              </a:rPr>
              <a:t>मूल्यांकन</a:t>
            </a:r>
            <a:r>
              <a:rPr lang="hi-IN" sz="5333" b="1">
                <a:solidFill>
                  <a:srgbClr val="C00000"/>
                </a:solidFill>
              </a:rPr>
              <a:t> </a:t>
            </a:r>
            <a:endParaRPr/>
          </a:p>
        </p:txBody>
      </p:sp>
      <p:sp>
        <p:nvSpPr>
          <p:cNvPr id="402" name="Google Shape;402;p52"/>
          <p:cNvSpPr txBox="1">
            <a:spLocks noGrp="1"/>
          </p:cNvSpPr>
          <p:nvPr>
            <p:ph type="body" idx="1"/>
          </p:nvPr>
        </p:nvSpPr>
        <p:spPr>
          <a:xfrm>
            <a:off x="5266943" y="2041758"/>
            <a:ext cx="6671947" cy="2774483"/>
          </a:xfrm>
          <a:prstGeom prst="rect">
            <a:avLst/>
          </a:prstGeom>
          <a:solidFill>
            <a:schemeClr val="lt2"/>
          </a:solidFill>
          <a:ln>
            <a:noFill/>
          </a:ln>
        </p:spPr>
        <p:txBody>
          <a:bodyPr spcFirstLastPara="1" wrap="square" lIns="91425" tIns="45700" rIns="91425" bIns="45700" anchor="t" anchorCtr="0">
            <a:normAutofit/>
          </a:bodyPr>
          <a:lstStyle/>
          <a:p>
            <a:pPr marL="0" lvl="1" indent="0" algn="l" rtl="0">
              <a:lnSpc>
                <a:spcPct val="90000"/>
              </a:lnSpc>
              <a:spcBef>
                <a:spcPts val="0"/>
              </a:spcBef>
              <a:spcAft>
                <a:spcPts val="0"/>
              </a:spcAft>
              <a:buClr>
                <a:schemeClr val="dk1"/>
              </a:buClr>
              <a:buSzPts val="2400"/>
              <a:buNone/>
            </a:pPr>
            <a:r>
              <a:rPr lang="hi-IN" b="1"/>
              <a:t>प्रश्न :- एक से अधिक  कमरे की जाँच करते समय हम किस सिद्धांत का पालन करते हैं?</a:t>
            </a:r>
            <a:br>
              <a:rPr lang="hi-IN" b="1"/>
            </a:br>
            <a:r>
              <a:rPr lang="hi-IN" b="1"/>
              <a:t>उत्तर  :-  दाएं जाओ दाएं रहो।</a:t>
            </a:r>
            <a:endParaRPr/>
          </a:p>
          <a:p>
            <a:pPr marL="0" lvl="1" indent="0" algn="l" rtl="0">
              <a:lnSpc>
                <a:spcPct val="90000"/>
              </a:lnSpc>
              <a:spcBef>
                <a:spcPts val="500"/>
              </a:spcBef>
              <a:spcAft>
                <a:spcPts val="0"/>
              </a:spcAft>
              <a:buClr>
                <a:schemeClr val="dk1"/>
              </a:buClr>
              <a:buSzPts val="2400"/>
              <a:buNone/>
            </a:pPr>
            <a:br>
              <a:rPr lang="hi-IN" b="1"/>
            </a:br>
            <a:r>
              <a:rPr lang="hi-IN" b="1"/>
              <a:t>Q. पालना (क्रिबिंग ) कितने  प्रकार की होती है ?</a:t>
            </a:r>
            <a:br>
              <a:rPr lang="hi-IN" b="1"/>
            </a:br>
            <a:r>
              <a:rPr lang="hi-IN" b="1"/>
              <a:t>उत्तर: 02</a:t>
            </a:r>
            <a:endParaRPr sz="2400"/>
          </a:p>
        </p:txBody>
      </p:sp>
      <p:sp>
        <p:nvSpPr>
          <p:cNvPr id="403" name="Google Shape;403;p52"/>
          <p:cNvSpPr txBox="1">
            <a:spLocks noGrp="1"/>
          </p:cNvSpPr>
          <p:nvPr>
            <p:ph type="sldNum" idx="12"/>
          </p:nvPr>
        </p:nvSpPr>
        <p:spPr>
          <a:xfrm>
            <a:off x="10563364" y="6304888"/>
            <a:ext cx="553493" cy="368869"/>
          </a:xfrm>
          <a:prstGeom prst="rect">
            <a:avLst/>
          </a:prstGeom>
          <a:noFill/>
          <a:ln>
            <a:noFill/>
          </a:ln>
        </p:spPr>
        <p:txBody>
          <a:bodyPr spcFirstLastPara="1" wrap="square" lIns="121900" tIns="60950" rIns="121900" bIns="60950" anchor="t" anchorCtr="0">
            <a:noAutofit/>
          </a:bodyPr>
          <a:lstStyle/>
          <a:p>
            <a:pPr marL="0" lvl="0" indent="0" algn="r" rtl="0">
              <a:spcBef>
                <a:spcPts val="0"/>
              </a:spcBef>
              <a:spcAft>
                <a:spcPts val="0"/>
              </a:spcAft>
              <a:buNone/>
            </a:pPr>
            <a:fld id="{00000000-1234-1234-1234-123412341234}" type="slidenum">
              <a:rPr lang="hi-IN" sz="1867">
                <a:solidFill>
                  <a:schemeClr val="dk1"/>
                </a:solidFill>
                <a:latin typeface="Arial"/>
                <a:ea typeface="Arial"/>
                <a:cs typeface="Arial"/>
                <a:sym typeface="Arial"/>
              </a:rPr>
              <a:pPr marL="0" lvl="0" indent="0" algn="r" rtl="0">
                <a:spcBef>
                  <a:spcPts val="0"/>
                </a:spcBef>
                <a:spcAft>
                  <a:spcPts val="0"/>
                </a:spcAft>
                <a:buNone/>
              </a:pPr>
              <a:t>40</a:t>
            </a:fld>
            <a:endParaRPr sz="1867">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fade">
                                      <p:cBhvr>
                                        <p:cTn id="7" dur="10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xEl>
                                              <p:pRg st="1" end="1"/>
                                            </p:txEl>
                                          </p:spTgt>
                                        </p:tgtEl>
                                        <p:attrNameLst>
                                          <p:attrName>style.visibility</p:attrName>
                                        </p:attrNameLst>
                                      </p:cBhvr>
                                      <p:to>
                                        <p:strVal val="visible"/>
                                      </p:to>
                                    </p:set>
                                    <p:animEffect transition="in" filter="fade">
                                      <p:cBhvr>
                                        <p:cTn id="12" dur="1000"/>
                                        <p:tgtEl>
                                          <p:spTgt spid="4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body" idx="1"/>
          </p:nvPr>
        </p:nvSpPr>
        <p:spPr>
          <a:xfrm>
            <a:off x="1397000" y="2833688"/>
            <a:ext cx="9398000" cy="86048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C00000"/>
              </a:buClr>
              <a:buSzPts val="4800"/>
              <a:buNone/>
            </a:pPr>
            <a:r>
              <a:rPr lang="hi-IN" sz="4800" b="1">
                <a:solidFill>
                  <a:srgbClr val="C00000"/>
                </a:solidFill>
              </a:rPr>
              <a:t>धन्यवाद</a:t>
            </a:r>
            <a:endParaRPr sz="4800" b="1">
              <a:solidFill>
                <a:srgbClr val="C00000"/>
              </a:solidFill>
            </a:endParaRPr>
          </a:p>
        </p:txBody>
      </p:sp>
      <p:sp>
        <p:nvSpPr>
          <p:cNvPr id="409" name="Google Shape;409;p5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41</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0" y="2905026"/>
            <a:ext cx="450985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3200"/>
              <a:buFont typeface="Open Sans"/>
              <a:buNone/>
            </a:pPr>
            <a:r>
              <a:rPr lang="hi-IN" sz="3200" b="1">
                <a:solidFill>
                  <a:srgbClr val="C00000"/>
                </a:solidFill>
              </a:rPr>
              <a:t>बचाव का प्रयास करने का निर्णय</a:t>
            </a:r>
            <a:endParaRPr sz="3200" b="1">
              <a:solidFill>
                <a:srgbClr val="C00000"/>
              </a:solidFill>
            </a:endParaRPr>
          </a:p>
        </p:txBody>
      </p:sp>
      <p:sp>
        <p:nvSpPr>
          <p:cNvPr id="120" name="Google Shape;120;p17"/>
          <p:cNvSpPr txBox="1">
            <a:spLocks noGrp="1"/>
          </p:cNvSpPr>
          <p:nvPr>
            <p:ph type="body" idx="1"/>
          </p:nvPr>
        </p:nvSpPr>
        <p:spPr>
          <a:xfrm>
            <a:off x="4720168" y="2619214"/>
            <a:ext cx="6843944" cy="2024503"/>
          </a:xfrm>
          <a:prstGeom prst="rect">
            <a:avLst/>
          </a:prstGeom>
          <a:solidFill>
            <a:schemeClr val="lt2"/>
          </a:solidFill>
          <a:ln>
            <a:noFill/>
          </a:ln>
        </p:spPr>
        <p:txBody>
          <a:bodyPr spcFirstLastPara="1" wrap="square" lIns="91425" tIns="45700" rIns="91425" bIns="45700" anchor="t" anchorCtr="0">
            <a:normAutofit/>
          </a:bodyPr>
          <a:lstStyle/>
          <a:p>
            <a:pPr marL="28786" lvl="0" indent="-28786" algn="l" rtl="0">
              <a:lnSpc>
                <a:spcPct val="90000"/>
              </a:lnSpc>
              <a:spcBef>
                <a:spcPts val="0"/>
              </a:spcBef>
              <a:spcAft>
                <a:spcPts val="0"/>
              </a:spcAft>
              <a:buClr>
                <a:schemeClr val="dk1"/>
              </a:buClr>
              <a:buSzPts val="2800"/>
              <a:buFont typeface="Noto Sans Symbols"/>
              <a:buChar char="⮚"/>
            </a:pPr>
            <a:r>
              <a:rPr lang="hi-IN"/>
              <a:t>जोखिम जो बचावकर्ता के लिए हो सकते  है</a:t>
            </a:r>
            <a:br>
              <a:rPr lang="hi-IN"/>
            </a:br>
            <a:r>
              <a:rPr lang="hi-IN"/>
              <a:t>अधिकतम लोगों के लिए अच्छा है</a:t>
            </a:r>
            <a:endParaRPr/>
          </a:p>
        </p:txBody>
      </p:sp>
      <p:sp>
        <p:nvSpPr>
          <p:cNvPr id="121" name="Google Shape;121;p1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09728" y="2566698"/>
            <a:ext cx="4509856" cy="15926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Open Sans"/>
              <a:buNone/>
            </a:pPr>
            <a:r>
              <a:rPr lang="hi-IN" b="1">
                <a:solidFill>
                  <a:srgbClr val="C00000"/>
                </a:solidFill>
              </a:rPr>
              <a:t>खोज और बचाव के लक्ष्य</a:t>
            </a:r>
            <a:endParaRPr/>
          </a:p>
        </p:txBody>
      </p:sp>
      <p:sp>
        <p:nvSpPr>
          <p:cNvPr id="127" name="Google Shape;127;p18"/>
          <p:cNvSpPr txBox="1">
            <a:spLocks noGrp="1"/>
          </p:cNvSpPr>
          <p:nvPr>
            <p:ph type="body" idx="1"/>
          </p:nvPr>
        </p:nvSpPr>
        <p:spPr>
          <a:xfrm>
            <a:off x="5056632" y="2409824"/>
            <a:ext cx="6333744" cy="2597181"/>
          </a:xfrm>
          <a:prstGeom prst="rect">
            <a:avLst/>
          </a:prstGeom>
          <a:solidFill>
            <a:schemeClr val="lt2"/>
          </a:solidFill>
          <a:ln>
            <a:noFill/>
          </a:ln>
        </p:spPr>
        <p:txBody>
          <a:bodyPr spcFirstLastPara="1" wrap="square" lIns="91425" tIns="45700" rIns="91425" bIns="45700" anchor="t" anchorCtr="0">
            <a:noAutofit/>
          </a:bodyPr>
          <a:lstStyle/>
          <a:p>
            <a:pPr marL="552024" lvl="0" indent="-457200" algn="l" rtl="0">
              <a:lnSpc>
                <a:spcPct val="176666"/>
              </a:lnSpc>
              <a:spcBef>
                <a:spcPts val="0"/>
              </a:spcBef>
              <a:spcAft>
                <a:spcPts val="0"/>
              </a:spcAft>
              <a:buClr>
                <a:schemeClr val="dk1"/>
              </a:buClr>
              <a:buSzPts val="2400"/>
              <a:buChar char="•"/>
            </a:pPr>
            <a:r>
              <a:rPr lang="hi-IN" sz="2400" dirty="0"/>
              <a:t>कम से कम समय में अधिक संख्या  में लोगों को बचाना I</a:t>
            </a:r>
            <a:br>
              <a:rPr lang="hi-IN" sz="2400" dirty="0"/>
            </a:br>
            <a:r>
              <a:rPr lang="hi-IN" sz="2400" dirty="0"/>
              <a:t>पहले हल्के मलबे या ढांचे में   फंसे पीड़ितों को बचाएं I</a:t>
            </a:r>
            <a:endParaRPr sz="2400" dirty="0"/>
          </a:p>
        </p:txBody>
      </p:sp>
      <p:sp>
        <p:nvSpPr>
          <p:cNvPr id="128" name="Google Shape;128;p1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0" y="2103120"/>
            <a:ext cx="4509856" cy="23844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00000"/>
              <a:buFont typeface="Open Sans"/>
              <a:buNone/>
            </a:pPr>
            <a:r>
              <a:rPr lang="hi-IN" sz="4000" b="1">
                <a:solidFill>
                  <a:srgbClr val="C00000"/>
                </a:solidFill>
              </a:rPr>
              <a:t> समुदायिक आपातकालीन प्रतिक्रिया दल(CERT) खोज और बचाव स्थल का मुल्यांकन</a:t>
            </a:r>
            <a:endParaRPr sz="4000" b="1">
              <a:solidFill>
                <a:srgbClr val="C00000"/>
              </a:solidFill>
            </a:endParaRPr>
          </a:p>
        </p:txBody>
      </p:sp>
      <p:sp>
        <p:nvSpPr>
          <p:cNvPr id="134" name="Google Shape;134;p19"/>
          <p:cNvSpPr txBox="1">
            <a:spLocks noGrp="1"/>
          </p:cNvSpPr>
          <p:nvPr>
            <p:ph type="body" idx="1"/>
          </p:nvPr>
        </p:nvSpPr>
        <p:spPr>
          <a:xfrm>
            <a:off x="5122504" y="1475613"/>
            <a:ext cx="5841152" cy="4262438"/>
          </a:xfrm>
          <a:prstGeom prst="rect">
            <a:avLst/>
          </a:prstGeom>
          <a:solidFill>
            <a:schemeClr val="lt2"/>
          </a:solidFill>
          <a:ln>
            <a:noFill/>
          </a:ln>
        </p:spPr>
        <p:txBody>
          <a:bodyPr spcFirstLastPara="1" wrap="square" lIns="91425" tIns="45700" rIns="91425" bIns="45700" anchor="t" anchorCtr="0">
            <a:normAutofit/>
          </a:bodyPr>
          <a:lstStyle/>
          <a:p>
            <a:pPr marL="697636" lvl="0" indent="-668849" algn="l" rtl="0">
              <a:lnSpc>
                <a:spcPct val="90000"/>
              </a:lnSpc>
              <a:spcBef>
                <a:spcPts val="0"/>
              </a:spcBef>
              <a:spcAft>
                <a:spcPts val="0"/>
              </a:spcAft>
              <a:buClr>
                <a:srgbClr val="050391"/>
              </a:buClr>
              <a:buSzPts val="2800"/>
              <a:buAutoNum type="arabicPeriod"/>
            </a:pPr>
            <a:r>
              <a:rPr lang="hi-IN"/>
              <a:t>तथ्य इकठ्ठा करें  I</a:t>
            </a:r>
            <a:endParaRPr/>
          </a:p>
          <a:p>
            <a:pPr marL="697636" lvl="0" indent="-668849" algn="l" rtl="0">
              <a:lnSpc>
                <a:spcPct val="90000"/>
              </a:lnSpc>
              <a:spcBef>
                <a:spcPts val="373"/>
              </a:spcBef>
              <a:spcAft>
                <a:spcPts val="0"/>
              </a:spcAft>
              <a:buClr>
                <a:srgbClr val="050391"/>
              </a:buClr>
              <a:buSzPts val="2800"/>
              <a:buAutoNum type="arabicPeriod"/>
            </a:pPr>
            <a:r>
              <a:rPr lang="hi-IN"/>
              <a:t>क्षति का आकलन करें </a:t>
            </a:r>
            <a:endParaRPr/>
          </a:p>
          <a:p>
            <a:pPr marL="685783" lvl="0" indent="-662923" algn="l" rtl="0">
              <a:lnSpc>
                <a:spcPct val="90000"/>
              </a:lnSpc>
              <a:spcBef>
                <a:spcPts val="433"/>
              </a:spcBef>
              <a:spcAft>
                <a:spcPts val="0"/>
              </a:spcAft>
              <a:buClr>
                <a:srgbClr val="070A85"/>
              </a:buClr>
              <a:buSzPts val="2800"/>
              <a:buAutoNum type="arabicPeriod"/>
            </a:pPr>
            <a:r>
              <a:rPr lang="hi-IN"/>
              <a:t>संभावनाओं पे विचार करें I </a:t>
            </a:r>
            <a:endParaRPr/>
          </a:p>
          <a:p>
            <a:pPr marL="685783" lvl="0" indent="-662923" algn="l" rtl="0">
              <a:lnSpc>
                <a:spcPct val="90000"/>
              </a:lnSpc>
              <a:spcBef>
                <a:spcPts val="433"/>
              </a:spcBef>
              <a:spcAft>
                <a:spcPts val="0"/>
              </a:spcAft>
              <a:buClr>
                <a:srgbClr val="070A85"/>
              </a:buClr>
              <a:buSzPts val="2800"/>
              <a:buAutoNum type="arabicPeriod"/>
            </a:pPr>
            <a:r>
              <a:rPr lang="hi-IN"/>
              <a:t>अपनी स्थिति का आकलन करें I</a:t>
            </a:r>
            <a:endParaRPr/>
          </a:p>
          <a:p>
            <a:pPr marL="685783" lvl="0" indent="-662923" algn="l" rtl="0">
              <a:lnSpc>
                <a:spcPct val="90000"/>
              </a:lnSpc>
              <a:spcBef>
                <a:spcPts val="433"/>
              </a:spcBef>
              <a:spcAft>
                <a:spcPts val="0"/>
              </a:spcAft>
              <a:buClr>
                <a:srgbClr val="070A85"/>
              </a:buClr>
              <a:buSzPts val="2800"/>
              <a:buAutoNum type="arabicPeriod"/>
            </a:pPr>
            <a:r>
              <a:rPr lang="hi-IN"/>
              <a:t>प्राथमिकतायें स्थापित करें I </a:t>
            </a:r>
            <a:endParaRPr/>
          </a:p>
          <a:p>
            <a:pPr marL="685783" lvl="0" indent="-662923" algn="l" rtl="0">
              <a:lnSpc>
                <a:spcPct val="90000"/>
              </a:lnSpc>
              <a:spcBef>
                <a:spcPts val="433"/>
              </a:spcBef>
              <a:spcAft>
                <a:spcPts val="0"/>
              </a:spcAft>
              <a:buClr>
                <a:srgbClr val="070A85"/>
              </a:buClr>
              <a:buSzPts val="2800"/>
              <a:buAutoNum type="arabicPeriod"/>
            </a:pPr>
            <a:r>
              <a:rPr lang="hi-IN"/>
              <a:t>कार्य योजनायें विकसित करें I </a:t>
            </a:r>
            <a:endParaRPr/>
          </a:p>
          <a:p>
            <a:pPr marL="686628" lvl="0" indent="-662923" algn="l" rtl="0">
              <a:lnSpc>
                <a:spcPct val="90000"/>
              </a:lnSpc>
              <a:spcBef>
                <a:spcPts val="373"/>
              </a:spcBef>
              <a:spcAft>
                <a:spcPts val="0"/>
              </a:spcAft>
              <a:buClr>
                <a:srgbClr val="000872"/>
              </a:buClr>
              <a:buSzPts val="2800"/>
              <a:buAutoNum type="arabicPeriod"/>
            </a:pPr>
            <a:r>
              <a:rPr lang="hi-IN"/>
              <a:t> कारवाई करें । </a:t>
            </a:r>
            <a:endParaRPr/>
          </a:p>
          <a:p>
            <a:pPr marL="686628" lvl="0" indent="-662923" algn="l" rtl="0">
              <a:lnSpc>
                <a:spcPct val="90000"/>
              </a:lnSpc>
              <a:spcBef>
                <a:spcPts val="373"/>
              </a:spcBef>
              <a:spcAft>
                <a:spcPts val="0"/>
              </a:spcAft>
              <a:buClr>
                <a:srgbClr val="000872"/>
              </a:buClr>
              <a:buSzPts val="2800"/>
              <a:buAutoNum type="arabicPeriod"/>
            </a:pPr>
            <a:r>
              <a:rPr lang="hi-IN"/>
              <a:t>प्रगति का मूल्यांकन करें  I </a:t>
            </a:r>
            <a:endParaRPr/>
          </a:p>
          <a:p>
            <a:pPr marL="228600" lvl="0" indent="-50800" algn="l" rtl="0">
              <a:lnSpc>
                <a:spcPct val="90000"/>
              </a:lnSpc>
              <a:spcBef>
                <a:spcPts val="1000"/>
              </a:spcBef>
              <a:spcAft>
                <a:spcPts val="0"/>
              </a:spcAft>
              <a:buClr>
                <a:schemeClr val="dk1"/>
              </a:buClr>
              <a:buSzPts val="2800"/>
              <a:buNone/>
            </a:pPr>
            <a:endParaRPr/>
          </a:p>
        </p:txBody>
      </p:sp>
      <p:sp>
        <p:nvSpPr>
          <p:cNvPr id="135" name="Google Shape;135;p1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137160" y="2621562"/>
            <a:ext cx="450985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Open Sans"/>
              <a:buNone/>
            </a:pPr>
            <a:r>
              <a:rPr lang="hi-IN" b="1">
                <a:solidFill>
                  <a:srgbClr val="C00000"/>
                </a:solidFill>
              </a:rPr>
              <a:t>चरण 1: तथ्य इकट्ठा करें</a:t>
            </a:r>
            <a:endParaRPr b="1">
              <a:solidFill>
                <a:srgbClr val="C00000"/>
              </a:solidFill>
            </a:endParaRPr>
          </a:p>
        </p:txBody>
      </p:sp>
      <p:sp>
        <p:nvSpPr>
          <p:cNvPr id="141" name="Google Shape;141;p20"/>
          <p:cNvSpPr txBox="1">
            <a:spLocks noGrp="1"/>
          </p:cNvSpPr>
          <p:nvPr>
            <p:ph type="body" idx="1"/>
          </p:nvPr>
        </p:nvSpPr>
        <p:spPr>
          <a:xfrm>
            <a:off x="5340096" y="1910456"/>
            <a:ext cx="6013704" cy="4288866"/>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hi-IN" b="1"/>
              <a:t>विचार करें:</a:t>
            </a:r>
            <a:br>
              <a:rPr lang="hi-IN" b="1"/>
            </a:br>
            <a:r>
              <a:rPr lang="hi-IN" b="1"/>
              <a:t>घटना का समय और सप्ताह का दिन।</a:t>
            </a:r>
            <a:br>
              <a:rPr lang="hi-IN" b="1"/>
            </a:br>
            <a:r>
              <a:rPr lang="hi-IN" b="1"/>
              <a:t>निर्माण प्रकार। </a:t>
            </a:r>
            <a:br>
              <a:rPr lang="hi-IN" b="1"/>
            </a:br>
            <a:r>
              <a:rPr lang="hi-IN" b="1"/>
              <a:t>मौसम।</a:t>
            </a:r>
            <a:br>
              <a:rPr lang="hi-IN" b="1"/>
            </a:br>
            <a:r>
              <a:rPr lang="hi-IN" b="1"/>
              <a:t>खतरें ।</a:t>
            </a:r>
            <a:br>
              <a:rPr lang="hi-IN" b="1"/>
            </a:br>
            <a:r>
              <a:rPr lang="hi-IN" b="1"/>
              <a:t>तथ्यों को सही ढंग से इकट्ठा करें</a:t>
            </a:r>
            <a:endParaRPr/>
          </a:p>
        </p:txBody>
      </p:sp>
      <p:sp>
        <p:nvSpPr>
          <p:cNvPr id="142" name="Google Shape;142;p2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137160" y="2249424"/>
            <a:ext cx="4509856" cy="2700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Open Sans"/>
              <a:buNone/>
            </a:pPr>
            <a:r>
              <a:rPr lang="hi-IN" b="1">
                <a:solidFill>
                  <a:srgbClr val="C00000"/>
                </a:solidFill>
              </a:rPr>
              <a:t>चरण 2:</a:t>
            </a:r>
            <a:br>
              <a:rPr lang="hi-IN" b="1">
                <a:solidFill>
                  <a:srgbClr val="C00000"/>
                </a:solidFill>
              </a:rPr>
            </a:br>
            <a:r>
              <a:rPr lang="hi-IN" b="1">
                <a:solidFill>
                  <a:srgbClr val="C00000"/>
                </a:solidFill>
              </a:rPr>
              <a:t>क्षति का आकलन करें और संवाद करें</a:t>
            </a:r>
            <a:endParaRPr b="1">
              <a:solidFill>
                <a:srgbClr val="C00000"/>
              </a:solidFill>
            </a:endParaRPr>
          </a:p>
        </p:txBody>
      </p:sp>
      <p:sp>
        <p:nvSpPr>
          <p:cNvPr id="148" name="Google Shape;148;p21"/>
          <p:cNvSpPr txBox="1">
            <a:spLocks noGrp="1"/>
          </p:cNvSpPr>
          <p:nvPr>
            <p:ph type="body" idx="1"/>
          </p:nvPr>
        </p:nvSpPr>
        <p:spPr>
          <a:xfrm>
            <a:off x="5367528" y="1904999"/>
            <a:ext cx="5986272" cy="3563113"/>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t>CERT मिशन मे  बदलाव करना है यदि:</a:t>
            </a:r>
            <a:br>
              <a:rPr lang="hi-IN"/>
            </a:br>
            <a:r>
              <a:rPr lang="hi-IN"/>
              <a:t>नुकसान हल्का है।</a:t>
            </a:r>
            <a:br>
              <a:rPr lang="hi-IN"/>
            </a:br>
            <a:r>
              <a:rPr lang="hi-IN"/>
              <a:t>क्षति मध्यम है।</a:t>
            </a:r>
            <a:br>
              <a:rPr lang="hi-IN"/>
            </a:br>
            <a:r>
              <a:rPr lang="hi-IN"/>
              <a:t>नुकसान भारी है।</a:t>
            </a:r>
            <a:br>
              <a:rPr lang="hi-IN"/>
            </a:br>
            <a:r>
              <a:rPr lang="hi-IN"/>
              <a:t>संरचना के प्रकार और उम्र पर विचार करें।</a:t>
            </a:r>
            <a:br>
              <a:rPr lang="hi-IN"/>
            </a:br>
            <a:r>
              <a:rPr lang="hi-IN"/>
              <a:t>भारी क्षति वाली संरचना में कभी न प्रवेश करें!</a:t>
            </a:r>
            <a:endParaRPr/>
          </a:p>
        </p:txBody>
      </p:sp>
      <p:sp>
        <p:nvSpPr>
          <p:cNvPr id="149" name="Google Shape;149;p2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Widescreen</PresentationFormat>
  <Paragraphs>151</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Noto Sans Symbols</vt:lpstr>
      <vt:lpstr>Open Sans</vt:lpstr>
      <vt:lpstr>Open Sans SemiBold</vt:lpstr>
      <vt:lpstr>Times New Roman</vt:lpstr>
      <vt:lpstr>Office Theme</vt:lpstr>
      <vt:lpstr>PowerPoint Presentation</vt:lpstr>
      <vt:lpstr>उद्देश्य : </vt:lpstr>
      <vt:lpstr>PowerPoint Presentation</vt:lpstr>
      <vt:lpstr>खोज और बचाव योजना</vt:lpstr>
      <vt:lpstr>बचाव का प्रयास करने का निर्णय</vt:lpstr>
      <vt:lpstr>खोज और बचाव के लक्ष्य</vt:lpstr>
      <vt:lpstr> समुदायिक आपातकालीन प्रतिक्रिया दल(CERT) खोज और बचाव स्थल का मुल्यांकन</vt:lpstr>
      <vt:lpstr>चरण 1: तथ्य इकट्ठा करें</vt:lpstr>
      <vt:lpstr>चरण 2: क्षति का आकलन करें और संवाद करें</vt:lpstr>
      <vt:lpstr>ढांचा  गिरने का बुनियादी तरीके  </vt:lpstr>
      <vt:lpstr>PowerPoint Presentation</vt:lpstr>
      <vt:lpstr>PowerPoint Presentation</vt:lpstr>
      <vt:lpstr>PowerPoint Presentation</vt:lpstr>
      <vt:lpstr>PowerPoint Presentation</vt:lpstr>
      <vt:lpstr>खोज के तरीके</vt:lpstr>
      <vt:lpstr>प्रभावी खोज पद्धति</vt:lpstr>
      <vt:lpstr>हेलिंग विधि</vt:lpstr>
      <vt:lpstr>PowerPoint Presentation</vt:lpstr>
      <vt:lpstr>सुरक्षा सम्बन्धी विचार </vt:lpstr>
      <vt:lpstr>बचाव अभियान चलाना</vt:lpstr>
      <vt:lpstr>एक सुरक्षित वातावरण बनाना</vt:lpstr>
      <vt:lpstr>जोखिम को कम करने के लिए सावधानियां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पहला चरण </vt:lpstr>
      <vt:lpstr>PowerPoint Presentation</vt:lpstr>
      <vt:lpstr>PowerPoint Presentation</vt:lpstr>
      <vt:lpstr>PowerPoint Presentation</vt:lpstr>
      <vt:lpstr>PowerPoint Presentation</vt:lpstr>
      <vt:lpstr>PowerPoint Presentation</vt:lpstr>
      <vt:lpstr>PowerPoint Presentation</vt:lpstr>
      <vt:lpstr>पीड़ितों को हटाना</vt:lpstr>
      <vt:lpstr>समीक्षा</vt:lpstr>
      <vt:lpstr>PowerPoint Presentation</vt:lpstr>
      <vt:lpstr>मूल्यांकन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7</cp:revision>
  <dcterms:modified xsi:type="dcterms:W3CDTF">2025-12-18T07:23:41Z</dcterms:modified>
</cp:coreProperties>
</file>