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8" r:id="rId2"/>
    <p:sldId id="320" r:id="rId3"/>
    <p:sldId id="345" r:id="rId4"/>
    <p:sldId id="346" r:id="rId5"/>
    <p:sldId id="1118" r:id="rId6"/>
    <p:sldId id="1119" r:id="rId7"/>
    <p:sldId id="1120" r:id="rId8"/>
    <p:sldId id="1121" r:id="rId9"/>
    <p:sldId id="1122" r:id="rId10"/>
    <p:sldId id="1123" r:id="rId11"/>
    <p:sldId id="1124" r:id="rId12"/>
    <p:sldId id="1125" r:id="rId13"/>
    <p:sldId id="1126" r:id="rId14"/>
    <p:sldId id="1127" r:id="rId15"/>
    <p:sldId id="1128" r:id="rId16"/>
    <p:sldId id="1129" r:id="rId17"/>
    <p:sldId id="296" r:id="rId18"/>
    <p:sldId id="298" r:id="rId19"/>
    <p:sldId id="1117" r:id="rId20"/>
    <p:sldId id="29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8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DC5F4-00E2-4AE8-9E8D-FBCE9E0BEDFD}" type="datetimeFigureOut">
              <a:rPr lang="en-IN" smtClean="0"/>
              <a:t>17-12-2025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FDD0C-A981-403B-BACA-87F1C62DD390}" type="slidenum">
              <a:rPr lang="en-IN" smtClean="0"/>
              <a:t>‹#›</a:t>
            </a:fld>
            <a:endParaRPr lang="en-IN"/>
          </a:p>
        </p:txBody>
      </p:sp>
    </p:spTree>
    <p:extLst>
      <p:ext uri="{BB962C8B-B14F-4D97-AF65-F5344CB8AC3E}">
        <p14:creationId xmlns:p14="http://schemas.microsoft.com/office/powerpoint/2010/main" val="3601085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FDD0C-A981-403B-BACA-87F1C62DD390}" type="slidenum">
              <a:rPr lang="en-IN" smtClean="0"/>
              <a:t>5</a:t>
            </a:fld>
            <a:endParaRPr lang="en-IN"/>
          </a:p>
        </p:txBody>
      </p:sp>
    </p:spTree>
    <p:extLst>
      <p:ext uri="{BB962C8B-B14F-4D97-AF65-F5344CB8AC3E}">
        <p14:creationId xmlns:p14="http://schemas.microsoft.com/office/powerpoint/2010/main" val="222955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FDD0C-A981-403B-BACA-87F1C62DD390}" type="slidenum">
              <a:rPr lang="en-IN" smtClean="0"/>
              <a:t>15</a:t>
            </a:fld>
            <a:endParaRPr lang="en-IN"/>
          </a:p>
        </p:txBody>
      </p:sp>
    </p:spTree>
    <p:extLst>
      <p:ext uri="{BB962C8B-B14F-4D97-AF65-F5344CB8AC3E}">
        <p14:creationId xmlns:p14="http://schemas.microsoft.com/office/powerpoint/2010/main" val="41180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FDD0C-A981-403B-BACA-87F1C62DD390}" type="slidenum">
              <a:rPr lang="en-IN" smtClean="0"/>
              <a:t>17</a:t>
            </a:fld>
            <a:endParaRPr lang="en-IN"/>
          </a:p>
        </p:txBody>
      </p:sp>
    </p:spTree>
    <p:extLst>
      <p:ext uri="{BB962C8B-B14F-4D97-AF65-F5344CB8AC3E}">
        <p14:creationId xmlns:p14="http://schemas.microsoft.com/office/powerpoint/2010/main" val="303370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602356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30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2.imimg.com/data2/OH/JP/MY-5786201/4-gas-lel-o2-h2s-co-500x500.jpg">
            <a:extLst>
              <a:ext uri="{FF2B5EF4-FFF2-40B4-BE49-F238E27FC236}">
                <a16:creationId xmlns:a16="http://schemas.microsoft.com/office/drawing/2014/main" id="{BC0B9D5D-3351-44C5-B583-97DCB851A7F6}"/>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7603"/>
            <a:ext cx="12177699" cy="68351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0" y="1878647"/>
            <a:ext cx="8517835" cy="884431"/>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168339" y="1921138"/>
            <a:ext cx="8101018" cy="830997"/>
          </a:xfrm>
          <a:prstGeom prst="rect">
            <a:avLst/>
          </a:prstGeom>
        </p:spPr>
        <p:txBody>
          <a:bodyPr wrap="square">
            <a:spAutoFit/>
          </a:bodyPr>
          <a:lstStyle/>
          <a:p>
            <a:r>
              <a:rPr lang="hi-IN" sz="4800" b="1" dirty="0">
                <a:solidFill>
                  <a:schemeClr val="bg1"/>
                </a:solidFill>
                <a:latin typeface="Open sans"/>
              </a:rPr>
              <a:t>गैस अलर्ट माइक्रो 5 डिटेक्टर</a:t>
            </a:r>
            <a:endParaRPr lang="en-IN" sz="4800" b="1" dirty="0">
              <a:solidFill>
                <a:schemeClr val="bg1"/>
              </a:solidFill>
              <a:latin typeface="Open sans"/>
            </a:endParaRPr>
          </a:p>
        </p:txBody>
      </p:sp>
      <p:sp>
        <p:nvSpPr>
          <p:cNvPr id="4" name="TextBox 3">
            <a:extLst>
              <a:ext uri="{FF2B5EF4-FFF2-40B4-BE49-F238E27FC236}">
                <a16:creationId xmlns:a16="http://schemas.microsoft.com/office/drawing/2014/main" id="{B58EBC23-16F2-A093-B937-49D9B31E22F1}"/>
              </a:ext>
            </a:extLst>
          </p:cNvPr>
          <p:cNvSpPr txBox="1"/>
          <p:nvPr/>
        </p:nvSpPr>
        <p:spPr>
          <a:xfrm>
            <a:off x="7014953" y="6033838"/>
            <a:ext cx="6155054" cy="675441"/>
          </a:xfrm>
          <a:prstGeom prst="rect">
            <a:avLst/>
          </a:prstGeom>
          <a:noFill/>
        </p:spPr>
        <p:txBody>
          <a:bodyPr wrap="square">
            <a:spAutoFit/>
          </a:bodyPr>
          <a:lstStyle/>
          <a:p>
            <a:pPr>
              <a:lnSpc>
                <a:spcPct val="107000"/>
              </a:lnSpc>
              <a:spcAft>
                <a:spcPts val="800"/>
              </a:spcAft>
              <a:buNone/>
            </a:pPr>
            <a:r>
              <a:rPr lang="hi-IN" sz="3600" b="1" dirty="0">
                <a:effectLst/>
                <a:latin typeface="Kruti Dev 092" pitchFamily="2" charset="0"/>
                <a:ea typeface="Calibri" panose="020F0502020204030204" pitchFamily="34" charset="0"/>
                <a:cs typeface="Mangal" panose="02040503050203030202" pitchFamily="18" charset="0"/>
              </a:rPr>
              <a:t>सिपाही/</a:t>
            </a:r>
            <a:r>
              <a:rPr lang="hi-IN" sz="3600" b="1" dirty="0" err="1">
                <a:effectLst/>
                <a:latin typeface="Kruti Dev 092" pitchFamily="2" charset="0"/>
                <a:ea typeface="Calibri" panose="020F0502020204030204" pitchFamily="34" charset="0"/>
                <a:cs typeface="Mangal" panose="02040503050203030202" pitchFamily="18" charset="0"/>
              </a:rPr>
              <a:t>जीडी</a:t>
            </a:r>
            <a:r>
              <a:rPr lang="hi-IN" sz="3600" b="1" dirty="0">
                <a:effectLst/>
                <a:latin typeface="Kruti Dev 092" pitchFamily="2" charset="0"/>
                <a:ea typeface="Calibri" panose="020F0502020204030204" pitchFamily="34" charset="0"/>
                <a:cs typeface="Mangal" panose="02040503050203030202" pitchFamily="18" charset="0"/>
              </a:rPr>
              <a:t> पवित्र </a:t>
            </a:r>
            <a:r>
              <a:rPr lang="hi-IN" sz="3600" b="1" dirty="0" err="1">
                <a:effectLst/>
                <a:latin typeface="Kruti Dev 092" pitchFamily="2" charset="0"/>
                <a:ea typeface="Calibri" panose="020F0502020204030204" pitchFamily="34" charset="0"/>
                <a:cs typeface="Mangal" panose="02040503050203030202" pitchFamily="18" charset="0"/>
              </a:rPr>
              <a:t>मण्‍डल</a:t>
            </a:r>
            <a:endParaRPr lang="en-IN" sz="44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4" y="2239621"/>
            <a:ext cx="4547953" cy="1905000"/>
          </a:xfrm>
        </p:spPr>
        <p:txBody>
          <a:bodyPr>
            <a:noAutofit/>
          </a:bodyPr>
          <a:lstStyle/>
          <a:p>
            <a:r>
              <a:rPr lang="hi-IN" sz="4800" b="1" dirty="0">
                <a:solidFill>
                  <a:srgbClr val="C00000"/>
                </a:solidFill>
                <a:latin typeface="Open sans" panose="020B0606030504020204"/>
                <a:cs typeface="Arial" pitchFamily="34" charset="0"/>
              </a:rPr>
              <a:t>कनेक्टर</a:t>
            </a:r>
            <a:br>
              <a:rPr lang="en-US" sz="4800" b="1" dirty="0">
                <a:solidFill>
                  <a:srgbClr val="C00000"/>
                </a:solidFill>
                <a:latin typeface="Open sans" panose="020B0606030504020204"/>
                <a:cs typeface="Arial" pitchFamily="34" charset="0"/>
              </a:rPr>
            </a:br>
            <a:r>
              <a:rPr lang="en-US" sz="4800" b="1" dirty="0">
                <a:solidFill>
                  <a:srgbClr val="C00000"/>
                </a:solidFill>
                <a:latin typeface="Open sans" panose="020B0606030504020204"/>
                <a:cs typeface="Arial" pitchFamily="34" charset="0"/>
              </a:rPr>
              <a:t>(</a:t>
            </a:r>
            <a:r>
              <a:rPr lang="hi-IN" sz="4800" b="1" dirty="0">
                <a:solidFill>
                  <a:srgbClr val="C00000"/>
                </a:solidFill>
                <a:latin typeface="Open sans" panose="020B0606030504020204"/>
                <a:cs typeface="Arial" pitchFamily="34" charset="0"/>
              </a:rPr>
              <a:t>जोड़ने वाला यंत्र</a:t>
            </a:r>
            <a:r>
              <a:rPr lang="en-US" sz="4800" b="1" dirty="0">
                <a:solidFill>
                  <a:srgbClr val="C00000"/>
                </a:solidFill>
                <a:latin typeface="Open sans" panose="020B0606030504020204"/>
                <a:cs typeface="Arial" pitchFamily="34" charset="0"/>
              </a:rPr>
              <a:t>)</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3">
            <a:extLst>
              <a:ext uri="{FF2B5EF4-FFF2-40B4-BE49-F238E27FC236}">
                <a16:creationId xmlns:a16="http://schemas.microsoft.com/office/drawing/2014/main" id="{72F54C0C-DF7A-4DF4-9F4D-D09C9F2EAEE2}"/>
              </a:ext>
            </a:extLst>
          </p:cNvPr>
          <p:cNvPicPr>
            <a:picLocks noChangeAspect="1" noChangeArrowheads="1"/>
          </p:cNvPicPr>
          <p:nvPr/>
        </p:nvPicPr>
        <p:blipFill>
          <a:blip r:embed="rId4" cstate="print"/>
          <a:srcRect/>
          <a:stretch>
            <a:fillRect/>
          </a:stretch>
        </p:blipFill>
        <p:spPr bwMode="auto">
          <a:xfrm>
            <a:off x="5655365" y="1434548"/>
            <a:ext cx="5411766" cy="4012095"/>
          </a:xfrm>
          <a:prstGeom prst="rect">
            <a:avLst/>
          </a:prstGeom>
          <a:noFill/>
          <a:ln w="9525">
            <a:noFill/>
            <a:miter lim="800000"/>
            <a:headEnd/>
            <a:tailEnd/>
          </a:ln>
          <a:effectLst/>
        </p:spPr>
      </p:pic>
    </p:spTree>
    <p:extLst>
      <p:ext uri="{BB962C8B-B14F-4D97-AF65-F5344CB8AC3E}">
        <p14:creationId xmlns:p14="http://schemas.microsoft.com/office/powerpoint/2010/main" val="362904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58" y="1384862"/>
            <a:ext cx="4365524" cy="1905000"/>
          </a:xfrm>
        </p:spPr>
        <p:txBody>
          <a:bodyPr>
            <a:noAutofit/>
          </a:bodyPr>
          <a:lstStyle/>
          <a:p>
            <a:r>
              <a:rPr lang="hi-IN" sz="4800" b="1" dirty="0">
                <a:solidFill>
                  <a:srgbClr val="C00000"/>
                </a:solidFill>
                <a:latin typeface="Open sans" panose="020B0606030504020204"/>
                <a:cs typeface="Arial" pitchFamily="34" charset="0"/>
              </a:rPr>
              <a:t>रिचार्जेबल बैटरी</a:t>
            </a:r>
            <a:endParaRPr lang="en-US" sz="48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
        <p:nvSpPr>
          <p:cNvPr id="10" name="Title 1">
            <a:extLst>
              <a:ext uri="{FF2B5EF4-FFF2-40B4-BE49-F238E27FC236}">
                <a16:creationId xmlns:a16="http://schemas.microsoft.com/office/drawing/2014/main" id="{67B70EA4-5B4F-45EA-B8F2-38C5C3A666CD}"/>
              </a:ext>
            </a:extLst>
          </p:cNvPr>
          <p:cNvSpPr txBox="1">
            <a:spLocks/>
          </p:cNvSpPr>
          <p:nvPr/>
        </p:nvSpPr>
        <p:spPr>
          <a:xfrm>
            <a:off x="688258" y="4121427"/>
            <a:ext cx="4365524" cy="1905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hi-IN" sz="4800" b="1" dirty="0">
                <a:solidFill>
                  <a:srgbClr val="C00000"/>
                </a:solidFill>
                <a:latin typeface="Open sans" panose="020B0606030504020204"/>
                <a:cs typeface="Arial" pitchFamily="34" charset="0"/>
              </a:rPr>
              <a:t>नॉट</a:t>
            </a:r>
            <a:r>
              <a:rPr lang="en-US" sz="4800" b="1" dirty="0">
                <a:solidFill>
                  <a:srgbClr val="C00000"/>
                </a:solidFill>
                <a:latin typeface="Open sans" panose="020B0606030504020204"/>
                <a:cs typeface="Arial" pitchFamily="34" charset="0"/>
              </a:rPr>
              <a:t> </a:t>
            </a:r>
            <a:r>
              <a:rPr lang="hi-IN" sz="4800" b="1" dirty="0">
                <a:solidFill>
                  <a:srgbClr val="C00000"/>
                </a:solidFill>
                <a:latin typeface="Open sans" panose="020B0606030504020204"/>
                <a:cs typeface="Arial" pitchFamily="34" charset="0"/>
              </a:rPr>
              <a:t>रिचार्जेबल बैटरी</a:t>
            </a:r>
            <a:endParaRPr lang="en-US" sz="4000" b="1" dirty="0">
              <a:solidFill>
                <a:srgbClr val="C00000"/>
              </a:solidFill>
              <a:latin typeface="Open sans" panose="020B0606030504020204"/>
              <a:cs typeface="Arial" pitchFamily="34" charset="0"/>
            </a:endParaRPr>
          </a:p>
        </p:txBody>
      </p:sp>
      <p:pic>
        <p:nvPicPr>
          <p:cNvPr id="12" name="Picture 2">
            <a:extLst>
              <a:ext uri="{FF2B5EF4-FFF2-40B4-BE49-F238E27FC236}">
                <a16:creationId xmlns:a16="http://schemas.microsoft.com/office/drawing/2014/main" id="{C2C12BE4-C0DD-4361-BF77-D66EC1DB9400}"/>
              </a:ext>
            </a:extLst>
          </p:cNvPr>
          <p:cNvPicPr>
            <a:picLocks noChangeAspect="1" noChangeArrowheads="1"/>
          </p:cNvPicPr>
          <p:nvPr/>
        </p:nvPicPr>
        <p:blipFill>
          <a:blip r:embed="rId4" cstate="print"/>
          <a:srcRect/>
          <a:stretch>
            <a:fillRect/>
          </a:stretch>
        </p:blipFill>
        <p:spPr bwMode="auto">
          <a:xfrm>
            <a:off x="5774636" y="1059366"/>
            <a:ext cx="5174973" cy="2697625"/>
          </a:xfrm>
          <a:prstGeom prst="rect">
            <a:avLst/>
          </a:prstGeom>
          <a:noFill/>
          <a:ln w="9525">
            <a:noFill/>
            <a:miter lim="800000"/>
            <a:headEnd/>
            <a:tailEnd/>
          </a:ln>
          <a:effectLst/>
        </p:spPr>
      </p:pic>
      <p:pic>
        <p:nvPicPr>
          <p:cNvPr id="13" name="Picture 12">
            <a:extLst>
              <a:ext uri="{FF2B5EF4-FFF2-40B4-BE49-F238E27FC236}">
                <a16:creationId xmlns:a16="http://schemas.microsoft.com/office/drawing/2014/main" id="{CD6501E4-4CC1-482B-B44F-FA22E7BDA504}"/>
              </a:ext>
            </a:extLst>
          </p:cNvPr>
          <p:cNvPicPr>
            <a:picLocks noChangeAspect="1" noChangeArrowheads="1"/>
          </p:cNvPicPr>
          <p:nvPr/>
        </p:nvPicPr>
        <p:blipFill>
          <a:blip r:embed="rId5" cstate="print"/>
          <a:srcRect/>
          <a:stretch>
            <a:fillRect/>
          </a:stretch>
        </p:blipFill>
        <p:spPr bwMode="auto">
          <a:xfrm>
            <a:off x="5774636" y="3985591"/>
            <a:ext cx="5174973" cy="2653748"/>
          </a:xfrm>
          <a:prstGeom prst="rect">
            <a:avLst/>
          </a:prstGeom>
          <a:noFill/>
          <a:ln w="9525">
            <a:noFill/>
            <a:miter lim="800000"/>
            <a:headEnd/>
            <a:tailEnd/>
          </a:ln>
          <a:effectLst/>
        </p:spPr>
      </p:pic>
    </p:spTree>
    <p:extLst>
      <p:ext uri="{BB962C8B-B14F-4D97-AF65-F5344CB8AC3E}">
        <p14:creationId xmlns:p14="http://schemas.microsoft.com/office/powerpoint/2010/main" val="112021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स्पेसिफिकेशन</a:t>
            </a:r>
            <a:br>
              <a:rPr lang="hi-IN" sz="4800" b="1" dirty="0">
                <a:solidFill>
                  <a:srgbClr val="C00000"/>
                </a:solidFill>
                <a:latin typeface="Open sans" panose="020B0606030504020204"/>
                <a:cs typeface="Arial" pitchFamily="34" charset="0"/>
              </a:rPr>
            </a:br>
            <a:r>
              <a:rPr lang="hi-IN" sz="4800" b="1" dirty="0">
                <a:solidFill>
                  <a:srgbClr val="C00000"/>
                </a:solidFill>
                <a:latin typeface="Open sans" panose="020B0606030504020204"/>
                <a:cs typeface="Arial" pitchFamily="34" charset="0"/>
              </a:rPr>
              <a:t>(विशेष विवरण)</a:t>
            </a:r>
            <a:endParaRPr lang="en-US" sz="48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876800" y="1435510"/>
            <a:ext cx="6629400" cy="4552336"/>
          </a:xfrm>
        </p:spPr>
        <p:txBody>
          <a:bodyPr>
            <a:noAutofit/>
          </a:bodyPr>
          <a:lstStyle/>
          <a:p>
            <a:pPr algn="just">
              <a:lnSpc>
                <a:spcPct val="120000"/>
              </a:lnSpc>
            </a:pPr>
            <a:r>
              <a:rPr lang="hi-IN" sz="2400" b="1" dirty="0">
                <a:latin typeface="Open sans" panose="020B0606030504020204"/>
              </a:rPr>
              <a:t>उपकरण के</a:t>
            </a:r>
            <a:r>
              <a:rPr lang="en-US" sz="2400" b="1" dirty="0">
                <a:latin typeface="Open sans" panose="020B0606030504020204"/>
              </a:rPr>
              <a:t> </a:t>
            </a:r>
            <a:r>
              <a:rPr lang="hi-IN" sz="2400" b="1" dirty="0">
                <a:latin typeface="Open sans" panose="020B0606030504020204"/>
              </a:rPr>
              <a:t>माप</a:t>
            </a:r>
            <a:r>
              <a:rPr lang="en-US" sz="2400" b="1" dirty="0">
                <a:latin typeface="Open sans" panose="020B0606030504020204"/>
              </a:rPr>
              <a:t>: </a:t>
            </a:r>
            <a:r>
              <a:rPr lang="en-US" sz="2400" dirty="0">
                <a:latin typeface="Open sans" panose="020B0606030504020204"/>
              </a:rPr>
              <a:t>14.5 x 7.4 x 3.8 </a:t>
            </a:r>
            <a:r>
              <a:rPr lang="hi-IN" sz="2400" dirty="0">
                <a:latin typeface="Open sans" panose="020B0606030504020204"/>
              </a:rPr>
              <a:t>सेमी </a:t>
            </a:r>
            <a:r>
              <a:rPr lang="en-US" sz="2400" dirty="0">
                <a:latin typeface="Open sans" panose="020B0606030504020204"/>
              </a:rPr>
              <a:t>(5.7 x 2.9 x 1.5 </a:t>
            </a:r>
            <a:r>
              <a:rPr lang="hi-IN" sz="2400" dirty="0">
                <a:latin typeface="Open sans" panose="020B0606030504020204"/>
              </a:rPr>
              <a:t>इंच</a:t>
            </a:r>
            <a:r>
              <a:rPr lang="en-US" sz="2400" dirty="0">
                <a:latin typeface="Open sans" panose="020B0606030504020204"/>
              </a:rPr>
              <a:t>)</a:t>
            </a:r>
          </a:p>
          <a:p>
            <a:pPr algn="just">
              <a:lnSpc>
                <a:spcPct val="120000"/>
              </a:lnSpc>
            </a:pPr>
            <a:r>
              <a:rPr lang="hi-IN" sz="2400" b="1" dirty="0">
                <a:latin typeface="Open sans" panose="020B0606030504020204"/>
              </a:rPr>
              <a:t>वज़न</a:t>
            </a:r>
            <a:r>
              <a:rPr lang="en-US" sz="2400" b="1" dirty="0">
                <a:latin typeface="Open sans" panose="020B0606030504020204"/>
              </a:rPr>
              <a:t>: </a:t>
            </a:r>
            <a:r>
              <a:rPr lang="en-US" sz="2400" dirty="0">
                <a:latin typeface="Open sans" panose="020B0606030504020204"/>
              </a:rPr>
              <a:t>370 </a:t>
            </a:r>
            <a:r>
              <a:rPr lang="hi-IN" sz="2400" dirty="0">
                <a:latin typeface="Open sans" panose="020B0606030504020204"/>
              </a:rPr>
              <a:t>ग्राम</a:t>
            </a:r>
            <a:r>
              <a:rPr lang="en-US" sz="2400" dirty="0">
                <a:latin typeface="Open sans" panose="020B0606030504020204"/>
              </a:rPr>
              <a:t> </a:t>
            </a:r>
            <a:endParaRPr lang="en-US" sz="2400" b="1" dirty="0">
              <a:latin typeface="Open sans" panose="020B0606030504020204"/>
            </a:endParaRPr>
          </a:p>
          <a:p>
            <a:pPr algn="just">
              <a:lnSpc>
                <a:spcPct val="120000"/>
              </a:lnSpc>
            </a:pPr>
            <a:r>
              <a:rPr lang="hi-IN" sz="2400" b="1" dirty="0">
                <a:latin typeface="Open sans" panose="020B0606030504020204"/>
              </a:rPr>
              <a:t>ऑपरेटिंग टेम्परेचर</a:t>
            </a:r>
            <a:r>
              <a:rPr lang="en-US" sz="2400" b="1" dirty="0">
                <a:latin typeface="Open sans" panose="020B0606030504020204"/>
              </a:rPr>
              <a:t> </a:t>
            </a:r>
            <a:r>
              <a:rPr lang="hi-IN" sz="2400" b="1" dirty="0">
                <a:latin typeface="Open sans" panose="020B0606030504020204"/>
              </a:rPr>
              <a:t> </a:t>
            </a:r>
            <a:r>
              <a:rPr lang="hi-IN" sz="2400" dirty="0">
                <a:latin typeface="Open sans" panose="020B0606030504020204"/>
              </a:rPr>
              <a:t>व्ही.ओ.सी.</a:t>
            </a:r>
            <a:r>
              <a:rPr lang="en-US" sz="2400" dirty="0">
                <a:latin typeface="Open sans" panose="020B0606030504020204"/>
              </a:rPr>
              <a:t>-10°C to +40°C </a:t>
            </a:r>
          </a:p>
          <a:p>
            <a:pPr algn="just">
              <a:lnSpc>
                <a:spcPct val="120000"/>
              </a:lnSpc>
            </a:pPr>
            <a:r>
              <a:rPr lang="hi-IN" sz="2400" b="1" dirty="0">
                <a:latin typeface="Open sans" panose="020B0606030504020204"/>
              </a:rPr>
              <a:t>सटीकता</a:t>
            </a:r>
            <a:r>
              <a:rPr lang="en-US" sz="2400" b="1" dirty="0">
                <a:latin typeface="Open sans" panose="020B0606030504020204"/>
              </a:rPr>
              <a:t> -</a:t>
            </a:r>
            <a:r>
              <a:rPr lang="en-US" sz="2400" dirty="0">
                <a:latin typeface="Open sans" panose="020B0606030504020204"/>
              </a:rPr>
              <a:t>10°C to +40°C </a:t>
            </a:r>
          </a:p>
          <a:p>
            <a:pPr algn="just">
              <a:lnSpc>
                <a:spcPct val="120000"/>
              </a:lnSpc>
            </a:pPr>
            <a:r>
              <a:rPr lang="hi-IN" sz="2400" b="1" dirty="0">
                <a:latin typeface="Open sans" panose="020B0606030504020204"/>
              </a:rPr>
              <a:t>स्टोरेज टेम्परेचर</a:t>
            </a:r>
            <a:r>
              <a:rPr lang="en-US" sz="2400" dirty="0">
                <a:latin typeface="Open sans" panose="020B0606030504020204"/>
              </a:rPr>
              <a:t> -25°C to +60°C</a:t>
            </a:r>
          </a:p>
          <a:p>
            <a:pPr algn="just">
              <a:spcBef>
                <a:spcPts val="600"/>
              </a:spcBef>
            </a:pPr>
            <a:r>
              <a:rPr lang="hi-IN" sz="2400" b="1" dirty="0">
                <a:latin typeface="Open sans" panose="020B0606030504020204"/>
              </a:rPr>
              <a:t>दृश्य (विज़ुअल) अलार्म: </a:t>
            </a:r>
            <a:r>
              <a:rPr lang="hi-IN" sz="2400" dirty="0">
                <a:latin typeface="Open sans" panose="020B0606030504020204"/>
              </a:rPr>
              <a:t>एल.ई.डी.</a:t>
            </a:r>
            <a:endParaRPr lang="en-US" sz="2400" dirty="0">
              <a:latin typeface="Open sans" panose="020B0606030504020204"/>
            </a:endParaRPr>
          </a:p>
          <a:p>
            <a:pPr algn="just">
              <a:spcBef>
                <a:spcPts val="600"/>
              </a:spcBef>
            </a:pPr>
            <a:r>
              <a:rPr lang="hi-IN" sz="2400" b="1" dirty="0">
                <a:latin typeface="Open sans" panose="020B0606030504020204"/>
              </a:rPr>
              <a:t>डिस्प्ले</a:t>
            </a:r>
            <a:r>
              <a:rPr lang="en-US" sz="2400" b="1" dirty="0">
                <a:latin typeface="Open sans" panose="020B0606030504020204"/>
              </a:rPr>
              <a:t>: </a:t>
            </a:r>
            <a:r>
              <a:rPr lang="hi-IN" sz="2400" dirty="0">
                <a:latin typeface="Open sans" panose="020B0606030504020204"/>
              </a:rPr>
              <a:t>एल.सी.डी.</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28018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स्पेसिफिकेशन</a:t>
            </a:r>
            <a:br>
              <a:rPr lang="hi-IN" sz="4800" b="1" dirty="0">
                <a:solidFill>
                  <a:srgbClr val="C00000"/>
                </a:solidFill>
                <a:latin typeface="Open sans" panose="020B0606030504020204"/>
                <a:cs typeface="Arial" pitchFamily="34" charset="0"/>
              </a:rPr>
            </a:br>
            <a:r>
              <a:rPr lang="hi-IN" sz="4800" b="1" dirty="0">
                <a:solidFill>
                  <a:srgbClr val="C00000"/>
                </a:solidFill>
                <a:latin typeface="Open sans" panose="020B0606030504020204"/>
                <a:cs typeface="Arial" pitchFamily="34" charset="0"/>
              </a:rPr>
              <a:t>(विशेष विवरण)</a:t>
            </a:r>
            <a:endParaRPr lang="en-US" sz="48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492487" y="1584960"/>
            <a:ext cx="7013713" cy="3667760"/>
          </a:xfrm>
        </p:spPr>
        <p:txBody>
          <a:bodyPr>
            <a:noAutofit/>
          </a:bodyPr>
          <a:lstStyle/>
          <a:p>
            <a:pPr algn="just">
              <a:spcBef>
                <a:spcPts val="600"/>
              </a:spcBef>
            </a:pPr>
            <a:r>
              <a:rPr lang="hi-IN" sz="2600" dirty="0">
                <a:latin typeface="Open sans" panose="020B0606030504020204"/>
              </a:rPr>
              <a:t>बैकलाइट: अलार्म की स्थिति में और आवश्यकता होने पर स्वतः सक्रिय हो जाती है।</a:t>
            </a:r>
            <a:endParaRPr lang="en-US" sz="2600" dirty="0">
              <a:latin typeface="Open sans" panose="020B0606030504020204"/>
            </a:endParaRPr>
          </a:p>
          <a:p>
            <a:pPr algn="just">
              <a:spcBef>
                <a:spcPts val="600"/>
              </a:spcBef>
            </a:pPr>
            <a:r>
              <a:rPr lang="hi-IN" sz="2600" dirty="0">
                <a:latin typeface="Open sans" panose="020B0606030504020204"/>
              </a:rPr>
              <a:t>बैटरी</a:t>
            </a:r>
            <a:r>
              <a:rPr lang="en-US" sz="2600" dirty="0">
                <a:latin typeface="Open sans" panose="020B0606030504020204"/>
              </a:rPr>
              <a:t>: </a:t>
            </a:r>
            <a:r>
              <a:rPr lang="hi-IN" sz="2600" dirty="0">
                <a:latin typeface="Open sans" panose="020B0606030504020204"/>
              </a:rPr>
              <a:t>ट्रिपल ए अल्कलाइन बैटरियों या हॉट-स्वैपेबल रिचार्जेबल बैटरी</a:t>
            </a:r>
            <a:r>
              <a:rPr lang="en-US" sz="2600" dirty="0">
                <a:latin typeface="Open sans" panose="020B0606030504020204"/>
              </a:rPr>
              <a:t> </a:t>
            </a:r>
            <a:r>
              <a:rPr lang="hi-IN" sz="2600" dirty="0">
                <a:latin typeface="Open sans" panose="020B0606030504020204"/>
              </a:rPr>
              <a:t>पैक से चलती है।</a:t>
            </a:r>
            <a:endParaRPr lang="en-US" sz="2600" dirty="0">
              <a:latin typeface="Open sans" panose="020B0606030504020204"/>
              <a:ea typeface="Times New Roman" pitchFamily="18" charset="0"/>
              <a:cs typeface="Arial" pitchFamily="34" charset="0"/>
            </a:endParaRPr>
          </a:p>
          <a:p>
            <a:pPr algn="just">
              <a:spcBef>
                <a:spcPts val="600"/>
              </a:spcBef>
            </a:pPr>
            <a:r>
              <a:rPr lang="hi-IN" sz="2600" dirty="0">
                <a:latin typeface="Open sans" panose="020B0606030504020204"/>
                <a:ea typeface="Times New Roman" pitchFamily="18" charset="0"/>
                <a:cs typeface="Arial" pitchFamily="34" charset="0"/>
              </a:rPr>
              <a:t>मल्टी-लैंग्वेज सपोर्ट(</a:t>
            </a:r>
            <a:r>
              <a:rPr lang="hi-IN" sz="2800" dirty="0"/>
              <a:t>बहुभाषी समर्थन)</a:t>
            </a:r>
            <a:r>
              <a:rPr lang="hi-IN" sz="2600" dirty="0">
                <a:latin typeface="Open sans" panose="020B0606030504020204"/>
                <a:ea typeface="Times New Roman" pitchFamily="18" charset="0"/>
                <a:cs typeface="Arial" pitchFamily="34" charset="0"/>
              </a:rPr>
              <a:t>: इंग्लिश, फ्रेंच, जर्मन, स्पेनिश तथा पुर्तगाली भाषा</a:t>
            </a:r>
            <a:endParaRPr lang="en-US" sz="2600" dirty="0">
              <a:latin typeface="Open sans" panose="020B0606030504020204"/>
              <a:ea typeface="Times New Roman" pitchFamily="18" charset="0"/>
              <a:cs typeface="Arial" pitchFamily="34" charset="0"/>
            </a:endParaRPr>
          </a:p>
          <a:p>
            <a:pPr lvl="0" algn="just">
              <a:spcBef>
                <a:spcPts val="600"/>
              </a:spcBef>
            </a:pPr>
            <a:r>
              <a:rPr lang="hi-IN" sz="2600" dirty="0">
                <a:latin typeface="Open sans" panose="020B0606030504020204"/>
                <a:ea typeface="Times New Roman" pitchFamily="18" charset="0"/>
                <a:cs typeface="Arial" pitchFamily="34" charset="0"/>
              </a:rPr>
              <a:t>तीन प्रकार के अलार्म (ऑडिबल, विज़ुअल और वाइब्रेटिंग)</a:t>
            </a:r>
            <a:endParaRPr lang="en-US" sz="2600" dirty="0">
              <a:latin typeface="Open sans" panose="020B0606030504020204"/>
              <a:ea typeface="Times New Roman" pitchFamily="18" charset="0"/>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90533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सिद्धांत</a:t>
            </a:r>
          </a:p>
        </p:txBody>
      </p:sp>
      <p:sp>
        <p:nvSpPr>
          <p:cNvPr id="3" name="Content Placeholder 2"/>
          <p:cNvSpPr>
            <a:spLocks noGrp="1"/>
          </p:cNvSpPr>
          <p:nvPr>
            <p:ph idx="1"/>
          </p:nvPr>
        </p:nvSpPr>
        <p:spPr>
          <a:xfrm>
            <a:off x="3769360" y="924560"/>
            <a:ext cx="7968753" cy="5714777"/>
          </a:xfrm>
        </p:spPr>
        <p:txBody>
          <a:bodyPr>
            <a:noAutofit/>
          </a:bodyPr>
          <a:lstStyle/>
          <a:p>
            <a:pPr marL="0" indent="0" algn="just">
              <a:buNone/>
            </a:pPr>
            <a:r>
              <a:rPr lang="hi-IN" sz="2400" dirty="0">
                <a:latin typeface="Open sans" panose="020B0606030504020204"/>
              </a:rPr>
              <a:t>क्याटालिस्ट (उत्प्रेरक) ऐसा यौगिक या एजेंट होता है जो किसी प्रक्रिया में डाला जाने पर रासायनिक प्रतिक्रिया को तीव्र बना देता है। यह भाप की अभिक्रिया की गति बढ़ा सकता है और सहायक अभिक्रियाओं में भी भाग ले सकता है। पैकिंग भी उत्प्रेरक की तरह काम करके अपेक्षित रासायनिक परिवर्तनों को बढ़ावा देती है।</a:t>
            </a:r>
            <a:r>
              <a:rPr lang="en-US" sz="2400" dirty="0">
                <a:latin typeface="Open sans" panose="020B0606030504020204"/>
              </a:rPr>
              <a:t>     </a:t>
            </a:r>
            <a:endParaRPr lang="hi-IN" sz="2400" dirty="0">
              <a:latin typeface="Open sans" panose="020B0606030504020204"/>
            </a:endParaRPr>
          </a:p>
          <a:p>
            <a:pPr marL="0" indent="0" algn="just">
              <a:buNone/>
            </a:pPr>
            <a:r>
              <a:rPr lang="hi-IN" sz="2400" dirty="0">
                <a:latin typeface="Open sans" panose="020B0606030504020204"/>
              </a:rPr>
              <a:t>सेंसर के प्रकार:</a:t>
            </a:r>
          </a:p>
          <a:p>
            <a:pPr marL="457200" indent="-457200" algn="just">
              <a:buFont typeface="+mj-lt"/>
              <a:buAutoNum type="arabicPeriod"/>
            </a:pPr>
            <a:r>
              <a:rPr lang="hi-IN" sz="2400" dirty="0">
                <a:latin typeface="Open sans" panose="020B0606030504020204"/>
              </a:rPr>
              <a:t>ऑक्सीजन</a:t>
            </a:r>
            <a:r>
              <a:rPr lang="en-US" sz="2400" dirty="0">
                <a:latin typeface="Open sans" panose="020B0606030504020204"/>
              </a:rPr>
              <a:t> ------------------------%</a:t>
            </a:r>
          </a:p>
          <a:p>
            <a:pPr marL="457200" indent="-457200" algn="just">
              <a:spcBef>
                <a:spcPts val="600"/>
              </a:spcBef>
              <a:buFont typeface="+mj-lt"/>
              <a:buAutoNum type="arabicPeriod"/>
            </a:pPr>
            <a:r>
              <a:rPr lang="hi-IN" sz="2400" dirty="0">
                <a:latin typeface="Open sans" panose="020B0606030504020204"/>
              </a:rPr>
              <a:t>सल्फर डाइऑक्साइड</a:t>
            </a:r>
            <a:r>
              <a:rPr lang="en-US" sz="2400" dirty="0">
                <a:latin typeface="Open sans" panose="020B0606030504020204"/>
              </a:rPr>
              <a:t>--------------PPM</a:t>
            </a:r>
          </a:p>
          <a:p>
            <a:pPr marL="457200" indent="-457200" algn="just">
              <a:spcBef>
                <a:spcPts val="600"/>
              </a:spcBef>
              <a:buFont typeface="+mj-lt"/>
              <a:buAutoNum type="arabicPeriod"/>
            </a:pPr>
            <a:r>
              <a:rPr lang="hi-IN" sz="2400" dirty="0">
                <a:latin typeface="Open sans" panose="020B0606030504020204"/>
              </a:rPr>
              <a:t>क्लोरीन</a:t>
            </a:r>
            <a:r>
              <a:rPr lang="en-US" sz="2400" dirty="0">
                <a:latin typeface="Open sans" panose="020B0606030504020204"/>
              </a:rPr>
              <a:t>-----------------------PPM</a:t>
            </a:r>
          </a:p>
          <a:p>
            <a:pPr marL="457200" indent="-457200" algn="just">
              <a:spcBef>
                <a:spcPts val="600"/>
              </a:spcBef>
              <a:buFont typeface="+mj-lt"/>
              <a:buAutoNum type="arabicPeriod"/>
            </a:pPr>
            <a:r>
              <a:rPr lang="hi-IN" sz="2400" dirty="0">
                <a:latin typeface="Open sans" panose="020B0606030504020204"/>
              </a:rPr>
              <a:t>कार्बन मोनोऑक्साइड</a:t>
            </a:r>
            <a:r>
              <a:rPr lang="en-US" sz="2400" dirty="0">
                <a:latin typeface="Open sans" panose="020B0606030504020204"/>
              </a:rPr>
              <a:t>---------------PPM</a:t>
            </a:r>
          </a:p>
          <a:p>
            <a:pPr marL="457200" indent="-457200" algn="just">
              <a:spcBef>
                <a:spcPts val="600"/>
              </a:spcBef>
              <a:buFont typeface="+mj-lt"/>
              <a:buAutoNum type="arabicPeriod"/>
            </a:pPr>
            <a:r>
              <a:rPr lang="hi-IN" sz="2400" dirty="0">
                <a:latin typeface="Open sans" panose="020B0606030504020204"/>
              </a:rPr>
              <a:t>एल.ई.एल.(ज्वलनशील गैस)</a:t>
            </a:r>
            <a:r>
              <a:rPr lang="en-US" sz="2400" dirty="0">
                <a:latin typeface="Open sans" panose="020B0606030504020204"/>
              </a:rPr>
              <a:t>- </a:t>
            </a:r>
            <a:r>
              <a:rPr lang="hi-IN" sz="2400" dirty="0">
                <a:latin typeface="Open sans" panose="020B0606030504020204"/>
                <a:ea typeface="Times New Roman" pitchFamily="18" charset="0"/>
                <a:cs typeface="Arial" pitchFamily="34" charset="0"/>
              </a:rPr>
              <a:t>सल्फर डाइऑक्साइड</a:t>
            </a:r>
            <a:r>
              <a:rPr lang="en-US" sz="2400" dirty="0">
                <a:latin typeface="Open sans" panose="020B0606030504020204"/>
                <a:ea typeface="Times New Roman" pitchFamily="18" charset="0"/>
                <a:cs typeface="Arial" pitchFamily="34" charset="0"/>
              </a:rPr>
              <a:t>, </a:t>
            </a:r>
            <a:r>
              <a:rPr lang="hi-IN" sz="2400" dirty="0">
                <a:latin typeface="Open sans" panose="020B0606030504020204"/>
                <a:ea typeface="Times New Roman" pitchFamily="18" charset="0"/>
                <a:cs typeface="Arial" pitchFamily="34" charset="0"/>
              </a:rPr>
              <a:t>फॉस्फोरस हाइड्राइड</a:t>
            </a:r>
            <a:r>
              <a:rPr lang="en-US" sz="2400" dirty="0">
                <a:latin typeface="Open sans" panose="020B0606030504020204"/>
                <a:ea typeface="Times New Roman" pitchFamily="18" charset="0"/>
                <a:cs typeface="Arial" pitchFamily="34" charset="0"/>
              </a:rPr>
              <a:t>, </a:t>
            </a:r>
            <a:r>
              <a:rPr lang="hi-IN" sz="2400" dirty="0">
                <a:latin typeface="Open sans" panose="020B0606030504020204"/>
                <a:ea typeface="Times New Roman" pitchFamily="18" charset="0"/>
                <a:cs typeface="Arial" pitchFamily="34" charset="0"/>
              </a:rPr>
              <a:t>क्लोरीन</a:t>
            </a:r>
            <a:r>
              <a:rPr lang="en-US" sz="2400" dirty="0">
                <a:latin typeface="Open sans" panose="020B0606030504020204"/>
                <a:ea typeface="Times New Roman" pitchFamily="18" charset="0"/>
                <a:cs typeface="Arial" pitchFamily="34" charset="0"/>
              </a:rPr>
              <a:t>, </a:t>
            </a:r>
            <a:r>
              <a:rPr lang="hi-IN" sz="2400" dirty="0">
                <a:latin typeface="Open sans" panose="020B0606030504020204"/>
                <a:ea typeface="Times New Roman" pitchFamily="18" charset="0"/>
                <a:cs typeface="Arial" pitchFamily="34" charset="0"/>
              </a:rPr>
              <a:t>अमोनिया</a:t>
            </a:r>
            <a:r>
              <a:rPr lang="en-US" sz="2400" dirty="0">
                <a:latin typeface="Open sans" panose="020B0606030504020204"/>
                <a:ea typeface="Times New Roman" pitchFamily="18" charset="0"/>
                <a:cs typeface="Arial" pitchFamily="34" charset="0"/>
              </a:rPr>
              <a:t>, </a:t>
            </a:r>
            <a:r>
              <a:rPr lang="hi-IN" sz="2400" dirty="0">
                <a:latin typeface="Open sans" panose="020B0606030504020204"/>
                <a:ea typeface="Times New Roman" pitchFamily="18" charset="0"/>
                <a:cs typeface="Arial" pitchFamily="34" charset="0"/>
              </a:rPr>
              <a:t>नाइट्रोजन डाइऑक्साइड</a:t>
            </a:r>
            <a:r>
              <a:rPr lang="en-US" sz="2400" dirty="0">
                <a:latin typeface="Open sans" panose="020B0606030504020204"/>
                <a:ea typeface="Times New Roman" pitchFamily="18" charset="0"/>
                <a:cs typeface="Arial" pitchFamily="34" charset="0"/>
              </a:rPr>
              <a:t>, </a:t>
            </a:r>
            <a:r>
              <a:rPr lang="hi-IN" sz="2400" dirty="0">
                <a:latin typeface="Open sans" panose="020B0606030504020204"/>
                <a:ea typeface="Times New Roman" pitchFamily="18" charset="0"/>
                <a:cs typeface="Arial" pitchFamily="34" charset="0"/>
              </a:rPr>
              <a:t>हाइड्रोजन सायनाइड</a:t>
            </a:r>
            <a:r>
              <a:rPr lang="en-US" sz="2400" dirty="0">
                <a:latin typeface="Open sans" panose="020B0606030504020204"/>
                <a:ea typeface="Times New Roman" pitchFamily="18" charset="0"/>
                <a:cs typeface="Arial" pitchFamily="34" charset="0"/>
              </a:rPr>
              <a:t>, </a:t>
            </a:r>
            <a:r>
              <a:rPr lang="hi-IN" sz="2400" dirty="0">
                <a:latin typeface="Open sans" panose="020B0606030504020204"/>
                <a:ea typeface="Times New Roman" pitchFamily="18" charset="0"/>
                <a:cs typeface="Arial" pitchFamily="34" charset="0"/>
              </a:rPr>
              <a:t>क्लोरीन डाइऑक्साइड</a:t>
            </a:r>
            <a:r>
              <a:rPr lang="en-US" sz="2400" dirty="0">
                <a:latin typeface="Open sans" panose="020B0606030504020204"/>
                <a:ea typeface="Times New Roman" pitchFamily="18" charset="0"/>
                <a:cs typeface="Arial" pitchFamily="34" charset="0"/>
              </a:rPr>
              <a:t>, </a:t>
            </a:r>
            <a:r>
              <a:rPr lang="hi-IN" sz="2400" dirty="0">
                <a:latin typeface="Open sans" panose="020B0606030504020204"/>
                <a:ea typeface="Times New Roman" pitchFamily="18" charset="0"/>
                <a:cs typeface="Arial" pitchFamily="34" charset="0"/>
              </a:rPr>
              <a:t>ओज़ोन</a:t>
            </a:r>
            <a:r>
              <a:rPr lang="en-US" sz="2400" dirty="0">
                <a:latin typeface="Open sans" panose="020B0606030504020204"/>
                <a:ea typeface="Times New Roman" pitchFamily="18" charset="0"/>
                <a:cs typeface="Arial" pitchFamily="34" charset="0"/>
              </a:rPr>
              <a:t>--%</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10412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52" y="2239621"/>
            <a:ext cx="5142418" cy="1905000"/>
          </a:xfrm>
        </p:spPr>
        <p:txBody>
          <a:bodyPr>
            <a:noAutofit/>
          </a:bodyPr>
          <a:lstStyle/>
          <a:p>
            <a:r>
              <a:rPr lang="hi-IN" sz="4800" b="1" dirty="0">
                <a:solidFill>
                  <a:srgbClr val="C00000"/>
                </a:solidFill>
                <a:latin typeface="Open sans" panose="020B0606030504020204"/>
                <a:cs typeface="Arial" pitchFamily="34" charset="0"/>
              </a:rPr>
              <a:t>दोष निवारण</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graphicFrame>
        <p:nvGraphicFramePr>
          <p:cNvPr id="10" name="Content Placeholder 3">
            <a:extLst>
              <a:ext uri="{FF2B5EF4-FFF2-40B4-BE49-F238E27FC236}">
                <a16:creationId xmlns:a16="http://schemas.microsoft.com/office/drawing/2014/main" id="{C73344BE-F806-43A2-9659-1BFCB3F18DFC}"/>
              </a:ext>
            </a:extLst>
          </p:cNvPr>
          <p:cNvGraphicFramePr>
            <a:graphicFrameLocks/>
          </p:cNvGraphicFramePr>
          <p:nvPr>
            <p:extLst>
              <p:ext uri="{D42A27DB-BD31-4B8C-83A1-F6EECF244321}">
                <p14:modId xmlns:p14="http://schemas.microsoft.com/office/powerpoint/2010/main" val="1833058976"/>
              </p:ext>
            </p:extLst>
          </p:nvPr>
        </p:nvGraphicFramePr>
        <p:xfrm>
          <a:off x="4693920" y="1059367"/>
          <a:ext cx="6868377" cy="5278119"/>
        </p:xfrm>
        <a:graphic>
          <a:graphicData uri="http://schemas.openxmlformats.org/drawingml/2006/table">
            <a:tbl>
              <a:tblPr firstRow="1" bandRow="1">
                <a:tableStyleId>{5C22544A-7EE6-4342-B048-85BDC9FD1C3A}</a:tableStyleId>
              </a:tblPr>
              <a:tblGrid>
                <a:gridCol w="2993257">
                  <a:extLst>
                    <a:ext uri="{9D8B030D-6E8A-4147-A177-3AD203B41FA5}">
                      <a16:colId xmlns:a16="http://schemas.microsoft.com/office/drawing/2014/main" val="20000"/>
                    </a:ext>
                  </a:extLst>
                </a:gridCol>
                <a:gridCol w="3875120">
                  <a:extLst>
                    <a:ext uri="{9D8B030D-6E8A-4147-A177-3AD203B41FA5}">
                      <a16:colId xmlns:a16="http://schemas.microsoft.com/office/drawing/2014/main" val="20001"/>
                    </a:ext>
                  </a:extLst>
                </a:gridCol>
              </a:tblGrid>
              <a:tr h="441761">
                <a:tc>
                  <a:txBody>
                    <a:bodyPr/>
                    <a:lstStyle/>
                    <a:p>
                      <a:pPr algn="ctr"/>
                      <a:r>
                        <a:rPr lang="hi-IN" sz="2400" b="1" kern="1200" baseline="0" dirty="0">
                          <a:solidFill>
                            <a:schemeClr val="tx1"/>
                          </a:solidFill>
                          <a:latin typeface="Open sans" panose="020B0606030504020204"/>
                          <a:ea typeface="+mn-ea"/>
                          <a:cs typeface="+mn-cs"/>
                        </a:rPr>
                        <a:t>समस्याएँ</a:t>
                      </a:r>
                      <a:endParaRPr lang="en-US" sz="2400" b="1" kern="1200" baseline="0" dirty="0">
                        <a:solidFill>
                          <a:schemeClr val="tx1"/>
                        </a:solidFill>
                        <a:latin typeface="Open sans" panose="020B060603050402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hi-IN" sz="2400" dirty="0">
                          <a:solidFill>
                            <a:schemeClr val="tx1"/>
                          </a:solidFill>
                          <a:latin typeface="Open sans" panose="020B0606030504020204"/>
                        </a:rPr>
                        <a:t>संभावित कारण</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3438">
                <a:tc rowSpan="3">
                  <a:txBody>
                    <a:bodyPr/>
                    <a:lstStyle/>
                    <a:p>
                      <a:pPr algn="l"/>
                      <a:r>
                        <a:rPr lang="hi-IN" sz="2400" kern="1200" baseline="0" dirty="0">
                          <a:solidFill>
                            <a:schemeClr val="tx1"/>
                          </a:solidFill>
                          <a:latin typeface="Open sans" panose="020B0606030504020204"/>
                          <a:ea typeface="+mn-ea"/>
                          <a:cs typeface="+mn-cs"/>
                        </a:rPr>
                        <a:t>डिटेक्टर काम नहीं करता।</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i-IN" sz="2400" kern="1200" baseline="0" dirty="0">
                          <a:solidFill>
                            <a:schemeClr val="tx1"/>
                          </a:solidFill>
                          <a:latin typeface="Open sans" panose="020B0606030504020204"/>
                          <a:ea typeface="+mn-ea"/>
                          <a:cs typeface="+mn-cs"/>
                        </a:rPr>
                        <a:t>बैटरियाँ नहीं हैं</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3438">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i-IN" sz="2400" kern="1200" baseline="0" dirty="0">
                          <a:solidFill>
                            <a:schemeClr val="tx1"/>
                          </a:solidFill>
                          <a:latin typeface="Open sans" panose="020B0606030504020204"/>
                          <a:ea typeface="+mn-ea"/>
                          <a:cs typeface="+mn-cs"/>
                        </a:rPr>
                        <a:t>बैटरियाँ डिस्चार्ज हो गई हैं</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527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i-IN" sz="2400" kern="1200" baseline="0" dirty="0">
                          <a:solidFill>
                            <a:schemeClr val="tx1"/>
                          </a:solidFill>
                          <a:latin typeface="Open sans" panose="020B0606030504020204"/>
                          <a:ea typeface="+mn-ea"/>
                          <a:cs typeface="+mn-cs"/>
                        </a:rPr>
                        <a:t>खराब</a:t>
                      </a:r>
                      <a:r>
                        <a:rPr lang="en-US" sz="2400" kern="1200" baseline="0" dirty="0">
                          <a:solidFill>
                            <a:schemeClr val="tx1"/>
                          </a:solidFill>
                          <a:latin typeface="Open sans" panose="020B0606030504020204"/>
                          <a:ea typeface="+mn-ea"/>
                          <a:cs typeface="+mn-cs"/>
                        </a:rPr>
                        <a:t> </a:t>
                      </a:r>
                      <a:r>
                        <a:rPr lang="hi-IN" sz="2400" kern="1200" baseline="0" dirty="0">
                          <a:solidFill>
                            <a:schemeClr val="tx1"/>
                          </a:solidFill>
                          <a:latin typeface="Open sans" panose="020B0606030504020204"/>
                          <a:ea typeface="+mn-ea"/>
                          <a:cs typeface="+mn-cs"/>
                        </a:rPr>
                        <a:t>या दोषपूर्ण डिटेक्टर</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95170">
                <a:tc rowSpan="4">
                  <a:txBody>
                    <a:bodyPr/>
                    <a:lstStyle/>
                    <a:p>
                      <a:pPr algn="l"/>
                      <a:r>
                        <a:rPr lang="hi-IN" sz="2400" kern="1200" baseline="0" dirty="0">
                          <a:solidFill>
                            <a:schemeClr val="tx1"/>
                          </a:solidFill>
                          <a:latin typeface="Open sans" panose="020B0606030504020204"/>
                          <a:ea typeface="+mn-ea"/>
                          <a:cs typeface="+mn-cs"/>
                        </a:rPr>
                        <a:t>डिटेक्टर सक्रिय होते ही तुरंत अलार्म</a:t>
                      </a:r>
                      <a:r>
                        <a:rPr lang="en-US" sz="2400" kern="1200" baseline="0" dirty="0">
                          <a:solidFill>
                            <a:schemeClr val="tx1"/>
                          </a:solidFill>
                          <a:latin typeface="Open sans" panose="020B0606030504020204"/>
                          <a:ea typeface="+mn-ea"/>
                          <a:cs typeface="+mn-cs"/>
                        </a:rPr>
                        <a:t> </a:t>
                      </a:r>
                      <a:r>
                        <a:rPr lang="hi-IN" sz="2400" kern="1200" baseline="0" dirty="0">
                          <a:solidFill>
                            <a:schemeClr val="tx1"/>
                          </a:solidFill>
                          <a:latin typeface="Open sans" panose="020B0606030504020204"/>
                          <a:ea typeface="+mn-ea"/>
                          <a:cs typeface="+mn-cs"/>
                        </a:rPr>
                        <a:t>सक्रिय हो जाता है।</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i-IN" sz="2400" kern="1200" baseline="0" dirty="0">
                          <a:solidFill>
                            <a:schemeClr val="tx1"/>
                          </a:solidFill>
                          <a:latin typeface="Open sans" panose="020B0606030504020204"/>
                          <a:ea typeface="+mn-ea"/>
                          <a:cs typeface="+mn-cs"/>
                        </a:rPr>
                        <a:t>सेंसर को सामान्य</a:t>
                      </a:r>
                      <a:r>
                        <a:rPr lang="en-US" sz="2400" kern="1200" baseline="0" dirty="0">
                          <a:solidFill>
                            <a:schemeClr val="tx1"/>
                          </a:solidFill>
                          <a:latin typeface="Open sans" panose="020B0606030504020204"/>
                          <a:ea typeface="+mn-ea"/>
                          <a:cs typeface="+mn-cs"/>
                        </a:rPr>
                        <a:t> </a:t>
                      </a:r>
                      <a:r>
                        <a:rPr lang="hi-IN" sz="2400" kern="1200" baseline="0" dirty="0">
                          <a:solidFill>
                            <a:schemeClr val="tx1"/>
                          </a:solidFill>
                          <a:latin typeface="Open sans" panose="020B0606030504020204"/>
                          <a:ea typeface="+mn-ea"/>
                          <a:cs typeface="+mn-cs"/>
                        </a:rPr>
                        <a:t>होने की आवश्यकता है</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43438">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i-IN" sz="2400" kern="1200" baseline="0" dirty="0">
                          <a:solidFill>
                            <a:schemeClr val="tx1"/>
                          </a:solidFill>
                          <a:latin typeface="Open sans" panose="020B0606030504020204"/>
                          <a:ea typeface="+mn-ea"/>
                          <a:cs typeface="+mn-cs"/>
                        </a:rPr>
                        <a:t>बैटरी कम होने का अलार्म</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1761">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i-IN" sz="2400" kern="1200" baseline="0" dirty="0">
                          <a:solidFill>
                            <a:schemeClr val="tx1"/>
                          </a:solidFill>
                          <a:latin typeface="Open sans" panose="020B0606030504020204"/>
                          <a:ea typeface="+mn-ea"/>
                          <a:cs typeface="+mn-cs"/>
                        </a:rPr>
                        <a:t>सेंसर अलार्म</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75166">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hi-IN" sz="2400" kern="1200" baseline="0" dirty="0">
                          <a:solidFill>
                            <a:schemeClr val="tx1"/>
                          </a:solidFill>
                          <a:latin typeface="Open sans" panose="020B0606030504020204"/>
                          <a:ea typeface="+mn-ea"/>
                          <a:cs typeface="+mn-cs"/>
                        </a:rPr>
                        <a:t>पंप अलार्म</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148579">
                <a:tc>
                  <a:txBody>
                    <a:bodyPr/>
                    <a:lstStyle/>
                    <a:p>
                      <a:pPr algn="l"/>
                      <a:r>
                        <a:rPr lang="hi-IN" sz="2400" kern="1200" baseline="0" dirty="0">
                          <a:solidFill>
                            <a:schemeClr val="tx1"/>
                          </a:solidFill>
                          <a:latin typeface="Open sans" panose="020B0606030504020204"/>
                          <a:ea typeface="+mn-ea"/>
                          <a:cs typeface="+mn-cs"/>
                        </a:rPr>
                        <a:t>स्टार्टअप सेल्फ-टेस्ट</a:t>
                      </a:r>
                      <a:r>
                        <a:rPr lang="en-US" sz="2400" kern="1200" baseline="0" dirty="0">
                          <a:solidFill>
                            <a:schemeClr val="tx1"/>
                          </a:solidFill>
                          <a:latin typeface="Open sans" panose="020B0606030504020204"/>
                          <a:ea typeface="+mn-ea"/>
                          <a:cs typeface="+mn-cs"/>
                        </a:rPr>
                        <a:t>(</a:t>
                      </a:r>
                      <a:r>
                        <a:rPr lang="hi-IN" sz="2400" kern="1200" baseline="0" dirty="0">
                          <a:solidFill>
                            <a:schemeClr val="tx1"/>
                          </a:solidFill>
                          <a:latin typeface="Open sans" panose="020B0606030504020204"/>
                          <a:ea typeface="+mn-ea"/>
                          <a:cs typeface="+mn-cs"/>
                        </a:rPr>
                        <a:t>स्व-परीक्षण</a:t>
                      </a:r>
                      <a:r>
                        <a:rPr lang="en-US" sz="2400" kern="1200" baseline="0" dirty="0">
                          <a:solidFill>
                            <a:schemeClr val="tx1"/>
                          </a:solidFill>
                          <a:latin typeface="Open sans" panose="020B0606030504020204"/>
                          <a:ea typeface="+mn-ea"/>
                          <a:cs typeface="+mn-cs"/>
                        </a:rPr>
                        <a:t>)</a:t>
                      </a:r>
                      <a:r>
                        <a:rPr lang="hi-IN" sz="2400" kern="1200" baseline="0" dirty="0">
                          <a:solidFill>
                            <a:schemeClr val="tx1"/>
                          </a:solidFill>
                          <a:latin typeface="Open sans" panose="020B0606030504020204"/>
                          <a:ea typeface="+mn-ea"/>
                          <a:cs typeface="+mn-cs"/>
                        </a:rPr>
                        <a:t> विफल हो गया।</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US" sz="2400" kern="1200" baseline="0" dirty="0">
                        <a:solidFill>
                          <a:schemeClr val="tx1"/>
                        </a:solidFill>
                        <a:latin typeface="Open sans" panose="020B0606030504020204"/>
                        <a:ea typeface="+mn-ea"/>
                        <a:cs typeface="+mn-cs"/>
                      </a:endParaRPr>
                    </a:p>
                    <a:p>
                      <a:pPr algn="l"/>
                      <a:r>
                        <a:rPr lang="hi-IN" sz="2400" kern="1200" baseline="0" dirty="0">
                          <a:solidFill>
                            <a:schemeClr val="tx1"/>
                          </a:solidFill>
                          <a:latin typeface="Open sans" panose="020B0606030504020204"/>
                          <a:ea typeface="+mn-ea"/>
                          <a:cs typeface="+mn-cs"/>
                        </a:rPr>
                        <a:t>सामान्य दोष</a:t>
                      </a:r>
                      <a:endParaRPr lang="en-US" sz="2400" dirty="0">
                        <a:solidFill>
                          <a:schemeClr val="tx1"/>
                        </a:solidFill>
                        <a:latin typeface="Open sans" panose="020B0606030504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461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देखभाल एवं दैनिक रखरखाव</a:t>
            </a:r>
          </a:p>
        </p:txBody>
      </p:sp>
      <p:sp>
        <p:nvSpPr>
          <p:cNvPr id="3" name="Content Placeholder 2"/>
          <p:cNvSpPr>
            <a:spLocks noGrp="1"/>
          </p:cNvSpPr>
          <p:nvPr>
            <p:ph idx="1"/>
          </p:nvPr>
        </p:nvSpPr>
        <p:spPr>
          <a:xfrm>
            <a:off x="4860235" y="1199621"/>
            <a:ext cx="6877878" cy="5439716"/>
          </a:xfrm>
        </p:spPr>
        <p:txBody>
          <a:bodyPr>
            <a:noAutofit/>
          </a:bodyPr>
          <a:lstStyle/>
          <a:p>
            <a:pPr marL="0" indent="0" algn="just">
              <a:buNone/>
            </a:pPr>
            <a:r>
              <a:rPr lang="en-US" sz="2400" dirty="0">
                <a:latin typeface="Open sans" panose="020B0606030504020204"/>
              </a:rPr>
              <a:t>    </a:t>
            </a:r>
            <a:r>
              <a:rPr lang="hi-IN" sz="2600" dirty="0">
                <a:latin typeface="Open sans" panose="020B0606030504020204"/>
              </a:rPr>
              <a:t>डिटेक्टर को अच्छी कार्यशील स्थिति में बनाए रखने के लिए, आवश्यकता अनुसार निम्नलिखित मूलभूत रखरखाव करें।</a:t>
            </a:r>
            <a:r>
              <a:rPr lang="en-US" sz="2600" dirty="0">
                <a:latin typeface="Open sans" panose="020B0606030504020204"/>
              </a:rPr>
              <a:t> </a:t>
            </a:r>
          </a:p>
          <a:p>
            <a:pPr algn="just"/>
            <a:r>
              <a:rPr lang="hi-IN" sz="2600" dirty="0">
                <a:latin typeface="Open sans" panose="020B0606030504020204"/>
              </a:rPr>
              <a:t>नियमित अंतराल पर डिटेक्टर को कैलिब्रेट, बम्प टेस्ट और निरीक्षण करें।</a:t>
            </a:r>
            <a:endParaRPr lang="en-US" sz="2600" dirty="0">
              <a:latin typeface="Open sans" panose="020B0606030504020204"/>
            </a:endParaRPr>
          </a:p>
          <a:p>
            <a:pPr algn="just"/>
            <a:r>
              <a:rPr lang="hi-IN" sz="2600" dirty="0">
                <a:latin typeface="Open sans" panose="020B0606030504020204"/>
              </a:rPr>
              <a:t>सभी रखरखाव, कैलिब्रेशन, बम्प टेस्ट और अलार्म</a:t>
            </a:r>
            <a:r>
              <a:rPr lang="en-US" sz="2600" dirty="0">
                <a:latin typeface="Open sans" panose="020B0606030504020204"/>
              </a:rPr>
              <a:t> </a:t>
            </a:r>
            <a:r>
              <a:rPr lang="hi-IN" sz="2600" dirty="0">
                <a:latin typeface="Open sans" panose="020B0606030504020204"/>
              </a:rPr>
              <a:t>घटनाओं का लॉगबुक बनाएँ।</a:t>
            </a:r>
            <a:r>
              <a:rPr lang="en-US" sz="2600" dirty="0">
                <a:latin typeface="Open sans" panose="020B0606030504020204"/>
              </a:rPr>
              <a:t> </a:t>
            </a:r>
          </a:p>
          <a:p>
            <a:pPr algn="just"/>
            <a:r>
              <a:rPr lang="hi-IN" sz="2600" dirty="0">
                <a:latin typeface="Open sans" panose="020B0606030504020204"/>
              </a:rPr>
              <a:t>उपकरण की बाहरी सतह को हल्के गीले कपड़े से साफ करें। सॉल्वेंट, साबुन या पॉलिश का इस्तेमाल न करें।</a:t>
            </a:r>
            <a:endParaRPr lang="en-US" sz="2600" dirty="0">
              <a:latin typeface="Open sans" panose="020B0606030504020204"/>
            </a:endParaRPr>
          </a:p>
          <a:p>
            <a:pPr algn="just"/>
            <a:r>
              <a:rPr lang="hi-IN" sz="2600" dirty="0">
                <a:latin typeface="Open sans" panose="020B0606030504020204"/>
              </a:rPr>
              <a:t>सेंसर में हानिकारक पदार्थ की</a:t>
            </a:r>
            <a:r>
              <a:rPr lang="en-US" sz="2600" dirty="0">
                <a:latin typeface="Open sans" panose="020B0606030504020204"/>
              </a:rPr>
              <a:t> </a:t>
            </a:r>
            <a:r>
              <a:rPr lang="hi-IN" sz="2600" dirty="0">
                <a:latin typeface="Open sans" panose="020B0606030504020204"/>
              </a:rPr>
              <a:t>जानकारी देखें।</a:t>
            </a:r>
            <a:r>
              <a:rPr lang="en-US" sz="2600" dirty="0">
                <a:latin typeface="Open sans" panose="020B0606030504020204"/>
              </a:rPr>
              <a:t>  </a:t>
            </a:r>
            <a:r>
              <a:rPr lang="hi-IN" sz="2600" dirty="0">
                <a:latin typeface="Open sans" panose="020B0606030504020204"/>
              </a:rPr>
              <a:t>उपकरण को किसी भी द्रव में डुबोने से बचें।</a:t>
            </a:r>
            <a:endParaRPr lang="en-US" sz="26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77382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1651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hi-IN" altLang="en-US" sz="4800" b="1" dirty="0">
                <a:solidFill>
                  <a:srgbClr val="C00000"/>
                </a:solidFill>
                <a:latin typeface="Open sans"/>
              </a:rPr>
              <a:t>समीक्षा</a:t>
            </a:r>
          </a:p>
          <a:p>
            <a:pPr lvl="0" algn="ctr">
              <a:lnSpc>
                <a:spcPct val="120000"/>
              </a:lnSpc>
              <a:buClr>
                <a:srgbClr val="C00000"/>
              </a:buClr>
              <a:buSzPts val="3600"/>
            </a:pP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904511" y="1613449"/>
            <a:ext cx="6664638" cy="5195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nSpc>
                <a:spcPct val="150000"/>
              </a:lnSpc>
              <a:buFont typeface="Wingdings" panose="05000000000000000000" pitchFamily="2" charset="2"/>
              <a:buChar char="ü"/>
            </a:pPr>
            <a:r>
              <a:rPr lang="hi-IN" sz="2800" dirty="0">
                <a:latin typeface="Open sans" panose="020B0606030504020204"/>
              </a:rPr>
              <a:t>गैस अलर्ट माइक्रो 5 का परिचय</a:t>
            </a:r>
          </a:p>
          <a:p>
            <a:pPr marL="514350" indent="-514350">
              <a:lnSpc>
                <a:spcPct val="150000"/>
              </a:lnSpc>
              <a:buFont typeface="Wingdings" panose="05000000000000000000" pitchFamily="2" charset="2"/>
              <a:buChar char="ü"/>
            </a:pPr>
            <a:r>
              <a:rPr lang="hi-IN" sz="2800" dirty="0">
                <a:latin typeface="Open sans" panose="020B0606030504020204"/>
              </a:rPr>
              <a:t>उपकरण के भागों के नाम और उनका कार्य</a:t>
            </a:r>
          </a:p>
          <a:p>
            <a:pPr marL="514350" indent="-514350">
              <a:lnSpc>
                <a:spcPct val="150000"/>
              </a:lnSpc>
              <a:buFont typeface="Wingdings" panose="05000000000000000000" pitchFamily="2" charset="2"/>
              <a:buChar char="ü"/>
            </a:pPr>
            <a:r>
              <a:rPr lang="hi-IN" sz="2800" dirty="0">
                <a:latin typeface="Open sans" panose="020B0606030504020204"/>
              </a:rPr>
              <a:t>सहायक सामग्री</a:t>
            </a:r>
          </a:p>
          <a:p>
            <a:pPr marL="514350" indent="-514350">
              <a:lnSpc>
                <a:spcPct val="150000"/>
              </a:lnSpc>
              <a:buFont typeface="Wingdings" panose="05000000000000000000" pitchFamily="2" charset="2"/>
              <a:buChar char="ü"/>
            </a:pPr>
            <a:r>
              <a:rPr lang="hi-IN" sz="2800" dirty="0">
                <a:latin typeface="Open sans" panose="020B0606030504020204"/>
              </a:rPr>
              <a:t>स्पेसिफिकेशन (विशेष विवरण)</a:t>
            </a:r>
          </a:p>
          <a:p>
            <a:pPr marL="514350" indent="-514350">
              <a:lnSpc>
                <a:spcPct val="150000"/>
              </a:lnSpc>
              <a:buFont typeface="Wingdings" panose="05000000000000000000" pitchFamily="2" charset="2"/>
              <a:buChar char="ü"/>
            </a:pPr>
            <a:r>
              <a:rPr lang="hi-IN" sz="2800" dirty="0">
                <a:latin typeface="Open sans" panose="020B0606030504020204"/>
              </a:rPr>
              <a:t>सिद्धांत</a:t>
            </a:r>
          </a:p>
          <a:p>
            <a:pPr marL="514350" indent="-514350">
              <a:lnSpc>
                <a:spcPct val="150000"/>
              </a:lnSpc>
              <a:buFont typeface="Wingdings" panose="05000000000000000000" pitchFamily="2" charset="2"/>
              <a:buChar char="ü"/>
            </a:pPr>
            <a:r>
              <a:rPr lang="hi-IN" sz="2800" dirty="0">
                <a:latin typeface="Open sans" panose="020B0606030504020204"/>
              </a:rPr>
              <a:t>दोष निवारण</a:t>
            </a:r>
          </a:p>
          <a:p>
            <a:pPr marL="514350" indent="-514350">
              <a:lnSpc>
                <a:spcPct val="150000"/>
              </a:lnSpc>
              <a:buFont typeface="Wingdings" panose="05000000000000000000" pitchFamily="2" charset="2"/>
              <a:buChar char="ü"/>
            </a:pPr>
            <a:r>
              <a:rPr lang="hi-IN" sz="2800" dirty="0">
                <a:latin typeface="Open sans" panose="020B0606030504020204"/>
              </a:rPr>
              <a:t>देखभाल एवं दैनिक रखरखाव</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3"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4"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817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800" b="1">
                <a:solidFill>
                  <a:srgbClr val="C00000"/>
                </a:solidFill>
                <a:latin typeface="Open sans"/>
              </a:rPr>
              <a:t>कोई प्रश्न?</a:t>
            </a:r>
            <a:endParaRPr lang="hi-IN" sz="4800" b="1" dirty="0">
              <a:solidFill>
                <a:srgbClr val="C00000"/>
              </a:solidFill>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800" b="1" dirty="0">
                <a:solidFill>
                  <a:srgbClr val="C00000"/>
                </a:solidFill>
                <a:latin typeface="Open sans"/>
              </a:rPr>
              <a:t>मूल्यांकन</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buNone/>
            </a:pPr>
            <a:endParaRPr lang="en-US" sz="2800" dirty="0">
              <a:solidFill>
                <a:schemeClr val="tx1"/>
              </a:solidFill>
            </a:endParaRPr>
          </a:p>
          <a:p>
            <a:pPr marL="514350" indent="-514350" algn="just">
              <a:lnSpc>
                <a:spcPct val="150000"/>
              </a:lnSpc>
              <a:buAutoNum type="arabicPeriod"/>
            </a:pPr>
            <a:r>
              <a:rPr lang="hi-IN" sz="2800" dirty="0">
                <a:solidFill>
                  <a:schemeClr val="tx1"/>
                </a:solidFill>
                <a:latin typeface="Open sans"/>
              </a:rPr>
              <a:t>गैस अलर्ट माइक्रो 5 उपकरण का स्टोरेज टेम्परेचर कितना होना चाहिए?</a:t>
            </a:r>
            <a:endParaRPr lang="en-US" sz="2800" dirty="0">
              <a:solidFill>
                <a:schemeClr val="tx1"/>
              </a:solidFill>
              <a:latin typeface="Open sans"/>
            </a:endParaRPr>
          </a:p>
          <a:p>
            <a:pPr algn="just">
              <a:lnSpc>
                <a:spcPct val="150000"/>
              </a:lnSpc>
            </a:pPr>
            <a:r>
              <a:rPr lang="hi-IN" sz="2800" dirty="0">
                <a:solidFill>
                  <a:srgbClr val="FF0000"/>
                </a:solidFill>
                <a:latin typeface="Open sans"/>
              </a:rPr>
              <a:t>उत्तर:</a:t>
            </a:r>
            <a:r>
              <a:rPr lang="en-US" sz="2800" dirty="0">
                <a:solidFill>
                  <a:srgbClr val="FF0000"/>
                </a:solidFill>
                <a:latin typeface="Open sans"/>
              </a:rPr>
              <a:t> -25°C </a:t>
            </a:r>
            <a:r>
              <a:rPr lang="hi-IN" sz="2800" dirty="0">
                <a:solidFill>
                  <a:srgbClr val="FF0000"/>
                </a:solidFill>
                <a:latin typeface="Open sans"/>
              </a:rPr>
              <a:t>से +60°</a:t>
            </a:r>
            <a:r>
              <a:rPr lang="en-US" sz="2800" dirty="0">
                <a:solidFill>
                  <a:srgbClr val="FF0000"/>
                </a:solidFill>
                <a:latin typeface="Open sans"/>
              </a:rPr>
              <a:t>C</a:t>
            </a:r>
          </a:p>
          <a:p>
            <a:pPr algn="just">
              <a:lnSpc>
                <a:spcPct val="150000"/>
              </a:lnSpc>
            </a:pPr>
            <a:r>
              <a:rPr lang="en-IN" sz="2800" dirty="0">
                <a:solidFill>
                  <a:schemeClr val="tx1"/>
                </a:solidFill>
                <a:latin typeface="Open Sans" panose="020B0606030504020204"/>
                <a:cs typeface="Arial" pitchFamily="34" charset="0"/>
              </a:rPr>
              <a:t>2. </a:t>
            </a:r>
            <a:r>
              <a:rPr lang="hi-IN" sz="2800" dirty="0">
                <a:solidFill>
                  <a:schemeClr val="tx1"/>
                </a:solidFill>
                <a:latin typeface="Open Sans" panose="020B0606030504020204"/>
                <a:cs typeface="Arial" pitchFamily="34" charset="0"/>
              </a:rPr>
              <a:t>एल.ई.एल. का फुल फॉर्म क्या है?</a:t>
            </a:r>
            <a:endParaRPr lang="en-US" sz="2800" dirty="0">
              <a:solidFill>
                <a:schemeClr val="tx1"/>
              </a:solidFill>
              <a:latin typeface="Open Sans" panose="020B0606030504020204"/>
              <a:cs typeface="Arial" pitchFamily="34" charset="0"/>
            </a:endParaRPr>
          </a:p>
          <a:p>
            <a:pPr algn="just">
              <a:lnSpc>
                <a:spcPct val="150000"/>
              </a:lnSpc>
            </a:pPr>
            <a:r>
              <a:rPr lang="hi-IN" sz="2800" dirty="0">
                <a:solidFill>
                  <a:srgbClr val="FF0000"/>
                </a:solidFill>
                <a:latin typeface="Open sans"/>
              </a:rPr>
              <a:t>उत्तर:</a:t>
            </a:r>
            <a:r>
              <a:rPr lang="en-US" sz="2800" dirty="0">
                <a:solidFill>
                  <a:srgbClr val="FF0000"/>
                </a:solidFill>
                <a:latin typeface="Open sans"/>
              </a:rPr>
              <a:t> </a:t>
            </a:r>
            <a:r>
              <a:rPr lang="hi-IN" sz="2800" dirty="0">
                <a:solidFill>
                  <a:srgbClr val="FF0000"/>
                </a:solidFill>
                <a:latin typeface="Open sans"/>
              </a:rPr>
              <a:t>लोअर एक्सप्लोसिव लिमिट</a:t>
            </a:r>
            <a:endParaRPr lang="en-IN" sz="2800" dirty="0">
              <a:solidFill>
                <a:srgbClr val="FF0000"/>
              </a:solidFill>
              <a:latin typeface="Open sans" panose="020B0606030504020204"/>
            </a:endParaRPr>
          </a:p>
          <a:p>
            <a:pPr marL="0" indent="0">
              <a:buNone/>
            </a:pP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Tree>
    <p:extLst>
      <p:ext uri="{BB962C8B-B14F-4D97-AF65-F5344CB8AC3E}">
        <p14:creationId xmlns:p14="http://schemas.microsoft.com/office/powerpoint/2010/main" val="226861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03868-B964-F5F5-E332-CD9CD99F1F29}"/>
              </a:ext>
            </a:extLst>
          </p:cNvPr>
          <p:cNvSpPr txBox="1"/>
          <p:nvPr/>
        </p:nvSpPr>
        <p:spPr>
          <a:xfrm>
            <a:off x="4852556" y="1265857"/>
            <a:ext cx="6815984" cy="4562596"/>
          </a:xfrm>
          <a:prstGeom prst="rect">
            <a:avLst/>
          </a:prstGeom>
          <a:solidFill>
            <a:srgbClr val="FFFFFF"/>
          </a:solidFill>
        </p:spPr>
        <p:txBody>
          <a:bodyPr wrap="square">
            <a:spAutoFit/>
          </a:bodyPr>
          <a:lstStyle/>
          <a:p>
            <a:pPr marL="514350" indent="-514350">
              <a:lnSpc>
                <a:spcPct val="150000"/>
              </a:lnSpc>
              <a:buFont typeface="+mj-lt"/>
              <a:buAutoNum type="arabicPeriod"/>
            </a:pPr>
            <a:r>
              <a:rPr lang="hi-IN" sz="2800" dirty="0">
                <a:latin typeface="Open sans" panose="020B0606030504020204"/>
              </a:rPr>
              <a:t>गैस अलर्ट माइक्रो 5 का परिचय</a:t>
            </a:r>
            <a:endParaRPr lang="en-US" sz="2800" dirty="0">
              <a:latin typeface="Open sans" panose="020B0606030504020204"/>
            </a:endParaRPr>
          </a:p>
          <a:p>
            <a:pPr marL="514350" indent="-514350">
              <a:lnSpc>
                <a:spcPct val="150000"/>
              </a:lnSpc>
              <a:buFont typeface="+mj-lt"/>
              <a:buAutoNum type="arabicPeriod"/>
            </a:pPr>
            <a:r>
              <a:rPr lang="hi-IN" sz="2800" dirty="0">
                <a:latin typeface="Open sans" panose="020B0606030504020204"/>
              </a:rPr>
              <a:t>उपकरण के</a:t>
            </a:r>
            <a:r>
              <a:rPr lang="en-US" sz="2800" dirty="0">
                <a:latin typeface="Open sans" panose="020B0606030504020204"/>
              </a:rPr>
              <a:t> </a:t>
            </a:r>
            <a:r>
              <a:rPr lang="hi-IN" sz="2800" dirty="0">
                <a:latin typeface="Open sans" panose="020B0606030504020204"/>
              </a:rPr>
              <a:t>भागों के नाम और उनका कार्य</a:t>
            </a:r>
            <a:endParaRPr lang="en-PH" sz="2800" dirty="0">
              <a:latin typeface="Open sans" panose="020B0606030504020204"/>
            </a:endParaRPr>
          </a:p>
          <a:p>
            <a:pPr marL="514350" indent="-514350">
              <a:lnSpc>
                <a:spcPct val="150000"/>
              </a:lnSpc>
              <a:buFont typeface="+mj-lt"/>
              <a:buAutoNum type="arabicPeriod"/>
            </a:pPr>
            <a:r>
              <a:rPr lang="hi-IN" sz="2800" dirty="0">
                <a:latin typeface="Open sans" panose="020B0606030504020204"/>
              </a:rPr>
              <a:t>सहायक सामग्री</a:t>
            </a:r>
            <a:endParaRPr lang="en-US" sz="2800" dirty="0">
              <a:latin typeface="Open sans" panose="020B0606030504020204"/>
            </a:endParaRPr>
          </a:p>
          <a:p>
            <a:pPr marL="514350" indent="-514350">
              <a:lnSpc>
                <a:spcPct val="150000"/>
              </a:lnSpc>
              <a:buFont typeface="+mj-lt"/>
              <a:buAutoNum type="arabicPeriod"/>
            </a:pPr>
            <a:r>
              <a:rPr lang="hi-IN" sz="2800" dirty="0">
                <a:latin typeface="Open sans" panose="020B0606030504020204"/>
              </a:rPr>
              <a:t>स्पेसिफिकेशन</a:t>
            </a:r>
            <a:r>
              <a:rPr lang="en-US" sz="2800" dirty="0">
                <a:latin typeface="Open sans" panose="020B0606030504020204"/>
              </a:rPr>
              <a:t> </a:t>
            </a:r>
            <a:r>
              <a:rPr lang="hi-IN" sz="2800" dirty="0">
                <a:latin typeface="Open sans" panose="020B0606030504020204"/>
              </a:rPr>
              <a:t>(विशेष विवरण)</a:t>
            </a:r>
            <a:endParaRPr lang="en-PH" sz="2800" dirty="0">
              <a:latin typeface="Open sans" panose="020B0606030504020204"/>
            </a:endParaRPr>
          </a:p>
          <a:p>
            <a:pPr marL="514350" indent="-514350">
              <a:lnSpc>
                <a:spcPct val="150000"/>
              </a:lnSpc>
              <a:buFont typeface="+mj-lt"/>
              <a:buAutoNum type="arabicPeriod"/>
            </a:pPr>
            <a:r>
              <a:rPr lang="hi-IN" sz="2800" dirty="0">
                <a:latin typeface="Open sans" panose="020B0606030504020204"/>
              </a:rPr>
              <a:t>सिद्धांत</a:t>
            </a:r>
            <a:endParaRPr lang="en-US" sz="2800" dirty="0">
              <a:latin typeface="Open sans" panose="020B0606030504020204"/>
            </a:endParaRPr>
          </a:p>
          <a:p>
            <a:pPr marL="514350" indent="-514350">
              <a:lnSpc>
                <a:spcPct val="150000"/>
              </a:lnSpc>
              <a:buFont typeface="+mj-lt"/>
              <a:buAutoNum type="arabicPeriod"/>
            </a:pPr>
            <a:r>
              <a:rPr lang="hi-IN" sz="2800" dirty="0">
                <a:latin typeface="Open sans" panose="020B0606030504020204"/>
              </a:rPr>
              <a:t>दोष निवारण</a:t>
            </a:r>
            <a:endParaRPr lang="en-PH" sz="2800" dirty="0">
              <a:latin typeface="Open sans" panose="020B0606030504020204"/>
            </a:endParaRPr>
          </a:p>
          <a:p>
            <a:pPr marL="514350" indent="-514350">
              <a:lnSpc>
                <a:spcPct val="150000"/>
              </a:lnSpc>
              <a:buFont typeface="+mj-lt"/>
              <a:buAutoNum type="arabicPeriod"/>
            </a:pPr>
            <a:r>
              <a:rPr lang="hi-IN" sz="2800" dirty="0">
                <a:latin typeface="Open sans" panose="020B0606030504020204"/>
              </a:rPr>
              <a:t>देखभाल</a:t>
            </a:r>
            <a:r>
              <a:rPr lang="en-US" sz="2800" dirty="0">
                <a:latin typeface="Open sans" panose="020B0606030504020204"/>
              </a:rPr>
              <a:t> </a:t>
            </a:r>
            <a:r>
              <a:rPr lang="hi-IN" sz="2800" dirty="0">
                <a:latin typeface="Open sans" panose="020B0606030504020204"/>
              </a:rPr>
              <a:t>एवं</a:t>
            </a:r>
            <a:r>
              <a:rPr lang="en-US" sz="2800" dirty="0">
                <a:latin typeface="Open sans" panose="020B0606030504020204"/>
              </a:rPr>
              <a:t> </a:t>
            </a:r>
            <a:r>
              <a:rPr lang="hi-IN" sz="2800" dirty="0">
                <a:latin typeface="Open sans" panose="020B0606030504020204"/>
              </a:rPr>
              <a:t>दैनिक रखरखाव</a:t>
            </a:r>
            <a:endParaRPr lang="en-PH" sz="2800" dirty="0">
              <a:latin typeface="Open sans" panose="020B0606030504020204"/>
            </a:endParaRPr>
          </a:p>
        </p:txBody>
      </p:sp>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800" b="1" dirty="0">
                <a:solidFill>
                  <a:srgbClr val="C00000"/>
                </a:solidFill>
                <a:latin typeface="Open sans"/>
                <a:ea typeface="Sans Serif Collection" panose="020B0502040504020204" pitchFamily="34" charset="0"/>
                <a:cs typeface="Sans Serif Collection" panose="020B0502040504020204" pitchFamily="34" charset="0"/>
              </a:rPr>
              <a:t>उद्देश्य</a:t>
            </a: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1974708"/>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hi-IN" sz="2800" dirty="0">
                <a:solidFill>
                  <a:prstClr val="black"/>
                </a:solidFill>
                <a:latin typeface="Open sans" panose="020B0606030504020204"/>
                <a:cs typeface="Arial" pitchFamily="34" charset="0"/>
              </a:rPr>
              <a:t>इस पाठ को पूरा करने के बाद आप सक्षम होंगे:</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817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hi-IN" sz="4800" b="1" dirty="0">
                <a:solidFill>
                  <a:srgbClr val="C00000"/>
                </a:solidFill>
                <a:latin typeface="Open sans"/>
              </a:rPr>
              <a:t>धन्यवाद</a:t>
            </a: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6944" y="417491"/>
            <a:ext cx="5756030" cy="6265438"/>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परिचय</a:t>
            </a:r>
            <a:endParaRPr lang="en-US" sz="48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876800" y="953729"/>
            <a:ext cx="6629400" cy="5447071"/>
          </a:xfrm>
        </p:spPr>
        <p:txBody>
          <a:bodyPr>
            <a:noAutofit/>
          </a:bodyPr>
          <a:lstStyle/>
          <a:p>
            <a:pPr algn="just"/>
            <a:r>
              <a:rPr lang="hi-IN" sz="2400" dirty="0">
                <a:latin typeface="Open sans" panose="020B0606030504020204"/>
              </a:rPr>
              <a:t>गैस डिटेक्टर एक सुरक्षा उपकरण है जो किसी स्थान पर गैस की उपस्थिति का पता लगाने के लिए प्रयोग किया जाता है।</a:t>
            </a:r>
            <a:r>
              <a:rPr lang="en-US" sz="2400" dirty="0">
                <a:latin typeface="Open sans" panose="020B0606030504020204"/>
              </a:rPr>
              <a:t> </a:t>
            </a:r>
          </a:p>
          <a:p>
            <a:pPr algn="just"/>
            <a:r>
              <a:rPr lang="hi-IN" sz="2400" dirty="0">
                <a:latin typeface="Open sans" panose="020B0606030504020204"/>
              </a:rPr>
              <a:t>इस प्रकार के उपकरण का उपयोग गैस रिसाव या अन्य उत्सर्जन का पता लगाने के लिए किया जाता है तथा यह</a:t>
            </a:r>
            <a:r>
              <a:rPr lang="en-US" sz="2400" dirty="0">
                <a:latin typeface="Open sans" panose="020B0606030504020204"/>
              </a:rPr>
              <a:t> </a:t>
            </a:r>
            <a:r>
              <a:rPr lang="hi-IN" sz="2400" dirty="0">
                <a:latin typeface="Open sans" panose="020B0606030504020204"/>
              </a:rPr>
              <a:t>नियंत्रण प्रणाली से जुड़कर प्रक्रिया को</a:t>
            </a:r>
            <a:r>
              <a:rPr lang="en-US" sz="2400" dirty="0">
                <a:latin typeface="Open sans" panose="020B0606030504020204"/>
              </a:rPr>
              <a:t> </a:t>
            </a:r>
            <a:r>
              <a:rPr lang="hi-IN" sz="2400" dirty="0">
                <a:latin typeface="Open sans" panose="020B0606030504020204"/>
              </a:rPr>
              <a:t>स्वतः बंद कर देता है।</a:t>
            </a:r>
            <a:endParaRPr lang="en-US" sz="2400" dirty="0">
              <a:latin typeface="Open sans" panose="020B0606030504020204"/>
            </a:endParaRPr>
          </a:p>
          <a:p>
            <a:pPr algn="just"/>
            <a:r>
              <a:rPr lang="hi-IN" sz="2400" dirty="0">
                <a:latin typeface="Open sans" panose="020B0606030504020204"/>
              </a:rPr>
              <a:t>गैस डिटेक्टर रिसाव वाले क्षेत्र में मौजूद कर्मचारियों को अलार्म बजाकर सचेत करता है और उन्हें सुरक्षित बाहर निकलने का समय देता है।</a:t>
            </a:r>
            <a:endParaRPr lang="en-US" sz="2400" dirty="0">
              <a:latin typeface="Open sans" panose="020B0606030504020204"/>
            </a:endParaRPr>
          </a:p>
          <a:p>
            <a:pPr algn="just"/>
            <a:r>
              <a:rPr lang="hi-IN" sz="2400" dirty="0">
                <a:latin typeface="Open sans" panose="020B0606030504020204"/>
              </a:rPr>
              <a:t>यह उपकरण अत्यंत उपयोगी है क्योंकि कई गैसें मानव तथा पशु जीवन के लिए हानिकारक सिद्ध हो सकती हैं।</a:t>
            </a:r>
            <a:endParaRPr lang="en-US" sz="24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b="1" dirty="0">
                <a:solidFill>
                  <a:srgbClr val="C00000"/>
                </a:solidFill>
                <a:latin typeface="Open sans" panose="020B0606030504020204"/>
                <a:cs typeface="Arial" pitchFamily="34" charset="0"/>
              </a:rPr>
              <a:t>गैस अलर्ट माइक्रो 5 डिटेक्टर</a:t>
            </a:r>
          </a:p>
        </p:txBody>
      </p:sp>
      <p:sp>
        <p:nvSpPr>
          <p:cNvPr id="3" name="Content Placeholder 2"/>
          <p:cNvSpPr>
            <a:spLocks noGrp="1"/>
          </p:cNvSpPr>
          <p:nvPr>
            <p:ph idx="1"/>
          </p:nvPr>
        </p:nvSpPr>
        <p:spPr>
          <a:xfrm>
            <a:off x="4876800" y="931267"/>
            <a:ext cx="6629400" cy="5827341"/>
          </a:xfrm>
        </p:spPr>
        <p:txBody>
          <a:bodyPr>
            <a:noAutofit/>
          </a:bodyPr>
          <a:lstStyle/>
          <a:p>
            <a:pPr>
              <a:lnSpc>
                <a:spcPct val="150000"/>
              </a:lnSpc>
            </a:pPr>
            <a:r>
              <a:rPr lang="hi-IN" sz="2800" dirty="0">
                <a:latin typeface="Open sans" panose="020B0606030504020204"/>
              </a:rPr>
              <a:t>एल.ई.एल. पर</a:t>
            </a:r>
            <a:r>
              <a:rPr lang="en-US" sz="2800" dirty="0">
                <a:latin typeface="Open sans" panose="020B0606030504020204"/>
              </a:rPr>
              <a:t> </a:t>
            </a:r>
            <a:r>
              <a:rPr lang="hi-IN" sz="2800" dirty="0">
                <a:latin typeface="Open sans" panose="020B0606030504020204"/>
              </a:rPr>
              <a:t>ज्वलनशील गैस</a:t>
            </a:r>
            <a:endParaRPr lang="en-US" sz="2800" dirty="0">
              <a:latin typeface="Open sans" panose="020B0606030504020204"/>
            </a:endParaRPr>
          </a:p>
          <a:p>
            <a:pPr>
              <a:lnSpc>
                <a:spcPct val="150000"/>
              </a:lnSpc>
            </a:pPr>
            <a:r>
              <a:rPr lang="hi-IN" sz="2800" dirty="0">
                <a:latin typeface="Open sans" panose="020B0606030504020204"/>
              </a:rPr>
              <a:t>हाइड्रोजन सल्फाइड</a:t>
            </a:r>
            <a:endParaRPr lang="en-US" sz="2800" dirty="0">
              <a:latin typeface="Open sans" panose="020B0606030504020204"/>
            </a:endParaRPr>
          </a:p>
          <a:p>
            <a:pPr>
              <a:lnSpc>
                <a:spcPct val="150000"/>
              </a:lnSpc>
            </a:pPr>
            <a:r>
              <a:rPr lang="hi-IN" sz="2800" dirty="0">
                <a:latin typeface="Open sans" panose="020B0606030504020204"/>
              </a:rPr>
              <a:t>कार्बन मोनोऑक्साइड</a:t>
            </a:r>
            <a:endParaRPr lang="en-US" sz="2800" dirty="0">
              <a:latin typeface="Open sans" panose="020B0606030504020204"/>
            </a:endParaRPr>
          </a:p>
          <a:p>
            <a:pPr>
              <a:lnSpc>
                <a:spcPct val="150000"/>
              </a:lnSpc>
            </a:pPr>
            <a:r>
              <a:rPr lang="hi-IN" sz="2800" dirty="0">
                <a:latin typeface="Open sans" panose="020B0606030504020204"/>
              </a:rPr>
              <a:t>सल्फर डाइऑक्साइड</a:t>
            </a:r>
            <a:endParaRPr lang="en-US" sz="2800" dirty="0">
              <a:latin typeface="Open sans" panose="020B0606030504020204"/>
            </a:endParaRPr>
          </a:p>
          <a:p>
            <a:pPr>
              <a:lnSpc>
                <a:spcPct val="150000"/>
              </a:lnSpc>
            </a:pPr>
            <a:r>
              <a:rPr lang="hi-IN" sz="2800" dirty="0">
                <a:latin typeface="Open sans" panose="020B0606030504020204"/>
              </a:rPr>
              <a:t>अमोनिया</a:t>
            </a:r>
            <a:endParaRPr lang="en-US" sz="2800" dirty="0">
              <a:latin typeface="Open sans" panose="020B0606030504020204"/>
            </a:endParaRPr>
          </a:p>
          <a:p>
            <a:pPr>
              <a:lnSpc>
                <a:spcPct val="150000"/>
              </a:lnSpc>
            </a:pPr>
            <a:r>
              <a:rPr lang="hi-IN" sz="2800" dirty="0">
                <a:latin typeface="Open sans" panose="020B0606030504020204"/>
              </a:rPr>
              <a:t>क्लोरीन</a:t>
            </a:r>
            <a:endParaRPr lang="en-US" sz="2800" dirty="0">
              <a:latin typeface="Open sans" panose="020B0606030504020204"/>
            </a:endParaRPr>
          </a:p>
          <a:p>
            <a:pPr>
              <a:lnSpc>
                <a:spcPct val="150000"/>
              </a:lnSpc>
            </a:pPr>
            <a:r>
              <a:rPr lang="hi-IN" sz="2800" dirty="0">
                <a:latin typeface="Open sans" panose="020B0606030504020204"/>
              </a:rPr>
              <a:t>ऑक्सीजन</a:t>
            </a:r>
            <a:endParaRPr lang="en-US" sz="2800" dirty="0">
              <a:latin typeface="Open sans" panose="020B0606030504020204"/>
            </a:endParaRPr>
          </a:p>
          <a:p>
            <a:pPr>
              <a:lnSpc>
                <a:spcPct val="150000"/>
              </a:lnSpc>
            </a:pPr>
            <a:r>
              <a:rPr lang="hi-IN" sz="2800" dirty="0">
                <a:latin typeface="Open sans" panose="020B0606030504020204"/>
              </a:rPr>
              <a:t>जल प्रतिरोधी</a:t>
            </a:r>
            <a:endParaRPr lang="en-US" sz="28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48609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तकनीकी जानकारी</a:t>
            </a:r>
            <a:endParaRPr lang="en-US" sz="4800" b="1" dirty="0">
              <a:solidFill>
                <a:srgbClr val="C00000"/>
              </a:solidFill>
              <a:latin typeface="Open sans" panose="020B0606030504020204"/>
              <a:cs typeface="Arial" pitchFamily="34" charset="0"/>
            </a:endParaRPr>
          </a:p>
        </p:txBody>
      </p:sp>
      <p:sp>
        <p:nvSpPr>
          <p:cNvPr id="3" name="Content Placeholder 2"/>
          <p:cNvSpPr>
            <a:spLocks noGrp="1"/>
          </p:cNvSpPr>
          <p:nvPr>
            <p:ph idx="1"/>
          </p:nvPr>
        </p:nvSpPr>
        <p:spPr>
          <a:xfrm>
            <a:off x="4876800" y="931267"/>
            <a:ext cx="6629400" cy="5827341"/>
          </a:xfrm>
        </p:spPr>
        <p:txBody>
          <a:bodyPr>
            <a:noAutofit/>
          </a:bodyPr>
          <a:lstStyle/>
          <a:p>
            <a:r>
              <a:rPr lang="hi-IN" sz="2800" dirty="0">
                <a:latin typeface="Open sans" panose="020B0606030504020204"/>
              </a:rPr>
              <a:t>लिक्विड क्रिस्टल डिस्प्ले</a:t>
            </a:r>
            <a:r>
              <a:rPr lang="en-US" sz="2800" dirty="0">
                <a:latin typeface="Open sans" panose="020B0606030504020204"/>
              </a:rPr>
              <a:t> (</a:t>
            </a:r>
            <a:r>
              <a:rPr lang="hi-IN" sz="2800" dirty="0">
                <a:latin typeface="Open sans" panose="020B0606030504020204"/>
              </a:rPr>
              <a:t>एल.सी.डी.</a:t>
            </a:r>
            <a:r>
              <a:rPr lang="en-US" sz="2800" dirty="0">
                <a:latin typeface="Open sans" panose="020B0606030504020204"/>
              </a:rPr>
              <a:t>)</a:t>
            </a:r>
          </a:p>
          <a:p>
            <a:r>
              <a:rPr lang="hi-IN" sz="2800" dirty="0">
                <a:latin typeface="Open sans" panose="020B0606030504020204"/>
              </a:rPr>
              <a:t>बटन</a:t>
            </a:r>
            <a:endParaRPr lang="en-US" sz="2800" dirty="0">
              <a:latin typeface="Open sans" panose="020B0606030504020204"/>
            </a:endParaRPr>
          </a:p>
          <a:p>
            <a:r>
              <a:rPr lang="hi-IN" sz="2800" dirty="0">
                <a:latin typeface="Open sans" panose="020B0606030504020204"/>
              </a:rPr>
              <a:t>ध्वनि अलार्म</a:t>
            </a:r>
            <a:endParaRPr lang="en-US" sz="2800" dirty="0">
              <a:latin typeface="Open sans" panose="020B0606030504020204"/>
            </a:endParaRPr>
          </a:p>
          <a:p>
            <a:r>
              <a:rPr lang="hi-IN" sz="2800" dirty="0">
                <a:latin typeface="Open sans" panose="020B0606030504020204"/>
              </a:rPr>
              <a:t>टॉक्सिक 2 सेंसर</a:t>
            </a:r>
            <a:r>
              <a:rPr lang="en-US" sz="2800" dirty="0">
                <a:latin typeface="Open sans" panose="020B0606030504020204"/>
              </a:rPr>
              <a:t> </a:t>
            </a:r>
            <a:r>
              <a:rPr lang="hi-IN" sz="2800" dirty="0">
                <a:latin typeface="Open sans" panose="020B0606030504020204"/>
              </a:rPr>
              <a:t>विज़ुअलहाइड्रोजन सल्फाइड)</a:t>
            </a:r>
            <a:endParaRPr lang="en-US" sz="2800" dirty="0">
              <a:latin typeface="Open sans" panose="020B0606030504020204"/>
            </a:endParaRPr>
          </a:p>
          <a:p>
            <a:r>
              <a:rPr lang="hi-IN" sz="2800" dirty="0">
                <a:latin typeface="Open sans" panose="020B0606030504020204"/>
              </a:rPr>
              <a:t>टॉक्सिक 1 सेंसर</a:t>
            </a:r>
            <a:r>
              <a:rPr lang="en-US" sz="2800" dirty="0">
                <a:latin typeface="Open sans" panose="020B0606030504020204"/>
              </a:rPr>
              <a:t> </a:t>
            </a:r>
            <a:r>
              <a:rPr lang="hi-IN" sz="2800" dirty="0">
                <a:latin typeface="Open sans" panose="020B0606030504020204"/>
              </a:rPr>
              <a:t>(कार्बन डाइऑक्साइड)</a:t>
            </a:r>
            <a:endParaRPr lang="en-US" sz="2800" dirty="0">
              <a:latin typeface="Open sans" panose="020B0606030504020204"/>
            </a:endParaRPr>
          </a:p>
          <a:p>
            <a:r>
              <a:rPr lang="hi-IN" sz="2800" dirty="0">
                <a:latin typeface="Open sans" panose="020B0606030504020204"/>
              </a:rPr>
              <a:t>दृश्य</a:t>
            </a:r>
            <a:r>
              <a:rPr lang="en-US" sz="2800" dirty="0">
                <a:latin typeface="Open sans" panose="020B0606030504020204"/>
              </a:rPr>
              <a:t> (</a:t>
            </a:r>
            <a:r>
              <a:rPr lang="hi-IN" sz="2800" dirty="0">
                <a:latin typeface="Open sans" panose="020B0606030504020204"/>
              </a:rPr>
              <a:t>विज़ुअल) अलार्म संकेतक (एलईडी)</a:t>
            </a:r>
            <a:endParaRPr lang="en-US" sz="2800" dirty="0">
              <a:latin typeface="Open sans" panose="020B0606030504020204"/>
            </a:endParaRPr>
          </a:p>
          <a:p>
            <a:r>
              <a:rPr lang="hi-IN" sz="2800" dirty="0">
                <a:latin typeface="Open sans" panose="020B0606030504020204"/>
              </a:rPr>
              <a:t>एल.ई.एल. सेंसर</a:t>
            </a:r>
            <a:endParaRPr lang="en-US" sz="2800" dirty="0">
              <a:latin typeface="Open sans" panose="020B0606030504020204"/>
            </a:endParaRPr>
          </a:p>
          <a:p>
            <a:r>
              <a:rPr lang="hi-IN" sz="2800" dirty="0">
                <a:latin typeface="Open sans" panose="020B0606030504020204"/>
              </a:rPr>
              <a:t>ऑक्सीजन</a:t>
            </a:r>
            <a:r>
              <a:rPr lang="en-US" sz="2800" dirty="0">
                <a:latin typeface="Open sans" panose="020B0606030504020204"/>
              </a:rPr>
              <a:t> </a:t>
            </a:r>
            <a:r>
              <a:rPr lang="hi-IN" sz="2800" dirty="0">
                <a:latin typeface="Open sans" panose="020B0606030504020204"/>
              </a:rPr>
              <a:t>सेंसर</a:t>
            </a:r>
            <a:endParaRPr lang="en-US" sz="2800" dirty="0">
              <a:latin typeface="Open sans" panose="020B0606030504020204"/>
            </a:endParaRPr>
          </a:p>
          <a:p>
            <a:r>
              <a:rPr lang="hi-IN" sz="2800" dirty="0">
                <a:latin typeface="Open sans" panose="020B0606030504020204"/>
              </a:rPr>
              <a:t>बैटरी पैक</a:t>
            </a:r>
            <a:endParaRPr lang="en-US" sz="2800" dirty="0">
              <a:latin typeface="Open sans" panose="020B0606030504020204"/>
            </a:endParaRPr>
          </a:p>
          <a:p>
            <a:r>
              <a:rPr lang="hi-IN" sz="2800" dirty="0">
                <a:latin typeface="Open sans" panose="020B0606030504020204"/>
              </a:rPr>
              <a:t>एलिगेटर क्लिप</a:t>
            </a:r>
            <a:endParaRPr lang="en-US" sz="2800" dirty="0">
              <a:latin typeface="Open sans" panose="020B0606030504020204"/>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3"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4"/>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9599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सहायक सामग्री</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Content Placeholder 3" descr="GasAlertMicro 5 Deluxe Confined Space Kit">
            <a:extLst>
              <a:ext uri="{FF2B5EF4-FFF2-40B4-BE49-F238E27FC236}">
                <a16:creationId xmlns:a16="http://schemas.microsoft.com/office/drawing/2014/main" id="{297461EC-FC96-4A6B-97EA-D8D45A27260C}"/>
              </a:ext>
            </a:extLst>
          </p:cNvPr>
          <p:cNvPicPr>
            <a:picLocks/>
          </p:cNvPicPr>
          <p:nvPr/>
        </p:nvPicPr>
        <p:blipFill>
          <a:blip r:embed="rId4"/>
          <a:srcRect/>
          <a:stretch>
            <a:fillRect/>
          </a:stretch>
        </p:blipFill>
        <p:spPr bwMode="auto">
          <a:xfrm>
            <a:off x="4890052" y="1059367"/>
            <a:ext cx="6679096" cy="5411008"/>
          </a:xfrm>
          <a:prstGeom prst="rect">
            <a:avLst/>
          </a:prstGeom>
          <a:noFill/>
          <a:ln w="9525">
            <a:noFill/>
            <a:miter lim="800000"/>
            <a:headEnd/>
            <a:tailEnd/>
          </a:ln>
        </p:spPr>
      </p:pic>
    </p:spTree>
    <p:extLst>
      <p:ext uri="{BB962C8B-B14F-4D97-AF65-F5344CB8AC3E}">
        <p14:creationId xmlns:p14="http://schemas.microsoft.com/office/powerpoint/2010/main" val="195809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r>
              <a:rPr lang="hi-IN" sz="4800" b="1" dirty="0">
                <a:solidFill>
                  <a:srgbClr val="C00000"/>
                </a:solidFill>
                <a:latin typeface="Open sans" panose="020B0606030504020204"/>
                <a:cs typeface="Arial" pitchFamily="34" charset="0"/>
              </a:rPr>
              <a:t>आवरण</a:t>
            </a:r>
            <a:r>
              <a:rPr lang="en-US" sz="4800" b="1" dirty="0">
                <a:solidFill>
                  <a:srgbClr val="C00000"/>
                </a:solidFill>
                <a:latin typeface="Open sans" panose="020B0606030504020204"/>
                <a:cs typeface="Arial" pitchFamily="34" charset="0"/>
              </a:rPr>
              <a:t>(</a:t>
            </a:r>
            <a:r>
              <a:rPr lang="hi-IN" sz="4800" b="1" dirty="0">
                <a:solidFill>
                  <a:srgbClr val="C00000"/>
                </a:solidFill>
                <a:latin typeface="Open sans" panose="020B0606030504020204"/>
                <a:cs typeface="Arial" pitchFamily="34" charset="0"/>
              </a:rPr>
              <a:t>कवर</a:t>
            </a:r>
            <a:r>
              <a:rPr lang="en-US" sz="4800" b="1" dirty="0">
                <a:solidFill>
                  <a:srgbClr val="C00000"/>
                </a:solidFill>
                <a:latin typeface="Open sans" panose="020B0606030504020204"/>
                <a:cs typeface="Arial" pitchFamily="34" charset="0"/>
              </a:rPr>
              <a:t>)</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2">
            <a:extLst>
              <a:ext uri="{FF2B5EF4-FFF2-40B4-BE49-F238E27FC236}">
                <a16:creationId xmlns:a16="http://schemas.microsoft.com/office/drawing/2014/main" id="{9C6E74A1-5B9C-414C-9F01-46AC4820918D}"/>
              </a:ext>
            </a:extLst>
          </p:cNvPr>
          <p:cNvPicPr>
            <a:picLocks noChangeAspect="1" noChangeArrowheads="1"/>
          </p:cNvPicPr>
          <p:nvPr/>
        </p:nvPicPr>
        <p:blipFill>
          <a:blip r:embed="rId4" cstate="print"/>
          <a:srcRect/>
          <a:stretch>
            <a:fillRect/>
          </a:stretch>
        </p:blipFill>
        <p:spPr bwMode="auto">
          <a:xfrm>
            <a:off x="5824330" y="1391479"/>
            <a:ext cx="4800600" cy="4661451"/>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189058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9" y="2239621"/>
            <a:ext cx="7148051" cy="2155398"/>
          </a:xfrm>
        </p:spPr>
        <p:txBody>
          <a:bodyPr>
            <a:noAutofit/>
          </a:bodyPr>
          <a:lstStyle/>
          <a:p>
            <a:r>
              <a:rPr lang="hi-IN" b="1" dirty="0">
                <a:solidFill>
                  <a:srgbClr val="C00000"/>
                </a:solidFill>
                <a:latin typeface="Open sans" panose="020B0606030504020204"/>
                <a:cs typeface="Arial" pitchFamily="34" charset="0"/>
              </a:rPr>
              <a:t>कन्फाइनड स्पेस(संकीर्ण क्षेत्र) सैम्पलिंग</a:t>
            </a:r>
            <a:endParaRPr lang="en-US"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7" name="Picture 2">
            <a:extLst>
              <a:ext uri="{FF2B5EF4-FFF2-40B4-BE49-F238E27FC236}">
                <a16:creationId xmlns:a16="http://schemas.microsoft.com/office/drawing/2014/main" id="{F49A4E98-DC96-47A0-AB0E-20FA33CC540C}"/>
              </a:ext>
            </a:extLst>
          </p:cNvPr>
          <p:cNvPicPr>
            <a:picLocks noChangeAspect="1" noChangeArrowheads="1"/>
          </p:cNvPicPr>
          <p:nvPr/>
        </p:nvPicPr>
        <p:blipFill>
          <a:blip r:embed="rId4" cstate="print"/>
          <a:srcRect/>
          <a:stretch>
            <a:fillRect/>
          </a:stretch>
        </p:blipFill>
        <p:spPr bwMode="auto">
          <a:xfrm>
            <a:off x="7045332" y="1794815"/>
            <a:ext cx="4640176" cy="4525963"/>
          </a:xfrm>
          <a:prstGeom prst="rect">
            <a:avLst/>
          </a:prstGeom>
          <a:noFill/>
          <a:ln w="9525">
            <a:solidFill>
              <a:schemeClr val="accent1"/>
            </a:solidFill>
            <a:miter lim="800000"/>
            <a:headEnd/>
            <a:tailEnd/>
          </a:ln>
          <a:effectLst/>
        </p:spPr>
      </p:pic>
    </p:spTree>
    <p:extLst>
      <p:ext uri="{BB962C8B-B14F-4D97-AF65-F5344CB8AC3E}">
        <p14:creationId xmlns:p14="http://schemas.microsoft.com/office/powerpoint/2010/main" val="275612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432" y="1653215"/>
            <a:ext cx="4916129" cy="1905000"/>
          </a:xfrm>
        </p:spPr>
        <p:txBody>
          <a:bodyPr>
            <a:noAutofit/>
          </a:bodyPr>
          <a:lstStyle/>
          <a:p>
            <a:r>
              <a:rPr lang="hi-IN" sz="4800" b="1" dirty="0">
                <a:solidFill>
                  <a:srgbClr val="C00000"/>
                </a:solidFill>
                <a:latin typeface="Open sans" panose="020B0606030504020204"/>
                <a:cs typeface="Arial" pitchFamily="34" charset="0"/>
              </a:rPr>
              <a:t>होस पाइप (6 मीटर)</a:t>
            </a:r>
            <a:endParaRPr lang="en-US" sz="4800" b="1" dirty="0">
              <a:solidFill>
                <a:srgbClr val="C00000"/>
              </a:solidFill>
              <a:latin typeface="Open sans" panose="020B0606030504020204"/>
              <a:cs typeface="Arial" pitchFamily="34"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2">
            <a:extLst>
              <a:ext uri="{FF2B5EF4-FFF2-40B4-BE49-F238E27FC236}">
                <a16:creationId xmlns:a16="http://schemas.microsoft.com/office/drawing/2014/main" id="{35C2EB3D-8B73-4278-AC60-7B0B1EB598C3}"/>
              </a:ext>
            </a:extLst>
          </p:cNvPr>
          <p:cNvPicPr>
            <a:picLocks noChangeAspect="1" noChangeArrowheads="1"/>
          </p:cNvPicPr>
          <p:nvPr/>
        </p:nvPicPr>
        <p:blipFill>
          <a:blip r:embed="rId4" cstate="print"/>
          <a:srcRect/>
          <a:stretch>
            <a:fillRect/>
          </a:stretch>
        </p:blipFill>
        <p:spPr bwMode="auto">
          <a:xfrm>
            <a:off x="5774636" y="1355043"/>
            <a:ext cx="5174974" cy="2511284"/>
          </a:xfrm>
          <a:prstGeom prst="rect">
            <a:avLst/>
          </a:prstGeom>
          <a:noFill/>
          <a:ln w="9525">
            <a:noFill/>
            <a:miter lim="800000"/>
            <a:headEnd/>
            <a:tailEnd/>
          </a:ln>
          <a:effectLst/>
        </p:spPr>
      </p:pic>
      <p:sp>
        <p:nvSpPr>
          <p:cNvPr id="10" name="Title 1">
            <a:extLst>
              <a:ext uri="{FF2B5EF4-FFF2-40B4-BE49-F238E27FC236}">
                <a16:creationId xmlns:a16="http://schemas.microsoft.com/office/drawing/2014/main" id="{67B70EA4-5B4F-45EA-B8F2-38C5C3A666CD}"/>
              </a:ext>
            </a:extLst>
          </p:cNvPr>
          <p:cNvSpPr txBox="1">
            <a:spLocks/>
          </p:cNvSpPr>
          <p:nvPr/>
        </p:nvSpPr>
        <p:spPr>
          <a:xfrm>
            <a:off x="619432" y="4121427"/>
            <a:ext cx="4916129" cy="1905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hi-IN" sz="4800" b="1" dirty="0">
                <a:solidFill>
                  <a:srgbClr val="C00000"/>
                </a:solidFill>
                <a:latin typeface="Open sans" panose="020B0606030504020204"/>
                <a:cs typeface="Arial" pitchFamily="34" charset="0"/>
              </a:rPr>
              <a:t>होस पाइप (</a:t>
            </a:r>
            <a:r>
              <a:rPr lang="en-US" sz="4800" b="1" dirty="0">
                <a:solidFill>
                  <a:srgbClr val="C00000"/>
                </a:solidFill>
                <a:latin typeface="Open sans" panose="020B0606030504020204"/>
                <a:cs typeface="Arial" pitchFamily="34" charset="0"/>
              </a:rPr>
              <a:t>1</a:t>
            </a:r>
            <a:r>
              <a:rPr lang="hi-IN" sz="4800" b="1" dirty="0">
                <a:solidFill>
                  <a:srgbClr val="C00000"/>
                </a:solidFill>
                <a:latin typeface="Open sans" panose="020B0606030504020204"/>
                <a:cs typeface="Arial" pitchFamily="34" charset="0"/>
              </a:rPr>
              <a:t> मीटर)</a:t>
            </a:r>
            <a:endParaRPr lang="en-US" sz="4800" b="1" dirty="0">
              <a:solidFill>
                <a:srgbClr val="C00000"/>
              </a:solidFill>
              <a:latin typeface="Open sans" panose="020B0606030504020204"/>
              <a:cs typeface="Arial" pitchFamily="34" charset="0"/>
            </a:endParaRPr>
          </a:p>
        </p:txBody>
      </p:sp>
      <p:pic>
        <p:nvPicPr>
          <p:cNvPr id="11" name="Picture 2">
            <a:extLst>
              <a:ext uri="{FF2B5EF4-FFF2-40B4-BE49-F238E27FC236}">
                <a16:creationId xmlns:a16="http://schemas.microsoft.com/office/drawing/2014/main" id="{D82AA528-2EC2-43F0-BF1C-67D2001B732C}"/>
              </a:ext>
            </a:extLst>
          </p:cNvPr>
          <p:cNvPicPr>
            <a:picLocks noChangeAspect="1" noChangeArrowheads="1"/>
          </p:cNvPicPr>
          <p:nvPr/>
        </p:nvPicPr>
        <p:blipFill>
          <a:blip r:embed="rId5" cstate="print"/>
          <a:srcRect/>
          <a:stretch>
            <a:fillRect/>
          </a:stretch>
        </p:blipFill>
        <p:spPr bwMode="auto">
          <a:xfrm>
            <a:off x="5774636" y="4031976"/>
            <a:ext cx="5174973" cy="2335690"/>
          </a:xfrm>
          <a:prstGeom prst="rect">
            <a:avLst/>
          </a:prstGeom>
          <a:noFill/>
          <a:ln w="9525">
            <a:noFill/>
            <a:miter lim="800000"/>
            <a:headEnd/>
            <a:tailEnd/>
          </a:ln>
          <a:effectLst/>
        </p:spPr>
      </p:pic>
    </p:spTree>
    <p:extLst>
      <p:ext uri="{BB962C8B-B14F-4D97-AF65-F5344CB8AC3E}">
        <p14:creationId xmlns:p14="http://schemas.microsoft.com/office/powerpoint/2010/main" val="3511975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759</Words>
  <Application>Microsoft Office PowerPoint</Application>
  <PresentationFormat>Widescreen</PresentationFormat>
  <Paragraphs>113</Paragraphs>
  <Slides>20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Kruti Dev 092</vt:lpstr>
      <vt:lpstr>Noto Sans Symbols</vt:lpstr>
      <vt:lpstr>Open Sans</vt:lpstr>
      <vt:lpstr>Open Sans</vt:lpstr>
      <vt:lpstr>Open Sans SemiBold</vt:lpstr>
      <vt:lpstr>Tw Cen MT</vt:lpstr>
      <vt:lpstr>Wingdings</vt:lpstr>
      <vt:lpstr>Office Theme</vt:lpstr>
      <vt:lpstr>PowerPoint Presentation</vt:lpstr>
      <vt:lpstr>PowerPoint Presentation</vt:lpstr>
      <vt:lpstr>परिचय</vt:lpstr>
      <vt:lpstr>गैस अलर्ट माइक्रो 5 डिटेक्टर</vt:lpstr>
      <vt:lpstr>तकनीकी जानकारी</vt:lpstr>
      <vt:lpstr>सहायक सामग्री</vt:lpstr>
      <vt:lpstr>आवरण(कवर)</vt:lpstr>
      <vt:lpstr>कन्फाइनड स्पेस(संकीर्ण क्षेत्र) सैम्पलिंग</vt:lpstr>
      <vt:lpstr>होस पाइप (6 मीटर)</vt:lpstr>
      <vt:lpstr>कनेक्टर (जोड़ने वाला यंत्र)</vt:lpstr>
      <vt:lpstr>रिचार्जेबल बैटरी</vt:lpstr>
      <vt:lpstr>स्पेसिफिकेशन (विशेष विवरण)</vt:lpstr>
      <vt:lpstr>स्पेसिफिकेशन (विशेष विवरण)</vt:lpstr>
      <vt:lpstr>सिद्धांत</vt:lpstr>
      <vt:lpstr>दोष निवारण</vt:lpstr>
      <vt:lpstr>देखभाल एवं दैनिक रखरखाव</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Tokyo Subway Sarin Attack</dc:title>
  <dc:subject/>
  <dc:creator/>
  <cp:keywords/>
  <dc:description>generated using python-pptx</dc:description>
  <cp:lastModifiedBy>08 TH BN NDRF GHAZIABAD</cp:lastModifiedBy>
  <cp:revision>20</cp:revision>
  <dcterms:created xsi:type="dcterms:W3CDTF">2013-01-27T09:14:16Z</dcterms:created>
  <dcterms:modified xsi:type="dcterms:W3CDTF">2025-12-17T11:04:38Z</dcterms:modified>
  <cp:category/>
</cp:coreProperties>
</file>