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Arial Black" panose="020B0A04020102020204" pitchFamily="34" charset="0"/>
      <p:regular r:id="rId25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SemiBold" panose="020B07060308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10" y="283029"/>
            <a:ext cx="1525361" cy="10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hi-IN"/>
              <a:t>1</a:t>
            </a:fld>
            <a:endParaRPr/>
          </a:p>
        </p:txBody>
      </p:sp>
      <p:pic>
        <p:nvPicPr>
          <p:cNvPr id="97" name="Google Shape;97;p13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54706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209691" y="2539280"/>
            <a:ext cx="9239109" cy="81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hi-IN" sz="4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आपातकालीन तैयारियां</a:t>
            </a:r>
            <a:endParaRPr sz="48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9" name="Google Shape;99;p13" descr="A close-up of 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3520"/>
            <a:ext cx="2084831" cy="12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918" y="-13520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 flipH="1">
            <a:off x="5401109" y="6283225"/>
            <a:ext cx="6675014" cy="556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BY:-INSP/GD-NAGENDRA SINGH YADAV,10</a:t>
            </a:r>
            <a:r>
              <a:rPr lang="hi-I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NDRF</a:t>
            </a: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से पहले तैयारी और निवारण</a:t>
            </a:r>
            <a:endParaRPr sz="4800" b="1"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838200" y="1731029"/>
            <a:ext cx="10515600" cy="48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300" b="1"/>
              <a:t>वनाग्नि कार्य योजना (Wildfire Action Plan)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300" b="1"/>
              <a:t>✅ निकासी मार्ग (Evacuation Routes)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300"/>
              <a:t>अपने घर और समुदाय से निकलने के लिए </a:t>
            </a:r>
            <a:r>
              <a:rPr lang="hi-IN" sz="2300" b="1"/>
              <a:t>कई सुरक्षित रास्ते पहचानें</a:t>
            </a:r>
            <a:r>
              <a:rPr lang="hi-IN" sz="2300"/>
              <a:t>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300"/>
              <a:t>समय-समय पर इन मार्गों का </a:t>
            </a:r>
            <a:r>
              <a:rPr lang="hi-IN" sz="2300" b="1"/>
              <a:t>अभ्यास (Drill)</a:t>
            </a:r>
            <a:r>
              <a:rPr lang="hi-IN" sz="2300"/>
              <a:t> करें।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300" b="1"/>
              <a:t>✅ पारिवारिक संचार योजना (Family Communication Plan)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300"/>
              <a:t>परिवार के सदस्यों के बिछड़ने की स्थिति में </a:t>
            </a:r>
            <a:r>
              <a:rPr lang="hi-IN" sz="2300" b="1"/>
              <a:t>एक बाहरी संपर्क व्यक्ति</a:t>
            </a:r>
            <a:r>
              <a:rPr lang="hi-IN" sz="2300"/>
              <a:t> तय करें।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300"/>
              <a:t>सभी को उस संपर्क का </a:t>
            </a:r>
            <a:r>
              <a:rPr lang="hi-IN" sz="2300" b="1"/>
              <a:t>फ़ोन नंबर और तरीका</a:t>
            </a:r>
            <a:r>
              <a:rPr lang="hi-IN" sz="2300"/>
              <a:t> याद दिलाएँ।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300"/>
              <a:t>सुनिश्चित करें कि हर सदस्य को </a:t>
            </a:r>
            <a:r>
              <a:rPr lang="hi-IN" sz="2300" b="1"/>
              <a:t>मिलने का सुरक्षित स्थान</a:t>
            </a:r>
            <a:r>
              <a:rPr lang="hi-IN" sz="2300"/>
              <a:t> पता हो।</a:t>
            </a:r>
            <a:endParaRPr/>
          </a:p>
          <a:p>
            <a:pPr marL="1028700" lvl="2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300"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के दौरान – प्रतिक्रिया और निकासी</a:t>
            </a:r>
            <a:endParaRPr b="1"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1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 b="1"/>
              <a:t>जंगल की आग के दौरान – स्थिति की निगरानी, निकासी, और घर को सुरक्षित करना:-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स्थिति की निगरानी (Monitor Conditions)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 b="1"/>
              <a:t>सरकारी सलाह और चेतावनियों</a:t>
            </a:r>
            <a:r>
              <a:rPr lang="hi-IN"/>
              <a:t> पर लगातार ध्यान दें।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 sz="2800"/>
              <a:t>रेडियो, टीवी, मोबाइल अलर्ट या स्थानीय प्रशासन की घोषणाएँ नियमित रूप से सुनते रहें।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 sz="2800"/>
              <a:t>आग की दिशा और मौसम की जानकारी पर नज़र रखें।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i-I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के दौरान – प्रतिक्रिया और निकासी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 b="1"/>
              <a:t>निकासी (Evacuate if Advised or Feeling Unsafe)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 sz="2800"/>
              <a:t>यदि प्रशासन निकासी आदेश दे तो तुरंत निकल जाएँ।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 sz="2800"/>
              <a:t>यदि आपको खतरा महसूस हो, तो आदेश का इंतज़ार न करें — सुरक्षित रूप से तुरंत बाहर निकलें।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 sz="2800"/>
              <a:t>पहले से तय किए गए निकासी मार्ग का उपयोग करें और शांत रहें।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के दौरान – प्रतिक्रिया और निकासी</a:t>
            </a:r>
            <a:endParaRPr b="1"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762000" y="1829563"/>
            <a:ext cx="11023600" cy="481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143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/>
              <a:t>निकलने से पहले घर को सुरक्षित करें </a:t>
            </a:r>
            <a:r>
              <a:rPr lang="hi-IN" i="1"/>
              <a:t>(यदि समय और सुरक्षा अनुमति दें)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 sz="2800"/>
              <a:t>गैस और बिजली की आपूर्ति बंद कर दें।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 sz="2800"/>
              <a:t>दरवाज़े और खिड़कियाँ बंद करें, ताकि चिंगारियाँ अंदर न जा सकें।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 sz="2800"/>
              <a:t>बाहर रखे फर्नीचर, लकड़ी या अन्य ज्वलनशील सामान को घर से दूर रखें।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 sz="2800"/>
              <a:t>अपने आपातकालीन संपर्क को सूचित करें कि आप कहाँ जा रहे हैं।</a:t>
            </a:r>
            <a:endParaRPr/>
          </a:p>
          <a:p>
            <a:pPr marL="11430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के दौरान – प्रतिक्रिया और निकासी</a:t>
            </a:r>
            <a:endParaRPr b="1"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838200" y="1715263"/>
            <a:ext cx="10515600" cy="481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 sz="3600"/>
              <a:t>जंगल की आग के दौरान – </a:t>
            </a:r>
            <a:r>
              <a:rPr lang="hi-IN" sz="3600" b="1"/>
              <a:t>सुरक्षा के लिए आवश्यक कदम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 b="1"/>
              <a:t>स्थिति की निगरानी (Monitor Conditions)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 b="1"/>
              <a:t>सरकारी सलाह और चेतावनियों</a:t>
            </a:r>
            <a:r>
              <a:rPr lang="hi-IN" sz="2800"/>
              <a:t> पर लगातार ध्यान दें।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रेडियो, टीवी, मोबाइल अलर्ट या स्थानीय प्रशासन की घोषणाएँ सुनते रहें।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आग की दिशा, हवा की गति और मौसम की जानकारी पर नज़र रखें।</a:t>
            </a:r>
            <a:endParaRPr sz="2800"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i-I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के दौरान – प्रतिक्रिया और निकासी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558800" y="1990725"/>
            <a:ext cx="11442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0810"/>
              <a:buChar char="•"/>
            </a:pPr>
            <a:r>
              <a:rPr lang="hi-IN" sz="3200" b="1"/>
              <a:t>सही कपड़े पहनें (Dress Appropriately)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hi-IN" sz="2800"/>
              <a:t>यदि समय और स्थिति अनुमति दें, तो </a:t>
            </a:r>
            <a:r>
              <a:rPr lang="hi-IN" sz="2800" b="1"/>
              <a:t>लंबी बाँहों वाली शर्ट, पूरे पैरों को ढकने वाली पैंट</a:t>
            </a:r>
            <a:r>
              <a:rPr lang="hi-IN" sz="2800"/>
              <a:t> और मजबूत जूते पहनें।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hi-IN" sz="2800" b="1"/>
              <a:t>N95 या उससे उच्च गुणवत्ता का मास्क</a:t>
            </a:r>
            <a:r>
              <a:rPr lang="hi-IN" sz="2800"/>
              <a:t> पहनें, ताकि धुएँ और राख से बचाव हो सके।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hi-IN" sz="2800"/>
              <a:t>हाथों को ढकने के लिए दस्ताने पहनें, और सिर को ढकने के लिए टोपी या कपड़ा इस्तेमाल करें।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के दौरान – प्रतिक्रिया और निकासी</a:t>
            </a:r>
            <a:endParaRPr b="1"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718651" y="1823867"/>
            <a:ext cx="10786241" cy="481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सावधानी से वाहन चलाएँ (Drive Cautiously)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गाड़ी चलाते समय </a:t>
            </a:r>
            <a:r>
              <a:rPr lang="hi-IN" sz="2800" b="1"/>
              <a:t>हेडलाइट्स चालू रखें</a:t>
            </a:r>
            <a:r>
              <a:rPr lang="hi-IN" sz="2800"/>
              <a:t> ताकि धुएँ में दृश्यता बनी रहे।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 b="1"/>
              <a:t>खिड़कियाँ बंद</a:t>
            </a:r>
            <a:r>
              <a:rPr lang="hi-IN" sz="2800"/>
              <a:t> करें और गाड़ी का </a:t>
            </a:r>
            <a:r>
              <a:rPr lang="hi-IN" sz="2800" b="1"/>
              <a:t>इनसाइड एयर/एसी मोड</a:t>
            </a:r>
            <a:r>
              <a:rPr lang="hi-IN" sz="2800"/>
              <a:t> चालू करें, ताकि धुआँ अंदर न आ सके।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आग से दूर जाने के लिए </a:t>
            </a:r>
            <a:r>
              <a:rPr lang="hi-IN" sz="2800" b="1"/>
              <a:t>पक्का  और सबसे तेज़ मार्ग</a:t>
            </a:r>
            <a:r>
              <a:rPr lang="hi-IN" sz="2800"/>
              <a:t> अपनाएँ।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जंगल के रास्तों या </a:t>
            </a:r>
            <a:r>
              <a:rPr lang="hi-IN" sz="2800" b="1"/>
              <a:t>फायर रोड्स</a:t>
            </a:r>
            <a:r>
              <a:rPr lang="hi-IN" sz="2800"/>
              <a:t> से बचें।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sp>
        <p:nvSpPr>
          <p:cNvPr id="206" name="Google Shape;20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i-I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के दौरान – प्रतिक्रिया और निकासी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यदि फँस जाएँ तो सुरक्षित आश्रय ढूँढें (Seek Safe Refuge if Trapped)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अगर निकलने के सभी रास्ते बंद हों, तो </a:t>
            </a:r>
            <a:r>
              <a:rPr lang="hi-IN" sz="2800" b="1"/>
              <a:t>गाड़ी के अंदर ही रहें</a:t>
            </a:r>
            <a:r>
              <a:rPr lang="hi-IN" sz="2800"/>
              <a:t> या किसी मजबूत इमारत में शरण लें।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यदि ऐसा स्थान न मिले, तो </a:t>
            </a:r>
            <a:r>
              <a:rPr lang="hi-IN" sz="2800" b="1"/>
              <a:t>खुले क्षेत्र</a:t>
            </a:r>
            <a:r>
              <a:rPr lang="hi-IN" sz="2800"/>
              <a:t> (जहाँ घास या पेड़ न हों) में चले जाएँ।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शरीर को नीचे की ओर झुकाकर धुएँ से बचें और चेहरे को कपड़े से ढकें।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600"/>
          </a:p>
        </p:txBody>
      </p:sp>
      <p:sp>
        <p:nvSpPr>
          <p:cNvPr id="213" name="Google Shape;21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के बाद – पुनर्वास और सफाई </a:t>
            </a:r>
            <a:endParaRPr sz="4800" b="1"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/>
              <a:t>आधिकारिक अनुमति मिलने तक वापस न जाएँ।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/>
              <a:t>घर और संपत्ति का निरीक्षण करें।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/>
              <a:t>सहायता प्राप्त करें।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/>
              <a:t>वायु गुणवत्ता की निगरानी करें।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/>
              <a:t>मानसिक और भावनात्मक स्वास्थ्य का ध्यान रखें।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/>
              <a:t>जुड़े रहें और जागरूक बनें।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पाठ- समीक्षा</a:t>
            </a:r>
            <a:endParaRPr sz="5400" b="1">
              <a:solidFill>
                <a:schemeClr val="dk1"/>
              </a:solidFill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just" rtl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वन आग से पहले</a:t>
            </a:r>
            <a:r>
              <a:rPr lang="hi-IN"/>
              <a:t>: तैयारी और रोकथाम</a:t>
            </a:r>
            <a:endParaRPr/>
          </a:p>
          <a:p>
            <a:pPr marL="457200" lvl="0" indent="-342900" algn="just" rtl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वन आग के दौरान</a:t>
            </a:r>
            <a:r>
              <a:rPr lang="hi-IN"/>
              <a:t>: प्रतिक्रिया और सुरक्षित निकासी</a:t>
            </a:r>
            <a:endParaRPr/>
          </a:p>
          <a:p>
            <a:pPr marL="457200" lvl="0" indent="-342900" algn="just" rtl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वन आग के बाद</a:t>
            </a:r>
            <a:r>
              <a:rPr lang="hi-IN"/>
              <a:t>: पुनर्प्राप्ति और सुधार</a:t>
            </a:r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उददेश्य</a:t>
            </a:r>
            <a:endParaRPr sz="5400" b="1">
              <a:solidFill>
                <a:schemeClr val="dk1"/>
              </a:solidFill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 b="1"/>
              <a:t>इस पाठ के समापन पर आप सभी परिचित हो जायेंगे:-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वन आग से पहले</a:t>
            </a:r>
            <a:r>
              <a:rPr lang="hi-IN"/>
              <a:t>: तैयारी और रोकथाम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वन आग के दौरान</a:t>
            </a:r>
            <a:r>
              <a:rPr lang="hi-IN"/>
              <a:t>: प्रतिक्रिया और सुरक्षित निकासी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वन आग के बाद</a:t>
            </a:r>
            <a:r>
              <a:rPr lang="hi-IN"/>
              <a:t>: पुनर्प्राप्ति और सुधार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20</a:t>
            </a:fld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2185823" y="712866"/>
            <a:ext cx="74735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hi-IN" sz="7200" b="1" i="0" u="none" strike="noStrike" cap="none">
                <a:solidFill>
                  <a:srgbClr val="2F6B09"/>
                </a:solidFill>
                <a:latin typeface="Arial"/>
                <a:ea typeface="Arial"/>
                <a:cs typeface="Arial"/>
                <a:sym typeface="Arial"/>
              </a:rPr>
              <a:t>कोई शक या सवाल</a:t>
            </a:r>
            <a:endParaRPr sz="7200" b="1" i="0" u="none" strike="noStrike" cap="none">
              <a:solidFill>
                <a:srgbClr val="2F6B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228" y="2175642"/>
            <a:ext cx="4997669" cy="410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4020128" y="228600"/>
            <a:ext cx="3740727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666"/>
              <a:buNone/>
            </a:pPr>
            <a:endParaRPr sz="6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3333"/>
              <a:buNone/>
            </a:pPr>
            <a:r>
              <a:rPr lang="hi-IN" sz="19200" b="1"/>
              <a:t>मूल्यांकन</a:t>
            </a:r>
            <a:endParaRPr sz="19200" b="1"/>
          </a:p>
        </p:txBody>
      </p:sp>
      <p:sp>
        <p:nvSpPr>
          <p:cNvPr id="240" name="Google Shape;2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21</a:t>
            </a:fld>
            <a:endParaRPr/>
          </a:p>
        </p:txBody>
      </p:sp>
      <p:sp>
        <p:nvSpPr>
          <p:cNvPr id="241" name="Google Shape;241;p33"/>
          <p:cNvSpPr/>
          <p:nvPr/>
        </p:nvSpPr>
        <p:spPr>
          <a:xfrm>
            <a:off x="711200" y="1791494"/>
            <a:ext cx="109728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घर की सुरक्षा को कितने जोंस में बांटा है ? 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उत्तर:- </a:t>
            </a:r>
            <a:r>
              <a:rPr lang="hi-IN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03 Zones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2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जंगल की आग से घर की सुरक्षा के लिए Defensible Space (रक्षा योग्य क्षेत्र) बनाने में दुरी राखी गई है </a:t>
            </a: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Ans-</a:t>
            </a:r>
            <a:r>
              <a:rPr lang="hi-IN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03 Zones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Zones 1-   (01 -10 meter)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Zones 2-   (10-30 meter)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Zones 3-   (30-100 meter)</a:t>
            </a:r>
            <a:endParaRPr sz="2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22</a:t>
            </a:fld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2473693" y="271431"/>
            <a:ext cx="5862619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hi-IN" sz="11500" b="1" i="0" u="none" strike="noStrike" cap="none">
                <a:solidFill>
                  <a:srgbClr val="6A85CE"/>
                </a:solidFill>
                <a:latin typeface="Arial"/>
                <a:ea typeface="Arial"/>
                <a:cs typeface="Arial"/>
                <a:sym typeface="Arial"/>
              </a:rPr>
              <a:t>धन्यवाद</a:t>
            </a:r>
            <a:endParaRPr sz="11500" b="1" i="0" u="none" strike="noStrike" cap="none">
              <a:solidFill>
                <a:srgbClr val="6A85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088" y="2752826"/>
            <a:ext cx="4572000" cy="36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परिभाषा</a:t>
            </a:r>
            <a:endParaRPr sz="4800" b="1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74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वन आग गंभीर खतरा है</a:t>
            </a:r>
            <a:r>
              <a:rPr lang="hi-IN"/>
              <a:t>: जंगल वाले क्षेत्रों में समुदायों के लिए यह जीवन और संपत्ति के लिए जोखिम उत्पन्न करती है।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तैयारी </a:t>
            </a:r>
            <a:r>
              <a:rPr lang="hi-IN"/>
              <a:t>: जीवन और संपत्ति की सुरक्षा के लिए पहले से तैयारी करना आवश्यक है।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मार्गदर्शिका </a:t>
            </a:r>
            <a:r>
              <a:rPr lang="hi-IN"/>
              <a:t>: वन आग की घटना के लिए तैयारी, प्रतिक्रिया और पुनर्प्राप्ति के आवश्यक कदमों को स्पष्ट करना।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से पहले तैयारी और निवारण</a:t>
            </a:r>
            <a:endParaRPr sz="4800" b="1"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863600" y="20034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i-IN"/>
              <a:t>जंगल की आग से घर को सुरक्षित रखने के लिए </a:t>
            </a:r>
            <a:r>
              <a:rPr lang="hi-IN" b="1"/>
              <a:t>रक्षा योग्य स्थान </a:t>
            </a:r>
            <a:r>
              <a:rPr lang="hi-IN"/>
              <a:t>तैयार करने के चरण — 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ज़ोन 1 (0–10 मीटर) – घर के बिल्कुल पास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❑"/>
            </a:pPr>
            <a:r>
              <a:rPr lang="hi-IN"/>
              <a:t>सूखे पत्ते, सुइयाँ (pine needles), लकड़ी का ढेर, सूखी घास जैसे अत्यधिक ज्वलनशील पदार्थ हटा दें।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❑"/>
            </a:pPr>
            <a:r>
              <a:rPr lang="hi-IN"/>
              <a:t>घर और अन्य इमारतों के चारों ओर साफ-सुथरा क्षेत्र बनाएँ।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❑"/>
            </a:pPr>
            <a:r>
              <a:rPr lang="hi-IN"/>
              <a:t>आग-प्रतिरोधी पौधों से सजावट (लैंडस्केपिंग) करें और पौधों के बीच पर्याप्त दूरी रखें।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से पहले तैयारी और निवारण</a:t>
            </a:r>
            <a:endParaRPr sz="4800" b="1"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2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 ज़ोन 2 (10–30 मीटर) – घर से थोड़ी दूरी पर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❑"/>
            </a:pPr>
            <a:r>
              <a:rPr lang="hi-IN"/>
              <a:t>झाड़ियों और पेड़ों की संख्या कम करें (पतला करें)।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❑"/>
            </a:pPr>
            <a:r>
              <a:rPr lang="hi-IN"/>
              <a:t>पेड़ों की निचली शाखाओं को हटाएँ ताकि ज़मीन से आग ऊपर तक न पहुँचे।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❑"/>
            </a:pPr>
            <a:r>
              <a:rPr lang="hi-IN"/>
              <a:t>घास व सूखी पत्तियों की परत कम रखें।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 ज़ोन 3 (30–100 मीटर और उससे आगे)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✔"/>
            </a:pPr>
            <a:r>
              <a:rPr lang="hi-IN"/>
              <a:t>पेड़ों और झाड़ियों की घनत्व कम करें।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✔"/>
            </a:pPr>
            <a:r>
              <a:rPr lang="hi-IN"/>
              <a:t>नीचे की झाड़ियाँ, सूखी लकड़ियाँ और पत्तियों का अंडरग्रोथ साफ करें।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oto Sans Symbols"/>
              <a:buChar char="✔"/>
            </a:pPr>
            <a:r>
              <a:rPr lang="hi-IN"/>
              <a:t>यह व्यवस्था आग की गति को धीमा करने में मदद करेगी।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से पहले तैयारी और निवारण</a:t>
            </a:r>
            <a:endParaRPr sz="4800" b="1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266700" y="1825624"/>
            <a:ext cx="116840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i-IN"/>
              <a:t>जंगल की आग से घर की सुरक्षा (</a:t>
            </a:r>
            <a:r>
              <a:rPr lang="hi-IN" b="1"/>
              <a:t>Hardening Your Home</a:t>
            </a:r>
            <a:r>
              <a:rPr lang="hi-IN"/>
              <a:t>) :-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छत और दीवारें </a:t>
            </a:r>
            <a:endParaRPr b="1"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Font typeface="Noto Sans Symbols"/>
              <a:buChar char="❑"/>
            </a:pPr>
            <a:r>
              <a:rPr lang="hi-IN" sz="2800"/>
              <a:t>छत के लिए आग-प्रतिरोधी सामग्री चुनें, जैसे </a:t>
            </a:r>
            <a:r>
              <a:rPr lang="hi-IN" sz="2800" b="1"/>
              <a:t>धातु , मिट्टी की टाइलें , स्टुको (Stucco), या ईंट</a:t>
            </a:r>
            <a:endParaRPr sz="2800"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Font typeface="Noto Sans Symbols"/>
              <a:buChar char="❑"/>
            </a:pPr>
            <a:r>
              <a:rPr lang="hi-IN" sz="2800"/>
              <a:t>लकड़ी या अन्य आसानी से जलने वाली सामग्री से बनी छत या साइडिंग से बचें।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छेद व किनारे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Font typeface="Noto Sans Symbols"/>
              <a:buChar char="✔"/>
            </a:pPr>
            <a:r>
              <a:rPr lang="hi-IN" sz="2800"/>
              <a:t>हवा के छेद (वेंटिलेशन ) को </a:t>
            </a:r>
            <a:r>
              <a:rPr lang="hi-IN" sz="3800" b="1"/>
              <a:t>⅛ </a:t>
            </a:r>
            <a:r>
              <a:rPr lang="hi-IN" sz="2800" b="1"/>
              <a:t>इंच धातु जाली </a:t>
            </a:r>
            <a:r>
              <a:rPr lang="hi-IN" sz="2800"/>
              <a:t>से ढकें, ताकि अंगारे अंदर न जा सकें।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Font typeface="Noto Sans Symbols"/>
              <a:buChar char="✔"/>
            </a:pPr>
            <a:r>
              <a:rPr lang="hi-IN" sz="2800"/>
              <a:t>छत के किनारे को बंद  करें, जिससे आग की चिंगारी अंदर प्रवेश न कर पाए।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से पहले तैयारी और निवारण</a:t>
            </a:r>
            <a:endParaRPr sz="4800" b="1"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749300" y="2235528"/>
            <a:ext cx="10515600" cy="438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i-IN" sz="3200" b="1"/>
              <a:t>डेक और बाड़ (fence)</a:t>
            </a:r>
            <a:endParaRPr sz="3200" b="1"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 sz="2800"/>
              <a:t>डेक (Deck) के लिए आग-प्रतिरोधी </a:t>
            </a:r>
            <a:r>
              <a:rPr lang="hi-IN" sz="2800" b="1"/>
              <a:t>कंपोज़िट सामग्री</a:t>
            </a:r>
            <a:r>
              <a:rPr lang="hi-IN" sz="2800"/>
              <a:t> का उपयोग करें।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 sz="2800"/>
              <a:t>लकड़ी के डेक पर </a:t>
            </a:r>
            <a:r>
              <a:rPr lang="hi-IN" sz="2800" b="1"/>
              <a:t>फायर-रिटार्डेंट (आग-रोधी) chemical</a:t>
            </a:r>
            <a:r>
              <a:rPr lang="hi-IN" sz="2800"/>
              <a:t> का उपचार करें।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i-IN" sz="2800"/>
              <a:t>घर से जुड़ी बाड़ के लिए </a:t>
            </a:r>
            <a:r>
              <a:rPr lang="hi-IN" sz="2800" b="1"/>
              <a:t>गैर-दहनशील सामग्री</a:t>
            </a:r>
            <a:r>
              <a:rPr lang="hi-IN" sz="2800"/>
              <a:t> अपनाएँ।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से पहले तैयारी और निवारण</a:t>
            </a:r>
            <a:endParaRPr sz="4800" b="1"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/>
              <a:t>जंगल की आग से सुरक्षा के लिए </a:t>
            </a:r>
            <a:r>
              <a:rPr lang="hi-IN" b="1"/>
              <a:t>आपातकालीन किट (Emergency Supply Kit / Go-Kit)</a:t>
            </a:r>
            <a:r>
              <a:rPr lang="hi-IN"/>
              <a:t> और </a:t>
            </a:r>
            <a:r>
              <a:rPr lang="hi-IN" b="1"/>
              <a:t>वनाग्नि कार्य योजना (Wildfire Action Plan)</a:t>
            </a:r>
            <a:r>
              <a:rPr lang="hi-IN"/>
              <a:t> :-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 b="1"/>
              <a:t>आपातकालीन किट (Emergency Supply Kit / Go-Kit)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कम से कम </a:t>
            </a:r>
            <a:r>
              <a:rPr lang="hi-IN" sz="2800" b="1"/>
              <a:t>3 दिन का गैर-नाशपाती (Non-perishable) भोजन</a:t>
            </a:r>
            <a:r>
              <a:rPr lang="hi-IN" sz="2800"/>
              <a:t> रखें।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 b="1"/>
              <a:t>पर्याप्त पीने का पानी</a:t>
            </a:r>
            <a:r>
              <a:rPr lang="hi-IN" sz="2800"/>
              <a:t> (प्रति व्यक्ति प्रति दिन लगभग 4 लीटर)।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नियमित </a:t>
            </a:r>
            <a:r>
              <a:rPr lang="hi-IN" sz="2800" b="1"/>
              <a:t>दवाइयाँ और चिकित्सकीय पर्चे</a:t>
            </a:r>
            <a:r>
              <a:rPr lang="hi-IN" sz="2800"/>
              <a:t>।</a:t>
            </a:r>
            <a:endParaRPr/>
          </a:p>
          <a:p>
            <a:pPr marL="571500" lvl="1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i-I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जंगल की आग से पहले तैयारी और निवारण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 b="1"/>
              <a:t>प्राथमिक उपचार (First-Aid) सामग्री</a:t>
            </a:r>
            <a:r>
              <a:rPr lang="hi-IN" sz="2800"/>
              <a:t>।</a:t>
            </a:r>
            <a:endParaRPr sz="2800" b="1"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 b="1"/>
              <a:t>महत्वपूर्ण दस्तावेज़</a:t>
            </a:r>
            <a:r>
              <a:rPr lang="hi-IN" sz="2800"/>
              <a:t> (पहचान पत्र, बीमा, बैंक रिकॉर्ड आदि) को जलरोधक थैले में रखें।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 b="1"/>
              <a:t>टॉर्च / फ्लैशलाइट</a:t>
            </a:r>
            <a:r>
              <a:rPr lang="hi-IN" sz="2800"/>
              <a:t> और </a:t>
            </a:r>
            <a:r>
              <a:rPr lang="hi-IN" sz="2800" b="1"/>
              <a:t>अतिरिक्त बैटरियाँ</a:t>
            </a:r>
            <a:r>
              <a:rPr lang="hi-IN" sz="2800"/>
              <a:t>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 b="1"/>
              <a:t>बैटरी-संचालित रेडियो</a:t>
            </a:r>
            <a:r>
              <a:rPr lang="hi-IN" sz="2800"/>
              <a:t> ताकि स्थिति की जानकारी मिल सके।</a:t>
            </a:r>
            <a:endParaRPr sz="20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Microsoft Office PowerPoint</Application>
  <PresentationFormat>Widescreen</PresentationFormat>
  <Paragraphs>147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Open Sans SemiBold</vt:lpstr>
      <vt:lpstr>Open Sans</vt:lpstr>
      <vt:lpstr>Arial Black</vt:lpstr>
      <vt:lpstr>Calibri</vt:lpstr>
      <vt:lpstr>Arial</vt:lpstr>
      <vt:lpstr>Noto Sans Symbols</vt:lpstr>
      <vt:lpstr>Office Theme</vt:lpstr>
      <vt:lpstr>PowerPoint Presentation</vt:lpstr>
      <vt:lpstr>उददेश्य</vt:lpstr>
      <vt:lpstr>परिभाषा</vt:lpstr>
      <vt:lpstr>जंगल की आग से पहले तैयारी और निवारण</vt:lpstr>
      <vt:lpstr>जंगल की आग से पहले तैयारी और निवारण</vt:lpstr>
      <vt:lpstr>जंगल की आग से पहले तैयारी और निवारण</vt:lpstr>
      <vt:lpstr>जंगल की आग से पहले तैयारी और निवारण</vt:lpstr>
      <vt:lpstr>जंगल की आग से पहले तैयारी और निवारण</vt:lpstr>
      <vt:lpstr>जंगल की आग से पहले तैयारी और निवारण</vt:lpstr>
      <vt:lpstr>जंगल की आग से पहले तैयारी और निवारण</vt:lpstr>
      <vt:lpstr>जंगल की आग के दौरान – प्रतिक्रिया और निकासी</vt:lpstr>
      <vt:lpstr>जंगल की आग के दौरान – प्रतिक्रिया और निकासी</vt:lpstr>
      <vt:lpstr>जंगल की आग के दौरान – प्रतिक्रिया और निकासी</vt:lpstr>
      <vt:lpstr>जंगल की आग के दौरान – प्रतिक्रिया और निकासी</vt:lpstr>
      <vt:lpstr>जंगल की आग के दौरान – प्रतिक्रिया और निकासी</vt:lpstr>
      <vt:lpstr>जंगल की आग के दौरान – प्रतिक्रिया और निकासी</vt:lpstr>
      <vt:lpstr>जंगल की आग के दौरान – प्रतिक्रिया और निकासी</vt:lpstr>
      <vt:lpstr>जंगल की आग के बाद – पुनर्वास और सफाई </vt:lpstr>
      <vt:lpstr>पाठ- समीक्षा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NDRF</dc:creator>
  <cp:lastModifiedBy>NDRF NDRF</cp:lastModifiedBy>
  <cp:revision>1</cp:revision>
  <dcterms:modified xsi:type="dcterms:W3CDTF">2026-01-05T05:12:11Z</dcterms:modified>
</cp:coreProperties>
</file>