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5" r:id="rId4"/>
    <p:sldId id="6187" r:id="rId5"/>
    <p:sldId id="6195" r:id="rId6"/>
    <p:sldId id="6226" r:id="rId7"/>
    <p:sldId id="6245" r:id="rId8"/>
    <p:sldId id="6227" r:id="rId9"/>
    <p:sldId id="6183" r:id="rId10"/>
    <p:sldId id="6228" r:id="rId11"/>
    <p:sldId id="6229" r:id="rId12"/>
    <p:sldId id="6230" r:id="rId13"/>
    <p:sldId id="6231" r:id="rId14"/>
    <p:sldId id="6232" r:id="rId15"/>
    <p:sldId id="6233" r:id="rId16"/>
    <p:sldId id="6234" r:id="rId17"/>
    <p:sldId id="6235" r:id="rId18"/>
    <p:sldId id="6236" r:id="rId19"/>
    <p:sldId id="6238" r:id="rId20"/>
    <p:sldId id="6237" r:id="rId21"/>
    <p:sldId id="6239" r:id="rId22"/>
    <p:sldId id="6240" r:id="rId23"/>
    <p:sldId id="6241" r:id="rId24"/>
    <p:sldId id="6242" r:id="rId25"/>
    <p:sldId id="6243" r:id="rId26"/>
    <p:sldId id="6244" r:id="rId27"/>
    <p:sldId id="6222" r:id="rId28"/>
    <p:sldId id="6246" r:id="rId29"/>
    <p:sldId id="274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7805" autoAdjust="0"/>
  </p:normalViewPr>
  <p:slideViewPr>
    <p:cSldViewPr snapToGrid="0">
      <p:cViewPr varScale="1">
        <p:scale>
          <a:sx n="49" d="100"/>
          <a:sy n="49" d="100"/>
        </p:scale>
        <p:origin x="978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EA4A-3612-C3BA-84B3-8364FFC6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509E7-ED76-02BC-5486-752F6A7F6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6209F-B2A7-498E-AC04-247D3C3F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206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temporary permits if inter-district movement controls are active. Clean/disinfect vehicles after each trip.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7177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Follow local bylaws and AWBI welfare requirements. Provide complaint mechanism for owners. Maintain feeding logs and vet records.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109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 for 3–5 days of supplies. Use local FPOs/co-ops to source fodder; coordinate with AHD for distribution.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793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5FFAC-2D3F-4401-E1E0-872F2D47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9E39C-AA0E-3CDB-F4CF-50A26E1C4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47C7B-F447-6B02-901D-3A4E27E14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0211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5993D-6BB2-F588-82D5-D1B3445B3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512FB-44D8-6B1E-CAF4-93120CB5C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5FE18-F039-356D-A5B2-8479F22DE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6735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4942-1289-33B9-1D46-73B5347E6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4EB32-CA24-D1EE-2FB8-2C28B6BE1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3B6D3-D0C8-0E1F-0DB5-80D4987C2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Follow local bylaws and AWBI welfare requirements. Provide complaint mechanism for owners. Maintain feeding logs and vet records.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8657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2DDD5-3220-A4E6-3F4D-D4C39DBBD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7083F-3D26-085E-583F-57E2006EE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2A2D7-ED3D-5A8E-6356-C59BEE322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7221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98390-65D8-565C-AD4D-A1A7B3FDD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C40D3-E5E2-D0B7-AB27-B449F2FA8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B4CA0-3F42-6AD4-36CD-F3DB4F2BB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Follow State AHD/DAHD specifications for dimensions and disinfectants. Pre-identify sites in district plans.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5143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2B20C-DDDC-D90F-CADC-372198746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CB783-19BF-5BA9-5886-7102A4106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E5268F-D97D-9029-84C7-764F3C7FE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Follow State AHD/DAHD specifications for dimensions and disinfectants. Pre-identify sites in district plans.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9805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28DC3-38E8-C0BD-5217-398CDC56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C0889-A385-9453-E7FC-27797A2D7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5C76B-D131-5226-D276-F156B41AF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Follow State AHD/DAHD specifications for dimensions and disinfectants. Pre-identify sites in district plans.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25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D6B7-0D95-7114-B3D4-AF1A517C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C0FA2-8AEE-A106-7280-81E588C72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8EAAC-20BD-05C2-B9CF-771EE8010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Map local hazards with livestock density (census) to pre-identify high-risk gram panchayats. Coordinate with AHD for vaccination and movement control advisories.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455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5A6E6-A8CB-12A7-C50C-830C44E07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D75506-78A7-3C72-A6FA-997741274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D2491-3860-BEFE-F81C-8ED3575C2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509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1890-F05C-2035-5828-721BCC6B1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AA8BB-EF05-484C-4116-F20E517C3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7247F-85D3-41D9-2038-E67AB17D9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Legal frameworks vary by state; consult district AHD circulars. Community engagement reduces conflict.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6482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B4F43-3DFB-627B-A521-F87D7C832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67824-B24B-8E4D-BD6F-9EC69970A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0158C-B5AB-DAFC-AD9A-697AA5A6A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Legal frameworks vary by state; consult district AHD circulars. Community engagement reduces conflict.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3471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E1A2C-3C4D-BB19-2770-AA54AA3E8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21074-35D6-617F-0C1C-0018CE009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D0A09-201F-5A79-F6FD-A912000C5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9133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16C87-E70C-B130-A079-EF6F6F1C8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EEECA-7EC8-CA12-AB09-4A6405E91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2D630-05F0-C2DF-24FF-3E7714C66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lesson: pre-identified high ground and community animal volunteers accelerated rescue; fodder logistics were critical.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7356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7011-D6ED-90D3-1867-4F26A5B6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83FAE-4317-E310-B1A5-1291DAA4F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CAB2E-69F1-CA11-C266-797F76B70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lesson: pre-identified high ground and community animal volunteers accelerated rescue; fodder logistics were critical.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549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976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D4DF0-CE68-6335-987B-32D863AA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A2CA4-3AA4-0CAC-D105-8704BAF96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C3350-9B97-55DC-996C-1C9933637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932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B33A-DAFA-E001-72BE-D66FB6B8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A0096-E264-2510-9272-A453D26A0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E3FBC-45D7-25A3-7F99-7AFC6A785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418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B37B0-EABB-5E2E-363F-341274C12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34653-647D-C157-1A21-13505C5A0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21B8D-01AA-B280-75B8-F0E9D6B4D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suspected rabies exposures require immediate PEP via medical officer. If anthrax suspected (sudden death, bleeding from orifices), do not necropsy; coordinate with vets for safe disposal.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710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 simple 1-page form; take geotagged photos. Share with EOC for resource mobilization and route clearance.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60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Maintain humane handling standards; minimize stress. Consider veterinary direction for sedation only by qualified personnel.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216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7D27-E6C8-B46F-A2A6-9E2C260D9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D54E6-3C27-BC42-51C8-5DABA8AE6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AFE02-7E8F-DB0B-BB6A-D2E9E7501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Carry species-appropriate kits: halters, ropes, webbing, slings, blankets, muzzles, carriers. Train on knots (bowline, figure-8, prusik) and low-angle haul systems for large animals.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019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E3986-F8BA-038C-5679-C56BC9AF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6CF450-0638-2159-FDDF-C3F405987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08E66-B9AD-64CD-1082-0AA71C52D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Never attach slings to limbs or neck. Keep animal’s head above water/mud. Pre-plan with Fire Services and SDRF for rigging support.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031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12422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841430" y="4226140"/>
            <a:ext cx="10382141" cy="31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400" dirty="0">
                <a:sym typeface="Open Sans"/>
              </a:rPr>
              <a:t>पाठ 03</a:t>
            </a:r>
          </a:p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400" dirty="0">
                <a:sym typeface="Open Sans"/>
              </a:rPr>
              <a:t>जानवरों की बचाव देखभाल और शव निपटान</a:t>
            </a:r>
            <a:endParaRPr lang="en-US" sz="6600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-30200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3 - 1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28071" y="209487"/>
            <a:ext cx="16234425" cy="129862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hi-IN" sz="6600" dirty="0">
                <a:solidFill>
                  <a:srgbClr val="C00000"/>
                </a:solidFill>
                <a:latin typeface="Arial Black" panose="020B0A04020102020204" pitchFamily="34" charset="0"/>
              </a:rPr>
              <a:t>मृत शरीर प्रबंधन और कराकस प्रबंधन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DBM-CM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3943" y="8078547"/>
            <a:ext cx="5486400" cy="34551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A9AEF-AB38-7144-38E6-1F20536B3EA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EC712-4450-43FC-B492-DEDE81C3F3DA}"/>
              </a:ext>
            </a:extLst>
          </p:cNvPr>
          <p:cNvSpPr txBox="1"/>
          <p:nvPr/>
        </p:nvSpPr>
        <p:spPr>
          <a:xfrm>
            <a:off x="2260060" y="9806104"/>
            <a:ext cx="8463064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Vetted by –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en-US" dirty="0" err="1">
                <a:solidFill>
                  <a:schemeClr val="bg1"/>
                </a:solidFill>
              </a:rPr>
              <a:t>.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Pushpendra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Kumar, DC  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                    2 BN NDRF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E42CF-5C63-F295-D090-4D4B2056C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41411CF-8AC3-F933-25DE-D57340057D7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9AC126D-94E5-579E-878F-8F23888FF237}"/>
              </a:ext>
            </a:extLst>
          </p:cNvPr>
          <p:cNvSpPr txBox="1"/>
          <p:nvPr/>
        </p:nvSpPr>
        <p:spPr>
          <a:xfrm>
            <a:off x="8564880" y="3888736"/>
            <a:ext cx="15382807" cy="953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जीवन के लिए खतरा बनने वाले जाल 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(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तेज पानी,संरचना का ढहना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उच्च-मूल्य/उत्पादन समूहों जो समुदाय की जीविका पर प्रभाव डालते हैं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वे जानवर जो मनुष्यों के लिए खतरा बन सकते हैं अगर उन्हें नहीं बचाया गया (बैल, प्राकृतिक आवास के पास जंगली गायें)</a:t>
            </a:r>
            <a:endParaRPr lang="en-US" sz="6000" dirty="0">
              <a:solidFill>
                <a:schemeClr val="tx1"/>
              </a:solidFill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मालिकों के साथ समन्वय करें; जहाँ संभव हो वहाँ सहमति प्राप्त करें; दस्तावेज़ करें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959ED1F-7654-EA0E-A869-2A4F92E68C9A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325EF0A-B3FA-E495-FBA0-33A60B6574F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447AB1A-9BA3-89B9-0AF7-19E3964C2FF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828FA93A-07CC-E453-0661-53969EB0B79E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 प्राथमिकता और वर्गीकरण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EF841-FF10-1D8C-D39E-21D258D26F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16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FC74-D966-AC20-EE52-BA27B1C1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B13CAF5-1AF7-41A0-5553-88783BE90F0D}"/>
              </a:ext>
            </a:extLst>
          </p:cNvPr>
          <p:cNvSpPr txBox="1"/>
          <p:nvPr/>
        </p:nvSpPr>
        <p:spPr>
          <a:xfrm>
            <a:off x="8894716" y="4956871"/>
            <a:ext cx="15382807" cy="8120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पशु/भैंस </a:t>
            </a:r>
            <a:r>
              <a:rPr lang="en-US" sz="6400" dirty="0">
                <a:solidFill>
                  <a:schemeClr val="tx1"/>
                </a:solidFill>
              </a:rPr>
              <a:t>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हॉल्टर्स, फ्लैंक रस्सियाँ; कभी भी सींग/पूंछ मत खींचो;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फॉरवर्ड ड्राइव लाइनों का उपयोग करें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घोड़े:</a:t>
            </a: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ब्लाइंडफोल्ड्स मानसिक शांति प्रदान करते हैं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बाईं ओर से आगे बढ़ें; सीधे पीछे खड़े होने से बचें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छोटे चर्वण करते हुए जानवर</a:t>
            </a: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जबड़े के नीचे और छाती के चारों ओर पकड़ें; खींचने से बचें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कुत्ते:</a:t>
            </a: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स्लिप लीड, मुंहबंद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कैचपोल का उपयोग केवल अंतिम साधन के रूप में करें;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बिल्ली को ढके हुए कैरियर्स में रखें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1AA28D1-6150-D023-5A4E-1920BAB6001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9F9F1D9-C00B-CF76-5103-B48D2944558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C73D4A6D-38C7-A2DC-0ACD-4CB2A994C7EB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प्रजाति-सुरक्षित हैंडलिंग और नियंत्रण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F15C49-3097-7D68-9263-CF943E44CD39}"/>
              </a:ext>
            </a:extLst>
          </p:cNvPr>
          <p:cNvCxnSpPr/>
          <p:nvPr/>
        </p:nvCxnSpPr>
        <p:spPr>
          <a:xfrm>
            <a:off x="9004662" y="448553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951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49E1-E35C-F65F-BB0D-BAFA6441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B8E73BE-8954-26DE-273C-567FE38B6221}"/>
              </a:ext>
            </a:extLst>
          </p:cNvPr>
          <p:cNvSpPr txBox="1"/>
          <p:nvPr/>
        </p:nvSpPr>
        <p:spPr>
          <a:xfrm>
            <a:off x="8784771" y="5351787"/>
            <a:ext cx="15382807" cy="713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तेज़ पानी: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गर्दन में रस्सी डालने से बचें;  तैराकी गाइड, नावों और कम-तनाव वाली लाइनों का उपयोग करें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कीचड़/गड्ढा: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पहुंच के लिए मैट बनाएं; छाती/पेट के नीचे स्लिंग का उपयोग करें; रोगी का पैकिंग करना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संकीर्ण स्थान/कुआं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वायुमंडलीय निगरानी; ट्राइपॉड + विंच और फैलाने वाली बार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सड़क यातायात घटनाएँ:</a:t>
            </a: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अलगाव क्षेत्र बनाएं; भीड़ पर नियंत्रण रखें; केवल पशु चिकित्सक ही शांत करें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0055994-A93B-9501-40EE-66A017FDA91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02AE662-13D2-1E59-A961-2A7E55514AB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9DA2E746-3D50-2436-13CE-05A41E026C9A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तकनीकी बचाव परिदृश्य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A93153-B7BB-CB94-3A49-AC14098FB118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4423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C6ADB-BF6D-2CA9-5266-74361FB7F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B44A0A4-DFA4-3415-FB51-019CFC6164A9}"/>
              </a:ext>
            </a:extLst>
          </p:cNvPr>
          <p:cNvSpPr/>
          <p:nvPr/>
        </p:nvSpPr>
        <p:spPr>
          <a:xfrm>
            <a:off x="8148149" y="-906877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C2591DF-72BF-E901-08D4-FCB063B6D8AA}"/>
              </a:ext>
            </a:extLst>
          </p:cNvPr>
          <p:cNvSpPr txBox="1"/>
          <p:nvPr/>
        </p:nvSpPr>
        <p:spPr>
          <a:xfrm>
            <a:off x="8788107" y="2598132"/>
            <a:ext cx="15382807" cy="9548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उच्च भूमि पर पकड़ बनाने वाले क्षेत्रों और मार्गों की पूर्व पहचान करें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लोड क्रम: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पहले leaders को शांत करें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अत्यधिक लोडिंग से बचें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प्रजातियों/लिंग के लिए विभाजन करें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वेंटिलेशन और विश्राम स्थल;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हर 4–6 घंटे में कम से कम पानी पिएं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जानवरों को मालिकों से जोड़ना और टैग करना;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ऑफलोडिंग पर सुरक्षा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9010DE9-F3EA-40DD-48E6-92DA60E2ED8F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A2B1C0A-DE80-9C8F-CF10-164F7E7244C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3F7092F-9146-1AF1-98AC-41B2E77349A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2E3A349-8947-243C-F12A-C8C4A9CE3674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निकासी और परिवहन योजना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DB102-9473-36D7-DA75-72BE9292347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2" name="Picture 2" descr="International transport of animals - European Committee on Legal  Co-operation">
            <a:extLst>
              <a:ext uri="{FF2B5EF4-FFF2-40B4-BE49-F238E27FC236}">
                <a16:creationId xmlns:a16="http://schemas.microsoft.com/office/drawing/2014/main" id="{AF3D0A87-3AED-A2C2-30B9-B1F53BA9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3" y="6858000"/>
            <a:ext cx="7113118" cy="55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160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F88DB-3ED3-2019-71ED-C869D32E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7A79550-C328-9579-D260-EA19254CBCA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86E8B31-8780-0970-EA22-CF3EF02E3962}"/>
              </a:ext>
            </a:extLst>
          </p:cNvPr>
          <p:cNvSpPr txBox="1"/>
          <p:nvPr/>
        </p:nvSpPr>
        <p:spPr>
          <a:xfrm>
            <a:off x="8564880" y="3888736"/>
            <a:ext cx="15382807" cy="927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प्रजातियों, लिंग, उम्र, स्वास्थ्य के अनुसार अलग करें; बीमार/नए आगंतुकों को क्वारंटाइन करें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स्थान: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पशुओं के लिए 3.5–4.0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m²/head;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छोटे शाकाहारी जानवरों के लिए 0.8–1.0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m²;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कुत्तों के लिए 1.0–1.2 मी² केनेल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पानी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गायों के लिए 50–70 लीटर/दिन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छाया और वायु प्रवाह से गर्मी के तनाव को रोकें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कचरा: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दैनिक गोबर हटाना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मक्खी नियंत्रण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जल स्रोतों से दूर जल निकासी बनाएँ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97BD88B-F6EE-2309-9ACB-4BB10FCFAC4E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F81E00E-1F62-CC2D-44F0-D45442A53D5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DBF5883-214F-2D21-BF7F-E92C3F1A8BD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EF76F6E-E0F4-84CB-DA06-DEE37096DBD6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अस्थायी पशु आश्रय मानक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4F3B9-D12A-023E-F838-276F022EC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57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4DD31-6B24-2B83-085A-987AFC68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1D52E5B-C1B5-6178-51C6-E1C0AF880DA8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86FADD6-2156-5FD9-91AC-E19C7EEE02E2}"/>
              </a:ext>
            </a:extLst>
          </p:cNvPr>
          <p:cNvSpPr txBox="1"/>
          <p:nvPr/>
        </p:nvSpPr>
        <p:spPr>
          <a:xfrm>
            <a:off x="8564880" y="3888736"/>
            <a:ext cx="15382807" cy="9246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पशु: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सूखी सामग्री ~2–2.5% शरीर के वजन/दिन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 घंटे के लिए आपातकालीन राशन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छोटे पशु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3% BW;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बकरियों को अगर संभव हो तो चारागाह की जरूरत होती है।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कुत्ते/बिल्ली: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पानी 50–60 मिलीलीटर/किलोग्राम/दिन;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2–3% BW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भोजन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जैसा कि खुराक दिया गया)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भंडार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फॉडर ब्लॉक्स, सूखा चारा, चावल की भूसी; अचानक आहार परिवर्तन से बचें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1F4BFC6-C76D-493D-6B6A-FE3D6C7961E3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C28EB3B-1D7E-D27C-937D-62C4A90C5F3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040156B-D320-1B58-E2B2-7694318EFF1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6D80988-AC75-161F-448F-0413DA4E2ECC}"/>
              </a:ext>
            </a:extLst>
          </p:cNvPr>
          <p:cNvSpPr txBox="1"/>
          <p:nvPr/>
        </p:nvSpPr>
        <p:spPr>
          <a:xfrm>
            <a:off x="742863" y="2812493"/>
            <a:ext cx="7113118" cy="372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खुदाई और पानी की गणनाएँ</a:t>
            </a:r>
            <a:endParaRPr lang="en-US" b="0" dirty="0"/>
          </a:p>
          <a:p>
            <a:pPr>
              <a:lnSpc>
                <a:spcPct val="100000"/>
              </a:lnSpc>
            </a:pPr>
            <a:endParaRPr lang="en-US" sz="4400" b="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400" b="0" dirty="0">
                <a:solidFill>
                  <a:srgbClr val="FF0000"/>
                </a:solidFill>
              </a:rPr>
              <a:t>(</a:t>
            </a:r>
            <a:r>
              <a:rPr lang="hi-IN" sz="4400" b="0" dirty="0">
                <a:solidFill>
                  <a:srgbClr val="FF0000"/>
                </a:solidFill>
              </a:rPr>
              <a:t>अंगूठे के नियम</a:t>
            </a:r>
            <a:r>
              <a:rPr lang="en-US" sz="4400" b="0" dirty="0">
                <a:solidFill>
                  <a:srgbClr val="FF0000"/>
                </a:solidFill>
              </a:rPr>
              <a:t>)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9998F-0193-EE47-EE4D-261D6238EEB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061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FA7CC-D5DD-C2D5-59B6-8B8C1ECC8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E2CCAE8-D589-D1AE-F913-4EC7996AC437}"/>
              </a:ext>
            </a:extLst>
          </p:cNvPr>
          <p:cNvSpPr txBox="1"/>
          <p:nvPr/>
        </p:nvSpPr>
        <p:spPr>
          <a:xfrm>
            <a:off x="9001193" y="3943326"/>
            <a:ext cx="15382807" cy="852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पशु आश्रय के अंदर पशु चिकित्सक ट्रायेज डेस्क स्थापित करें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aid: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प्राथमिक उपचार: रक्तस्राव नियंत्रण, घाव की सफाई, पट्टी लगाना; केवल पशु चिकित्सकों द्वारा दर्द निवारक दें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वैश्विक नियंत्रक की एएचडी सलाह के अनुसार टीकाकरण और कीटनाशक का सेवन प्रदान करें।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क्लिनिक्स के लिए रेफरल मार्ग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एंबुलेंस नंबर और ऑन-कॉल रोस्टर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5A372F7-E37F-6AB2-586C-C9F1E0B2303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24FE3D1-D509-3E7F-CCD6-D09EF8EFF27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8D747945-C0C0-415A-739D-9BC358382C88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 चिकित्सा सहायता और क्षेत्र सेवा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F6A441-DDB9-4BBB-250F-51F3DC5BE9C6}"/>
              </a:ext>
            </a:extLst>
          </p:cNvPr>
          <p:cNvCxnSpPr/>
          <p:nvPr/>
        </p:nvCxnSpPr>
        <p:spPr>
          <a:xfrm>
            <a:off x="9004662" y="341873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75181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6D9A-ED6A-8F64-609C-4C5337532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8BBE474-0B7E-897F-4282-5C7BABFCB720}"/>
              </a:ext>
            </a:extLst>
          </p:cNvPr>
          <p:cNvSpPr txBox="1"/>
          <p:nvPr/>
        </p:nvSpPr>
        <p:spPr>
          <a:xfrm>
            <a:off x="8894716" y="4442089"/>
            <a:ext cx="15382807" cy="852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विशेष पहचान पत्र: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कान के टैग/अस्थायी रंग; मालिक के आधार/मोबाइल से लिंक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सेवाकार्यों से पहले/बाद की </a:t>
            </a: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भू-टैग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की गई फ़ोटो; जब संभव हो, सहमति पत्र दें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शरण में दैनिक जनगणना बोर्ड पर जन्म/मृत्यु की </a:t>
            </a: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पंजीकरण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कीमती सामान के लिए </a:t>
            </a: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चेन ऑफ़ कस्टडी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उदाहरण के लिए:- उच्च आनुवंशिक मूल्य वाले डेयरी गायें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71E9062-78A5-8941-C3C3-6D5A0950812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6F6936E-621A-ABC3-0CE4-6786F8A494C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BD41F10-B3C7-6F8F-F577-76892C6FDF4C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प्रलेखन और टैगिंग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FD5085-A91A-1BAF-CECD-55D6E2F20006}"/>
              </a:ext>
            </a:extLst>
          </p:cNvPr>
          <p:cNvCxnSpPr/>
          <p:nvPr/>
        </p:nvCxnSpPr>
        <p:spPr>
          <a:xfrm>
            <a:off x="9004662" y="378449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2" descr="Livestock identification part 1: Ear tags – ProAgri Media">
            <a:extLst>
              <a:ext uri="{FF2B5EF4-FFF2-40B4-BE49-F238E27FC236}">
                <a16:creationId xmlns:a16="http://schemas.microsoft.com/office/drawing/2014/main" id="{D4909022-3A67-8307-A476-D3F25908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2" y="5422094"/>
            <a:ext cx="7094852" cy="59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3877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B922-EFD7-8A19-78B9-83DFE0E90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D28430D-560F-9AA5-A67E-4998107AE93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54938EC-C5B2-52D1-CA38-CDAB7F5573E2}"/>
              </a:ext>
            </a:extLst>
          </p:cNvPr>
          <p:cNvSpPr txBox="1"/>
          <p:nvPr/>
        </p:nvSpPr>
        <p:spPr>
          <a:xfrm>
            <a:off x="8564880" y="3888736"/>
            <a:ext cx="15382807" cy="8264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केवल योग्य पशु चिकित्सक जो ,लागू कानूनों के तहत हैं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मानदंड: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अचिकित्सीय पीड़ा, विभक्षीय चोटें, गंभीर संक्रामक जोखिम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राज्य एसओपी के अनुसार गवाहों की गवाही और दस्तावेजीकरण; मालिक से संवाद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संस्कृतिक संवेदनाओं का सम्मान करें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तुरंत बाद सुरक्षित शव प्रबंधन सुनिश्चित करें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27B2FC6-BAA3-C00E-3653-4395C620FEF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2B6FCA9-12D7-0AF9-01E6-05257985948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898CC2A-8AAF-D3F7-5E1F-13E1F5C18F8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5AEE0B73-7503-F745-1FFF-C44A4BDB4919}"/>
              </a:ext>
            </a:extLst>
          </p:cNvPr>
          <p:cNvSpPr txBox="1"/>
          <p:nvPr/>
        </p:nvSpPr>
        <p:spPr>
          <a:xfrm>
            <a:off x="742863" y="2812493"/>
            <a:ext cx="7113118" cy="3297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युथानासिया और नैतिकता</a:t>
            </a:r>
          </a:p>
          <a:p>
            <a:pPr>
              <a:lnSpc>
                <a:spcPct val="100000"/>
              </a:lnSpc>
            </a:pPr>
            <a:r>
              <a:rPr lang="hi-IN" sz="6000" b="0" dirty="0"/>
              <a:t>(पशु चिकित्सकों द्वारा)</a:t>
            </a:r>
            <a:endParaRPr lang="en-US" sz="5400" b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270B4-310F-0F72-4AE1-402546E8F94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80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F6ABA-FD83-2730-47C5-7E9292D3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15DBDE8-22B8-E796-8FDA-0A17BC73C1B3}"/>
              </a:ext>
            </a:extLst>
          </p:cNvPr>
          <p:cNvSpPr txBox="1"/>
          <p:nvPr/>
        </p:nvSpPr>
        <p:spPr>
          <a:xfrm>
            <a:off x="8784771" y="5351787"/>
            <a:ext cx="15382807" cy="6735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जन स्वास्थ्य: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ज़ूनोटिक रोग, वाहक; गंध और पानी का संदूषण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जैव सुरक्षा: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आपदा के बाद रोग कारकों के फैलाव को रोकें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पर्यावरणीय अनुपालन: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भूमि/भूमिगत जल संरक्षण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समुदाय का विश्वास: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गौरवपूर्ण, सांस्कृतिक रूप से उपयुक्त प्रबंधन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4F52DAC-112E-00DC-A41D-34127CBFE2E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BCBF76C-D030-4489-223D-2EAD5710526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8642CF5-AE71-3B3B-F48D-46DBC48A24DE}"/>
              </a:ext>
            </a:extLst>
          </p:cNvPr>
          <p:cNvSpPr txBox="1"/>
          <p:nvPr/>
        </p:nvSpPr>
        <p:spPr>
          <a:xfrm>
            <a:off x="742862" y="2812493"/>
            <a:ext cx="804190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</a:t>
            </a:r>
            <a:r>
              <a:rPr lang="hi-IN" dirty="0"/>
              <a:t> प्रबंधन - यह क्यों महत्वपूर्ण है?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2810F4-17E5-BDA1-8E66-962363A879D5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8616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1032207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5400" dirty="0"/>
              <a:t>इस पाठ को पूरा करने पर, आप सक्षम होंगे:</a:t>
            </a:r>
            <a:endParaRPr lang="en-US" sz="60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304670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उद्देश्यों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063864" y="4793811"/>
            <a:ext cx="11857078" cy="5949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पशु बचाव की आवश्यकताओं से परिचित होना।</a:t>
            </a:r>
            <a:endParaRPr lang="en-US" sz="4800" dirty="0">
              <a:sym typeface="Open Sans"/>
            </a:endParaRP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800" dirty="0">
              <a:sym typeface="Open Sans"/>
            </a:endParaRP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आपदा के दौरान जानवरों पर 04 प्रत्यक्ष और 06 अप्रत्यक्ष प्रभाव के बारे में जानें</a:t>
            </a: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पशु बचाव की 04 चुनौतियों को जानें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32322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2" y="9619123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3B29B-BCA3-04BA-D66C-B2A388031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75F8817-FA5F-F535-0295-31ABFC98A420}"/>
              </a:ext>
            </a:extLst>
          </p:cNvPr>
          <p:cNvSpPr/>
          <p:nvPr/>
        </p:nvSpPr>
        <p:spPr>
          <a:xfrm>
            <a:off x="7855981" y="282902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4AF8D20-B5A9-EFB8-A94E-B3D0C69BF138}"/>
              </a:ext>
            </a:extLst>
          </p:cNvPr>
          <p:cNvSpPr txBox="1"/>
          <p:nvPr/>
        </p:nvSpPr>
        <p:spPr>
          <a:xfrm>
            <a:off x="8466215" y="2812493"/>
            <a:ext cx="15606034" cy="9246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स्थान: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आबादी क्षेत्रों और जल निकायों से दूर; जल तालिका से ≥1.5 मीटर ऊपर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गड्ढा: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आम तौर पर, 2-3 मीटर गहरा और चूने की परतों के साथ; शिकार करने से रोकने के लिए ढकना और टीला बनाना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जीपीएस रिकॉर्ड करें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बाड़ और संकेत; बफर क्षेत्र बनाए रखें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संशयित एंथ्रैक्स शवों को मत खोलें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चिकित्सक की सलाह के अनुसार तत्काल गहरा दफनाना या जलाना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2149E4C-2F30-825D-447B-8C61D189993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B6B5592-1997-35D5-8289-AF4A87EF877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D113A8C-A791-C371-1722-A65ED60104E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908CBFAA-74A1-E483-22CC-32F405179C66}"/>
              </a:ext>
            </a:extLst>
          </p:cNvPr>
          <p:cNvSpPr txBox="1"/>
          <p:nvPr/>
        </p:nvSpPr>
        <p:spPr>
          <a:xfrm>
            <a:off x="742863" y="2812493"/>
            <a:ext cx="7113118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निपटान विकल्प</a:t>
            </a:r>
            <a:endParaRPr lang="en-US" sz="5400" b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9C218-9294-AC5D-7B37-B4DE12C43AF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00036-001F-E4E2-FC3C-8CC2B3C9D30D}"/>
              </a:ext>
            </a:extLst>
          </p:cNvPr>
          <p:cNvSpPr txBox="1"/>
          <p:nvPr/>
        </p:nvSpPr>
        <p:spPr>
          <a:xfrm>
            <a:off x="742863" y="5186579"/>
            <a:ext cx="458025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4000" b="1" dirty="0">
                <a:solidFill>
                  <a:srgbClr val="FF0000"/>
                </a:solidFill>
              </a:rPr>
              <a:t>गहरा दफन</a:t>
            </a:r>
            <a:endParaRPr lang="en-IN" sz="5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Animal Carcass Management and Disposal During Disasters | SpringerLink">
            <a:extLst>
              <a:ext uri="{FF2B5EF4-FFF2-40B4-BE49-F238E27FC236}">
                <a16:creationId xmlns:a16="http://schemas.microsoft.com/office/drawing/2014/main" id="{F033C769-3159-99BA-E82B-125B878C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3" y="6468427"/>
            <a:ext cx="6409051" cy="53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0859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27A1D-C27B-19D1-8AFD-F97EE8A9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BDD9475-B15F-2B26-EFF8-D16A6F4416B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BA5C537-BAC4-2640-0531-DD7DFB9E2CBB}"/>
              </a:ext>
            </a:extLst>
          </p:cNvPr>
          <p:cNvSpPr txBox="1"/>
          <p:nvPr/>
        </p:nvSpPr>
        <p:spPr>
          <a:xfrm>
            <a:off x="8564880" y="3888736"/>
            <a:ext cx="15606034" cy="8264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जहां उपलब्ध हो, वहां दाह संस्कार करने वाली मशीनों/क्रेमेटरों की मरम्मत या मोबाइल करना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हवा की गुणवत्ता और राख निपटान अनुपालन; बड़े शवों का खुला जलाना टालें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ईंधन/लॉजिस्टिक्स योजना; ऑपरेटर सुरक्षा और परमिट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छोटे जानवरों/पोल्ट्री के लिए उपयोग करें; उत्तेजनाओं के दौरान क्षमता सीमाओं पर विचार करें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FFE6B93-D6DB-3C7E-A6C2-6E464D23A074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84F3BAB-7515-7377-9B6F-963E7084227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27DA4AA-E3D6-46DC-4FCD-1549575B11E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8AF8161A-053F-91CE-1BBA-AC9973C69E66}"/>
              </a:ext>
            </a:extLst>
          </p:cNvPr>
          <p:cNvSpPr txBox="1"/>
          <p:nvPr/>
        </p:nvSpPr>
        <p:spPr>
          <a:xfrm>
            <a:off x="742863" y="2812493"/>
            <a:ext cx="7113118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निपटान विकल्प</a:t>
            </a:r>
            <a:endParaRPr lang="en-US" sz="5400" b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4BCCB-221A-B914-B041-C111ACF6532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76F990-AAD2-83E6-9D6C-F7DDF2035146}"/>
              </a:ext>
            </a:extLst>
          </p:cNvPr>
          <p:cNvSpPr txBox="1"/>
          <p:nvPr/>
        </p:nvSpPr>
        <p:spPr>
          <a:xfrm>
            <a:off x="742863" y="5186579"/>
            <a:ext cx="4580251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4400" b="1" dirty="0">
                <a:solidFill>
                  <a:srgbClr val="FF0000"/>
                </a:solidFill>
              </a:rPr>
              <a:t>अग्नि संस्कार / दाह संस्कार</a:t>
            </a:r>
            <a:endParaRPr lang="en-IN" sz="6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5730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FB0A2-27B8-9DBD-0B0C-0ED28AC22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7B7CC28-4EC5-48CE-DEC6-81A2A96582E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370D216-D7AB-ABD2-2077-A2B466FFA2CB}"/>
              </a:ext>
            </a:extLst>
          </p:cNvPr>
          <p:cNvSpPr txBox="1"/>
          <p:nvPr/>
        </p:nvSpPr>
        <p:spPr>
          <a:xfrm>
            <a:off x="8564880" y="3888736"/>
            <a:ext cx="15606034" cy="8264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बड़ी मात्रा के लिए रेंडरिंग प्लांट्स(यदि कार्यशील निकटवर्ती है तो)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पोल्ट्री/छोटे चारे खाने वालों के लिए विंडरो कंपोस्टिंग संभव है;लीचेट का प्रबंधन करें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कार्बन स्रोत: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स्ट्रॉ 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बुरादा;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C:N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का अनुपात ~25–30:1 बनाए रखें, तापमान की निगरानी करें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प्रवासी मजदूरों को रोकने के लिए सुरक्षा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जलवायु के आधार पर 30-60 दिनों में मुड़ना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FFF8FA4-2C4B-6782-7860-9BBCA82E6136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CACEDB6-FDDA-B384-690E-D391EA37203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66876B9-6E3E-6040-074B-5BD19E9F9A0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CD60CD2-0F8B-2A05-5B5C-B807F9701F9A}"/>
              </a:ext>
            </a:extLst>
          </p:cNvPr>
          <p:cNvSpPr txBox="1"/>
          <p:nvPr/>
        </p:nvSpPr>
        <p:spPr>
          <a:xfrm>
            <a:off x="693246" y="2812493"/>
            <a:ext cx="7113118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निपटान विकल्प</a:t>
            </a:r>
            <a:endParaRPr lang="en-US" sz="9600" b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89012-6BFC-5228-668C-2E1697400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6327E-A2B6-DE46-15BF-A1D4A0B33000}"/>
              </a:ext>
            </a:extLst>
          </p:cNvPr>
          <p:cNvSpPr txBox="1"/>
          <p:nvPr/>
        </p:nvSpPr>
        <p:spPr>
          <a:xfrm>
            <a:off x="742863" y="5186579"/>
            <a:ext cx="4580251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4000" b="1" dirty="0">
                <a:solidFill>
                  <a:srgbClr val="FF0000"/>
                </a:solidFill>
              </a:rPr>
              <a:t>प्रस्तुति और </a:t>
            </a:r>
            <a:r>
              <a:rPr lang="hi-IN" sz="4400" b="1" dirty="0">
                <a:solidFill>
                  <a:srgbClr val="FF0000"/>
                </a:solidFill>
              </a:rPr>
              <a:t>सम्पादन</a:t>
            </a:r>
            <a:endParaRPr lang="en-IN" sz="5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1504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6D8A0-AFCF-16AA-C734-A0D83771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92F07D9-331B-D0F2-2575-9980C0A0DBBF}"/>
              </a:ext>
            </a:extLst>
          </p:cNvPr>
          <p:cNvSpPr txBox="1"/>
          <p:nvPr/>
        </p:nvSpPr>
        <p:spPr>
          <a:xfrm>
            <a:off x="8784771" y="5351787"/>
            <a:ext cx="15382807" cy="725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स्वीकृत कीटाणुनाशकों का चयन करें (चूना, ब्लीचिंग पाउडर, आयोडोफोर/क्वाट्स का उपयोग पशु चिकित्सक की सलाह के अनुसार करें)</a:t>
            </a:r>
            <a:endParaRPr lang="en-US" sz="55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उपकरणों/वाहनों को साफ करें</a:t>
            </a:r>
            <a:r>
              <a:rPr lang="en-US" sz="5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पहिए आश्रय के प्रवेश/निर्गम पर डूबते हैं</a:t>
            </a:r>
            <a:endParaRPr lang="en-US" sz="55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जैव चिकित्सा कचरे का विभाजन करें</a:t>
            </a:r>
            <a:r>
              <a:rPr lang="en-US" sz="5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पंक्चर-प्रूफ कंटेनरों में धारदार चीज़ें</a:t>
            </a:r>
            <a:endParaRPr lang="en-US" sz="55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ग्रे वॉटर/खाद प्रबंधन ताकि बहाव को रोका जा सके</a:t>
            </a:r>
            <a:endParaRPr lang="en-US" sz="55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532F7B3-C0C0-9E89-DD55-FC905B074A2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15A49B0-FC99-A183-9E28-866DDE2361E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59E3D54-80C1-F484-A1F8-DBDE302CD952}"/>
              </a:ext>
            </a:extLst>
          </p:cNvPr>
          <p:cNvSpPr txBox="1"/>
          <p:nvPr/>
        </p:nvSpPr>
        <p:spPr>
          <a:xfrm>
            <a:off x="742862" y="2812493"/>
            <a:ext cx="804190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प्रदूषण निवारण और अपशिष्ट प्रबंधन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E7D900-9B49-0FFE-0EFF-83D972C7A1A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949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EB5F8-3430-4515-6C97-237711691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A53E100-DB35-89F0-36F1-9E6163B1C643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6688EF3-359A-91C4-B085-5B1F403FE857}"/>
              </a:ext>
            </a:extLst>
          </p:cNvPr>
          <p:cNvSpPr txBox="1"/>
          <p:nvPr/>
        </p:nvSpPr>
        <p:spPr>
          <a:xfrm>
            <a:off x="8584462" y="2511319"/>
            <a:ext cx="15382807" cy="1026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दूरी: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कुंड, धाराओं, निवासों से बनाए रखें (राज्य मानदंडों के अनुसार)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बाढ़ के मैदान/उच्च </a:t>
            </a: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जल-स्तर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वाले क्षेत्रों से बचें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बफर ज़ोन की योजना बनाएं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रिकॉर्ड प्रबंधन:</a:t>
            </a: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</a:t>
            </a:r>
            <a:r>
              <a:rPr lang="hi-IN" sz="6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गणना, विधि, निर्देशांक, पर्यवेक्षण अधिकारी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जब आवश्यक हो तो </a:t>
            </a: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प्रदूषण नियंत्रण बोर्ड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से परामर्श करें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आपातकालीन गड्ढों के लिए 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EIA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की आवश्यकता नहीं है लेकिन अच्छे अभ्यास का पालन करें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1D2D1E9-4C31-8543-55C5-222E9746186F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294E7BC-E03F-D4E7-FCAD-A219FA927F5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AB53A23-B208-0D86-A1DE-5CC853D7CB0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2EDC20D-277E-1D25-9AAC-D646C7FA96D2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पर्यावरणीय सुरक्षा उपाय और कानूनी जांचें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1B87D-6988-8CE3-61AE-E5EB552F05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2514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BFEC2-D26D-69A3-A568-C8D669C1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55ADD13-9177-88BC-DED5-0784784E475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14C158B-A5DD-75E7-8C95-DD7CD82B134B}"/>
              </a:ext>
            </a:extLst>
          </p:cNvPr>
          <p:cNvSpPr txBox="1"/>
          <p:nvPr/>
        </p:nvSpPr>
        <p:spPr>
          <a:xfrm>
            <a:off x="8258330" y="2500036"/>
            <a:ext cx="15382807" cy="933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पंचायतों, डेयरी सहकारी समितियों, गोशालाओं और मालिकों को जानकारी दें और उन्हें शामिल करें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क्यों तरीकों को चुना गया है, इस पर स्पष्ट और सहानुभूतिपूर्ण संदेश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अफवाह नियंत्रण (नदियों में शव, मांस बिक्री का डर) स्थानीय नेताओं के माध्यम से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शिकायत निवारण स्थल से संपर्क करें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4F138B8-4F3C-FAE5-5DB4-A598DD6E358B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7C7E03C-1619-0DC2-2016-3A187A119B5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5D511BD-1FE6-B0F6-51A4-78FD767F8AC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1D28994-1C24-535D-46C8-333F151D36EA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संस्कृतिक संवेदनशीलता और संचार</a:t>
            </a:r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76687-DA02-56BF-B6B2-D24C583FB38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4135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322DA-B4B2-F6B2-F650-083A14260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E3B9B08-4560-74FA-C31A-330BC9BBA920}"/>
              </a:ext>
            </a:extLst>
          </p:cNvPr>
          <p:cNvSpPr txBox="1"/>
          <p:nvPr/>
        </p:nvSpPr>
        <p:spPr>
          <a:xfrm>
            <a:off x="8784771" y="4847055"/>
            <a:ext cx="15382807" cy="796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पशु बचाव किट:</a:t>
            </a: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हैल्टर्स, रस्सियाँ/वोबिंग, स्लिंग, कारबाइनर, कंबल, कैरियर्स, मुँहबंदी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शेल्टर किट:</a:t>
            </a: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पोर्टेबल पेन, पानी के टैंक, गड्ढे, चारा ब्लॉक, मक्खियों का नियंत्रण, रोशनी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</a:t>
            </a: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किट:</a:t>
            </a: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खुदाई के औजार, चूना, कीटाणुनाशक, शव बैग/तिरपाल, बाड़, संकेत, जीपीएस, व्यक्तिगत सुरक्षा उपकरण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प्रशासन: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फॉर्म, टैग, मार्कर, कैमरा, बैटरियां; 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EOC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के साथ संचार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A9C3146-04CE-8AEE-C515-20019EB1D8E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B6F6BEF-17B6-BDCD-1567-113BFF42392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D7DB4F2-99AF-110D-79DD-0CDD0FA206B3}"/>
              </a:ext>
            </a:extLst>
          </p:cNvPr>
          <p:cNvSpPr txBox="1"/>
          <p:nvPr/>
        </p:nvSpPr>
        <p:spPr>
          <a:xfrm>
            <a:off x="742862" y="2812493"/>
            <a:ext cx="6996881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0" dirty="0"/>
              <a:t>NDRF </a:t>
            </a:r>
            <a:r>
              <a:rPr lang="hi-IN" b="0" dirty="0"/>
              <a:t>के लिए लॉजिस्टिक्स और संसाधन चेकलिस्ट्स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321A53-DC46-377D-C346-510953388748}"/>
              </a:ext>
            </a:extLst>
          </p:cNvPr>
          <p:cNvCxnSpPr/>
          <p:nvPr/>
        </p:nvCxnSpPr>
        <p:spPr>
          <a:xfrm>
            <a:off x="8784771" y="45769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084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64278-939A-C94A-2599-A3EB4F1D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45E575E-D37C-0D0F-E5ED-258FB0960D59}"/>
              </a:ext>
            </a:extLst>
          </p:cNvPr>
          <p:cNvSpPr txBox="1"/>
          <p:nvPr/>
        </p:nvSpPr>
        <p:spPr>
          <a:xfrm>
            <a:off x="8784771" y="5351787"/>
            <a:ext cx="15382807" cy="630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निम्न-स्थानीय कुट्टानाड से पशु/बकरी का सामूहिक निकासी; नावें और ट्रैक्टर का उपयोग किया गया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उच्च स्थलों पर अस्थायी आश्रय; पानी/ चारा के साथ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कंकाल निपटान: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पंचायत की भूमि पर गहरी कब्र; चूना और बाड़; रिकॉर्ड बनाए रखना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AHD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और 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NGO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के साथ समन्वय ने टीकाकरण और चारा वितरण में सुधार किया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F5EBA8C-4B1D-FB65-5D83-EEAF776E94D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7062A01-377D-FD57-53F4-D619C0422EB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24CBB00-7E27-CBA9-DE58-8F00D806E072}"/>
              </a:ext>
            </a:extLst>
          </p:cNvPr>
          <p:cNvSpPr txBox="1"/>
          <p:nvPr/>
        </p:nvSpPr>
        <p:spPr>
          <a:xfrm>
            <a:off x="742862" y="2812493"/>
            <a:ext cx="6996881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केस अध्ययन - केरल बाढ़ें (2018)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411023-11A3-FE53-EE3A-D8CCC576EF0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7511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CC602-7DB6-B322-6FEC-4BA0A468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05C48F7-26CC-F55B-5C75-527DE86AA26E}"/>
              </a:ext>
            </a:extLst>
          </p:cNvPr>
          <p:cNvSpPr txBox="1"/>
          <p:nvPr/>
        </p:nvSpPr>
        <p:spPr>
          <a:xfrm>
            <a:off x="8784771" y="5351787"/>
            <a:ext cx="15382807" cy="630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NIDM: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आपातकाल और घटनाओं में जानवरों के प्रबंधन के लिए हैंडबुक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United Nations: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कार्कस प्रबंधन दिशा-निर्देश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AWBI: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प्राकृतिक आपदाओं और संकटों के दौरान जानवरों के लिए राहत योजना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DAHD: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पशुधन रोगों के लिए संकट प्रबंधन योजना (2024)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091524A-DAB2-457A-A163-B2DFC40D010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50F9418-411D-7294-3D83-4B4E054C6DF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FB464E6-BE12-ADC0-6D8D-BD77D9351BBD}"/>
              </a:ext>
            </a:extLst>
          </p:cNvPr>
          <p:cNvSpPr txBox="1"/>
          <p:nvPr/>
        </p:nvSpPr>
        <p:spPr>
          <a:xfrm>
            <a:off x="742862" y="2812493"/>
            <a:ext cx="6996881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मुख्य संदर्भ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9FA71A-CE28-DCE5-A414-9530B0DA2F0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1698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5034"/>
          <a:stretch/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01400" y="3617460"/>
            <a:ext cx="11920921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5400" dirty="0"/>
              <a:t>इस पाठ को पूरा करने पर, आप सक्षम होंगे:</a:t>
            </a:r>
            <a:endParaRPr lang="en-US" sz="60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304670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उद्देश्यों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4893571"/>
            <a:ext cx="11672690" cy="7447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जानवरों के बचाव के दौरान बचावकर्ताओं की सुरक्षा के 04 महत्वपूर्ण पहलुओं के बारे में जानें</a:t>
            </a:r>
            <a:endParaRPr lang="en-US" sz="4800" dirty="0">
              <a:sym typeface="Open Sans"/>
            </a:endParaRP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पशु प्राथमिक उपचार, सुरक्षित हैंडलिंग, परिवहन और आश्रय आवश्यकताओं के बारे में जानें</a:t>
            </a:r>
            <a:endParaRPr lang="en-US" sz="4800" dirty="0">
              <a:sym typeface="Open Sans"/>
            </a:endParaRP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800" dirty="0">
              <a:sym typeface="Open Sans"/>
            </a:endParaRP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4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04 शव निपटान विधियों और सुरक्षा प्रक्रियाओं के बारे में जानें</a:t>
            </a:r>
            <a:endParaRPr lang="en-US"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7385703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493105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" name="Group">
            <a:extLst>
              <a:ext uri="{FF2B5EF4-FFF2-40B4-BE49-F238E27FC236}">
                <a16:creationId xmlns:a16="http://schemas.microsoft.com/office/drawing/2014/main" id="{FF597B6C-B59A-499C-CF18-E6F7F02B4A32}"/>
              </a:ext>
            </a:extLst>
          </p:cNvPr>
          <p:cNvGrpSpPr/>
          <p:nvPr/>
        </p:nvGrpSpPr>
        <p:grpSpPr>
          <a:xfrm>
            <a:off x="9908162" y="10412926"/>
            <a:ext cx="1219201" cy="1681958"/>
            <a:chOff x="0" y="128675"/>
            <a:chExt cx="1219200" cy="1681957"/>
          </a:xfrm>
        </p:grpSpPr>
        <p:sp>
          <p:nvSpPr>
            <p:cNvPr id="3" name="Circle">
              <a:extLst>
                <a:ext uri="{FF2B5EF4-FFF2-40B4-BE49-F238E27FC236}">
                  <a16:creationId xmlns:a16="http://schemas.microsoft.com/office/drawing/2014/main" id="{85B0F7F8-4645-8AB8-907A-B404F6E7C40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8AC68587-7787-82E9-A318-CADACDCD54FE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1EB4-C3ED-7273-0E01-4A3D4544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F77172B-EA70-6A03-127C-5284E651BF74}"/>
              </a:ext>
            </a:extLst>
          </p:cNvPr>
          <p:cNvSpPr txBox="1"/>
          <p:nvPr/>
        </p:nvSpPr>
        <p:spPr>
          <a:xfrm>
            <a:off x="8784771" y="5351787"/>
            <a:ext cx="15382807" cy="626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पशुओं की जान बचाएं।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 पीड़ा को रोकें। 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आर्थिक नुकसान को न्यूनतम करें। 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सार्वजनिक स्वास्थ्य बनाए रखें।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131807-2FF8-DD0D-7236-0BF72902314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AF0C0C-0C64-8E63-D258-4A0872CD75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582200C-6AFA-E4E5-EA53-285AED5BC613}"/>
              </a:ext>
            </a:extLst>
          </p:cNvPr>
          <p:cNvSpPr txBox="1"/>
          <p:nvPr/>
        </p:nvSpPr>
        <p:spPr>
          <a:xfrm>
            <a:off x="742862" y="2812493"/>
            <a:ext cx="7715337" cy="109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b="0" dirty="0"/>
              <a:t>पशु बचाव के उद्देश्य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6869C-1974-0E81-AFC3-98A1437A558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821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024C-9739-D204-7774-D21CC33A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96311C9-EFD7-96E7-0B9E-F1DF54227122}"/>
              </a:ext>
            </a:extLst>
          </p:cNvPr>
          <p:cNvSpPr txBox="1"/>
          <p:nvPr/>
        </p:nvSpPr>
        <p:spPr>
          <a:xfrm>
            <a:off x="8945423" y="4895025"/>
            <a:ext cx="15382807" cy="7997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बाढ़ और चक्रवात: </a:t>
            </a:r>
            <a:r>
              <a:rPr lang="hi-IN" sz="6000" dirty="0">
                <a:solidFill>
                  <a:schemeClr val="tx1"/>
                </a:solidFill>
              </a:rPr>
              <a:t>डूबना, हाइपोथर्मिया, भोजन/पानी की कमी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हीटवेव और सूखा: </a:t>
            </a:r>
            <a:r>
              <a:rPr lang="hi-IN" sz="6000" dirty="0">
                <a:solidFill>
                  <a:schemeClr val="tx1"/>
                </a:solidFill>
              </a:rPr>
              <a:t>सूखापन, चारे की कमी, मृत्यु दर में वृद्धि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भूकंप और भू-स्खलन : </a:t>
            </a:r>
            <a:r>
              <a:rPr lang="hi-IN" sz="6000" dirty="0">
                <a:solidFill>
                  <a:schemeClr val="tx1"/>
                </a:solidFill>
              </a:rPr>
              <a:t>फंसना, कुचलने की चोटें, मालिकों से अलग होना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आपदा के बाद फैलाव : </a:t>
            </a:r>
            <a:r>
              <a:rPr lang="hi-IN" sz="6000" dirty="0">
                <a:solidFill>
                  <a:schemeClr val="tx1"/>
                </a:solidFill>
              </a:rPr>
              <a:t>एफएमडी, एचएस, एंथ्रैक्स क्षेत्र—जैव सुरक्षा की आवश्यकता </a:t>
            </a:r>
            <a:r>
              <a:rPr lang="hi-IN" sz="6000" dirty="0"/>
              <a:t>है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8D3552D-5D3A-DE55-2924-2140ABC5900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6514163-34E8-2834-207D-965DD514DD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D3D097A-54BF-8EB7-9E3D-2569098D3E9F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भारत जोखिम प्रोफ़ाइल:</a:t>
            </a:r>
            <a:endParaRPr lang="en-US" b="0" dirty="0"/>
          </a:p>
          <a:p>
            <a:pPr>
              <a:lnSpc>
                <a:spcPct val="100000"/>
              </a:lnSpc>
            </a:pPr>
            <a:r>
              <a:rPr lang="hi-IN" b="0" dirty="0"/>
              <a:t>जानवरों पर प्रभाव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E145D8-1CCB-877B-6DD3-3A234586461F}"/>
              </a:ext>
            </a:extLst>
          </p:cNvPr>
          <p:cNvCxnSpPr/>
          <p:nvPr/>
        </p:nvCxnSpPr>
        <p:spPr>
          <a:xfrm>
            <a:off x="8784771" y="433313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2" descr="MONSOON-2023: FLOOD WATER RESCUE OPERATIONS BY NDRF CONTINUE | NDRF -  National Disaster Response Force">
            <a:extLst>
              <a:ext uri="{FF2B5EF4-FFF2-40B4-BE49-F238E27FC236}">
                <a16:creationId xmlns:a16="http://schemas.microsoft.com/office/drawing/2014/main" id="{40ABC679-92A6-6051-31FE-DB7171AB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2" y="6857999"/>
            <a:ext cx="6768281" cy="53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09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909E-7132-D644-0860-225CCC74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4E6F2D6-E99E-409D-1FA8-53AEC4342244}"/>
              </a:ext>
            </a:extLst>
          </p:cNvPr>
          <p:cNvSpPr txBox="1"/>
          <p:nvPr/>
        </p:nvSpPr>
        <p:spPr>
          <a:xfrm>
            <a:off x="8784771" y="4652325"/>
            <a:ext cx="15382807" cy="6653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पशुधन हानि।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खाद्य और पानी की कमी।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बिमारी के प्रति संवेदनशीलता में वृद्धि।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आवास का विनाश।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जीविका पर प्रभाव।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जूनोटिक जोखिम।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E1275E4-492E-7033-5EF6-C63497C90B2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7BB4367-B3A6-949C-A1AD-1D7F34EDDD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078AE19-B194-DC91-3DD8-E6AA8716FD69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अन्य प्रभाव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6127E6-FC9C-DC7A-3854-537DD836139A}"/>
              </a:ext>
            </a:extLst>
          </p:cNvPr>
          <p:cNvCxnSpPr/>
          <p:nvPr/>
        </p:nvCxnSpPr>
        <p:spPr>
          <a:xfrm>
            <a:off x="8784771" y="4078584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108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F9F81-A842-CCF3-7F78-0D1B6241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960DB96-FBA3-6777-8416-2B5CC830CB7F}"/>
              </a:ext>
            </a:extLst>
          </p:cNvPr>
          <p:cNvSpPr txBox="1"/>
          <p:nvPr/>
        </p:nvSpPr>
        <p:spPr>
          <a:xfrm>
            <a:off x="8784771" y="5351787"/>
            <a:ext cx="15382807" cy="4426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सुलभता।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संसाधनों की कमी।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जानवरों का व्यवहार और तनाव।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संचार के अंतर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7B6CC18-23E2-FD91-DA61-856F4487535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5E608EC-A1CE-701A-2FA6-1F09971F8E6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8887916-1C7A-81ED-D05F-57E8D63D155D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 बचाव में चुनौतियाँ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CCA496-D197-C73E-1029-37E9A04520F0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446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43DDE-F914-AC1E-A68B-C86E95946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8F22A94-E9D5-FAC6-6A98-1D56C7CA4695}"/>
              </a:ext>
            </a:extLst>
          </p:cNvPr>
          <p:cNvSpPr txBox="1"/>
          <p:nvPr/>
        </p:nvSpPr>
        <p:spPr>
          <a:xfrm>
            <a:off x="8784771" y="4567175"/>
            <a:ext cx="15382807" cy="916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न्यूनतम पीपीई: </a:t>
            </a:r>
            <a:r>
              <a:rPr lang="hi-IN" sz="6000" dirty="0">
                <a:solidFill>
                  <a:schemeClr val="tx1"/>
                </a:solidFill>
              </a:rPr>
              <a:t>हेलमेट, दस्ताने (चामड़ी + डिस्पोज़ेबल), चश्मे, </a:t>
            </a:r>
            <a:r>
              <a:rPr lang="en-US" sz="6000" dirty="0">
                <a:solidFill>
                  <a:schemeClr val="tx1"/>
                </a:solidFill>
              </a:rPr>
              <a:t>N95, </a:t>
            </a:r>
            <a:r>
              <a:rPr lang="hi-IN" sz="6000" dirty="0">
                <a:solidFill>
                  <a:schemeClr val="tx1"/>
                </a:solidFill>
              </a:rPr>
              <a:t>गुमबूट </a:t>
            </a:r>
            <a:endParaRPr lang="en-US" sz="6400" dirty="0">
              <a:solidFill>
                <a:schemeClr val="tx1"/>
              </a:solidFill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हाथ की सफाई और घाव की देखभाल : </a:t>
            </a:r>
            <a:r>
              <a:rPr lang="hi-IN" sz="6000" dirty="0">
                <a:solidFill>
                  <a:schemeClr val="tx1"/>
                </a:solidFill>
              </a:rPr>
              <a:t>सुई चुभने और काटने से बचें</a:t>
            </a:r>
            <a:endParaRPr lang="en-US" sz="5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उच्च जोखिम वाले रोगाणु: </a:t>
            </a:r>
            <a:r>
              <a:rPr lang="hi-IN" sz="6000" dirty="0">
                <a:solidFill>
                  <a:schemeClr val="tx1"/>
                </a:solidFill>
              </a:rPr>
              <a:t>लेप्टोस्पायरोसिस, रेबीज का संपर्क, एंथ्रैक्स (संशयित शव—न खोलें)</a:t>
            </a:r>
            <a:endParaRPr lang="en-US" sz="6000" dirty="0">
              <a:solidFill>
                <a:schemeClr val="tx1"/>
              </a:solidFill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डिकॉन्टैमिनेट करें: </a:t>
            </a:r>
            <a:r>
              <a:rPr lang="hi-IN" sz="6000" dirty="0">
                <a:solidFill>
                  <a:schemeClr val="tx1"/>
                </a:solidFill>
              </a:rPr>
              <a:t>संचालन के बाद उपकरणों, रसियों, नावों को; धारदार वस्तुओं/ जैविक अपशिष्टों का उचित प्रबंधन करें</a:t>
            </a:r>
            <a:endParaRPr lang="en-US" sz="5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2F58A38-F21D-EB34-0FFD-2E913E107C2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90A1A19-102B-26BC-A3D7-3A3CF541AE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6E14BA3-703F-5B3C-8D53-2871F91C0B73}"/>
              </a:ext>
            </a:extLst>
          </p:cNvPr>
          <p:cNvSpPr txBox="1"/>
          <p:nvPr/>
        </p:nvSpPr>
        <p:spPr>
          <a:xfrm>
            <a:off x="742862" y="2812493"/>
            <a:ext cx="9348195" cy="2928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sz="6000" b="0" dirty="0"/>
              <a:t>प्रतिक्रियाकर्ता सुरक्षा और व्यक्तिगत सुरक्षा उपकरण (ज़ूनोज)</a:t>
            </a:r>
            <a:endParaRPr lang="en-US" sz="6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D43F25-3A5D-355E-8AA1-38FA7498197C}"/>
              </a:ext>
            </a:extLst>
          </p:cNvPr>
          <p:cNvCxnSpPr/>
          <p:nvPr/>
        </p:nvCxnSpPr>
        <p:spPr>
          <a:xfrm>
            <a:off x="9004662" y="41197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4" descr="Andhra Pradesh: Here are dos and don'ts for disposal of COVID victims'  bodies">
            <a:extLst>
              <a:ext uri="{FF2B5EF4-FFF2-40B4-BE49-F238E27FC236}">
                <a16:creationId xmlns:a16="http://schemas.microsoft.com/office/drawing/2014/main" id="{F8492649-8296-73A3-0F44-3D9827777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2" y="5770376"/>
            <a:ext cx="6800938" cy="55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572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9AC4-CC6C-BEDC-A9E7-9A50BB23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0404C1D-6261-61DD-76F9-29B93FB9536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F2F23FE-75B3-A98D-57CD-0D4ABEF48677}"/>
              </a:ext>
            </a:extLst>
          </p:cNvPr>
          <p:cNvSpPr txBox="1"/>
          <p:nvPr/>
        </p:nvSpPr>
        <p:spPr>
          <a:xfrm>
            <a:off x="8564880" y="3888736"/>
            <a:ext cx="15382807" cy="9224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प्रजातियों/उम्र के अनुसार जानवरों की गिनती करें; </a:t>
            </a:r>
            <a:r>
              <a:rPr lang="en-US" sz="5400" dirty="0">
                <a:solidFill>
                  <a:schemeClr val="tx1"/>
                </a:solidFill>
              </a:rPr>
              <a:t>GPS/</a:t>
            </a:r>
            <a:r>
              <a:rPr lang="hi-IN" sz="5400" dirty="0">
                <a:solidFill>
                  <a:schemeClr val="tx1"/>
                </a:solidFill>
              </a:rPr>
              <a:t>अन्य ऑनलाइन टूल का उपयोग करके समूहों का मानचित्रण करें</a:t>
            </a:r>
            <a:endParaRPr lang="en-US" sz="5400" dirty="0">
              <a:solidFill>
                <a:schemeClr val="tx1"/>
              </a:solidFill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स्थिति</a:t>
            </a:r>
            <a:r>
              <a:rPr lang="hi-IN" sz="6000" dirty="0"/>
              <a:t> 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i-IN" sz="5400" dirty="0">
                <a:solidFill>
                  <a:schemeClr val="tx1"/>
                </a:solidFill>
              </a:rPr>
              <a:t>फंसे हुए, घायल, अपंग, मालिकरहित; पहुँच/निकास मार्ग और खतरों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</a:rPr>
              <a:t>तत्काल आवश्यकताएँ: </a:t>
            </a:r>
            <a:r>
              <a:rPr lang="hi-IN" sz="5400" dirty="0">
                <a:solidFill>
                  <a:schemeClr val="tx1"/>
                </a:solidFill>
              </a:rPr>
              <a:t>पानी, चारा, छाया, पशु चिकित्सा देखभाल; 48–72 घंटे की आवश्यकताओं का अनुमान</a:t>
            </a:r>
            <a:endParaRPr lang="en-US" sz="5400" dirty="0">
              <a:solidFill>
                <a:schemeClr val="tx1"/>
              </a:solidFill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</a:rPr>
              <a:t>महत्वपूर्ण सुविधाओं को प्राथमिकता दें: </a:t>
            </a:r>
            <a:r>
              <a:rPr lang="hi-IN" sz="5400" dirty="0">
                <a:solidFill>
                  <a:schemeClr val="tx1"/>
                </a:solidFill>
              </a:rPr>
              <a:t>डेयरी फार्म, गौशालाएं, मुर्गी फार्म, सूअर फार्म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AC309B2-A3BA-4595-DE5A-2F68CDE2F30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35702F7-FA42-5BEE-045A-1D2C0D42350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0B1BE17-F014-5D7E-2F37-0F5CDAC722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BCBC726-52B5-8FD8-1363-2E929D717D62}"/>
              </a:ext>
            </a:extLst>
          </p:cNvPr>
          <p:cNvSpPr txBox="1"/>
          <p:nvPr/>
        </p:nvSpPr>
        <p:spPr>
          <a:xfrm>
            <a:off x="742863" y="2812493"/>
            <a:ext cx="7113118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त्वरित पशु आवश्यकताओं का आकलन( </a:t>
            </a:r>
            <a:r>
              <a:rPr lang="en-US" b="0" dirty="0"/>
              <a:t>Rapid Animal Needs Assessment) (RANA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871E6-BF94-77D8-D587-FDDAF76744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EA1B2-18A0-E063-2489-A33333CD4D3C}"/>
              </a:ext>
            </a:extLst>
          </p:cNvPr>
          <p:cNvSpPr txBox="1"/>
          <p:nvPr/>
        </p:nvSpPr>
        <p:spPr>
          <a:xfrm>
            <a:off x="742863" y="9618562"/>
            <a:ext cx="3110592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4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30–60 min</a:t>
            </a:r>
          </a:p>
        </p:txBody>
      </p:sp>
    </p:spTree>
    <p:extLst>
      <p:ext uri="{BB962C8B-B14F-4D97-AF65-F5344CB8AC3E}">
        <p14:creationId xmlns:p14="http://schemas.microsoft.com/office/powerpoint/2010/main" val="9717492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2203</Words>
  <Application>Microsoft Office PowerPoint</Application>
  <PresentationFormat>Custom</PresentationFormat>
  <Paragraphs>223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HP</cp:lastModifiedBy>
  <cp:revision>121</cp:revision>
  <dcterms:modified xsi:type="dcterms:W3CDTF">2025-12-20T12:35:41Z</dcterms:modified>
</cp:coreProperties>
</file>