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99"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howGuides="1">
      <p:cViewPr varScale="1">
        <p:scale>
          <a:sx n="105" d="100"/>
          <a:sy n="105" d="100"/>
        </p:scale>
        <p:origin x="-672"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BAF9D5-2258-4932-8FDF-0CAA767ED907}" type="datetimeFigureOut">
              <a:rPr lang="en-IN" smtClean="0"/>
              <a:pPr/>
              <a:t>17-12-2025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460260-BA36-4B3B-A8B1-4E8057926F35}" type="slidenum">
              <a:rPr lang="en-IN" smtClean="0"/>
              <a:pPr/>
              <a:t>‹#›</a:t>
            </a:fld>
            <a:endParaRPr lang="en-IN"/>
          </a:p>
        </p:txBody>
      </p:sp>
    </p:spTree>
    <p:extLst>
      <p:ext uri="{BB962C8B-B14F-4D97-AF65-F5344CB8AC3E}">
        <p14:creationId xmlns:p14="http://schemas.microsoft.com/office/powerpoint/2010/main" xmlns="" val="652560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100691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115950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210006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344159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3263582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2013509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4258618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337500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709681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1097000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2419873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10585604" y="6331411"/>
            <a:ext cx="453698" cy="368646"/>
          </a:xfrm>
          <a:prstGeom prst="rect">
            <a:avLst/>
          </a:prstGeom>
        </p:spPr>
        <p:txBody>
          <a:bodyPr vert="horz" lIns="91440" tIns="45720" rIns="91440" bIns="45720" rtlCol="0" anchor="ctr"/>
          <a:lstStyle>
            <a:lvl1pPr algn="r">
              <a:defRPr sz="1200">
                <a:solidFill>
                  <a:schemeClr val="tx1">
                    <a:tint val="75000"/>
                  </a:schemeClr>
                </a:solidFill>
              </a:defRPr>
            </a:lvl1pPr>
          </a:lstStyle>
          <a:p>
            <a:fld id="{68AED0BF-B613-4EA2-A21D-6A60A5241C27}" type="slidenum">
              <a:rPr lang="en-IN" smtClean="0"/>
              <a:pPr/>
              <a:t>‹#›</a:t>
            </a:fld>
            <a:endParaRPr lang="en-IN"/>
          </a:p>
        </p:txBody>
      </p:sp>
      <p:pic>
        <p:nvPicPr>
          <p:cNvPr id="7" name="Picture 6" descr="NDRF LOGO | NDRF - National Disaster Response Force"/>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0" y="0"/>
            <a:ext cx="1594485" cy="876935"/>
          </a:xfrm>
          <a:prstGeom prst="rect">
            <a:avLst/>
          </a:prstGeom>
          <a:noFill/>
          <a:ln>
            <a:noFill/>
          </a:ln>
        </p:spPr>
      </p:pic>
      <p:pic>
        <p:nvPicPr>
          <p:cNvPr id="8" name="Picture 7"/>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11295497" y="5944"/>
            <a:ext cx="882650" cy="877570"/>
          </a:xfrm>
          <a:prstGeom prst="rect">
            <a:avLst/>
          </a:prstGeom>
          <a:noFill/>
        </p:spPr>
      </p:pic>
      <p:sp>
        <p:nvSpPr>
          <p:cNvPr id="9" name="PEER | CSSR | INDIA"/>
          <p:cNvSpPr txBox="1"/>
          <p:nvPr userDrawn="1"/>
        </p:nvSpPr>
        <p:spPr>
          <a:xfrm>
            <a:off x="8861367" y="6301027"/>
            <a:ext cx="2177935"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sz="1200" dirty="0"/>
              <a:t> </a:t>
            </a:r>
            <a:r>
              <a:rPr lang="en-US" sz="1200" dirty="0"/>
              <a:t>PPT-</a:t>
            </a:r>
            <a:endParaRPr sz="1200" dirty="0"/>
          </a:p>
        </p:txBody>
      </p:sp>
      <p:sp>
        <p:nvSpPr>
          <p:cNvPr id="10" name="Rectangle"/>
          <p:cNvSpPr/>
          <p:nvPr userDrawn="1"/>
        </p:nvSpPr>
        <p:spPr>
          <a:xfrm>
            <a:off x="505049" y="6587004"/>
            <a:ext cx="1600098" cy="82412"/>
          </a:xfrm>
          <a:prstGeom prst="rect">
            <a:avLst/>
          </a:prstGeom>
          <a:solidFill>
            <a:srgbClr val="C00000"/>
          </a:solidFill>
          <a:ln w="12700">
            <a:miter lim="400000"/>
          </a:ln>
        </p:spPr>
        <p:txBody>
          <a:bodyPr lIns="78283" tIns="78283" rIns="78283" bIns="78283"/>
          <a:lstStyle/>
          <a:p>
            <a:endParaRPr/>
          </a:p>
        </p:txBody>
      </p:sp>
      <p:sp>
        <p:nvSpPr>
          <p:cNvPr id="11" name="Rectangle"/>
          <p:cNvSpPr/>
          <p:nvPr userDrawn="1"/>
        </p:nvSpPr>
        <p:spPr>
          <a:xfrm>
            <a:off x="8985506" y="6617645"/>
            <a:ext cx="1600098" cy="82412"/>
          </a:xfrm>
          <a:prstGeom prst="rect">
            <a:avLst/>
          </a:prstGeom>
          <a:solidFill>
            <a:srgbClr val="C00000"/>
          </a:solidFill>
          <a:ln w="12700">
            <a:miter lim="400000"/>
          </a:ln>
        </p:spPr>
        <p:txBody>
          <a:bodyPr lIns="78283" tIns="78283" rIns="78283" bIns="78283"/>
          <a:lstStyle/>
          <a:p>
            <a:endParaRPr/>
          </a:p>
        </p:txBody>
      </p:sp>
      <p:sp>
        <p:nvSpPr>
          <p:cNvPr id="12" name="PEER | CSSR | INDIA"/>
          <p:cNvSpPr txBox="1"/>
          <p:nvPr userDrawn="1"/>
        </p:nvSpPr>
        <p:spPr>
          <a:xfrm>
            <a:off x="368530" y="6263888"/>
            <a:ext cx="2177935"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dirty="0"/>
              <a:t>ROPE</a:t>
            </a:r>
            <a:r>
              <a:rPr lang="en-US" sz="1200" baseline="0" dirty="0"/>
              <a:t> RESCUE</a:t>
            </a:r>
            <a:r>
              <a:rPr sz="1200" dirty="0"/>
              <a:t> | INDIA</a:t>
            </a:r>
          </a:p>
        </p:txBody>
      </p:sp>
    </p:spTree>
    <p:extLst>
      <p:ext uri="{BB962C8B-B14F-4D97-AF65-F5344CB8AC3E}">
        <p14:creationId xmlns:p14="http://schemas.microsoft.com/office/powerpoint/2010/main" xmlns="" val="1059101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7127045" y="724"/>
            <a:ext cx="5064955" cy="6857276"/>
            <a:chOff x="0" y="0"/>
            <a:chExt cx="2000970" cy="2709047"/>
          </a:xfrm>
        </p:grpSpPr>
        <p:sp>
          <p:nvSpPr>
            <p:cNvPr id="4" name="Freeform 4"/>
            <p:cNvSpPr/>
            <p:nvPr/>
          </p:nvSpPr>
          <p:spPr>
            <a:xfrm>
              <a:off x="0" y="0"/>
              <a:ext cx="2000970" cy="2709047"/>
            </a:xfrm>
            <a:custGeom>
              <a:avLst/>
              <a:gdLst/>
              <a:ahLst/>
              <a:cxnLst/>
              <a:rect l="l" t="t" r="r" b="b"/>
              <a:pathLst>
                <a:path w="2000970" h="2709047">
                  <a:moveTo>
                    <a:pt x="0" y="0"/>
                  </a:moveTo>
                  <a:lnTo>
                    <a:pt x="2000970" y="0"/>
                  </a:lnTo>
                  <a:lnTo>
                    <a:pt x="2000970" y="2709047"/>
                  </a:lnTo>
                  <a:lnTo>
                    <a:pt x="0" y="2709047"/>
                  </a:lnTo>
                  <a:close/>
                </a:path>
              </a:pathLst>
            </a:custGeom>
            <a:solidFill>
              <a:srgbClr val="F9AF77"/>
            </a:solidFill>
          </p:spPr>
        </p:sp>
        <p:sp>
          <p:nvSpPr>
            <p:cNvPr id="5" name="TextBox 5"/>
            <p:cNvSpPr txBox="1"/>
            <p:nvPr/>
          </p:nvSpPr>
          <p:spPr>
            <a:xfrm>
              <a:off x="0" y="-47625"/>
              <a:ext cx="2000970" cy="2756672"/>
            </a:xfrm>
            <a:prstGeom prst="rect">
              <a:avLst/>
            </a:prstGeom>
          </p:spPr>
          <p:txBody>
            <a:bodyPr lIns="50800" tIns="50800" rIns="50800" bIns="50800" rtlCol="0" anchor="ctr"/>
            <a:lstStyle/>
            <a:p>
              <a:pPr algn="ctr">
                <a:lnSpc>
                  <a:spcPts val="1919"/>
                </a:lnSpc>
              </a:pPr>
              <a:endParaRPr sz="3600"/>
            </a:p>
          </p:txBody>
        </p:sp>
      </p:grpSp>
      <p:grpSp>
        <p:nvGrpSpPr>
          <p:cNvPr id="6" name="Group 6"/>
          <p:cNvGrpSpPr/>
          <p:nvPr/>
        </p:nvGrpSpPr>
        <p:grpSpPr>
          <a:xfrm>
            <a:off x="7143184" y="2186931"/>
            <a:ext cx="5048816" cy="1357884"/>
            <a:chOff x="0" y="0"/>
            <a:chExt cx="2276280" cy="419100"/>
          </a:xfrm>
        </p:grpSpPr>
        <p:sp>
          <p:nvSpPr>
            <p:cNvPr id="7" name="Freeform 7"/>
            <p:cNvSpPr/>
            <p:nvPr/>
          </p:nvSpPr>
          <p:spPr>
            <a:xfrm>
              <a:off x="0" y="0"/>
              <a:ext cx="2276280" cy="419100"/>
            </a:xfrm>
            <a:custGeom>
              <a:avLst/>
              <a:gdLst/>
              <a:ahLst/>
              <a:cxnLst/>
              <a:rect l="l" t="t" r="r" b="b"/>
              <a:pathLst>
                <a:path w="2276280" h="419100">
                  <a:moveTo>
                    <a:pt x="13668" y="0"/>
                  </a:moveTo>
                  <a:lnTo>
                    <a:pt x="2262612" y="0"/>
                  </a:lnTo>
                  <a:cubicBezTo>
                    <a:pt x="2266237" y="0"/>
                    <a:pt x="2269714" y="1440"/>
                    <a:pt x="2272277" y="4003"/>
                  </a:cubicBezTo>
                  <a:cubicBezTo>
                    <a:pt x="2274840" y="6567"/>
                    <a:pt x="2276280" y="10043"/>
                    <a:pt x="2276280" y="13668"/>
                  </a:cubicBezTo>
                  <a:lnTo>
                    <a:pt x="2276280" y="405432"/>
                  </a:lnTo>
                  <a:cubicBezTo>
                    <a:pt x="2276280" y="409057"/>
                    <a:pt x="2274840" y="412533"/>
                    <a:pt x="2272277" y="415097"/>
                  </a:cubicBezTo>
                  <a:cubicBezTo>
                    <a:pt x="2269714" y="417660"/>
                    <a:pt x="2266237" y="419100"/>
                    <a:pt x="2262612" y="419100"/>
                  </a:cubicBezTo>
                  <a:lnTo>
                    <a:pt x="13668" y="419100"/>
                  </a:lnTo>
                  <a:cubicBezTo>
                    <a:pt x="10043" y="419100"/>
                    <a:pt x="6567" y="417660"/>
                    <a:pt x="4003" y="415097"/>
                  </a:cubicBezTo>
                  <a:cubicBezTo>
                    <a:pt x="1440" y="412533"/>
                    <a:pt x="0" y="409057"/>
                    <a:pt x="0" y="405432"/>
                  </a:cubicBezTo>
                  <a:lnTo>
                    <a:pt x="0" y="13668"/>
                  </a:lnTo>
                  <a:cubicBezTo>
                    <a:pt x="0" y="10043"/>
                    <a:pt x="1440" y="6567"/>
                    <a:pt x="4003" y="4003"/>
                  </a:cubicBezTo>
                  <a:cubicBezTo>
                    <a:pt x="6567" y="1440"/>
                    <a:pt x="10043" y="0"/>
                    <a:pt x="13668" y="0"/>
                  </a:cubicBezTo>
                  <a:close/>
                </a:path>
              </a:pathLst>
            </a:custGeom>
            <a:solidFill>
              <a:srgbClr val="B1E3FF"/>
            </a:solidFill>
          </p:spPr>
        </p:sp>
        <p:sp>
          <p:nvSpPr>
            <p:cNvPr id="8" name="TextBox 8"/>
            <p:cNvSpPr txBox="1"/>
            <p:nvPr/>
          </p:nvSpPr>
          <p:spPr>
            <a:xfrm>
              <a:off x="0" y="-47625"/>
              <a:ext cx="2276280" cy="466725"/>
            </a:xfrm>
            <a:prstGeom prst="rect">
              <a:avLst/>
            </a:prstGeom>
          </p:spPr>
          <p:txBody>
            <a:bodyPr lIns="50800" tIns="50800" rIns="50800" bIns="50800" rtlCol="0" anchor="ctr"/>
            <a:lstStyle/>
            <a:p>
              <a:pPr algn="ctr">
                <a:lnSpc>
                  <a:spcPts val="1919"/>
                </a:lnSpc>
              </a:pPr>
              <a:endParaRPr sz="16600"/>
            </a:p>
          </p:txBody>
        </p:sp>
      </p:grpSp>
      <p:sp>
        <p:nvSpPr>
          <p:cNvPr id="9" name="TextBox 9"/>
          <p:cNvSpPr txBox="1"/>
          <p:nvPr/>
        </p:nvSpPr>
        <p:spPr>
          <a:xfrm>
            <a:off x="7405735" y="2209046"/>
            <a:ext cx="4490519" cy="1053815"/>
          </a:xfrm>
          <a:prstGeom prst="rect">
            <a:avLst/>
          </a:prstGeom>
        </p:spPr>
        <p:txBody>
          <a:bodyPr wrap="square" lIns="0" tIns="0" rIns="0" bIns="0" rtlCol="0" anchor="t">
            <a:spAutoFit/>
          </a:bodyPr>
          <a:lstStyle/>
          <a:p>
            <a:pPr algn="ctr">
              <a:lnSpc>
                <a:spcPts val="9506"/>
              </a:lnSpc>
            </a:pPr>
            <a:r>
              <a:rPr lang="en-US" sz="4800" b="1" dirty="0">
                <a:latin typeface="Arial MT Pro Bold"/>
                <a:ea typeface="Arial MT Pro Bold"/>
                <a:cs typeface="Arial MT Pro Bold"/>
                <a:sym typeface="Arial MT Pro Bold"/>
              </a:rPr>
              <a:t>ROPE</a:t>
            </a:r>
            <a:r>
              <a:rPr lang="en-US" sz="4800" b="1" dirty="0">
                <a:solidFill>
                  <a:srgbClr val="FFFFFF"/>
                </a:solidFill>
                <a:latin typeface="Arial MT Pro Bold"/>
                <a:ea typeface="Arial MT Pro Bold"/>
                <a:cs typeface="Arial MT Pro Bold"/>
                <a:sym typeface="Arial MT Pro Bold"/>
              </a:rPr>
              <a:t> </a:t>
            </a:r>
            <a:r>
              <a:rPr lang="en-US" sz="4800" b="1" dirty="0">
                <a:solidFill>
                  <a:srgbClr val="FF0000"/>
                </a:solidFill>
                <a:latin typeface="Arial MT Pro Bold"/>
                <a:ea typeface="Arial MT Pro Bold"/>
                <a:cs typeface="Arial MT Pro Bold"/>
                <a:sym typeface="Arial MT Pro Bold"/>
              </a:rPr>
              <a:t>RESCUE</a:t>
            </a:r>
          </a:p>
        </p:txBody>
      </p:sp>
      <p:sp>
        <p:nvSpPr>
          <p:cNvPr id="10" name="TextBox 10"/>
          <p:cNvSpPr txBox="1"/>
          <p:nvPr/>
        </p:nvSpPr>
        <p:spPr>
          <a:xfrm>
            <a:off x="7695446" y="4617267"/>
            <a:ext cx="4164594" cy="996775"/>
          </a:xfrm>
          <a:prstGeom prst="rect">
            <a:avLst/>
          </a:prstGeom>
        </p:spPr>
        <p:txBody>
          <a:bodyPr wrap="square" lIns="0" tIns="0" rIns="0" bIns="0" rtlCol="0" anchor="t">
            <a:spAutoFit/>
          </a:bodyPr>
          <a:lstStyle/>
          <a:p>
            <a:pPr algn="ctr">
              <a:lnSpc>
                <a:spcPts val="2468"/>
              </a:lnSpc>
            </a:pPr>
            <a:r>
              <a:rPr lang="en-US" sz="2100" b="1" dirty="0" smtClean="0">
                <a:solidFill>
                  <a:srgbClr val="000000"/>
                </a:solidFill>
                <a:latin typeface="Arial MT Pro Bold"/>
                <a:ea typeface="Arial MT Pro Bold"/>
                <a:cs typeface="Arial MT Pro Bold"/>
                <a:sym typeface="Arial MT Pro Bold"/>
              </a:rPr>
              <a:t>Sh</a:t>
            </a:r>
            <a:r>
              <a:rPr lang="en-US" sz="2100" b="1" dirty="0">
                <a:solidFill>
                  <a:srgbClr val="000000"/>
                </a:solidFill>
                <a:latin typeface="Arial MT Pro Bold"/>
                <a:ea typeface="Arial MT Pro Bold"/>
                <a:cs typeface="Arial MT Pro Bold"/>
                <a:sym typeface="Arial MT Pro Bold"/>
              </a:rPr>
              <a:t>.</a:t>
            </a:r>
            <a:r>
              <a:rPr lang="en-US" sz="2100" b="1" dirty="0" smtClean="0">
                <a:solidFill>
                  <a:srgbClr val="000000"/>
                </a:solidFill>
                <a:latin typeface="Arial MT Pro Bold"/>
                <a:ea typeface="Arial MT Pro Bold"/>
                <a:cs typeface="Arial MT Pro Bold"/>
                <a:sym typeface="Arial MT Pro Bold"/>
              </a:rPr>
              <a:t> </a:t>
            </a:r>
            <a:r>
              <a:rPr lang="en-US" sz="2100" b="1" dirty="0">
                <a:solidFill>
                  <a:srgbClr val="000000"/>
                </a:solidFill>
                <a:latin typeface="Arial MT Pro Bold"/>
                <a:ea typeface="Arial MT Pro Bold"/>
                <a:cs typeface="Arial MT Pro Bold"/>
                <a:sym typeface="Arial MT Pro Bold"/>
              </a:rPr>
              <a:t>Deepak Kumar </a:t>
            </a:r>
            <a:r>
              <a:rPr lang="en-US" sz="2100" b="1" dirty="0" err="1">
                <a:solidFill>
                  <a:srgbClr val="000000"/>
                </a:solidFill>
                <a:latin typeface="Arial MT Pro Bold"/>
                <a:ea typeface="Arial MT Pro Bold"/>
                <a:cs typeface="Arial MT Pro Bold"/>
                <a:sym typeface="Arial MT Pro Bold"/>
              </a:rPr>
              <a:t>Jaiswal</a:t>
            </a:r>
            <a:endParaRPr lang="en-US" sz="2100" b="1" dirty="0">
              <a:solidFill>
                <a:srgbClr val="000000"/>
              </a:solidFill>
              <a:latin typeface="Arial MT Pro Bold"/>
              <a:ea typeface="Arial MT Pro Bold"/>
              <a:cs typeface="Arial MT Pro Bold"/>
              <a:sym typeface="Arial MT Pro Bold"/>
            </a:endParaRPr>
          </a:p>
          <a:p>
            <a:pPr algn="ctr">
              <a:lnSpc>
                <a:spcPts val="2468"/>
              </a:lnSpc>
            </a:pPr>
            <a:r>
              <a:rPr lang="en-US" sz="2100" b="1" dirty="0" err="1">
                <a:solidFill>
                  <a:srgbClr val="000000"/>
                </a:solidFill>
                <a:latin typeface="Arial MT Pro Bold"/>
                <a:ea typeface="Arial MT Pro Bold"/>
                <a:cs typeface="Arial MT Pro Bold"/>
                <a:sym typeface="Arial MT Pro Bold"/>
              </a:rPr>
              <a:t>Asstt</a:t>
            </a:r>
            <a:r>
              <a:rPr lang="en-US" sz="2100" b="1" dirty="0">
                <a:solidFill>
                  <a:srgbClr val="000000"/>
                </a:solidFill>
                <a:latin typeface="Arial MT Pro Bold"/>
                <a:ea typeface="Arial MT Pro Bold"/>
                <a:cs typeface="Arial MT Pro Bold"/>
                <a:sym typeface="Arial MT Pro Bold"/>
              </a:rPr>
              <a:t>. Commandant </a:t>
            </a:r>
          </a:p>
          <a:p>
            <a:pPr algn="ctr">
              <a:lnSpc>
                <a:spcPts val="2468"/>
              </a:lnSpc>
            </a:pPr>
            <a:r>
              <a:rPr lang="en-US" sz="2100" b="1" dirty="0">
                <a:solidFill>
                  <a:srgbClr val="000000"/>
                </a:solidFill>
                <a:latin typeface="Arial MT Pro Bold"/>
                <a:ea typeface="Arial MT Pro Bold"/>
                <a:cs typeface="Arial MT Pro Bold"/>
                <a:sym typeface="Arial MT Pro Bold"/>
              </a:rPr>
              <a:t> 12 NDRF, </a:t>
            </a:r>
            <a:r>
              <a:rPr lang="en-US" sz="2100" b="1" dirty="0" err="1">
                <a:solidFill>
                  <a:srgbClr val="000000"/>
                </a:solidFill>
                <a:latin typeface="Arial MT Pro Bold"/>
                <a:ea typeface="Arial MT Pro Bold"/>
                <a:cs typeface="Arial MT Pro Bold"/>
                <a:sym typeface="Arial MT Pro Bold"/>
              </a:rPr>
              <a:t>Itanagar</a:t>
            </a:r>
            <a:endParaRPr lang="en-US" sz="2100" b="1" dirty="0">
              <a:solidFill>
                <a:srgbClr val="000000"/>
              </a:solidFill>
              <a:latin typeface="Arial MT Pro Bold"/>
              <a:ea typeface="Arial MT Pro Bold"/>
              <a:cs typeface="Arial MT Pro Bold"/>
              <a:sym typeface="Arial MT Pro Bold"/>
            </a:endParaRPr>
          </a:p>
        </p:txBody>
      </p:sp>
      <p:pic>
        <p:nvPicPr>
          <p:cNvPr id="11" name="Picture 10" descr="new logo PNG.png"/>
          <p:cNvPicPr>
            <a:picLocks noChangeAspect="1"/>
          </p:cNvPicPr>
          <p:nvPr/>
        </p:nvPicPr>
        <p:blipFill>
          <a:blip r:embed="rId3" cstate="print"/>
          <a:stretch>
            <a:fillRect/>
          </a:stretch>
        </p:blipFill>
        <p:spPr>
          <a:xfrm>
            <a:off x="9034149" y="425512"/>
            <a:ext cx="1377334" cy="1721668"/>
          </a:xfrm>
          <a:prstGeom prst="rect">
            <a:avLst/>
          </a:prstGeom>
        </p:spPr>
      </p:pic>
      <p:pic>
        <p:nvPicPr>
          <p:cNvPr id="14" name="Picture 13" descr="GlHdE12aEAA8F59.jpg"/>
          <p:cNvPicPr>
            <a:picLocks noChangeAspect="1"/>
          </p:cNvPicPr>
          <p:nvPr/>
        </p:nvPicPr>
        <p:blipFill>
          <a:blip r:embed="rId4"/>
          <a:stretch>
            <a:fillRect/>
          </a:stretch>
        </p:blipFill>
        <p:spPr>
          <a:xfrm>
            <a:off x="0" y="0"/>
            <a:ext cx="7143184" cy="6858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1AB88391-65D9-937F-79AB-CA7585CDED2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xmlns="" id="{07613675-B25A-3A59-8A37-6104FD75A76E}"/>
              </a:ext>
            </a:extLst>
          </p:cNvPr>
          <p:cNvSpPr txBox="1"/>
          <p:nvPr/>
        </p:nvSpPr>
        <p:spPr>
          <a:xfrm>
            <a:off x="4125507" y="2090172"/>
            <a:ext cx="7874492" cy="2677656"/>
          </a:xfrm>
          <a:prstGeom prst="rect">
            <a:avLst/>
          </a:prstGeom>
          <a:noFill/>
        </p:spPr>
        <p:txBody>
          <a:bodyPr wrap="square">
            <a:spAutoFit/>
          </a:bodyPr>
          <a:lstStyle/>
          <a:p>
            <a:r>
              <a:rPr lang="hi-IN" sz="2800" b="1" u="sng" dirty="0">
                <a:latin typeface="Open Sans Semibold"/>
              </a:rPr>
              <a:t>क्रेवास बचाव तकनीक-</a:t>
            </a:r>
            <a:r>
              <a:rPr lang="hi-IN" sz="2800" dirty="0">
                <a:latin typeface="Open Sans Semibold"/>
              </a:rPr>
              <a:t>
 बिले बचाव
 केराबिनर पुली प्रणाली
 योसेमाइट लिफ्ट पुली
 बैचमैन होइस्टिंग पुली 
 टू-इन-वन केराबिनर पुली</a:t>
            </a:r>
            <a:endParaRPr lang="en-IN" sz="2800" dirty="0">
              <a:latin typeface="Open Sans Semibold"/>
            </a:endParaRPr>
          </a:p>
        </p:txBody>
      </p:sp>
      <p:sp>
        <p:nvSpPr>
          <p:cNvPr id="2" name="Title 1">
            <a:extLst>
              <a:ext uri="{FF2B5EF4-FFF2-40B4-BE49-F238E27FC236}">
                <a16:creationId xmlns:a16="http://schemas.microsoft.com/office/drawing/2014/main" xmlns="" id="{62DC12F4-F0B5-8B64-0B9E-8FCAD1174256}"/>
              </a:ext>
            </a:extLst>
          </p:cNvPr>
          <p:cNvSpPr txBox="1">
            <a:spLocks noChangeArrowheads="1"/>
          </p:cNvSpPr>
          <p:nvPr/>
        </p:nvSpPr>
        <p:spPr>
          <a:xfrm>
            <a:off x="112451" y="3218688"/>
            <a:ext cx="3051373" cy="833258"/>
          </a:xfrm>
          <a:prstGeom prst="rect">
            <a:avLst/>
          </a:prstGeom>
          <a:solidFill>
            <a:srgbClr val="FF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क्रेवास</a:t>
            </a:r>
            <a:endParaRPr lang="en-IN" altLang="en-US" sz="4000" b="1" dirty="0">
              <a:solidFill>
                <a:schemeClr val="bg1"/>
              </a:solidFill>
              <a:latin typeface="Open Sans Semibold"/>
            </a:endParaRPr>
          </a:p>
        </p:txBody>
      </p:sp>
      <p:grpSp>
        <p:nvGrpSpPr>
          <p:cNvPr id="4" name="Group 3"/>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006309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39575911-ABE7-82C5-AF9D-B4147CDC9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4F7BF850-DCDD-848B-525F-8E01C7B2EC1C}"/>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7" name="Rectangle 2">
            <a:extLst>
              <a:ext uri="{FF2B5EF4-FFF2-40B4-BE49-F238E27FC236}">
                <a16:creationId xmlns:a16="http://schemas.microsoft.com/office/drawing/2014/main" xmlns="" id="{E14D7128-77F8-7DFB-8CB9-EB12038CD7DA}"/>
              </a:ext>
            </a:extLst>
          </p:cNvPr>
          <p:cNvSpPr>
            <a:spLocks noGrp="1" noChangeArrowheads="1"/>
          </p:cNvSpPr>
          <p:nvPr>
            <p:ph idx="1"/>
          </p:nvPr>
        </p:nvSpPr>
        <p:spPr bwMode="auto">
          <a:xfrm>
            <a:off x="4021584" y="1800363"/>
            <a:ext cx="7767962" cy="35394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algn="just" eaLnBrk="0" fontAlgn="base" hangingPunct="0">
              <a:lnSpc>
                <a:spcPct val="100000"/>
              </a:lnSpc>
              <a:spcBef>
                <a:spcPct val="0"/>
              </a:spcBef>
              <a:spcAft>
                <a:spcPct val="0"/>
              </a:spcAft>
            </a:pPr>
            <a:r>
              <a:rPr lang="hi-IN" altLang="en-US" dirty="0">
                <a:latin typeface="Open Sans Semibold"/>
              </a:rPr>
              <a:t>अवलांच बर्फ का एक अस्थिर धेर है जो तापमान मे परिवर्तन, कंपन या झटके, उपरी सतह के खिसक्ने, विस्फोट या विस्फोटों के कारण टूट जाता है।
 एक बार अलग हो जाने के बाद, यह तेजी से नीचे की ओर बढ़ता है और अपने रास्ते में आने वाली हर चीज को बहा लेता है, जिसमें पेड़, चट्टानें, मिट्टी, अन्य मलबा शामिल हैं।</a:t>
            </a:r>
            <a:endParaRPr lang="en-US" altLang="en-US" sz="1800" dirty="0">
              <a:latin typeface="Arial" panose="020B0604020202020204" pitchFamily="34" charset="0"/>
            </a:endParaRPr>
          </a:p>
        </p:txBody>
      </p:sp>
      <p:sp>
        <p:nvSpPr>
          <p:cNvPr id="4" name="Title 1">
            <a:extLst>
              <a:ext uri="{FF2B5EF4-FFF2-40B4-BE49-F238E27FC236}">
                <a16:creationId xmlns:a16="http://schemas.microsoft.com/office/drawing/2014/main" xmlns="" id="{A76F7548-9F5E-3EBF-8E95-18A9F28950EA}"/>
              </a:ext>
            </a:extLst>
          </p:cNvPr>
          <p:cNvSpPr txBox="1">
            <a:spLocks noChangeArrowheads="1"/>
          </p:cNvSpPr>
          <p:nvPr/>
        </p:nvSpPr>
        <p:spPr>
          <a:xfrm>
            <a:off x="177941" y="3201311"/>
            <a:ext cx="3639457" cy="894870"/>
          </a:xfrm>
          <a:prstGeom prst="rect">
            <a:avLst/>
          </a:prstGeom>
          <a:solidFill>
            <a:srgbClr val="FF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dirty="0">
                <a:solidFill>
                  <a:schemeClr val="bg1"/>
                </a:solidFill>
                <a:latin typeface="Open Sans Semibold"/>
              </a:rPr>
              <a:t>अवलांच</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4189162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4ADEED20-B5A3-DA4A-BE72-A15BD6915A97}"/>
            </a:ext>
          </a:extLst>
        </p:cNvPr>
        <p:cNvGrpSpPr/>
        <p:nvPr/>
      </p:nvGrpSpPr>
      <p:grpSpPr>
        <a:xfrm>
          <a:off x="0" y="0"/>
          <a:ext cx="0" cy="0"/>
          <a:chOff x="0" y="0"/>
          <a:chExt cx="0" cy="0"/>
        </a:xfrm>
      </p:grpSpPr>
      <p:sp>
        <p:nvSpPr>
          <p:cNvPr id="11" name="Content Placeholder 10">
            <a:extLst>
              <a:ext uri="{FF2B5EF4-FFF2-40B4-BE49-F238E27FC236}">
                <a16:creationId xmlns:a16="http://schemas.microsoft.com/office/drawing/2014/main" xmlns="" id="{7623B8C5-9F33-E8B8-6801-CBCB729EB7CD}"/>
              </a:ext>
            </a:extLst>
          </p:cNvPr>
          <p:cNvSpPr>
            <a:spLocks noGrp="1"/>
          </p:cNvSpPr>
          <p:nvPr>
            <p:ph idx="1"/>
          </p:nvPr>
        </p:nvSpPr>
        <p:spPr>
          <a:xfrm>
            <a:off x="4343357" y="1259997"/>
            <a:ext cx="7794593" cy="4916967"/>
          </a:xfrm>
        </p:spPr>
        <p:txBody>
          <a:bodyPr>
            <a:normAutofit/>
          </a:bodyPr>
          <a:lstStyle/>
          <a:p>
            <a:pPr>
              <a:buNone/>
            </a:pPr>
            <a:r>
              <a:rPr lang="hi-IN" b="1" u="sng" dirty="0"/>
              <a:t>१. नरम </a:t>
            </a:r>
            <a:r>
              <a:rPr lang="hi-IN" altLang="en-US" b="1" u="sng" dirty="0">
                <a:latin typeface="Open Sans Semibold"/>
              </a:rPr>
              <a:t>अवलांच </a:t>
            </a:r>
            <a:r>
              <a:rPr lang="hi-IN" b="1" u="sng" dirty="0"/>
              <a:t>:</a:t>
            </a:r>
            <a:r>
              <a:rPr lang="hi-IN" b="1" dirty="0"/>
              <a:t>
  </a:t>
            </a:r>
            <a:r>
              <a:rPr lang="hi-IN" dirty="0"/>
              <a:t>नरम बर्फ भारी होती है, और नीचे की सतह अपना     वजन सहन करने में सक्षम नहीं हो पाती है। इस या अन्य कारणों से, बर्फ तेजी से नीचे गिरती है, जिसे नरम बर्फ </a:t>
            </a:r>
            <a:r>
              <a:rPr lang="hi-IN" altLang="en-US" dirty="0"/>
              <a:t>अवलांच</a:t>
            </a:r>
            <a:r>
              <a:rPr lang="hi-IN" dirty="0"/>
              <a:t> के रूप में जाना जाता है।
</a:t>
            </a:r>
            <a:r>
              <a:rPr lang="hi-IN" b="1" dirty="0"/>
              <a:t>इस प्रकार की संभावना को बढ़ाने वाली स्थितियां:</a:t>
            </a:r>
            <a:r>
              <a:rPr lang="hi-IN" dirty="0"/>
              <a:t>
 यदि बर्फबारी 30 सेमी से अधिक हो जाती है, तो 6 से 8 घंटे के भीतर </a:t>
            </a:r>
            <a:r>
              <a:rPr lang="hi-IN" altLang="en-US" dirty="0"/>
              <a:t>अवलांच</a:t>
            </a:r>
            <a:r>
              <a:rPr lang="hi-IN" dirty="0"/>
              <a:t> आ सकता है।
 यदि ढलान 40 से 60 डिग्री या उससे अधिक के बीच है, तो </a:t>
            </a:r>
            <a:r>
              <a:rPr lang="hi-IN" altLang="en-US" dirty="0"/>
              <a:t>अवलांच</a:t>
            </a:r>
            <a:r>
              <a:rPr lang="hi-IN" dirty="0"/>
              <a:t> की गति 20 से 30 मील प्रति घंटा हो सकती है।</a:t>
            </a:r>
            <a:endParaRPr lang="en-IN" dirty="0"/>
          </a:p>
        </p:txBody>
      </p:sp>
      <p:sp>
        <p:nvSpPr>
          <p:cNvPr id="4" name="Title 1">
            <a:extLst>
              <a:ext uri="{FF2B5EF4-FFF2-40B4-BE49-F238E27FC236}">
                <a16:creationId xmlns:a16="http://schemas.microsoft.com/office/drawing/2014/main" xmlns="" id="{1F17A3FF-5EEB-E852-99B6-5ACDAAEB6D30}"/>
              </a:ext>
            </a:extLst>
          </p:cNvPr>
          <p:cNvSpPr txBox="1">
            <a:spLocks noChangeArrowheads="1"/>
          </p:cNvSpPr>
          <p:nvPr/>
        </p:nvSpPr>
        <p:spPr>
          <a:xfrm>
            <a:off x="44770" y="2787588"/>
            <a:ext cx="3967931" cy="1716967"/>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के प्रकार </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447059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4D977D65-8DC1-3345-AA75-F26229C016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1395851F-0C45-E6F2-3B9C-16DBFF1934F9}"/>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2EBCAE85-C086-4C06-36F1-96F95E62FB5E}"/>
              </a:ext>
            </a:extLst>
          </p:cNvPr>
          <p:cNvSpPr>
            <a:spLocks noGrp="1"/>
          </p:cNvSpPr>
          <p:nvPr>
            <p:ph idx="1"/>
          </p:nvPr>
        </p:nvSpPr>
        <p:spPr>
          <a:xfrm>
            <a:off x="4154750" y="1259997"/>
            <a:ext cx="7992480" cy="4916967"/>
          </a:xfrm>
        </p:spPr>
        <p:txBody>
          <a:bodyPr>
            <a:normAutofit/>
          </a:bodyPr>
          <a:lstStyle/>
          <a:p>
            <a:pPr>
              <a:buNone/>
            </a:pPr>
            <a:r>
              <a:rPr lang="hi-IN" dirty="0">
                <a:latin typeface="Open Sans Semibold"/>
              </a:rPr>
              <a:t>२. </a:t>
            </a:r>
            <a:r>
              <a:rPr lang="hi-IN" b="1" u="sng" dirty="0">
                <a:latin typeface="Open Sans Semibold"/>
              </a:rPr>
              <a:t>स्लैब स्नो </a:t>
            </a:r>
            <a:r>
              <a:rPr lang="hi-IN" altLang="en-US" b="1" u="sng" dirty="0"/>
              <a:t>अवलांच </a:t>
            </a:r>
            <a:r>
              <a:rPr lang="hi-IN" b="1" u="sng" dirty="0">
                <a:latin typeface="Open Sans Semibold"/>
              </a:rPr>
              <a:t>:</a:t>
            </a:r>
            <a:r>
              <a:rPr lang="hi-IN" dirty="0">
                <a:latin typeface="Open Sans Semibold"/>
              </a:rPr>
              <a:t>
 जैसे-जैसे बर्फ सघन और कठोर होती जाती है, यह ताकत हासिल कर लेती है। हालाँकि, ऊपर पड़ी बर्फ के वजन से दबाव और फिसलन बढ़ जाती है,जिससे आंतरिक परतें कमजोर हो जाती हैं।
     इस आंतरिक कमजोरी के कारण, बर्फ का स्लैब टूट जाता है, और नीचे की ओर खिसक जाता है।
     आमतौर पर, यदि तापमान 7 डिग्री सेल्सियस तक या उससे नीचे चला जाता है, तो 6 से 7 दिनों के भीतर स्लैब </a:t>
            </a:r>
            <a:r>
              <a:rPr lang="hi-IN" altLang="en-US" dirty="0"/>
              <a:t>अवलांच</a:t>
            </a:r>
            <a:r>
              <a:rPr lang="hi-IN" dirty="0">
                <a:latin typeface="Open Sans Semibold"/>
              </a:rPr>
              <a:t> होने की संभावना होती है।</a:t>
            </a:r>
            <a:endParaRPr lang="en-IN" dirty="0">
              <a:latin typeface="Open Sans Semibold"/>
            </a:endParaRPr>
          </a:p>
        </p:txBody>
      </p:sp>
      <p:sp>
        <p:nvSpPr>
          <p:cNvPr id="6" name="Title 1">
            <a:extLst>
              <a:ext uri="{FF2B5EF4-FFF2-40B4-BE49-F238E27FC236}">
                <a16:creationId xmlns:a16="http://schemas.microsoft.com/office/drawing/2014/main" xmlns="" id="{1F17A3FF-5EEB-E852-99B6-5ACDAAEB6D30}"/>
              </a:ext>
            </a:extLst>
          </p:cNvPr>
          <p:cNvSpPr txBox="1">
            <a:spLocks noChangeArrowheads="1"/>
          </p:cNvSpPr>
          <p:nvPr/>
        </p:nvSpPr>
        <p:spPr>
          <a:xfrm>
            <a:off x="44770" y="2787588"/>
            <a:ext cx="3967931" cy="1716967"/>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के प्रकार </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093178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2834AEDC-F5BB-D36C-17F6-69FE2EAB65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98E667B-73ED-01E4-B5DC-92A5E720C31F}"/>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C9BE6939-8DBF-96A0-A7D8-619F7307DCDB}"/>
              </a:ext>
            </a:extLst>
          </p:cNvPr>
          <p:cNvSpPr>
            <a:spLocks noGrp="1"/>
          </p:cNvSpPr>
          <p:nvPr>
            <p:ph idx="1"/>
          </p:nvPr>
        </p:nvSpPr>
        <p:spPr>
          <a:xfrm>
            <a:off x="4163627" y="2307562"/>
            <a:ext cx="7599285" cy="2406481"/>
          </a:xfrm>
        </p:spPr>
        <p:txBody>
          <a:bodyPr>
            <a:normAutofit fontScale="70000" lnSpcReduction="20000"/>
          </a:bodyPr>
          <a:lstStyle/>
          <a:p>
            <a:pPr>
              <a:buNone/>
            </a:pPr>
            <a:r>
              <a:rPr lang="hi-IN" dirty="0">
                <a:latin typeface="Open Sans Semibold"/>
              </a:rPr>
              <a:t>3. </a:t>
            </a:r>
            <a:r>
              <a:rPr lang="hi-IN" b="1" u="sng" dirty="0">
                <a:latin typeface="Open Sans Semibold"/>
              </a:rPr>
              <a:t>मिश्रित </a:t>
            </a:r>
            <a:r>
              <a:rPr lang="hi-IN" altLang="en-US" b="1" u="sng" dirty="0"/>
              <a:t>अवलांच </a:t>
            </a:r>
            <a:r>
              <a:rPr lang="hi-IN" b="1" u="sng" dirty="0">
                <a:latin typeface="Open Sans Semibold"/>
              </a:rPr>
              <a:t>:</a:t>
            </a:r>
          </a:p>
          <a:p>
            <a:pPr>
              <a:buNone/>
            </a:pPr>
            <a:r>
              <a:rPr lang="hi-IN" dirty="0">
                <a:latin typeface="Open Sans Semibold"/>
              </a:rPr>
              <a:t>
इस प्रकार के </a:t>
            </a:r>
            <a:r>
              <a:rPr lang="hi-IN" altLang="en-US" u="sng" dirty="0"/>
              <a:t>अवलांच</a:t>
            </a:r>
            <a:r>
              <a:rPr lang="hi-IN" dirty="0">
                <a:latin typeface="Open Sans Semibold"/>
              </a:rPr>
              <a:t> विभिन्न </a:t>
            </a:r>
            <a:r>
              <a:rPr lang="hi-IN" altLang="en-US" dirty="0"/>
              <a:t>अवलांच</a:t>
            </a:r>
            <a:r>
              <a:rPr lang="hi-IN" dirty="0">
                <a:latin typeface="Open Sans Semibold"/>
              </a:rPr>
              <a:t> का संयोजन है जैसे:
गीली बर्फ
सूखी बर्फ
हवा से भरी बर्फ
कॉर्निस, आदि।</a:t>
            </a:r>
            <a:endParaRPr lang="en-IN" dirty="0">
              <a:latin typeface="Open Sans Semibold"/>
            </a:endParaRPr>
          </a:p>
        </p:txBody>
      </p:sp>
      <p:sp>
        <p:nvSpPr>
          <p:cNvPr id="5" name="TextBox 4">
            <a:extLst>
              <a:ext uri="{FF2B5EF4-FFF2-40B4-BE49-F238E27FC236}">
                <a16:creationId xmlns:a16="http://schemas.microsoft.com/office/drawing/2014/main" xmlns="" id="{0FBA0EFE-38A0-4AFF-9C62-8DA997F91635}"/>
              </a:ext>
            </a:extLst>
          </p:cNvPr>
          <p:cNvSpPr txBox="1"/>
          <p:nvPr/>
        </p:nvSpPr>
        <p:spPr>
          <a:xfrm>
            <a:off x="1775520" y="1412777"/>
            <a:ext cx="8640960" cy="523220"/>
          </a:xfrm>
          <a:prstGeom prst="rect">
            <a:avLst/>
          </a:prstGeom>
          <a:noFill/>
        </p:spPr>
        <p:txBody>
          <a:bodyPr wrap="square">
            <a:spAutoFit/>
          </a:bodyPr>
          <a:lstStyle/>
          <a:p>
            <a:endParaRPr lang="en-IN" sz="2800" dirty="0"/>
          </a:p>
        </p:txBody>
      </p:sp>
      <p:sp>
        <p:nvSpPr>
          <p:cNvPr id="6" name="Title 1">
            <a:extLst>
              <a:ext uri="{FF2B5EF4-FFF2-40B4-BE49-F238E27FC236}">
                <a16:creationId xmlns:a16="http://schemas.microsoft.com/office/drawing/2014/main" xmlns="" id="{1F17A3FF-5EEB-E852-99B6-5ACDAAEB6D30}"/>
              </a:ext>
            </a:extLst>
          </p:cNvPr>
          <p:cNvSpPr txBox="1">
            <a:spLocks noChangeArrowheads="1"/>
          </p:cNvSpPr>
          <p:nvPr/>
        </p:nvSpPr>
        <p:spPr>
          <a:xfrm>
            <a:off x="44770" y="2787588"/>
            <a:ext cx="3967931" cy="1716967"/>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के प्रकार </a:t>
            </a:r>
            <a:endParaRPr lang="en-IN" sz="4000" b="1" dirty="0">
              <a:solidFill>
                <a:schemeClr val="bg1"/>
              </a:solidFill>
              <a:latin typeface="Open Sans Semibold"/>
            </a:endParaRPr>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279161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BD38278E-89A4-38F7-A391-5CE76B14A0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6D7CE6CD-C89D-C728-4A05-46CFE1FFF020}"/>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6FDA6C03-0ABF-A1BE-30DB-54C7CB0D8B43}"/>
              </a:ext>
            </a:extLst>
          </p:cNvPr>
          <p:cNvSpPr>
            <a:spLocks noGrp="1"/>
          </p:cNvSpPr>
          <p:nvPr>
            <p:ph idx="1"/>
          </p:nvPr>
        </p:nvSpPr>
        <p:spPr>
          <a:xfrm>
            <a:off x="5584054" y="1259997"/>
            <a:ext cx="6409678" cy="4916967"/>
          </a:xfrm>
        </p:spPr>
        <p:txBody>
          <a:bodyPr>
            <a:normAutofit fontScale="92500" lnSpcReduction="10000"/>
          </a:bodyPr>
          <a:lstStyle/>
          <a:p>
            <a:pPr>
              <a:buNone/>
            </a:pPr>
            <a:r>
              <a:rPr lang="hi-IN" b="1" dirty="0"/>
              <a:t>1. भू-भाग का आकार (ग्राउंड फॉर्मेशन):
 </a:t>
            </a:r>
            <a:r>
              <a:rPr lang="hi-IN" dirty="0"/>
              <a:t>15° से 25° की ढलानों पर </a:t>
            </a:r>
            <a:r>
              <a:rPr lang="hi-IN" altLang="en-US" dirty="0"/>
              <a:t>अवलांच</a:t>
            </a:r>
            <a:r>
              <a:rPr lang="hi-IN" dirty="0"/>
              <a:t> का खतरा कम होता है।
  25° से 45° या उससे अधिक की ढलानों पर </a:t>
            </a:r>
            <a:r>
              <a:rPr lang="hi-IN" altLang="en-US" dirty="0"/>
              <a:t>अवलांच</a:t>
            </a:r>
            <a:r>
              <a:rPr lang="hi-IN" dirty="0"/>
              <a:t> का खतरा अधिक होता है।</a:t>
            </a:r>
            <a:r>
              <a:rPr lang="hi-IN" b="1" dirty="0"/>
              <a:t>
2. मौसम की स्थिति:
  </a:t>
            </a:r>
            <a:r>
              <a:rPr lang="hi-IN" dirty="0"/>
              <a:t>भारी बर्फबारी
  हवा से उड़ने वाली बर्फ का संचय
  तापमान में परिवर्तन
  विस्फोट  
  ध्वनि या कंपन</a:t>
            </a:r>
            <a:endParaRPr lang="en-IN" dirty="0"/>
          </a:p>
        </p:txBody>
      </p:sp>
      <p:sp>
        <p:nvSpPr>
          <p:cNvPr id="4" name="Title 1">
            <a:extLst>
              <a:ext uri="{FF2B5EF4-FFF2-40B4-BE49-F238E27FC236}">
                <a16:creationId xmlns:a16="http://schemas.microsoft.com/office/drawing/2014/main" xmlns="" id="{0073D872-58AA-193C-2243-A6C3D16F9FD9}"/>
              </a:ext>
            </a:extLst>
          </p:cNvPr>
          <p:cNvSpPr txBox="1">
            <a:spLocks noChangeArrowheads="1"/>
          </p:cNvSpPr>
          <p:nvPr/>
        </p:nvSpPr>
        <p:spPr>
          <a:xfrm>
            <a:off x="103572" y="2088777"/>
            <a:ext cx="5160885" cy="2552506"/>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मूवमेंट को प्रभावित करने वाले कारक</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768904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D1E4D88C-DF57-5D7A-72B1-E47E3F4CBF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408E84F3-5AE3-2866-32D2-6478E96E8D64}"/>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E64CDB51-FC11-7778-662D-6C2A67A38E9A}"/>
              </a:ext>
            </a:extLst>
          </p:cNvPr>
          <p:cNvSpPr>
            <a:spLocks noGrp="1"/>
          </p:cNvSpPr>
          <p:nvPr>
            <p:ph idx="1"/>
          </p:nvPr>
        </p:nvSpPr>
        <p:spPr>
          <a:xfrm>
            <a:off x="5388746" y="1259997"/>
            <a:ext cx="6622741" cy="4916967"/>
          </a:xfrm>
        </p:spPr>
        <p:txBody>
          <a:bodyPr>
            <a:normAutofit fontScale="92500" lnSpcReduction="10000"/>
          </a:bodyPr>
          <a:lstStyle/>
          <a:p>
            <a:pPr>
              <a:buNone/>
            </a:pPr>
            <a:r>
              <a:rPr lang="hi-IN" b="1" dirty="0">
                <a:latin typeface="Open Sans Semibold"/>
              </a:rPr>
              <a:t>बर्फ में तनाव के कारण:
  </a:t>
            </a:r>
            <a:r>
              <a:rPr lang="hi-IN" dirty="0">
                <a:latin typeface="Open Sans Semibold"/>
              </a:rPr>
              <a:t>अत्यधिक बर्फबारी
  हवा के कारण बर्फ जमा होना
  इलाके की सतह और गठन
  बाहरी शोर जैसे बम बिस्फोट, हेलीकॉप्टर, या   </a:t>
            </a:r>
          </a:p>
          <a:p>
            <a:pPr>
              <a:buNone/>
            </a:pPr>
            <a:r>
              <a:rPr lang="hi-IN" dirty="0">
                <a:latin typeface="Open Sans Semibold"/>
              </a:rPr>
              <a:t>  अन्य तेज आवाजें</a:t>
            </a:r>
            <a:r>
              <a:rPr lang="hi-IN" b="1" dirty="0">
                <a:latin typeface="Open Sans Semibold"/>
              </a:rPr>
              <a:t>
</a:t>
            </a:r>
            <a:r>
              <a:rPr lang="hi-IN" altLang="en-US" b="1" dirty="0">
                <a:latin typeface="Open Sans Semibold"/>
              </a:rPr>
              <a:t>अवलांच </a:t>
            </a:r>
            <a:r>
              <a:rPr lang="hi-IN" b="1" dirty="0">
                <a:latin typeface="Open Sans Semibold"/>
              </a:rPr>
              <a:t>मूवमेंट के मुख्य ट्रिगर:</a:t>
            </a:r>
          </a:p>
          <a:p>
            <a:pPr>
              <a:buNone/>
            </a:pPr>
            <a:r>
              <a:rPr lang="hi-IN" dirty="0">
                <a:latin typeface="Open Sans Semibold"/>
              </a:rPr>
              <a:t>  प्रैशर
  असंतुलन
  तापमान में उतार-चढ़ाव
  कंपन</a:t>
            </a:r>
            <a:endParaRPr lang="en-IN" dirty="0"/>
          </a:p>
        </p:txBody>
      </p:sp>
      <p:sp>
        <p:nvSpPr>
          <p:cNvPr id="6" name="Title 1">
            <a:extLst>
              <a:ext uri="{FF2B5EF4-FFF2-40B4-BE49-F238E27FC236}">
                <a16:creationId xmlns:a16="http://schemas.microsoft.com/office/drawing/2014/main" xmlns="" id="{0073D872-58AA-193C-2243-A6C3D16F9FD9}"/>
              </a:ext>
            </a:extLst>
          </p:cNvPr>
          <p:cNvSpPr txBox="1">
            <a:spLocks noChangeArrowheads="1"/>
          </p:cNvSpPr>
          <p:nvPr/>
        </p:nvSpPr>
        <p:spPr>
          <a:xfrm>
            <a:off x="103572" y="2088777"/>
            <a:ext cx="5160885" cy="2552506"/>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मूवमेंट को प्रभावित करने वाले कारक</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376349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1252CB4D-3FF4-6F70-5A22-16EC994FC5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7D199DDC-21D7-1800-5620-7C8BBAAC6740}"/>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3" name="Rectangle 1">
            <a:extLst>
              <a:ext uri="{FF2B5EF4-FFF2-40B4-BE49-F238E27FC236}">
                <a16:creationId xmlns:a16="http://schemas.microsoft.com/office/drawing/2014/main" xmlns="" id="{163BFBEC-8987-ABD9-E727-CDB4FD0F26FD}"/>
              </a:ext>
            </a:extLst>
          </p:cNvPr>
          <p:cNvSpPr>
            <a:spLocks noGrp="1" noChangeArrowheads="1"/>
          </p:cNvSpPr>
          <p:nvPr>
            <p:ph idx="1"/>
          </p:nvPr>
        </p:nvSpPr>
        <p:spPr bwMode="auto">
          <a:xfrm>
            <a:off x="4469707" y="1300853"/>
            <a:ext cx="7722293" cy="425629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0" indent="0" fontAlgn="base">
              <a:lnSpc>
                <a:spcPct val="80000"/>
              </a:lnSpc>
              <a:spcAft>
                <a:spcPct val="0"/>
              </a:spcAft>
              <a:buNone/>
            </a:pPr>
            <a:r>
              <a:rPr lang="hi-IN" altLang="en-US" sz="2400" b="1" u="sng" dirty="0">
                <a:latin typeface="Open Sans Semibold"/>
              </a:rPr>
              <a:t>स्टार्टिंग ज़ोन:</a:t>
            </a:r>
            <a:r>
              <a:rPr lang="hi-IN" altLang="en-US" sz="2400" dirty="0">
                <a:latin typeface="Open Sans Semibold"/>
              </a:rPr>
              <a:t>
  यह वह क्षेत्र है जहां </a:t>
            </a:r>
            <a:r>
              <a:rPr lang="hi-IN" altLang="en-US" sz="2400" dirty="0"/>
              <a:t>अवलांच</a:t>
            </a:r>
            <a:r>
              <a:rPr lang="hi-IN" altLang="en-US" sz="2400" dirty="0">
                <a:latin typeface="Open Sans Semibold"/>
              </a:rPr>
              <a:t> की उत्पत्ति होती है।
आमतौर पर 30° से 60° या उससे अधिक की ढलानों पर शुरू होता है, जो विभिन्न कारकों से उत्पन्न होता है।
</a:t>
            </a:r>
            <a:r>
              <a:rPr lang="hi-IN" altLang="en-US" sz="2400" b="1" dirty="0">
                <a:latin typeface="Open Sans Semibold"/>
              </a:rPr>
              <a:t>हिमस्खलन ट्रैक (पथ):</a:t>
            </a:r>
            <a:r>
              <a:rPr lang="hi-IN" altLang="en-US" sz="2400" dirty="0">
                <a:latin typeface="Open Sans Semibold"/>
              </a:rPr>
              <a:t>
  वह क्षेत्र जहां </a:t>
            </a:r>
            <a:r>
              <a:rPr lang="hi-IN" altLang="en-US" sz="2400" dirty="0"/>
              <a:t>अवलांच</a:t>
            </a:r>
            <a:r>
              <a:rPr lang="hi-IN" altLang="en-US" sz="2400" dirty="0">
                <a:latin typeface="Open Sans Semibold"/>
              </a:rPr>
              <a:t> पूरी गति प्राप्त करता है।
यह खंड आमतौर पर 20° से 30° की ढलान पर स्थित होता है।
</a:t>
            </a:r>
            <a:r>
              <a:rPr lang="hi-IN" altLang="en-US" sz="2400" b="1" dirty="0">
                <a:latin typeface="Open Sans Semibold"/>
              </a:rPr>
              <a:t>रनआउट ज़ोन (धीमी गति क्षेत्र):</a:t>
            </a:r>
            <a:r>
              <a:rPr lang="hi-IN" altLang="en-US" sz="2400" dirty="0">
                <a:latin typeface="Open Sans Semibold"/>
              </a:rPr>
              <a:t>
  वह क्षेत्र जहां </a:t>
            </a:r>
            <a:r>
              <a:rPr lang="hi-IN" altLang="en-US" sz="2400" dirty="0"/>
              <a:t>अवलांच</a:t>
            </a:r>
            <a:r>
              <a:rPr lang="hi-IN" altLang="en-US" sz="2400" dirty="0">
                <a:latin typeface="Open Sans Semibold"/>
              </a:rPr>
              <a:t> धीमा हो जाता है और अंततः रुक जाता है।रनआउट ज़ोन के रूप में जाना जाता है।</a:t>
            </a:r>
            <a:endParaRPr lang="en-US" altLang="en-US" sz="1800" dirty="0">
              <a:latin typeface="Arial" panose="020B0604020202020204" pitchFamily="34" charset="0"/>
            </a:endParaRPr>
          </a:p>
        </p:txBody>
      </p:sp>
      <p:sp>
        <p:nvSpPr>
          <p:cNvPr id="4" name="Title 1">
            <a:extLst>
              <a:ext uri="{FF2B5EF4-FFF2-40B4-BE49-F238E27FC236}">
                <a16:creationId xmlns:a16="http://schemas.microsoft.com/office/drawing/2014/main" xmlns="" id="{999B697A-A6F3-0D41-A571-AE529FC54DD6}"/>
              </a:ext>
            </a:extLst>
          </p:cNvPr>
          <p:cNvSpPr txBox="1">
            <a:spLocks noChangeArrowheads="1"/>
          </p:cNvSpPr>
          <p:nvPr/>
        </p:nvSpPr>
        <p:spPr>
          <a:xfrm>
            <a:off x="165714" y="1757779"/>
            <a:ext cx="3989033" cy="2617173"/>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का पथ तीन क्षेत्रों में विभाजित</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39260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A9292D9C-1C0A-B418-FD79-5ACC2F73E96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xmlns="" id="{0685DAA5-B95E-BE1E-FE02-9C8C4E8FDECD}"/>
              </a:ext>
            </a:extLst>
          </p:cNvPr>
          <p:cNvSpPr txBox="1"/>
          <p:nvPr/>
        </p:nvSpPr>
        <p:spPr>
          <a:xfrm>
            <a:off x="4199139" y="1412778"/>
            <a:ext cx="7741327" cy="4524315"/>
          </a:xfrm>
          <a:prstGeom prst="rect">
            <a:avLst/>
          </a:prstGeom>
          <a:noFill/>
        </p:spPr>
        <p:txBody>
          <a:bodyPr wrap="square">
            <a:spAutoFit/>
          </a:bodyPr>
          <a:lstStyle/>
          <a:p>
            <a:pPr marL="285750" indent="-285750" algn="just">
              <a:buFont typeface="Arial" panose="020B0604020202020204" pitchFamily="34" charset="0"/>
              <a:buChar char="•"/>
            </a:pPr>
            <a:r>
              <a:rPr lang="hi-IN" sz="2400" dirty="0">
                <a:latin typeface="Open Sans Semibold"/>
              </a:rPr>
              <a:t>कमांडर को </a:t>
            </a:r>
            <a:r>
              <a:rPr lang="hi-IN" altLang="en-US" sz="2400" dirty="0"/>
              <a:t>अवलांच</a:t>
            </a:r>
            <a:r>
              <a:rPr lang="hi-IN" sz="2400" dirty="0">
                <a:latin typeface="Open Sans Semibold"/>
              </a:rPr>
              <a:t> के बारे में अनुभवी और जानकार होना चाहिए।
मार्च का स्पष्ट आदेश तैयार किया जाए। हर बचावकर्ता को पता होना चाहिए कि उनके आगे और पीछे कौन है।
मूवमेंट के दौरान किसी भी </a:t>
            </a:r>
            <a:r>
              <a:rPr lang="hi-IN" altLang="en-US" sz="2400" dirty="0"/>
              <a:t>अवलांच</a:t>
            </a:r>
            <a:r>
              <a:rPr lang="hi-IN" sz="2400" dirty="0">
                <a:latin typeface="Open Sans Semibold"/>
              </a:rPr>
              <a:t> के संकेतों के बारे में टीम की निगरानी और चेतावनी के लिए एक बचावकर्ता को नियुक्त करें।
मानचित्र पर मार्ग को सावधानीपूर्वक चिह्नित करें, यह सुनिश्चित करते हुए कि, </a:t>
            </a:r>
            <a:r>
              <a:rPr lang="hi-IN" altLang="en-US" sz="2400" dirty="0"/>
              <a:t>अवलांच</a:t>
            </a:r>
            <a:r>
              <a:rPr lang="hi-IN" sz="2400" dirty="0">
                <a:latin typeface="Open Sans Semibold"/>
              </a:rPr>
              <a:t>-प्रभावित क्षेत्रों से बचा जाए।
बर्फीले इलाके में, सुरक्षा, गति या दूरी से अधिक महत्वपूर्ण है। हर कीमत पर जल्दबाजी और लापरवाही से बचें।</a:t>
            </a:r>
            <a:endParaRPr lang="en-US" sz="2800" dirty="0">
              <a:latin typeface="Open Sans Semibold"/>
            </a:endParaRPr>
          </a:p>
        </p:txBody>
      </p:sp>
      <p:sp>
        <p:nvSpPr>
          <p:cNvPr id="4" name="Title 1">
            <a:extLst>
              <a:ext uri="{FF2B5EF4-FFF2-40B4-BE49-F238E27FC236}">
                <a16:creationId xmlns:a16="http://schemas.microsoft.com/office/drawing/2014/main" xmlns="" id="{1D12C4CB-B794-4549-3CEE-F743816C3411}"/>
              </a:ext>
            </a:extLst>
          </p:cNvPr>
          <p:cNvSpPr txBox="1">
            <a:spLocks noChangeArrowheads="1"/>
          </p:cNvSpPr>
          <p:nvPr/>
        </p:nvSpPr>
        <p:spPr>
          <a:xfrm>
            <a:off x="103572" y="1980186"/>
            <a:ext cx="3383699" cy="2893653"/>
          </a:xfrm>
          <a:prstGeom prst="rect">
            <a:avLst/>
          </a:prstGeom>
          <a:solidFill>
            <a:srgbClr val="FF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संभावित क्षेत्रों में आवाजाही से पहले सावधानियां</a:t>
            </a:r>
            <a:endParaRPr lang="en-US" sz="4000" b="1" dirty="0">
              <a:solidFill>
                <a:schemeClr val="bg1"/>
              </a:solidFill>
              <a:latin typeface="Open Sans Semibold"/>
            </a:endParaRPr>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8615324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BC8D23E4-ECEA-43D1-EF30-8A5D7593C5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A478A0B3-B67E-13C7-3FCD-9BFA4CB4E303}"/>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4" name="Title 1">
            <a:extLst>
              <a:ext uri="{FF2B5EF4-FFF2-40B4-BE49-F238E27FC236}">
                <a16:creationId xmlns:a16="http://schemas.microsoft.com/office/drawing/2014/main" xmlns="" id="{9D120F04-841F-F179-2C30-F922756BB32A}"/>
              </a:ext>
            </a:extLst>
          </p:cNvPr>
          <p:cNvSpPr txBox="1">
            <a:spLocks noChangeArrowheads="1"/>
          </p:cNvSpPr>
          <p:nvPr/>
        </p:nvSpPr>
        <p:spPr>
          <a:xfrm>
            <a:off x="251011" y="1890943"/>
            <a:ext cx="3576917" cy="3018407"/>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संभावित क्षेत्रों में आवाजाही से पहले सावधानियां</a:t>
            </a:r>
            <a:endParaRPr lang="en-US" sz="4000" b="1" dirty="0">
              <a:solidFill>
                <a:schemeClr val="bg1"/>
              </a:solidFill>
              <a:latin typeface="Open Sans Semibold"/>
            </a:endParaRPr>
          </a:p>
        </p:txBody>
      </p:sp>
      <p:sp>
        <p:nvSpPr>
          <p:cNvPr id="5" name="TextBox 4">
            <a:extLst>
              <a:ext uri="{FF2B5EF4-FFF2-40B4-BE49-F238E27FC236}">
                <a16:creationId xmlns:a16="http://schemas.microsoft.com/office/drawing/2014/main" xmlns="" id="{829C0E92-90BC-8BF1-EC6D-4A623D307211}"/>
              </a:ext>
            </a:extLst>
          </p:cNvPr>
          <p:cNvSpPr txBox="1"/>
          <p:nvPr/>
        </p:nvSpPr>
        <p:spPr>
          <a:xfrm>
            <a:off x="4199138" y="1412777"/>
            <a:ext cx="7466120" cy="3970318"/>
          </a:xfrm>
          <a:prstGeom prst="rect">
            <a:avLst/>
          </a:prstGeom>
          <a:noFill/>
        </p:spPr>
        <p:txBody>
          <a:bodyPr wrap="square">
            <a:spAutoFit/>
          </a:bodyPr>
          <a:lstStyle/>
          <a:p>
            <a:pPr marL="285750" indent="-285750" algn="just">
              <a:buFont typeface="Arial" panose="020B0604020202020204" pitchFamily="34" charset="0"/>
              <a:buChar char="•"/>
            </a:pPr>
            <a:r>
              <a:rPr lang="hi-IN" sz="2800" dirty="0">
                <a:latin typeface="Open Sans Semibold"/>
              </a:rPr>
              <a:t>संचार के लिए एक अतिरिक्त बैटरी के साथ एक रेडियो सेट ले जाएं।
प्रत्येक टीम को बर्फ के फावड़े ले जाने चाहिए।
प्रत्येक बचावकर्ता को एक </a:t>
            </a:r>
            <a:r>
              <a:rPr lang="hi-IN" altLang="en-US" sz="2800" dirty="0"/>
              <a:t>अवलांच</a:t>
            </a:r>
            <a:r>
              <a:rPr lang="hi-IN" sz="2800" dirty="0">
                <a:latin typeface="Open Sans Semibold"/>
              </a:rPr>
              <a:t> कॉर्ड और एक हिमस्खलन प्रोब/पोल ले जाना चाहिए।
हर टीम को प्राथमिक चिकित्सा किट ले जानी चाहिए।
कमांडर को उस क्षेत्र का विस्तृत नक्शा ले जाना चाहिए जहां मूवमेंट की योजना बनाई गई है।</a:t>
            </a:r>
            <a:endParaRPr lang="en-US" sz="2800" dirty="0">
              <a:latin typeface="Open Sans Semibold"/>
            </a:endParaRPr>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804274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949E984-7B31-E4A9-BE54-183EBE6F3D74}"/>
              </a:ext>
            </a:extLst>
          </p:cNvPr>
          <p:cNvSpPr txBox="1"/>
          <p:nvPr/>
        </p:nvSpPr>
        <p:spPr>
          <a:xfrm>
            <a:off x="1579420" y="3292727"/>
            <a:ext cx="8984672" cy="684803"/>
          </a:xfrm>
          <a:prstGeom prst="rect">
            <a:avLst/>
          </a:prstGeom>
          <a:solidFill>
            <a:srgbClr val="FF0000"/>
          </a:solidFill>
        </p:spPr>
        <p:txBody>
          <a:bodyPr wrap="square" lIns="68580" tIns="34290" rIns="68580" bIns="34290">
            <a:spAutoFit/>
          </a:bodyPr>
          <a:lstStyle/>
          <a:p>
            <a:pPr algn="ctr"/>
            <a:r>
              <a:rPr lang="hi-IN" altLang="en-US" sz="4000" dirty="0">
                <a:solidFill>
                  <a:schemeClr val="bg1"/>
                </a:solidFill>
                <a:latin typeface="Open Sans Semibold"/>
              </a:rPr>
              <a:t>अवलांच</a:t>
            </a:r>
            <a:r>
              <a:rPr lang="hi-IN" sz="4000" dirty="0">
                <a:solidFill>
                  <a:schemeClr val="bg1"/>
                </a:solidFill>
                <a:latin typeface="Open Sans Semibold"/>
              </a:rPr>
              <a:t> और क्रेवास बचाव</a:t>
            </a:r>
            <a:endParaRPr lang="en-IN" sz="4000" dirty="0">
              <a:solidFill>
                <a:schemeClr val="bg1"/>
              </a:solidFill>
              <a:latin typeface="Open Sans Semibold"/>
            </a:endParaRPr>
          </a:p>
        </p:txBody>
      </p:sp>
      <p:grpSp>
        <p:nvGrpSpPr>
          <p:cNvPr id="4" name="Group 3"/>
          <p:cNvGrpSpPr/>
          <p:nvPr/>
        </p:nvGrpSpPr>
        <p:grpSpPr>
          <a:xfrm>
            <a:off x="90530" y="135802"/>
            <a:ext cx="11896258" cy="1095470"/>
            <a:chOff x="90530" y="135802"/>
            <a:chExt cx="11896258" cy="1095470"/>
          </a:xfrm>
        </p:grpSpPr>
        <p:pic>
          <p:nvPicPr>
            <p:cNvPr id="5" name="Picture 4">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6" name="Picture 5">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815426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B5381734-8FB5-35C4-DC07-69594DB805D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xmlns="" id="{11859253-3650-09D2-4386-9EA6EAF8A418}"/>
              </a:ext>
            </a:extLst>
          </p:cNvPr>
          <p:cNvSpPr txBox="1">
            <a:spLocks noChangeArrowheads="1"/>
          </p:cNvSpPr>
          <p:nvPr/>
        </p:nvSpPr>
        <p:spPr>
          <a:xfrm>
            <a:off x="268940" y="2166151"/>
            <a:ext cx="3930197" cy="2907314"/>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प्रभावित क्षेत्रों में चलते समय पालन की जाने वाली सावधानियां</a:t>
            </a:r>
            <a:endParaRPr lang="en-US" sz="4000" b="1" dirty="0">
              <a:solidFill>
                <a:schemeClr val="bg1"/>
              </a:solidFill>
              <a:latin typeface="Open Sans Semibold"/>
            </a:endParaRPr>
          </a:p>
        </p:txBody>
      </p:sp>
      <p:sp>
        <p:nvSpPr>
          <p:cNvPr id="5" name="TextBox 4">
            <a:extLst>
              <a:ext uri="{FF2B5EF4-FFF2-40B4-BE49-F238E27FC236}">
                <a16:creationId xmlns:a16="http://schemas.microsoft.com/office/drawing/2014/main" xmlns="" id="{967E576A-66E4-E870-F71A-8DC5A2E309E8}"/>
              </a:ext>
            </a:extLst>
          </p:cNvPr>
          <p:cNvSpPr txBox="1"/>
          <p:nvPr/>
        </p:nvSpPr>
        <p:spPr>
          <a:xfrm>
            <a:off x="4768398" y="1048795"/>
            <a:ext cx="7154662" cy="4955203"/>
          </a:xfrm>
          <a:prstGeom prst="rect">
            <a:avLst/>
          </a:prstGeom>
          <a:noFill/>
        </p:spPr>
        <p:txBody>
          <a:bodyPr wrap="square">
            <a:spAutoFit/>
          </a:bodyPr>
          <a:lstStyle/>
          <a:p>
            <a:pPr marL="285750" indent="-285750">
              <a:buFont typeface="Arial" panose="020B0604020202020204" pitchFamily="34" charset="0"/>
              <a:buChar char="•"/>
            </a:pPr>
            <a:r>
              <a:rPr lang="hi-IN" sz="2600" dirty="0">
                <a:latin typeface="Open Sans Semibold"/>
              </a:rPr>
              <a:t>जोखिम या खतरे का कोई संकेत होने पर आगे न बढ़ें।
केवल पहचाने गए सुरक्षित रास्तों पर ही चलें।
</a:t>
            </a:r>
            <a:r>
              <a:rPr lang="hi-IN" altLang="en-US" sz="2800" dirty="0"/>
              <a:t>अवलांच</a:t>
            </a:r>
            <a:r>
              <a:rPr lang="hi-IN" sz="2600" dirty="0">
                <a:latin typeface="Open Sans Semibold"/>
              </a:rPr>
              <a:t> आमतौर पर गलियों और खड्डों/ नालो में होता है।
 खड्डों/ नालो या गलियों से ऊपर या नीचे ना उतरें ।
ढलान के हवा की ओर चल ने से बचें।
रिज के साथ चलते समय कॉर्निस से दूर रहें।
</a:t>
            </a:r>
            <a:r>
              <a:rPr lang="hi-IN" altLang="en-US" sz="2800" dirty="0"/>
              <a:t>अवलांच</a:t>
            </a:r>
            <a:r>
              <a:rPr lang="hi-IN" sz="2600" dirty="0">
                <a:latin typeface="Open Sans Semibold"/>
              </a:rPr>
              <a:t> क्षेत्रों को पार करते समय, प्रत्येक बचावकर्ता के बीच कम से कम 50 गज की दूरी बनाए रखें।</a:t>
            </a:r>
            <a:endParaRPr lang="en-US" sz="2600" dirty="0">
              <a:latin typeface="Open Sans Semibold"/>
            </a:endParaRPr>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765508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2A808CDF-1E64-F258-6CF6-1CED1A01315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xmlns="" id="{05211894-3625-E4A0-3C3E-4D436F14AD2A}"/>
              </a:ext>
            </a:extLst>
          </p:cNvPr>
          <p:cNvSpPr txBox="1">
            <a:spLocks noChangeArrowheads="1"/>
          </p:cNvSpPr>
          <p:nvPr/>
        </p:nvSpPr>
        <p:spPr>
          <a:xfrm>
            <a:off x="304800" y="2097159"/>
            <a:ext cx="4074850" cy="3239810"/>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प्रभावित क्षेत्रों में चलते समय पालन की जाने वाली सावधानियां</a:t>
            </a:r>
            <a:endParaRPr lang="en-US" sz="4000" b="1" dirty="0">
              <a:solidFill>
                <a:schemeClr val="bg1"/>
              </a:solidFill>
              <a:latin typeface="Open Sans Semibold"/>
            </a:endParaRPr>
          </a:p>
        </p:txBody>
      </p:sp>
      <p:sp>
        <p:nvSpPr>
          <p:cNvPr id="5" name="TextBox 4">
            <a:extLst>
              <a:ext uri="{FF2B5EF4-FFF2-40B4-BE49-F238E27FC236}">
                <a16:creationId xmlns:a16="http://schemas.microsoft.com/office/drawing/2014/main" xmlns="" id="{3607AB17-8BDE-B2C9-5C9A-BF88FE0666C2}"/>
              </a:ext>
            </a:extLst>
          </p:cNvPr>
          <p:cNvSpPr txBox="1"/>
          <p:nvPr/>
        </p:nvSpPr>
        <p:spPr>
          <a:xfrm>
            <a:off x="4946337" y="1483898"/>
            <a:ext cx="6341630" cy="4832092"/>
          </a:xfrm>
          <a:prstGeom prst="rect">
            <a:avLst/>
          </a:prstGeom>
          <a:noFill/>
        </p:spPr>
        <p:txBody>
          <a:bodyPr wrap="square">
            <a:spAutoFit/>
          </a:bodyPr>
          <a:lstStyle/>
          <a:p>
            <a:pPr marL="457200" indent="-457200">
              <a:buFont typeface="Arial" panose="020B0604020202020204" pitchFamily="34" charset="0"/>
              <a:buChar char="•"/>
            </a:pPr>
            <a:r>
              <a:rPr lang="hi-IN" sz="2800" dirty="0">
                <a:latin typeface="Open Sans Semibold"/>
              </a:rPr>
              <a:t>खतरे की निगरानी के लिए रियर गार्ड बचावकर्ता को हमेशा पहाड़ की ढलान का सामना करना चाहिए
</a:t>
            </a:r>
            <a:r>
              <a:rPr lang="hi-IN" altLang="en-US" sz="2800" dirty="0"/>
              <a:t>अवलांच प्रभावित </a:t>
            </a:r>
            <a:r>
              <a:rPr lang="hi-IN" sz="2800" dirty="0">
                <a:latin typeface="Open Sans Semibold"/>
              </a:rPr>
              <a:t>क्षेत्रों को पार करते समय हाथों को मुक्त रखें।
प्रत्येक बचावकर्ता को खतरे के क्षेत्र को पार करते समय </a:t>
            </a:r>
            <a:r>
              <a:rPr lang="hi-IN" altLang="en-US" sz="2800" dirty="0"/>
              <a:t>अवलांच</a:t>
            </a:r>
            <a:r>
              <a:rPr lang="hi-IN" sz="2800" dirty="0">
                <a:latin typeface="Open Sans Semibold"/>
              </a:rPr>
              <a:t> रोप से बांधा जाना चाहिए।
टीम कमांडर को </a:t>
            </a:r>
            <a:r>
              <a:rPr lang="hi-IN" altLang="en-US" sz="2800" dirty="0"/>
              <a:t>अवलांच में</a:t>
            </a:r>
            <a:r>
              <a:rPr lang="hi-IN" sz="2800" dirty="0">
                <a:latin typeface="Open Sans Semibold"/>
              </a:rPr>
              <a:t> फंसने की स्थिति में कार्यों को पूर्व निर्धारित तरीके से करना चाहिए।</a:t>
            </a:r>
            <a:endParaRPr lang="en-US" sz="2800" dirty="0">
              <a:latin typeface="Open Sans Semibold"/>
            </a:endParaRPr>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36502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3DEECA4-029D-628A-1CD7-0159F2C13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9FF3BB0-A168-F6C3-BB7B-98F5134245B5}"/>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5646FF5B-0E7E-CA96-CB4B-D65A298EC6A7}"/>
              </a:ext>
            </a:extLst>
          </p:cNvPr>
          <p:cNvSpPr>
            <a:spLocks noGrp="1"/>
          </p:cNvSpPr>
          <p:nvPr>
            <p:ph idx="1"/>
          </p:nvPr>
        </p:nvSpPr>
        <p:spPr>
          <a:xfrm>
            <a:off x="4742330" y="1295010"/>
            <a:ext cx="6781073" cy="4731798"/>
          </a:xfrm>
        </p:spPr>
        <p:txBody>
          <a:bodyPr>
            <a:noAutofit/>
          </a:bodyPr>
          <a:lstStyle/>
          <a:p>
            <a:pPr marL="0" indent="0" algn="just">
              <a:buNone/>
            </a:pPr>
            <a:r>
              <a:rPr lang="hi-IN" sz="2400" dirty="0">
                <a:latin typeface="Open Sans Semibold"/>
              </a:rPr>
              <a:t>बचाव दलों का </a:t>
            </a:r>
            <a:r>
              <a:rPr lang="hi-IN" altLang="en-US" sz="2400" dirty="0"/>
              <a:t>अवलांच</a:t>
            </a:r>
            <a:r>
              <a:rPr lang="hi-IN" sz="2400" dirty="0">
                <a:latin typeface="Open Sans Semibold"/>
              </a:rPr>
              <a:t> संभावित बर्फीले क्षेत्रों में फंसना सामान्य है। इसलिए, उन्हें </a:t>
            </a:r>
            <a:r>
              <a:rPr lang="hi-IN" altLang="en-US" sz="2400" dirty="0"/>
              <a:t>अवलांच</a:t>
            </a:r>
            <a:r>
              <a:rPr lang="hi-IN" sz="2400" dirty="0">
                <a:latin typeface="Open Sans Semibold"/>
              </a:rPr>
              <a:t> से बचने की तकनीकों के बारे में अच्छी तरह से जानकारी होनी चाहिए।
घबराये नहीं; शांत और संयमित रहें।
यदि किनारे पर खड़े हैं, तो तुरंत सुरक्षित स्थान पर चले जाएं।
यदि ब्रोकेन लाइन पर है, तो बाहर कूदें और किसी पेड़ या बड़ी चट्टान के पीछे छिप जाएं।</a:t>
            </a:r>
            <a:endParaRPr lang="en-IN" sz="2400" dirty="0">
              <a:latin typeface="Open Sans Semibold"/>
            </a:endParaRPr>
          </a:p>
        </p:txBody>
      </p:sp>
      <p:sp>
        <p:nvSpPr>
          <p:cNvPr id="4" name="Title 1">
            <a:extLst>
              <a:ext uri="{FF2B5EF4-FFF2-40B4-BE49-F238E27FC236}">
                <a16:creationId xmlns:a16="http://schemas.microsoft.com/office/drawing/2014/main" xmlns="" id="{6DB9026A-21B1-EDA9-3194-1461EE3A6C4E}"/>
              </a:ext>
            </a:extLst>
          </p:cNvPr>
          <p:cNvSpPr txBox="1">
            <a:spLocks noChangeArrowheads="1"/>
          </p:cNvSpPr>
          <p:nvPr/>
        </p:nvSpPr>
        <p:spPr>
          <a:xfrm>
            <a:off x="188258" y="2095889"/>
            <a:ext cx="3783107" cy="1973191"/>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में फंसने पर की जाने वाली कार्रवाई</a:t>
            </a:r>
            <a:endParaRPr lang="en-US"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6920296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3DEECA4-029D-628A-1CD7-0159F2C13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9FF3BB0-A168-F6C3-BB7B-98F5134245B5}"/>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5646FF5B-0E7E-CA96-CB4B-D65A298EC6A7}"/>
              </a:ext>
            </a:extLst>
          </p:cNvPr>
          <p:cNvSpPr>
            <a:spLocks noGrp="1"/>
          </p:cNvSpPr>
          <p:nvPr>
            <p:ph idx="1"/>
          </p:nvPr>
        </p:nvSpPr>
        <p:spPr>
          <a:xfrm>
            <a:off x="5136777" y="1528186"/>
            <a:ext cx="6427880" cy="4607438"/>
          </a:xfrm>
        </p:spPr>
        <p:txBody>
          <a:bodyPr>
            <a:noAutofit/>
          </a:bodyPr>
          <a:lstStyle/>
          <a:p>
            <a:pPr lvl="0"/>
            <a:r>
              <a:rPr lang="hi-IN" altLang="en-US" sz="2400" dirty="0"/>
              <a:t>अवलांच</a:t>
            </a:r>
            <a:r>
              <a:rPr lang="hi-IN" sz="2400" dirty="0">
                <a:latin typeface="Open Sans Semibold"/>
              </a:rPr>
              <a:t> के किनारे पर जाने के लिए विपरीत दिशा में तैरने की कोशिश करें।
अपनी नाक और मुंह खुला न रखें—बर्फ प्रवेश कर सकती है।
बर्फ के ऊपर रहने की कोशिश करें। यदि कठिन है, तो अत्यधिक ऊर्जा बर्बाद न करें।
अपनी छाती की सुरक्षा के लिए अपनी पीठ को </a:t>
            </a:r>
            <a:r>
              <a:rPr lang="hi-IN" altLang="en-US" sz="2400" dirty="0"/>
              <a:t>अवलांच</a:t>
            </a:r>
            <a:r>
              <a:rPr lang="hi-IN" sz="2400" dirty="0">
                <a:latin typeface="Open Sans Semibold"/>
              </a:rPr>
              <a:t> की ओर रखें।
अपना रास्ता खोदने की कोशिश करें। असफल होने पर, अपने चारों ओर जगह बनाएं और एयर पॉकेट को संरक्षित करने के लिए आगे बढ़ते रहें।</a:t>
            </a:r>
            <a:endParaRPr lang="en-IN" sz="2400" dirty="0">
              <a:latin typeface="Open Sans Semibold"/>
            </a:endParaRPr>
          </a:p>
        </p:txBody>
      </p:sp>
      <p:sp>
        <p:nvSpPr>
          <p:cNvPr id="4" name="Title 1">
            <a:extLst>
              <a:ext uri="{FF2B5EF4-FFF2-40B4-BE49-F238E27FC236}">
                <a16:creationId xmlns:a16="http://schemas.microsoft.com/office/drawing/2014/main" xmlns="" id="{6DB9026A-21B1-EDA9-3194-1461EE3A6C4E}"/>
              </a:ext>
            </a:extLst>
          </p:cNvPr>
          <p:cNvSpPr txBox="1">
            <a:spLocks noChangeArrowheads="1"/>
          </p:cNvSpPr>
          <p:nvPr/>
        </p:nvSpPr>
        <p:spPr>
          <a:xfrm>
            <a:off x="100075" y="2752079"/>
            <a:ext cx="4516750" cy="2157272"/>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में फंसने पर की जाने वाली कार्रवाई</a:t>
            </a:r>
            <a:endParaRPr lang="en-US"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3649951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3DEECA4-029D-628A-1CD7-0159F2C13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9FF3BB0-A168-F6C3-BB7B-98F5134245B5}"/>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5646FF5B-0E7E-CA96-CB4B-D65A298EC6A7}"/>
              </a:ext>
            </a:extLst>
          </p:cNvPr>
          <p:cNvSpPr>
            <a:spLocks noGrp="1"/>
          </p:cNvSpPr>
          <p:nvPr>
            <p:ph idx="1"/>
          </p:nvPr>
        </p:nvSpPr>
        <p:spPr>
          <a:xfrm>
            <a:off x="6542485" y="1124744"/>
            <a:ext cx="5127586" cy="5256584"/>
          </a:xfrm>
        </p:spPr>
        <p:txBody>
          <a:bodyPr>
            <a:normAutofit/>
          </a:bodyPr>
          <a:lstStyle/>
          <a:p>
            <a:pPr lvl="0"/>
            <a:r>
              <a:rPr lang="hi-IN" sz="2400" dirty="0">
                <a:latin typeface="Open Sans Semibold"/>
              </a:rPr>
              <a:t>लाइट वेट स्लेज
अवलांच प्रोब
बर्फ की कुल्हाड़ी
बर्फ के फावड़े
संचार उपकरण
प्राथमिक चिकित्सा किट
मानचित्र और कम्पास
लोकेटर डिवाइस (जैसे एवीडी/एआरवी, आदि)
प्रशिक्षित कुत्ते (यदि उपलब्ध हो)</a:t>
            </a:r>
            <a:endParaRPr lang="en-IN" sz="2800" dirty="0"/>
          </a:p>
        </p:txBody>
      </p:sp>
      <p:sp>
        <p:nvSpPr>
          <p:cNvPr id="4" name="Title 1">
            <a:extLst>
              <a:ext uri="{FF2B5EF4-FFF2-40B4-BE49-F238E27FC236}">
                <a16:creationId xmlns:a16="http://schemas.microsoft.com/office/drawing/2014/main" xmlns="" id="{6DB9026A-21B1-EDA9-3194-1461EE3A6C4E}"/>
              </a:ext>
            </a:extLst>
          </p:cNvPr>
          <p:cNvSpPr txBox="1">
            <a:spLocks noChangeArrowheads="1"/>
          </p:cNvSpPr>
          <p:nvPr/>
        </p:nvSpPr>
        <p:spPr>
          <a:xfrm>
            <a:off x="205658" y="1585464"/>
            <a:ext cx="6020556" cy="2553076"/>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rPr>
              <a:t>अवलांच</a:t>
            </a:r>
            <a:r>
              <a:rPr lang="hi-IN" sz="4000" b="1" dirty="0">
                <a:solidFill>
                  <a:schemeClr val="bg1"/>
                </a:solidFill>
                <a:latin typeface="Arial Unicode MS"/>
              </a:rPr>
              <a:t> बचाव टीमों के लिए आवश्यक उपकरण</a:t>
            </a:r>
            <a:endParaRPr lang="en-IN" sz="4000" b="1" dirty="0">
              <a:solidFill>
                <a:schemeClr val="bg1"/>
              </a:solidFill>
              <a:latin typeface="Arial Unicode MS"/>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1876279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3DEECA4-029D-628A-1CD7-0159F2C13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9FF3BB0-A168-F6C3-BB7B-98F5134245B5}"/>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5646FF5B-0E7E-CA96-CB4B-D65A298EC6A7}"/>
              </a:ext>
            </a:extLst>
          </p:cNvPr>
          <p:cNvSpPr>
            <a:spLocks noGrp="1"/>
          </p:cNvSpPr>
          <p:nvPr>
            <p:ph idx="1"/>
          </p:nvPr>
        </p:nvSpPr>
        <p:spPr>
          <a:xfrm>
            <a:off x="4836160" y="1124744"/>
            <a:ext cx="7426883" cy="5256584"/>
          </a:xfrm>
        </p:spPr>
        <p:txBody>
          <a:bodyPr>
            <a:normAutofit/>
          </a:bodyPr>
          <a:lstStyle/>
          <a:p>
            <a:pPr marL="0" indent="0">
              <a:buNone/>
            </a:pPr>
            <a:r>
              <a:rPr lang="hi-IN" sz="2400" b="1" dirty="0">
                <a:latin typeface="Open Sans Semibold"/>
              </a:rPr>
              <a:t>1. ट्रांसीवर (एवीडी/एआरवी डिवाइस) का उपयोग:-
</a:t>
            </a:r>
            <a:r>
              <a:rPr lang="hi-IN" sz="2400" dirty="0">
                <a:latin typeface="Open Sans Semibold"/>
              </a:rPr>
              <a:t>दो प्रकार की खोज:</a:t>
            </a:r>
            <a:r>
              <a:rPr lang="hi-IN" sz="2400" b="1" dirty="0">
                <a:latin typeface="Open Sans Semibold"/>
              </a:rPr>
              <a:t>
   </a:t>
            </a:r>
            <a:r>
              <a:rPr lang="hi-IN" sz="2400" b="1" u="sng" dirty="0">
                <a:latin typeface="Open Sans Semibold"/>
              </a:rPr>
              <a:t>रफ सर्च:</a:t>
            </a:r>
            <a:r>
              <a:rPr lang="hi-IN" sz="2400" b="1" dirty="0">
                <a:latin typeface="Open Sans Semibold"/>
              </a:rPr>
              <a:t>
   </a:t>
            </a:r>
            <a:r>
              <a:rPr lang="hi-IN" sz="2400" dirty="0">
                <a:latin typeface="Open Sans Semibold"/>
              </a:rPr>
              <a:t>इसका उपयोग तब किया जाता है जब कुछ ही ट्रांसीवर उपलब्ध होते हैं या जब पीड़ित को जल्दी से ढूंढ लिया जाना चाहिए।</a:t>
            </a:r>
            <a:r>
              <a:rPr lang="hi-IN" sz="2400" b="1" dirty="0">
                <a:latin typeface="Open Sans Semibold"/>
              </a:rPr>
              <a:t>
   </a:t>
            </a:r>
            <a:r>
              <a:rPr lang="hi-IN" sz="2400" b="1" u="sng" dirty="0">
                <a:latin typeface="Open Sans Semibold"/>
              </a:rPr>
              <a:t>फाइन सर्च:</a:t>
            </a:r>
            <a:r>
              <a:rPr lang="hi-IN" sz="2400" b="1" dirty="0">
                <a:latin typeface="Open Sans Semibold"/>
              </a:rPr>
              <a:t>
   </a:t>
            </a:r>
            <a:r>
              <a:rPr lang="hi-IN" sz="2400" dirty="0">
                <a:latin typeface="Open Sans Semibold"/>
              </a:rPr>
              <a:t>पर्याप्त ट्रांसीवर उपलब्ध होने पर उपयोग किया जाता है।सभी बचावदल अपने उपकरणों को रिसीवर मोड पर सेट करते हैं।कमांडर केंद्र में रहता है।बचावकर्मी 75 सेमी की दूरी बनाए रखते हैं और खोज के दौरान 70 सेमी की दूरी पर कदम उठाते हैं।</a:t>
            </a:r>
            <a:endParaRPr lang="en-IN" sz="2800" dirty="0"/>
          </a:p>
        </p:txBody>
      </p:sp>
      <p:sp>
        <p:nvSpPr>
          <p:cNvPr id="4" name="Title 1">
            <a:extLst>
              <a:ext uri="{FF2B5EF4-FFF2-40B4-BE49-F238E27FC236}">
                <a16:creationId xmlns:a16="http://schemas.microsoft.com/office/drawing/2014/main" xmlns="" id="{6DB9026A-21B1-EDA9-3194-1461EE3A6C4E}"/>
              </a:ext>
            </a:extLst>
          </p:cNvPr>
          <p:cNvSpPr txBox="1">
            <a:spLocks noChangeArrowheads="1"/>
          </p:cNvSpPr>
          <p:nvPr/>
        </p:nvSpPr>
        <p:spPr>
          <a:xfrm>
            <a:off x="91196" y="2361460"/>
            <a:ext cx="4569580" cy="2059620"/>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बचाव तकनीक</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3687605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3DEECA4-029D-628A-1CD7-0159F2C13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9FF3BB0-A168-F6C3-BB7B-98F5134245B5}"/>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5646FF5B-0E7E-CA96-CB4B-D65A298EC6A7}"/>
              </a:ext>
            </a:extLst>
          </p:cNvPr>
          <p:cNvSpPr>
            <a:spLocks noGrp="1"/>
          </p:cNvSpPr>
          <p:nvPr>
            <p:ph idx="1"/>
          </p:nvPr>
        </p:nvSpPr>
        <p:spPr>
          <a:xfrm>
            <a:off x="4329953" y="1526960"/>
            <a:ext cx="7515832" cy="5095784"/>
          </a:xfrm>
        </p:spPr>
        <p:txBody>
          <a:bodyPr>
            <a:normAutofit/>
          </a:bodyPr>
          <a:lstStyle/>
          <a:p>
            <a:pPr lvl="1" algn="just"/>
            <a:r>
              <a:rPr lang="hi-IN" dirty="0">
                <a:latin typeface="Open Sans Semibold"/>
              </a:rPr>
              <a:t>हर तीन स्टेप्स के बाद, बाएँ और दाएँ बचावकर्मी क्षेत्र को चिह्नित करने के लिए लाल झंडे लगाते हैं।
यदि एक मजबूत संकेत का पता चलता है, तो टीम रुक जाती है, और कमांडर पीड़ित की स्थिति की पुष्टि करता है।
एक बार पता चलने के बाद, पीड़ित को सुरक्षित रूप से निकाल लिया जाता है और प्राथमिक उपचार दिया जाता है।
नोट: यह विधि केवल तभी प्रभावी होती है जब बचावकर्ता और फंसे हुए पीड़ित दोनों फंक्शिनिंग ट्रांसीवर से लैस हों।</a:t>
            </a:r>
            <a:endParaRPr lang="en-IN" sz="2800" dirty="0"/>
          </a:p>
        </p:txBody>
      </p:sp>
      <p:sp>
        <p:nvSpPr>
          <p:cNvPr id="4" name="Title 1">
            <a:extLst>
              <a:ext uri="{FF2B5EF4-FFF2-40B4-BE49-F238E27FC236}">
                <a16:creationId xmlns:a16="http://schemas.microsoft.com/office/drawing/2014/main" xmlns="" id="{6DB9026A-21B1-EDA9-3194-1461EE3A6C4E}"/>
              </a:ext>
            </a:extLst>
          </p:cNvPr>
          <p:cNvSpPr txBox="1">
            <a:spLocks noChangeArrowheads="1"/>
          </p:cNvSpPr>
          <p:nvPr/>
        </p:nvSpPr>
        <p:spPr>
          <a:xfrm>
            <a:off x="346214" y="2077375"/>
            <a:ext cx="3849267" cy="1881977"/>
          </a:xfrm>
          <a:prstGeom prst="rect">
            <a:avLst/>
          </a:prstGeom>
          <a:solidFill>
            <a:srgbClr val="FF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बचाव तकनीक</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4324759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3DEECA4-029D-628A-1CD7-0159F2C13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9FF3BB0-A168-F6C3-BB7B-98F5134245B5}"/>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5646FF5B-0E7E-CA96-CB4B-D65A298EC6A7}"/>
              </a:ext>
            </a:extLst>
          </p:cNvPr>
          <p:cNvSpPr>
            <a:spLocks noGrp="1"/>
          </p:cNvSpPr>
          <p:nvPr>
            <p:ph idx="1"/>
          </p:nvPr>
        </p:nvSpPr>
        <p:spPr>
          <a:xfrm>
            <a:off x="5002306" y="1789244"/>
            <a:ext cx="7111231" cy="5256584"/>
          </a:xfrm>
        </p:spPr>
        <p:txBody>
          <a:bodyPr>
            <a:normAutofit/>
          </a:bodyPr>
          <a:lstStyle/>
          <a:p>
            <a:pPr marL="0" indent="0">
              <a:buNone/>
            </a:pPr>
            <a:r>
              <a:rPr lang="hi-IN" b="1" dirty="0">
                <a:latin typeface="Open Sans Semibold"/>
              </a:rPr>
              <a:t>खोज समय के आधार पर जीवित रहने की संभावना:
</a:t>
            </a:r>
            <a:r>
              <a:rPr lang="hi-IN" dirty="0">
                <a:latin typeface="Open Sans Semibold"/>
              </a:rPr>
              <a:t>5 मिनट के भीतर: 85% जीवित रहना
20 मिनट के भीतर: 80%
30 मिनट के भीतर: 75%
35 मिनट के भीतर: 70%
50 मिनट के भीतर: 60%</a:t>
            </a:r>
            <a:endParaRPr lang="en-IN" sz="2800" dirty="0"/>
          </a:p>
        </p:txBody>
      </p:sp>
      <p:sp>
        <p:nvSpPr>
          <p:cNvPr id="4" name="Title 1">
            <a:extLst>
              <a:ext uri="{FF2B5EF4-FFF2-40B4-BE49-F238E27FC236}">
                <a16:creationId xmlns:a16="http://schemas.microsoft.com/office/drawing/2014/main" xmlns="" id="{6DB9026A-21B1-EDA9-3194-1461EE3A6C4E}"/>
              </a:ext>
            </a:extLst>
          </p:cNvPr>
          <p:cNvSpPr txBox="1">
            <a:spLocks noChangeArrowheads="1"/>
          </p:cNvSpPr>
          <p:nvPr/>
        </p:nvSpPr>
        <p:spPr>
          <a:xfrm>
            <a:off x="98755" y="2507799"/>
            <a:ext cx="4670469" cy="2181885"/>
          </a:xfrm>
          <a:prstGeom prst="rect">
            <a:avLst/>
          </a:prstGeom>
          <a:solidFill>
            <a:srgbClr val="FF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बचाव तकनीक</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278491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3DEECA4-029D-628A-1CD7-0159F2C13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9FF3BB0-A168-F6C3-BB7B-98F5134245B5}"/>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5646FF5B-0E7E-CA96-CB4B-D65A298EC6A7}"/>
              </a:ext>
            </a:extLst>
          </p:cNvPr>
          <p:cNvSpPr>
            <a:spLocks noGrp="1"/>
          </p:cNvSpPr>
          <p:nvPr>
            <p:ph idx="1"/>
          </p:nvPr>
        </p:nvSpPr>
        <p:spPr>
          <a:xfrm>
            <a:off x="4367813" y="1259995"/>
            <a:ext cx="7664401" cy="5256584"/>
          </a:xfrm>
        </p:spPr>
        <p:txBody>
          <a:bodyPr>
            <a:normAutofit/>
          </a:bodyPr>
          <a:lstStyle/>
          <a:p>
            <a:pPr marL="0" indent="0" algn="just">
              <a:buNone/>
            </a:pPr>
            <a:r>
              <a:rPr lang="hi-IN" sz="2400" b="1" dirty="0">
                <a:latin typeface="Open Sans Semibold"/>
              </a:rPr>
              <a:t>2. अवलांच प्रोब का उपयोग करना:
  ए) रफ सर्च:
     </a:t>
            </a:r>
            <a:r>
              <a:rPr lang="hi-IN" sz="2400" dirty="0">
                <a:latin typeface="Open Sans Semibold"/>
              </a:rPr>
              <a:t>खोज क्षेत्र को पहले बड़े लाल झंडों से चिह्नित किया जाता है।
बचाव दल बीच में कमांडर के साथ लाइन में खड़ा होता है।
कमांडर के संकेत पर, टीम एक कदम आगे बढ़ती है।
प्रत्येक बचावकर्ता </a:t>
            </a:r>
            <a:r>
              <a:rPr lang="hi-IN" altLang="en-US" sz="2400" dirty="0"/>
              <a:t>अवलांच</a:t>
            </a:r>
            <a:r>
              <a:rPr lang="hi-IN" sz="2400" dirty="0">
                <a:latin typeface="Open Sans Semibold"/>
              </a:rPr>
              <a:t> रॉड का उपयोग करके अपने पैरों के बीच से जांच करता है।
हर तीन कदम के बाद, बाएँ और दाएँ बचावकर्मी लाल झंडे लगाते हैं।
यह व्यवस्थित जांच तब तक जारी रहती है जब तक कि पीड़ित नहीं मिल जाता।</a:t>
            </a:r>
            <a:endParaRPr lang="en-IN" sz="2400" dirty="0">
              <a:latin typeface="Open Sans Semibold"/>
            </a:endParaRPr>
          </a:p>
        </p:txBody>
      </p:sp>
      <p:sp>
        <p:nvSpPr>
          <p:cNvPr id="4" name="Title 1">
            <a:extLst>
              <a:ext uri="{FF2B5EF4-FFF2-40B4-BE49-F238E27FC236}">
                <a16:creationId xmlns:a16="http://schemas.microsoft.com/office/drawing/2014/main" xmlns="" id="{6DB9026A-21B1-EDA9-3194-1461EE3A6C4E}"/>
              </a:ext>
            </a:extLst>
          </p:cNvPr>
          <p:cNvSpPr txBox="1">
            <a:spLocks noChangeArrowheads="1"/>
          </p:cNvSpPr>
          <p:nvPr/>
        </p:nvSpPr>
        <p:spPr>
          <a:xfrm>
            <a:off x="62145" y="2956265"/>
            <a:ext cx="4070943" cy="1615736"/>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बचाव तकनीक</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41878689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3DEECA4-029D-628A-1CD7-0159F2C13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9FF3BB0-A168-F6C3-BB7B-98F5134245B5}"/>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5646FF5B-0E7E-CA96-CB4B-D65A298EC6A7}"/>
              </a:ext>
            </a:extLst>
          </p:cNvPr>
          <p:cNvSpPr>
            <a:spLocks noGrp="1"/>
          </p:cNvSpPr>
          <p:nvPr>
            <p:ph idx="1"/>
          </p:nvPr>
        </p:nvSpPr>
        <p:spPr>
          <a:xfrm>
            <a:off x="4550241" y="1151377"/>
            <a:ext cx="7528265" cy="5256584"/>
          </a:xfrm>
        </p:spPr>
        <p:txBody>
          <a:bodyPr>
            <a:normAutofit/>
          </a:bodyPr>
          <a:lstStyle/>
          <a:p>
            <a:pPr marL="0" indent="0" algn="just">
              <a:buNone/>
            </a:pPr>
            <a:r>
              <a:rPr lang="hi-IN" sz="2400" b="1" dirty="0">
                <a:latin typeface="Open Sans Semibold"/>
              </a:rPr>
              <a:t>  बी) फाइन सर्च:
      </a:t>
            </a:r>
            <a:r>
              <a:rPr lang="hi-IN" sz="2400" dirty="0">
                <a:latin typeface="Open Sans Semibold"/>
              </a:rPr>
              <a:t>खोज क्षेत्र को फिर से बड़े लाल झंडों से चिह्नित किया जाता है।
टीम केंद्र में कमांडर के साथ लाइन अप करती है।
संकेत पर, प्रत्येक बचावकर्ता एक कदम आगे बढ़ता है और </a:t>
            </a:r>
            <a:r>
              <a:rPr lang="hi-IN" altLang="en-US" sz="2400" dirty="0"/>
              <a:t>अवलांच</a:t>
            </a:r>
            <a:r>
              <a:rPr lang="hi-IN" sz="2400" dirty="0">
                <a:latin typeface="Open Sans Semibold"/>
              </a:rPr>
              <a:t> रॉड के साथ बाएं, केंद्र और दाएं जांच करता है।
प्रत्येक चरण पर जांच की जाती है।
हर तीन कदम पर बचाव दल द्वारा लाल झंडे लगाए जाते हैं।
यह तब तक जारी रहता है जब तक खोज पूरी नहीं हो जाती।</a:t>
            </a:r>
            <a:endParaRPr lang="en-IN" sz="2800" dirty="0"/>
          </a:p>
        </p:txBody>
      </p:sp>
      <p:sp>
        <p:nvSpPr>
          <p:cNvPr id="4" name="Title 1">
            <a:extLst>
              <a:ext uri="{FF2B5EF4-FFF2-40B4-BE49-F238E27FC236}">
                <a16:creationId xmlns:a16="http://schemas.microsoft.com/office/drawing/2014/main" xmlns="" id="{6DB9026A-21B1-EDA9-3194-1461EE3A6C4E}"/>
              </a:ext>
            </a:extLst>
          </p:cNvPr>
          <p:cNvSpPr txBox="1">
            <a:spLocks noChangeArrowheads="1"/>
          </p:cNvSpPr>
          <p:nvPr/>
        </p:nvSpPr>
        <p:spPr>
          <a:xfrm>
            <a:off x="64563" y="2734323"/>
            <a:ext cx="3983654" cy="2139518"/>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बचाव तकनीक</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900221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79542" y="1825625"/>
            <a:ext cx="7474258" cy="4351338"/>
          </a:xfrm>
        </p:spPr>
        <p:txBody>
          <a:bodyPr>
            <a:normAutofit/>
          </a:bodyPr>
          <a:lstStyle/>
          <a:p>
            <a:pPr marL="571500" indent="-457200">
              <a:buFont typeface="Wingdings" panose="05000000000000000000" pitchFamily="2" charset="2"/>
              <a:buChar char="Ø"/>
            </a:pPr>
            <a:r>
              <a:rPr lang="hi-IN" b="1" u="sng" dirty="0">
                <a:latin typeface="Open Sans Semibold"/>
              </a:rPr>
              <a:t>इस पाठ के पूरा होने पर, आप इसके बारे में जान पाएंगे: -</a:t>
            </a:r>
            <a:r>
              <a:rPr lang="hi-IN" dirty="0">
                <a:latin typeface="Open Sans Semibold"/>
              </a:rPr>
              <a:t>
क्रेवास का परिचय
बचाव के दौरान गिरे हुए व्यक्ति तक पहुंचने के तरीके (</a:t>
            </a:r>
            <a:r>
              <a:rPr lang="en-US" dirty="0">
                <a:latin typeface="Open Sans Semibold"/>
              </a:rPr>
              <a:t>crevasse)
</a:t>
            </a:r>
            <a:r>
              <a:rPr lang="hi-IN" dirty="0">
                <a:latin typeface="Open Sans Semibold"/>
              </a:rPr>
              <a:t>क्रेवास बचाव तकनीक
</a:t>
            </a:r>
            <a:r>
              <a:rPr lang="hi-IN" altLang="en-US" dirty="0"/>
              <a:t>अवलांच</a:t>
            </a:r>
            <a:r>
              <a:rPr lang="hi-IN" dirty="0">
                <a:latin typeface="Open Sans Semibold"/>
              </a:rPr>
              <a:t> का परिचय
</a:t>
            </a:r>
            <a:r>
              <a:rPr lang="hi-IN" altLang="en-US" dirty="0"/>
              <a:t>अवलांच </a:t>
            </a:r>
            <a:r>
              <a:rPr lang="hi-IN" dirty="0">
                <a:latin typeface="Open Sans Semibold"/>
              </a:rPr>
              <a:t>का वर्गीकरण 
</a:t>
            </a:r>
            <a:r>
              <a:rPr lang="hi-IN" altLang="en-US" dirty="0"/>
              <a:t>अवलांच</a:t>
            </a:r>
            <a:r>
              <a:rPr lang="hi-IN" dirty="0">
                <a:latin typeface="Open Sans Semibold"/>
              </a:rPr>
              <a:t> को प्रभावित करने वाले कारक</a:t>
            </a:r>
            <a:endParaRPr lang="en-US" sz="2400" b="1" dirty="0"/>
          </a:p>
        </p:txBody>
      </p:sp>
      <p:sp>
        <p:nvSpPr>
          <p:cNvPr id="5" name="Title 4">
            <a:extLst>
              <a:ext uri="{FF2B5EF4-FFF2-40B4-BE49-F238E27FC236}">
                <a16:creationId xmlns:a16="http://schemas.microsoft.com/office/drawing/2014/main" xmlns="" id="{F43063B4-B04F-2FBF-9A08-4BCD69ECB8A0}"/>
              </a:ext>
            </a:extLst>
          </p:cNvPr>
          <p:cNvSpPr>
            <a:spLocks noGrp="1"/>
          </p:cNvSpPr>
          <p:nvPr>
            <p:ph type="title"/>
          </p:nvPr>
        </p:nvSpPr>
        <p:spPr>
          <a:xfrm>
            <a:off x="527842" y="3206190"/>
            <a:ext cx="2819400" cy="1018445"/>
          </a:xfrm>
          <a:solidFill>
            <a:srgbClr val="FF0000"/>
          </a:solidFill>
        </p:spPr>
        <p:txBody>
          <a:bodyPr vert="horz" lIns="91440" tIns="45720" rIns="91440" bIns="45720" rtlCol="0" anchor="ctr">
            <a:normAutofit/>
          </a:bodyPr>
          <a:lstStyle/>
          <a:p>
            <a:pPr algn="ctr"/>
            <a:r>
              <a:rPr lang="hi-IN" sz="4000" b="1" dirty="0">
                <a:solidFill>
                  <a:schemeClr val="bg1"/>
                </a:solidFill>
                <a:latin typeface="Open Sans Semibold"/>
              </a:rPr>
              <a:t>उद्देश्य </a:t>
            </a:r>
            <a:endParaRPr lang="en-US" sz="4000" b="1" dirty="0">
              <a:solidFill>
                <a:schemeClr val="bg1"/>
              </a:solidFill>
              <a:latin typeface="Open Sans Semibold"/>
            </a:endParaRPr>
          </a:p>
        </p:txBody>
      </p:sp>
      <p:grpSp>
        <p:nvGrpSpPr>
          <p:cNvPr id="4" name="Group 3"/>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6311457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3DEECA4-029D-628A-1CD7-0159F2C13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9FF3BB0-A168-F6C3-BB7B-98F5134245B5}"/>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5646FF5B-0E7E-CA96-CB4B-D65A298EC6A7}"/>
              </a:ext>
            </a:extLst>
          </p:cNvPr>
          <p:cNvSpPr>
            <a:spLocks noGrp="1"/>
          </p:cNvSpPr>
          <p:nvPr>
            <p:ph idx="1"/>
          </p:nvPr>
        </p:nvSpPr>
        <p:spPr>
          <a:xfrm>
            <a:off x="6214370" y="1399954"/>
            <a:ext cx="5672830" cy="5256584"/>
          </a:xfrm>
        </p:spPr>
        <p:txBody>
          <a:bodyPr>
            <a:normAutofit/>
          </a:bodyPr>
          <a:lstStyle/>
          <a:p>
            <a:pPr marL="0" indent="0">
              <a:buNone/>
            </a:pPr>
            <a:r>
              <a:rPr lang="hi-IN" sz="3200" b="1" dirty="0">
                <a:latin typeface="Open Sans Semibold"/>
              </a:rPr>
              <a:t>3. प्रशिक्षित कुत्तों का उपयोग करना:
</a:t>
            </a:r>
            <a:r>
              <a:rPr lang="hi-IN" altLang="en-US" sz="3200" dirty="0"/>
              <a:t>अवलांच</a:t>
            </a:r>
            <a:r>
              <a:rPr lang="hi-IN" sz="3200" dirty="0">
                <a:latin typeface="Open Sans Semibold"/>
              </a:rPr>
              <a:t> बचाव कार्यों में विशेष रूप से प्रशिक्षित कुत्तों का भी उपयोग किया जाता है।
ये कुत्ते दबे हुए पीड़ितों का पता लगाने की संभावना को काफी बढ़ा देते हैं।</a:t>
            </a:r>
            <a:endParaRPr lang="en-IN" sz="3200" dirty="0"/>
          </a:p>
        </p:txBody>
      </p:sp>
      <p:sp>
        <p:nvSpPr>
          <p:cNvPr id="4" name="Title 1">
            <a:extLst>
              <a:ext uri="{FF2B5EF4-FFF2-40B4-BE49-F238E27FC236}">
                <a16:creationId xmlns:a16="http://schemas.microsoft.com/office/drawing/2014/main" xmlns="" id="{6DB9026A-21B1-EDA9-3194-1461EE3A6C4E}"/>
              </a:ext>
            </a:extLst>
          </p:cNvPr>
          <p:cNvSpPr txBox="1">
            <a:spLocks noChangeArrowheads="1"/>
          </p:cNvSpPr>
          <p:nvPr/>
        </p:nvSpPr>
        <p:spPr>
          <a:xfrm>
            <a:off x="290216" y="2183907"/>
            <a:ext cx="5546125" cy="1953087"/>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बचाव तकनीक</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7024349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3DEECA4-029D-628A-1CD7-0159F2C13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9FF3BB0-A168-F6C3-BB7B-98F5134245B5}"/>
              </a:ext>
            </a:extLst>
          </p:cNvPr>
          <p:cNvSpPr>
            <a:spLocks noGrp="1"/>
          </p:cNvSpPr>
          <p:nvPr>
            <p:ph type="title"/>
          </p:nvPr>
        </p:nvSpPr>
        <p:spPr/>
        <p:txBody>
          <a:bodyPr>
            <a:normAutofit fontScale="90000"/>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11" name="Content Placeholder 10">
            <a:extLst>
              <a:ext uri="{FF2B5EF4-FFF2-40B4-BE49-F238E27FC236}">
                <a16:creationId xmlns:a16="http://schemas.microsoft.com/office/drawing/2014/main" xmlns="" id="{5646FF5B-0E7E-CA96-CB4B-D65A298EC6A7}"/>
              </a:ext>
            </a:extLst>
          </p:cNvPr>
          <p:cNvSpPr>
            <a:spLocks noGrp="1"/>
          </p:cNvSpPr>
          <p:nvPr>
            <p:ph idx="1"/>
          </p:nvPr>
        </p:nvSpPr>
        <p:spPr>
          <a:xfrm>
            <a:off x="5370990" y="1259995"/>
            <a:ext cx="6501427" cy="5256584"/>
          </a:xfrm>
        </p:spPr>
        <p:txBody>
          <a:bodyPr>
            <a:normAutofit/>
          </a:bodyPr>
          <a:lstStyle/>
          <a:p>
            <a:pPr marL="0" indent="0" algn="just">
              <a:buNone/>
            </a:pPr>
            <a:r>
              <a:rPr lang="hi-IN" sz="2400" b="1" dirty="0">
                <a:latin typeface="Open Sans Semibold"/>
              </a:rPr>
              <a:t>4. </a:t>
            </a:r>
            <a:r>
              <a:rPr lang="hi-IN" altLang="en-US" sz="2400" b="1" dirty="0"/>
              <a:t>अवलांच कार्द</a:t>
            </a:r>
            <a:r>
              <a:rPr lang="hi-IN" sz="2400" b="1" dirty="0">
                <a:latin typeface="Open Sans Semibold"/>
              </a:rPr>
              <a:t> का उपयोग करना:
</a:t>
            </a:r>
            <a:r>
              <a:rPr lang="hi-IN" altLang="en-US" sz="2400" dirty="0"/>
              <a:t>अवलांच</a:t>
            </a:r>
            <a:r>
              <a:rPr lang="hi-IN" sz="2400" dirty="0">
                <a:latin typeface="Open Sans Semibold"/>
              </a:rPr>
              <a:t> रोप हल्की और लाल रंग की होती हैं।
</a:t>
            </a:r>
            <a:r>
              <a:rPr lang="hi-IN" altLang="en-US" sz="2400" dirty="0"/>
              <a:t>अवलांच</a:t>
            </a:r>
            <a:r>
              <a:rPr lang="hi-IN" sz="2400" dirty="0">
                <a:latin typeface="Open Sans Semibold"/>
              </a:rPr>
              <a:t> प्रभावित क्षेत्रों को पार करते समय, प्रत्येक बचावकर्ता इस रोप को अपनी कलाई के चारों ओर बांधता है।
रस्सी में हर 3 मीटर पर स्टील के तीर होते हैं, जिन्हें बांधने पर अंदर की ओर होना चाहिए।
यदि कोई बचावकर्ता </a:t>
            </a:r>
            <a:r>
              <a:rPr lang="hi-IN" altLang="en-US" sz="2400" dirty="0"/>
              <a:t>अवलांच</a:t>
            </a:r>
            <a:r>
              <a:rPr lang="hi-IN" sz="2400" dirty="0">
                <a:latin typeface="Open Sans Semibold"/>
              </a:rPr>
              <a:t> में दब जाता है, तो हवा के कारण रस्सी बर्फ के ऊपर तैरती है।
ये रस्सियाँ रेड डाई भी छोड़ती हैं, जिससे दफन व्यक्ति का तेजी से पता लगाने में मदद मिलती है।</a:t>
            </a:r>
            <a:endParaRPr lang="en-IN" sz="2400" dirty="0">
              <a:latin typeface="Open Sans Semibold"/>
            </a:endParaRPr>
          </a:p>
        </p:txBody>
      </p:sp>
      <p:sp>
        <p:nvSpPr>
          <p:cNvPr id="4" name="Title 1">
            <a:extLst>
              <a:ext uri="{FF2B5EF4-FFF2-40B4-BE49-F238E27FC236}">
                <a16:creationId xmlns:a16="http://schemas.microsoft.com/office/drawing/2014/main" xmlns="" id="{6DB9026A-21B1-EDA9-3194-1461EE3A6C4E}"/>
              </a:ext>
            </a:extLst>
          </p:cNvPr>
          <p:cNvSpPr txBox="1">
            <a:spLocks noChangeArrowheads="1"/>
          </p:cNvSpPr>
          <p:nvPr/>
        </p:nvSpPr>
        <p:spPr>
          <a:xfrm>
            <a:off x="330893" y="2414727"/>
            <a:ext cx="4960198" cy="2414725"/>
          </a:xfrm>
          <a:prstGeom prst="rect">
            <a:avLst/>
          </a:prstGeom>
          <a:solidFill>
            <a:srgbClr val="FF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अवलांच</a:t>
            </a:r>
            <a:r>
              <a:rPr lang="hi-IN" sz="4000" b="1" dirty="0">
                <a:solidFill>
                  <a:schemeClr val="bg1"/>
                </a:solidFill>
                <a:latin typeface="Open Sans Semibold"/>
              </a:rPr>
              <a:t> बचाव तकनीक</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1027283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163" y="2798207"/>
            <a:ext cx="4182383" cy="1070151"/>
          </a:xfrm>
          <a:solidFill>
            <a:srgbClr val="FF0000"/>
          </a:solidFill>
        </p:spPr>
        <p:txBody>
          <a:bodyPr>
            <a:noAutofit/>
          </a:bodyPr>
          <a:lstStyle/>
          <a:p>
            <a:pPr algn="ctr"/>
            <a:r>
              <a:rPr lang="hi-IN" sz="5400" b="1" dirty="0">
                <a:solidFill>
                  <a:schemeClr val="bg1"/>
                </a:solidFill>
                <a:latin typeface="Open Sans Semibold"/>
              </a:rPr>
              <a:t>रिव्यू</a:t>
            </a:r>
            <a:endParaRPr lang="en-IN" sz="5400" b="1" dirty="0">
              <a:solidFill>
                <a:schemeClr val="bg1"/>
              </a:solidFill>
              <a:latin typeface="Open Sans Semibold"/>
            </a:endParaRPr>
          </a:p>
        </p:txBody>
      </p:sp>
      <p:sp>
        <p:nvSpPr>
          <p:cNvPr id="3" name="Content Placeholder 2"/>
          <p:cNvSpPr>
            <a:spLocks noGrp="1"/>
          </p:cNvSpPr>
          <p:nvPr>
            <p:ph idx="1"/>
          </p:nvPr>
        </p:nvSpPr>
        <p:spPr>
          <a:xfrm>
            <a:off x="4598895" y="973978"/>
            <a:ext cx="7307468" cy="5023410"/>
          </a:xfrm>
        </p:spPr>
        <p:txBody>
          <a:bodyPr>
            <a:normAutofit/>
          </a:bodyPr>
          <a:lstStyle/>
          <a:p>
            <a:pPr marL="114300" indent="0" algn="just">
              <a:buNone/>
            </a:pPr>
            <a:r>
              <a:rPr lang="hi-IN" sz="2400" b="1" dirty="0">
                <a:latin typeface="Open Sans Semibold"/>
              </a:rPr>
              <a:t>प्रतिभागियों ने इसके बारे में सीखा है: -
</a:t>
            </a:r>
            <a:r>
              <a:rPr lang="hi-IN" sz="2400" dirty="0">
                <a:latin typeface="Open Sans Semibold"/>
              </a:rPr>
              <a:t>परिचय</a:t>
            </a:r>
            <a:r>
              <a:rPr lang="hi-IN" sz="2400" b="1" dirty="0">
                <a:latin typeface="Open Sans Semibold"/>
              </a:rPr>
              <a:t>
</a:t>
            </a:r>
            <a:r>
              <a:rPr lang="hi-IN" sz="2400" dirty="0">
                <a:latin typeface="Open Sans Semibold"/>
              </a:rPr>
              <a:t>ऊंचाई वाले क्षेत्र में पहाड़ और बर्फ से बचाव।
बर्फ बचाव तकनीक
क्रेवास का परिचय
बचाव के दौरान गिरे हुए व्यक्ति तक पहुंचने के तरीके (</a:t>
            </a:r>
            <a:r>
              <a:rPr lang="en-US" sz="2400" dirty="0">
                <a:latin typeface="Open Sans Semibold"/>
              </a:rPr>
              <a:t>crevasse)
</a:t>
            </a:r>
            <a:r>
              <a:rPr lang="hi-IN" sz="2400" dirty="0">
                <a:latin typeface="Open Sans Semibold"/>
              </a:rPr>
              <a:t>क्रेवास बचाव तकनीक
</a:t>
            </a:r>
            <a:r>
              <a:rPr lang="hi-IN" altLang="en-US" sz="2400" dirty="0"/>
              <a:t>अवलांच</a:t>
            </a:r>
            <a:r>
              <a:rPr lang="hi-IN" sz="2400" dirty="0">
                <a:latin typeface="Open Sans Semibold"/>
              </a:rPr>
              <a:t> का परिचय
</a:t>
            </a:r>
            <a:r>
              <a:rPr lang="hi-IN" altLang="en-US" sz="2400" dirty="0"/>
              <a:t>अवलांच</a:t>
            </a:r>
            <a:r>
              <a:rPr lang="hi-IN" sz="2400" dirty="0">
                <a:latin typeface="Open Sans Semibold"/>
              </a:rPr>
              <a:t> का वर्गीकरण </a:t>
            </a:r>
            <a:r>
              <a:rPr lang="hi-IN" sz="2400">
                <a:latin typeface="Open Sans Semibold"/>
              </a:rPr>
              <a:t>
</a:t>
            </a:r>
            <a:r>
              <a:rPr lang="hi-IN" altLang="en-US" sz="2400"/>
              <a:t>अवलांच</a:t>
            </a:r>
            <a:r>
              <a:rPr lang="hi-IN" sz="2400">
                <a:latin typeface="Open Sans Semibold"/>
              </a:rPr>
              <a:t> </a:t>
            </a:r>
            <a:r>
              <a:rPr lang="hi-IN" sz="2400" dirty="0">
                <a:latin typeface="Open Sans Semibold"/>
              </a:rPr>
              <a:t>को प्रभावित करने वाले कारक</a:t>
            </a:r>
            <a:endParaRPr lang="en-IN" sz="2400" dirty="0">
              <a:latin typeface="Open Sans Semibold"/>
            </a:endParaRPr>
          </a:p>
        </p:txBody>
      </p:sp>
      <p:grpSp>
        <p:nvGrpSpPr>
          <p:cNvPr id="4" name="Group 3"/>
          <p:cNvGrpSpPr/>
          <p:nvPr/>
        </p:nvGrpSpPr>
        <p:grpSpPr>
          <a:xfrm>
            <a:off x="90530" y="135802"/>
            <a:ext cx="11896258" cy="1095470"/>
            <a:chOff x="90530" y="135802"/>
            <a:chExt cx="11896258" cy="1095470"/>
          </a:xfrm>
        </p:grpSpPr>
        <p:pic>
          <p:nvPicPr>
            <p:cNvPr id="5" name="Picture 4">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6" name="Picture 5">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5375315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423591" y="2132856"/>
            <a:ext cx="7137659" cy="2057400"/>
          </a:xfrm>
          <a:solidFill>
            <a:srgbClr val="FF0000"/>
          </a:solidFill>
        </p:spPr>
        <p:txBody>
          <a:bodyPr>
            <a:noAutofit/>
          </a:bodyPr>
          <a:lstStyle/>
          <a:p>
            <a:pPr algn="ctr"/>
            <a:r>
              <a:rPr lang="hi-IN" sz="7200" b="1">
                <a:solidFill>
                  <a:schemeClr val="bg1"/>
                </a:solidFill>
                <a:latin typeface="Open Sans Semibold"/>
              </a:rPr>
              <a:t>कोई प्रश्न ?</a:t>
            </a:r>
            <a:endParaRPr lang="en-US" sz="7200" b="1" dirty="0">
              <a:solidFill>
                <a:schemeClr val="bg1"/>
              </a:solidFill>
              <a:latin typeface="Open Sans Semibold"/>
            </a:endParaRPr>
          </a:p>
        </p:txBody>
      </p:sp>
      <p:grpSp>
        <p:nvGrpSpPr>
          <p:cNvPr id="3" name="Group 2"/>
          <p:cNvGrpSpPr/>
          <p:nvPr/>
        </p:nvGrpSpPr>
        <p:grpSpPr>
          <a:xfrm>
            <a:off x="90530" y="135802"/>
            <a:ext cx="11896258" cy="1095470"/>
            <a:chOff x="90530" y="135802"/>
            <a:chExt cx="11896258" cy="1095470"/>
          </a:xfrm>
        </p:grpSpPr>
        <p:pic>
          <p:nvPicPr>
            <p:cNvPr id="4" name="Picture 3">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5" name="Picture 4">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1094395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5278" y="1981200"/>
            <a:ext cx="6436310" cy="4040088"/>
          </a:xfrm>
        </p:spPr>
        <p:txBody>
          <a:bodyPr>
            <a:normAutofit/>
          </a:bodyPr>
          <a:lstStyle/>
          <a:p>
            <a:pPr marL="82550" indent="0">
              <a:buNone/>
            </a:pPr>
            <a:r>
              <a:rPr lang="hi-IN" b="1" dirty="0">
                <a:latin typeface="Open Sans Semibold"/>
              </a:rPr>
              <a:t>प्रश्न:-1 </a:t>
            </a:r>
            <a:r>
              <a:rPr lang="hi-IN" altLang="en-US" b="1" dirty="0">
                <a:latin typeface="Open Sans Semibold"/>
              </a:rPr>
              <a:t>अवलांच</a:t>
            </a:r>
            <a:r>
              <a:rPr lang="hi-IN" b="1" dirty="0">
                <a:latin typeface="Open Sans Semibold"/>
              </a:rPr>
              <a:t> की घटना का जवाब देते समय पहली प्राथमिकता क्या है?</a:t>
            </a:r>
            <a:br>
              <a:rPr lang="hi-IN" b="1" dirty="0">
                <a:latin typeface="Open Sans Semibold"/>
              </a:rPr>
            </a:br>
            <a:r>
              <a:rPr lang="en-US" dirty="0">
                <a:latin typeface="Open Sans Semibold"/>
              </a:rPr>
              <a:t>A.</a:t>
            </a:r>
            <a:r>
              <a:rPr lang="hi-IN" dirty="0">
                <a:latin typeface="Open Sans Semibold"/>
              </a:rPr>
              <a:t> तुरंत खुदाई शुरू करें</a:t>
            </a:r>
            <a:br>
              <a:rPr lang="hi-IN" dirty="0">
                <a:latin typeface="Open Sans Semibold"/>
              </a:rPr>
            </a:br>
            <a:r>
              <a:rPr lang="en-US" dirty="0">
                <a:latin typeface="Open Sans Semibold"/>
              </a:rPr>
              <a:t>B.</a:t>
            </a:r>
            <a:r>
              <a:rPr lang="hi-IN" dirty="0">
                <a:latin typeface="Open Sans Semibold"/>
              </a:rPr>
              <a:t> जांच के साथ पीड़ित की तलाश</a:t>
            </a:r>
            <a:br>
              <a:rPr lang="hi-IN" dirty="0">
                <a:latin typeface="Open Sans Semibold"/>
              </a:rPr>
            </a:br>
            <a:r>
              <a:rPr lang="en-US" dirty="0">
                <a:latin typeface="Open Sans Semibold"/>
              </a:rPr>
              <a:t>C. </a:t>
            </a:r>
            <a:r>
              <a:rPr lang="hi-IN" dirty="0">
                <a:latin typeface="Open Sans Semibold"/>
              </a:rPr>
              <a:t>बचावकर्ता की सुरक्षा सुनिश्चित करें और </a:t>
            </a:r>
            <a:r>
              <a:rPr lang="hi-IN" altLang="en-US" dirty="0"/>
              <a:t>अवलांच</a:t>
            </a:r>
            <a:r>
              <a:rPr lang="hi-IN" dirty="0">
                <a:latin typeface="Open Sans Semibold"/>
              </a:rPr>
              <a:t> के जोखिम का आकलन करें</a:t>
            </a:r>
            <a:br>
              <a:rPr lang="hi-IN" dirty="0">
                <a:latin typeface="Open Sans Semibold"/>
              </a:rPr>
            </a:br>
            <a:r>
              <a:rPr lang="en-US" dirty="0">
                <a:latin typeface="Open Sans Semibold"/>
              </a:rPr>
              <a:t>D</a:t>
            </a:r>
            <a:r>
              <a:rPr lang="hi-IN" dirty="0">
                <a:latin typeface="Open Sans Semibold"/>
              </a:rPr>
              <a:t>. हेलीकॉप्टर निकासी के लिए मांग</a:t>
            </a:r>
            <a:endParaRPr lang="en-US" dirty="0">
              <a:latin typeface="Open Sans Semibold"/>
            </a:endParaRPr>
          </a:p>
        </p:txBody>
      </p:sp>
      <p:sp>
        <p:nvSpPr>
          <p:cNvPr id="4" name="Title 1">
            <a:extLst>
              <a:ext uri="{FF2B5EF4-FFF2-40B4-BE49-F238E27FC236}">
                <a16:creationId xmlns:a16="http://schemas.microsoft.com/office/drawing/2014/main" xmlns="" id="{117167A4-C0CE-68D6-6518-31819706905F}"/>
              </a:ext>
            </a:extLst>
          </p:cNvPr>
          <p:cNvSpPr txBox="1">
            <a:spLocks/>
          </p:cNvSpPr>
          <p:nvPr/>
        </p:nvSpPr>
        <p:spPr>
          <a:xfrm>
            <a:off x="132164" y="2858244"/>
            <a:ext cx="5363114" cy="1143000"/>
          </a:xfrm>
          <a:prstGeom prst="rect">
            <a:avLst/>
          </a:prstGeom>
          <a:solidFill>
            <a:srgbClr val="FF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Semibold"/>
              </a:rPr>
              <a:t>मूल्यांकन</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7982667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04154" y="1981200"/>
            <a:ext cx="5761609" cy="4040088"/>
          </a:xfrm>
        </p:spPr>
        <p:txBody>
          <a:bodyPr>
            <a:normAutofit/>
          </a:bodyPr>
          <a:lstStyle/>
          <a:p>
            <a:pPr marL="82550" indent="0">
              <a:buNone/>
            </a:pPr>
            <a:r>
              <a:rPr lang="hi-IN" b="1" dirty="0">
                <a:latin typeface="Open Sans Semibold"/>
              </a:rPr>
              <a:t>प्रश्न:-2 </a:t>
            </a:r>
            <a:r>
              <a:rPr lang="hi-IN" altLang="en-US" b="1" dirty="0">
                <a:latin typeface="Open Sans Semibold"/>
              </a:rPr>
              <a:t>अवलांच </a:t>
            </a:r>
            <a:r>
              <a:rPr lang="hi-IN" b="1" dirty="0">
                <a:latin typeface="Open Sans Semibold"/>
              </a:rPr>
              <a:t>में दबे पीड़ित का पता लगाने के लिए निम्नलिखित में से कौन सा उपकरण आवश्यक है?</a:t>
            </a:r>
            <a:br>
              <a:rPr lang="hi-IN" b="1" dirty="0">
                <a:latin typeface="Open Sans Semibold"/>
              </a:rPr>
            </a:br>
            <a:r>
              <a:rPr lang="en-US" dirty="0">
                <a:latin typeface="Open Sans Semibold"/>
              </a:rPr>
              <a:t>a. </a:t>
            </a:r>
            <a:r>
              <a:rPr lang="hi-IN" dirty="0">
                <a:latin typeface="Open Sans Semibold"/>
              </a:rPr>
              <a:t>आइस एक्स</a:t>
            </a:r>
            <a:br>
              <a:rPr lang="hi-IN" dirty="0">
                <a:latin typeface="Open Sans Semibold"/>
              </a:rPr>
            </a:br>
            <a:r>
              <a:rPr lang="en-US" dirty="0">
                <a:latin typeface="Open Sans Semibold"/>
              </a:rPr>
              <a:t>b.</a:t>
            </a:r>
            <a:r>
              <a:rPr lang="hi-IN" altLang="en-US" dirty="0"/>
              <a:t>अवलांच </a:t>
            </a:r>
            <a:r>
              <a:rPr lang="hi-IN" dirty="0">
                <a:latin typeface="Open Sans Semibold"/>
              </a:rPr>
              <a:t>ट्रांसीवर (बीकन)</a:t>
            </a:r>
            <a:br>
              <a:rPr lang="hi-IN" dirty="0">
                <a:latin typeface="Open Sans Semibold"/>
              </a:rPr>
            </a:br>
            <a:r>
              <a:rPr lang="en-US" dirty="0">
                <a:latin typeface="Open Sans Semibold"/>
              </a:rPr>
              <a:t>c. </a:t>
            </a:r>
            <a:r>
              <a:rPr lang="hi-IN" dirty="0">
                <a:latin typeface="Open Sans Semibold"/>
              </a:rPr>
              <a:t>रोप असेंडर</a:t>
            </a:r>
            <a:br>
              <a:rPr lang="hi-IN" dirty="0">
                <a:latin typeface="Open Sans Semibold"/>
              </a:rPr>
            </a:br>
            <a:r>
              <a:rPr lang="en-US" dirty="0">
                <a:latin typeface="Open Sans Semibold"/>
              </a:rPr>
              <a:t>d. </a:t>
            </a:r>
            <a:r>
              <a:rPr lang="hi-IN" dirty="0">
                <a:latin typeface="Open Sans Semibold"/>
              </a:rPr>
              <a:t>कम्पास</a:t>
            </a:r>
            <a:endParaRPr lang="en-US" dirty="0">
              <a:latin typeface="Open Sans Semibold"/>
            </a:endParaRPr>
          </a:p>
        </p:txBody>
      </p:sp>
      <p:sp>
        <p:nvSpPr>
          <p:cNvPr id="4" name="Title 1">
            <a:extLst>
              <a:ext uri="{FF2B5EF4-FFF2-40B4-BE49-F238E27FC236}">
                <a16:creationId xmlns:a16="http://schemas.microsoft.com/office/drawing/2014/main" xmlns="" id="{117167A4-C0CE-68D6-6518-31819706905F}"/>
              </a:ext>
            </a:extLst>
          </p:cNvPr>
          <p:cNvSpPr txBox="1">
            <a:spLocks/>
          </p:cNvSpPr>
          <p:nvPr/>
        </p:nvSpPr>
        <p:spPr>
          <a:xfrm>
            <a:off x="70022" y="3159882"/>
            <a:ext cx="5032330" cy="1143000"/>
          </a:xfrm>
          <a:prstGeom prst="rect">
            <a:avLst/>
          </a:prstGeom>
          <a:solidFill>
            <a:srgbClr val="FF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Semibold"/>
              </a:rPr>
              <a:t>मूल्यांकन</a:t>
            </a:r>
            <a:endParaRPr lang="en-IN"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9060121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365058-C396-9105-63DD-DEA4B8AD1E65}"/>
              </a:ext>
            </a:extLst>
          </p:cNvPr>
          <p:cNvSpPr>
            <a:spLocks noGrp="1"/>
          </p:cNvSpPr>
          <p:nvPr>
            <p:ph type="title"/>
          </p:nvPr>
        </p:nvSpPr>
        <p:spPr>
          <a:xfrm>
            <a:off x="1848035" y="2198948"/>
            <a:ext cx="8229600" cy="2448271"/>
          </a:xfrm>
          <a:solidFill>
            <a:srgbClr val="FF0000"/>
          </a:solidFill>
        </p:spPr>
        <p:txBody>
          <a:bodyPr>
            <a:normAutofit/>
          </a:bodyPr>
          <a:lstStyle/>
          <a:p>
            <a:pPr algn="ctr"/>
            <a:r>
              <a:rPr lang="hi-IN" sz="8000">
                <a:solidFill>
                  <a:schemeClr val="bg1"/>
                </a:solidFill>
                <a:latin typeface="Open Sans Semibold"/>
              </a:rPr>
              <a:t>धन्यवाद</a:t>
            </a:r>
            <a:endParaRPr lang="en-IN" sz="8000" dirty="0">
              <a:solidFill>
                <a:schemeClr val="bg1"/>
              </a:solidFill>
              <a:latin typeface="Open Sans Semibold"/>
            </a:endParaRPr>
          </a:p>
        </p:txBody>
      </p:sp>
      <p:grpSp>
        <p:nvGrpSpPr>
          <p:cNvPr id="3" name="Group 2"/>
          <p:cNvGrpSpPr/>
          <p:nvPr/>
        </p:nvGrpSpPr>
        <p:grpSpPr>
          <a:xfrm>
            <a:off x="90530" y="135802"/>
            <a:ext cx="11896258" cy="1095470"/>
            <a:chOff x="90530" y="135802"/>
            <a:chExt cx="11896258" cy="1095470"/>
          </a:xfrm>
        </p:grpSpPr>
        <p:pic>
          <p:nvPicPr>
            <p:cNvPr id="4" name="Picture 3">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5" name="Picture 4">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4072331750"/>
      </p:ext>
    </p:extLst>
  </p:cSld>
  <p:clrMapOvr>
    <a:masterClrMapping/>
  </p:clrMapOvr>
  <p:transition>
    <p:split/>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00978" y="1243584"/>
            <a:ext cx="6852821" cy="4933379"/>
          </a:xfrm>
        </p:spPr>
        <p:txBody>
          <a:bodyPr>
            <a:normAutofit/>
          </a:bodyPr>
          <a:lstStyle/>
          <a:p>
            <a:pPr marL="457200" indent="-342900" algn="just"/>
            <a:r>
              <a:rPr lang="hi-IN" dirty="0">
                <a:latin typeface="Open Sans Semibold"/>
              </a:rPr>
              <a:t>अवलांच का मार्ग - तीन क्षेत्रों में विभाजित
अवलांच प्रभावित क्षेत्रों में आवाजाही से पहले सावधानियां
अवलांच प्रभावित क्षेत्रों में चलते समय पालन की जाने वाली सावधानियां
अवलांच में फंसने पर की जाने वाली कार्रवाइयां
अवलांच बचाव दलों के लिए आवश्यक उपकरण
अवलांच बचाव तकनीक</a:t>
            </a:r>
            <a:endParaRPr lang="en-US" sz="2400" b="1" dirty="0"/>
          </a:p>
        </p:txBody>
      </p:sp>
      <p:sp>
        <p:nvSpPr>
          <p:cNvPr id="6" name="Title 4">
            <a:extLst>
              <a:ext uri="{FF2B5EF4-FFF2-40B4-BE49-F238E27FC236}">
                <a16:creationId xmlns:a16="http://schemas.microsoft.com/office/drawing/2014/main" xmlns="" id="{6C912933-401A-56E1-07D3-479B1F6B56D9}"/>
              </a:ext>
            </a:extLst>
          </p:cNvPr>
          <p:cNvSpPr txBox="1">
            <a:spLocks/>
          </p:cNvSpPr>
          <p:nvPr/>
        </p:nvSpPr>
        <p:spPr>
          <a:xfrm>
            <a:off x="554736" y="2675731"/>
            <a:ext cx="2819400" cy="1000157"/>
          </a:xfrm>
          <a:prstGeom prst="rect">
            <a:avLst/>
          </a:prstGeom>
          <a:solidFill>
            <a:srgbClr val="FF00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hi-IN" sz="4000" b="1" dirty="0">
                <a:solidFill>
                  <a:schemeClr val="bg1"/>
                </a:solidFill>
                <a:latin typeface="Open Sans Semibold"/>
              </a:rPr>
              <a:t>उद्देश्य</a:t>
            </a:r>
            <a:endParaRPr lang="en-US" sz="4000" b="1" dirty="0">
              <a:solidFill>
                <a:schemeClr val="bg1"/>
              </a:solidFill>
              <a:latin typeface="Open Sans Semibold"/>
            </a:endParaRPr>
          </a:p>
        </p:txBody>
      </p:sp>
      <p:grpSp>
        <p:nvGrpSpPr>
          <p:cNvPr id="4" name="Group 3"/>
          <p:cNvGrpSpPr/>
          <p:nvPr/>
        </p:nvGrpSpPr>
        <p:grpSpPr>
          <a:xfrm>
            <a:off x="90530" y="135802"/>
            <a:ext cx="11896258" cy="1095470"/>
            <a:chOff x="90530" y="135802"/>
            <a:chExt cx="11896258" cy="1095470"/>
          </a:xfrm>
        </p:grpSpPr>
        <p:pic>
          <p:nvPicPr>
            <p:cNvPr id="5" name="Picture 4">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950981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7620000" cy="1706562"/>
          </a:xfrm>
        </p:spPr>
        <p:txBody>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6" name="TextBox 5">
            <a:extLst>
              <a:ext uri="{FF2B5EF4-FFF2-40B4-BE49-F238E27FC236}">
                <a16:creationId xmlns:a16="http://schemas.microsoft.com/office/drawing/2014/main" xmlns="" id="{DD9ECFE6-36A2-41CF-D1C5-81B82C9A4608}"/>
              </a:ext>
            </a:extLst>
          </p:cNvPr>
          <p:cNvSpPr txBox="1"/>
          <p:nvPr/>
        </p:nvSpPr>
        <p:spPr>
          <a:xfrm>
            <a:off x="3994950" y="1997840"/>
            <a:ext cx="7918883" cy="3046988"/>
          </a:xfrm>
          <a:prstGeom prst="rect">
            <a:avLst/>
          </a:prstGeom>
          <a:noFill/>
        </p:spPr>
        <p:txBody>
          <a:bodyPr wrap="square">
            <a:spAutoFit/>
          </a:bodyPr>
          <a:lstStyle/>
          <a:p>
            <a:pPr marL="457200" indent="-457200" algn="just">
              <a:buFont typeface="Arial" panose="020B0604020202020204" pitchFamily="34" charset="0"/>
              <a:buChar char="•"/>
            </a:pPr>
            <a:r>
              <a:rPr lang="hi-IN" sz="2400" dirty="0">
                <a:latin typeface="Open Sans Semibold"/>
              </a:rPr>
              <a:t>क्रेवास एक ग्लेशियर या बर्फ की चादर में एक गहरी, खुली दरार या फ्रैक्चर है, जो आमतौर पर असमान इलाके में बहने वाली बर्फ की</a:t>
            </a:r>
            <a:r>
              <a:rPr lang="en-IN" sz="2400" dirty="0">
                <a:latin typeface="Open Sans Semibold"/>
              </a:rPr>
              <a:t>,</a:t>
            </a:r>
            <a:r>
              <a:rPr lang="hi-IN" sz="2400" dirty="0">
                <a:latin typeface="Open Sans Semibold"/>
              </a:rPr>
              <a:t> गति और तनाव के कारण होती है।
कभी-कभी, पर्वतारोहण अभियान या बचाव अभियान के दौरान, एक पर्वतारोही या कोई व्यक्ति अचानक बर्फ की दरार में गिर सकता है। ऐसे में पर्वतारोही के लिए बचाव तकनीकों की पूरी जानकारी होना बेहद जरूरी है ताकि घायल व्यक्ति को तुरंत बचाया जा सके।</a:t>
            </a:r>
            <a:endParaRPr lang="en-US" sz="2400" dirty="0">
              <a:latin typeface="Open Sans Semibold"/>
            </a:endParaRPr>
          </a:p>
        </p:txBody>
      </p:sp>
      <p:sp>
        <p:nvSpPr>
          <p:cNvPr id="3" name="Title 1">
            <a:extLst>
              <a:ext uri="{FF2B5EF4-FFF2-40B4-BE49-F238E27FC236}">
                <a16:creationId xmlns:a16="http://schemas.microsoft.com/office/drawing/2014/main" xmlns="" id="{79D89DEA-D8EA-6552-A06C-33F286AFBFB0}"/>
              </a:ext>
            </a:extLst>
          </p:cNvPr>
          <p:cNvSpPr txBox="1">
            <a:spLocks noChangeArrowheads="1"/>
          </p:cNvSpPr>
          <p:nvPr/>
        </p:nvSpPr>
        <p:spPr>
          <a:xfrm>
            <a:off x="551721" y="3035015"/>
            <a:ext cx="3051373" cy="833258"/>
          </a:xfrm>
          <a:prstGeom prst="rect">
            <a:avLst/>
          </a:prstGeom>
          <a:solidFill>
            <a:srgbClr val="FF0000"/>
          </a:solidFill>
        </p:spPr>
        <p:txBody>
          <a:bodyPr vert="horz" lIns="91440" tIns="45720" rIns="91440" bIns="45720" rtlCol="0" anchor="ctr">
            <a:normAutofit fontScale="85000" lnSpcReduction="2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क्रेवास</a:t>
            </a:r>
            <a:r>
              <a:rPr lang="en-IN" altLang="en-US" sz="4000" b="1" dirty="0">
                <a:solidFill>
                  <a:schemeClr val="bg1"/>
                </a:solidFill>
                <a:latin typeface="Open Sans Semibold"/>
              </a:rPr>
              <a:t> (</a:t>
            </a:r>
            <a:r>
              <a:rPr lang="hi-IN" altLang="en-US" sz="4000" b="1" dirty="0">
                <a:solidFill>
                  <a:schemeClr val="bg1"/>
                </a:solidFill>
                <a:latin typeface="Open Sans Semibold"/>
              </a:rPr>
              <a:t>हिम दरार</a:t>
            </a:r>
            <a:r>
              <a:rPr lang="en-IN" altLang="en-US" sz="4000" b="1" dirty="0">
                <a:solidFill>
                  <a:schemeClr val="bg1"/>
                </a:solidFill>
                <a:latin typeface="Open Sans Semibold"/>
              </a:rPr>
              <a:t>)</a:t>
            </a:r>
            <a:r>
              <a:rPr lang="hi-IN" altLang="en-US" sz="4000" b="1" dirty="0">
                <a:solidFill>
                  <a:schemeClr val="bg1"/>
                </a:solidFill>
                <a:latin typeface="Open Sans Semibold"/>
              </a:rPr>
              <a:t> </a:t>
            </a:r>
            <a:endParaRPr lang="en-IN" altLang="en-US"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4078975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09BB5526-89A5-7A06-CA10-16FE7CE5DEE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xmlns="" id="{51834097-A8A3-2834-9973-05BF0A3C0ED9}"/>
              </a:ext>
            </a:extLst>
          </p:cNvPr>
          <p:cNvSpPr txBox="1"/>
          <p:nvPr/>
        </p:nvSpPr>
        <p:spPr>
          <a:xfrm>
            <a:off x="4896036" y="2975073"/>
            <a:ext cx="6335216" cy="1815882"/>
          </a:xfrm>
          <a:prstGeom prst="rect">
            <a:avLst/>
          </a:prstGeom>
          <a:noFill/>
        </p:spPr>
        <p:txBody>
          <a:bodyPr wrap="square">
            <a:spAutoFit/>
          </a:bodyPr>
          <a:lstStyle/>
          <a:p>
            <a:pPr marL="457200" indent="-457200" algn="just">
              <a:buFont typeface="Wingdings" panose="05000000000000000000" pitchFamily="2" charset="2"/>
              <a:buChar char="Ø"/>
            </a:pPr>
            <a:r>
              <a:rPr lang="en-IN" sz="2800" b="1" dirty="0">
                <a:latin typeface="Open Sans Semibold"/>
              </a:rPr>
              <a:t>    </a:t>
            </a:r>
            <a:r>
              <a:rPr lang="hi-IN" sz="2800" dirty="0">
                <a:latin typeface="Open Sans Semibold"/>
              </a:rPr>
              <a:t>ढाल
</a:t>
            </a:r>
            <a:r>
              <a:rPr lang="en-IN" sz="2800" dirty="0">
                <a:latin typeface="Open Sans Semibold"/>
              </a:rPr>
              <a:t>    </a:t>
            </a:r>
            <a:r>
              <a:rPr lang="hi-IN" sz="2800" dirty="0">
                <a:latin typeface="Open Sans Semibold"/>
              </a:rPr>
              <a:t>बर्फ</a:t>
            </a:r>
            <a:r>
              <a:rPr lang="en-IN" sz="2800" dirty="0">
                <a:latin typeface="Open Sans Semibold"/>
              </a:rPr>
              <a:t> </a:t>
            </a:r>
            <a:r>
              <a:rPr lang="hi-IN" sz="2800" dirty="0">
                <a:latin typeface="Open Sans Semibold"/>
              </a:rPr>
              <a:t>एवम बर्फ की स्थिति
</a:t>
            </a:r>
            <a:r>
              <a:rPr lang="en-IN" sz="2800" dirty="0">
                <a:latin typeface="Open Sans Semibold"/>
              </a:rPr>
              <a:t>    </a:t>
            </a:r>
            <a:r>
              <a:rPr lang="hi-IN" sz="2800" dirty="0">
                <a:latin typeface="Open Sans Semibold"/>
              </a:rPr>
              <a:t>क्रेवास के प्रकार
</a:t>
            </a:r>
            <a:r>
              <a:rPr lang="en-IN" sz="2800" dirty="0">
                <a:latin typeface="Open Sans Semibold"/>
              </a:rPr>
              <a:t>    </a:t>
            </a:r>
            <a:r>
              <a:rPr lang="hi-IN" sz="2800" dirty="0">
                <a:latin typeface="Open Sans Semibold"/>
              </a:rPr>
              <a:t>उपलब्ध पर्वतारोहण उपकरण</a:t>
            </a:r>
            <a:endParaRPr lang="en-US" sz="2800" dirty="0">
              <a:latin typeface="Open Sans Semibold"/>
            </a:endParaRPr>
          </a:p>
        </p:txBody>
      </p:sp>
      <p:sp>
        <p:nvSpPr>
          <p:cNvPr id="2" name="Title 1">
            <a:extLst>
              <a:ext uri="{FF2B5EF4-FFF2-40B4-BE49-F238E27FC236}">
                <a16:creationId xmlns:a16="http://schemas.microsoft.com/office/drawing/2014/main" xmlns="" id="{5B86FAA9-77D4-602E-5D6D-6E499ED3EBDC}"/>
              </a:ext>
            </a:extLst>
          </p:cNvPr>
          <p:cNvSpPr txBox="1">
            <a:spLocks noChangeArrowheads="1"/>
          </p:cNvSpPr>
          <p:nvPr/>
        </p:nvSpPr>
        <p:spPr>
          <a:xfrm>
            <a:off x="112451" y="3218688"/>
            <a:ext cx="3051373" cy="833258"/>
          </a:xfrm>
          <a:prstGeom prst="rect">
            <a:avLst/>
          </a:prstGeom>
          <a:solidFill>
            <a:srgbClr val="FF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क्रेवास</a:t>
            </a:r>
            <a:endParaRPr lang="en-IN" altLang="en-US" sz="4000" b="1" dirty="0">
              <a:solidFill>
                <a:schemeClr val="bg1"/>
              </a:solidFill>
              <a:latin typeface="Open Sans Semibold"/>
            </a:endParaRPr>
          </a:p>
        </p:txBody>
      </p:sp>
      <p:sp>
        <p:nvSpPr>
          <p:cNvPr id="3" name="TextBox 2">
            <a:extLst>
              <a:ext uri="{FF2B5EF4-FFF2-40B4-BE49-F238E27FC236}">
                <a16:creationId xmlns:a16="http://schemas.microsoft.com/office/drawing/2014/main" xmlns="" id="{3F6A2B65-5444-795F-B7E0-473CA6BC3CCC}"/>
              </a:ext>
            </a:extLst>
          </p:cNvPr>
          <p:cNvSpPr txBox="1"/>
          <p:nvPr/>
        </p:nvSpPr>
        <p:spPr>
          <a:xfrm>
            <a:off x="4367119" y="2096532"/>
            <a:ext cx="6335216" cy="523220"/>
          </a:xfrm>
          <a:prstGeom prst="rect">
            <a:avLst/>
          </a:prstGeom>
          <a:noFill/>
        </p:spPr>
        <p:txBody>
          <a:bodyPr wrap="square">
            <a:spAutoFit/>
          </a:bodyPr>
          <a:lstStyle/>
          <a:p>
            <a:pPr algn="just"/>
            <a:r>
              <a:rPr lang="hi-IN" sz="2800" b="1" dirty="0">
                <a:latin typeface="Open Sans Semibold"/>
              </a:rPr>
              <a:t>बचाव से पहले जांचने योग्य बिंदु:</a:t>
            </a:r>
            <a:endParaRPr lang="en-US" sz="2800" dirty="0">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105092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31C52C19-AA3D-6022-72A3-2B0122F23E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61CB44E1-ABDD-B94B-0DEE-230E1A9F7D60}"/>
              </a:ext>
            </a:extLst>
          </p:cNvPr>
          <p:cNvSpPr>
            <a:spLocks noGrp="1"/>
          </p:cNvSpPr>
          <p:nvPr>
            <p:ph type="title"/>
          </p:nvPr>
        </p:nvSpPr>
        <p:spPr>
          <a:xfrm>
            <a:off x="1981200" y="274638"/>
            <a:ext cx="7620000" cy="1706562"/>
          </a:xfrm>
        </p:spPr>
        <p:txBody>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6" name="TextBox 5">
            <a:extLst>
              <a:ext uri="{FF2B5EF4-FFF2-40B4-BE49-F238E27FC236}">
                <a16:creationId xmlns:a16="http://schemas.microsoft.com/office/drawing/2014/main" xmlns="" id="{7EFD7A42-F9D5-47A7-9ACA-5F13423D3FFA}"/>
              </a:ext>
            </a:extLst>
          </p:cNvPr>
          <p:cNvSpPr txBox="1"/>
          <p:nvPr/>
        </p:nvSpPr>
        <p:spPr>
          <a:xfrm>
            <a:off x="3438144" y="1725848"/>
            <a:ext cx="8369157" cy="3970318"/>
          </a:xfrm>
          <a:prstGeom prst="rect">
            <a:avLst/>
          </a:prstGeom>
          <a:noFill/>
        </p:spPr>
        <p:txBody>
          <a:bodyPr wrap="square">
            <a:spAutoFit/>
          </a:bodyPr>
          <a:lstStyle/>
          <a:p>
            <a:pPr marL="457200" indent="-457200">
              <a:buFont typeface="Wingdings" panose="05000000000000000000" pitchFamily="2" charset="2"/>
              <a:buChar char="Ø"/>
            </a:pPr>
            <a:r>
              <a:rPr lang="hi-IN" sz="2800" b="1" u="sng" dirty="0">
                <a:latin typeface="Open Sans Semibold"/>
              </a:rPr>
              <a:t>बचाव के दौरान विचार करने योग्य महत्वपूर्ण बिंदु:</a:t>
            </a:r>
            <a:r>
              <a:rPr lang="hi-IN" sz="2800" dirty="0">
                <a:latin typeface="Open Sans Semibold"/>
              </a:rPr>
              <a:t>
विजुवल कांटैक्ट - जांचें कि गिरे हुए व्यक्ति के साथ नजरी मिलाप / संपर्क है या नहीं।
पीड़ित की स्थिति - गिरे हुए व्यक्ति की शारीरिक स्थिति का आकलन करें।
बचाव उपकरण की उपलब्धता - सुनिश्चित करें कि सभी आवश्यक बचाव उपकरण उपलब्ध हैं।
सुरक्षित बचाव स्थल - बचाव अभियान चलाने के लिए एक सुरक्षित स्थान की पहचान करें।</a:t>
            </a:r>
            <a:endParaRPr lang="en-US" sz="2800" dirty="0">
              <a:latin typeface="Open Sans Semibold"/>
            </a:endParaRPr>
          </a:p>
        </p:txBody>
      </p:sp>
      <p:sp>
        <p:nvSpPr>
          <p:cNvPr id="3" name="Title 1">
            <a:extLst>
              <a:ext uri="{FF2B5EF4-FFF2-40B4-BE49-F238E27FC236}">
                <a16:creationId xmlns:a16="http://schemas.microsoft.com/office/drawing/2014/main" xmlns="" id="{074EEA8D-6A97-BD68-586F-D76204A8D29C}"/>
              </a:ext>
            </a:extLst>
          </p:cNvPr>
          <p:cNvSpPr txBox="1">
            <a:spLocks noChangeArrowheads="1"/>
          </p:cNvSpPr>
          <p:nvPr/>
        </p:nvSpPr>
        <p:spPr>
          <a:xfrm>
            <a:off x="112451" y="3218688"/>
            <a:ext cx="3051373" cy="833258"/>
          </a:xfrm>
          <a:prstGeom prst="rect">
            <a:avLst/>
          </a:prstGeom>
          <a:solidFill>
            <a:srgbClr val="FF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क्रेवास</a:t>
            </a:r>
            <a:endParaRPr lang="en-IN" altLang="en-US"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36350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48641C37-C1FC-27B4-AE8E-8B14284FA1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64376255-3D11-D2EA-2FDE-3B3F39B31A05}"/>
              </a:ext>
            </a:extLst>
          </p:cNvPr>
          <p:cNvSpPr>
            <a:spLocks noGrp="1"/>
          </p:cNvSpPr>
          <p:nvPr>
            <p:ph type="title"/>
          </p:nvPr>
        </p:nvSpPr>
        <p:spPr>
          <a:xfrm>
            <a:off x="1981200" y="274638"/>
            <a:ext cx="7620000" cy="1706562"/>
          </a:xfrm>
        </p:spPr>
        <p:txBody>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6" name="TextBox 5">
            <a:extLst>
              <a:ext uri="{FF2B5EF4-FFF2-40B4-BE49-F238E27FC236}">
                <a16:creationId xmlns:a16="http://schemas.microsoft.com/office/drawing/2014/main" xmlns="" id="{1BDC28E6-0CC4-61FB-B074-B862D9352C2B}"/>
              </a:ext>
            </a:extLst>
          </p:cNvPr>
          <p:cNvSpPr txBox="1"/>
          <p:nvPr/>
        </p:nvSpPr>
        <p:spPr>
          <a:xfrm>
            <a:off x="3542190" y="1295191"/>
            <a:ext cx="8052047" cy="4154984"/>
          </a:xfrm>
          <a:prstGeom prst="rect">
            <a:avLst/>
          </a:prstGeom>
          <a:noFill/>
        </p:spPr>
        <p:txBody>
          <a:bodyPr wrap="square">
            <a:spAutoFit/>
          </a:bodyPr>
          <a:lstStyle/>
          <a:p>
            <a:pPr>
              <a:buNone/>
            </a:pPr>
            <a:r>
              <a:rPr lang="hi-IN" sz="2400" b="1" u="sng" dirty="0">
                <a:latin typeface="Open Sans Semibold"/>
              </a:rPr>
              <a:t>बचाव के दौरान गिरे हुए व्यक्ति तक पहुंचने के तरीके</a:t>
            </a:r>
            <a:r>
              <a:rPr lang="hi-IN" sz="2400" u="sng" dirty="0">
                <a:latin typeface="Open Sans Semibold"/>
              </a:rPr>
              <a:t> </a:t>
            </a:r>
            <a:r>
              <a:rPr lang="hi-IN" sz="2400" b="1" u="sng" dirty="0">
                <a:latin typeface="Open Sans Semibold"/>
              </a:rPr>
              <a:t>(क्रेवास</a:t>
            </a:r>
            <a:r>
              <a:rPr lang="en-US" sz="2400" b="1" u="sng" dirty="0">
                <a:latin typeface="Open Sans Semibold"/>
              </a:rPr>
              <a:t>)</a:t>
            </a:r>
            <a:r>
              <a:rPr lang="en-US" sz="2400" dirty="0">
                <a:latin typeface="Open Sans Semibold"/>
              </a:rPr>
              <a:t>
</a:t>
            </a:r>
            <a:r>
              <a:rPr lang="hi-IN" sz="2400" dirty="0">
                <a:latin typeface="Open Sans Semibold"/>
              </a:rPr>
              <a:t>रनिंग/तत्काल बचाव प्रक्रिया:
सीखी हुई तकनीक के अनुसार रोप बांधें।
एक सुरक्षित स्थान पर एक पिकेट या आइस पिटन को सुरक्षित रूप से ठीक करें और रोप के एक छोर को उसमें बांध दें।
रोप के दूसरे सिरे को गिरे हुए व्यक्ति की ओर दरार में फेंक दें।
एक और पिकेट या आइस पिटन को ठीक करें, उसमें एक कैरबिनर डालें।
बचावकर्ता को फुल बादी हार्र्नेस पहनना चाहिए और रोप को अपने कैरबिनर में फसाना करना चाहिए।</a:t>
            </a:r>
            <a:endParaRPr lang="en-US" sz="2400" dirty="0">
              <a:latin typeface="Open Sans Semibold"/>
            </a:endParaRPr>
          </a:p>
        </p:txBody>
      </p:sp>
      <p:sp>
        <p:nvSpPr>
          <p:cNvPr id="3" name="Title 1">
            <a:extLst>
              <a:ext uri="{FF2B5EF4-FFF2-40B4-BE49-F238E27FC236}">
                <a16:creationId xmlns:a16="http://schemas.microsoft.com/office/drawing/2014/main" xmlns="" id="{BA9B863C-7890-EFB8-6041-CF856CB9087F}"/>
              </a:ext>
            </a:extLst>
          </p:cNvPr>
          <p:cNvSpPr txBox="1">
            <a:spLocks noChangeArrowheads="1"/>
          </p:cNvSpPr>
          <p:nvPr/>
        </p:nvSpPr>
        <p:spPr>
          <a:xfrm>
            <a:off x="112451" y="3218688"/>
            <a:ext cx="3051373" cy="833258"/>
          </a:xfrm>
          <a:prstGeom prst="rect">
            <a:avLst/>
          </a:prstGeom>
          <a:solidFill>
            <a:srgbClr val="FF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क्रेवास</a:t>
            </a:r>
            <a:endParaRPr lang="en-IN" altLang="en-US"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343967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899D716-DD30-DA57-A557-6A5BD33F3A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D7501C9F-88C5-02C5-5601-69746A5216D4}"/>
              </a:ext>
            </a:extLst>
          </p:cNvPr>
          <p:cNvSpPr>
            <a:spLocks noGrp="1"/>
          </p:cNvSpPr>
          <p:nvPr>
            <p:ph type="title"/>
          </p:nvPr>
        </p:nvSpPr>
        <p:spPr>
          <a:xfrm>
            <a:off x="1981200" y="274638"/>
            <a:ext cx="7620000" cy="1706562"/>
          </a:xfrm>
        </p:spPr>
        <p:txBody>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6" name="TextBox 5">
            <a:extLst>
              <a:ext uri="{FF2B5EF4-FFF2-40B4-BE49-F238E27FC236}">
                <a16:creationId xmlns:a16="http://schemas.microsoft.com/office/drawing/2014/main" xmlns="" id="{46AB97EC-8FCA-E8EC-0BB3-5B21D0611095}"/>
              </a:ext>
            </a:extLst>
          </p:cNvPr>
          <p:cNvSpPr txBox="1"/>
          <p:nvPr/>
        </p:nvSpPr>
        <p:spPr>
          <a:xfrm>
            <a:off x="3444536" y="1259680"/>
            <a:ext cx="8513686" cy="3785652"/>
          </a:xfrm>
          <a:prstGeom prst="rect">
            <a:avLst/>
          </a:prstGeom>
          <a:noFill/>
        </p:spPr>
        <p:txBody>
          <a:bodyPr wrap="square">
            <a:spAutoFit/>
          </a:bodyPr>
          <a:lstStyle/>
          <a:p>
            <a:pPr algn="just">
              <a:buNone/>
            </a:pPr>
            <a:r>
              <a:rPr lang="hi-IN" sz="2400" b="1" u="sng" dirty="0">
                <a:latin typeface="Open Sans Semibold"/>
              </a:rPr>
              <a:t>बचाव के दौरान गिरे हुए व्यक्ति तक पहुंचने के तरीके-</a:t>
            </a:r>
          </a:p>
          <a:p>
            <a:pPr algn="just">
              <a:buNone/>
            </a:pPr>
            <a:r>
              <a:rPr lang="hi-IN" sz="2400" dirty="0">
                <a:latin typeface="Open Sans Semibold"/>
              </a:rPr>
              <a:t>
ऊपरी एंकर में लगे केराबिनर के माध्यम से उसी रोप को चलाएं।
रन्निंग रोप को दाहिने हाथ से पकड़ें, और बाएं हाथ से तीनों रोप को पकड़ें, फिर धीरे-धीरे नीचे उतरें।
घायल व्यक्ति की स्थिति की जांच करें।
रन्निंग रोप में एक लूप बनाएं और इसे घायल व्यक्ति के कैरबिनर से जोड़ दें।
फिर, वापस ऊपर चढ़ें और रोप की मदद से घायल व्यक्ति को ऊपर खींचें।</a:t>
            </a:r>
            <a:endParaRPr lang="en-US" sz="2400" dirty="0">
              <a:latin typeface="Open Sans Semibold"/>
            </a:endParaRPr>
          </a:p>
        </p:txBody>
      </p:sp>
      <p:sp>
        <p:nvSpPr>
          <p:cNvPr id="3" name="Title 1">
            <a:extLst>
              <a:ext uri="{FF2B5EF4-FFF2-40B4-BE49-F238E27FC236}">
                <a16:creationId xmlns:a16="http://schemas.microsoft.com/office/drawing/2014/main" xmlns="" id="{2D265F25-736F-EFCD-9BBC-4375836B61B0}"/>
              </a:ext>
            </a:extLst>
          </p:cNvPr>
          <p:cNvSpPr txBox="1">
            <a:spLocks noChangeArrowheads="1"/>
          </p:cNvSpPr>
          <p:nvPr/>
        </p:nvSpPr>
        <p:spPr>
          <a:xfrm>
            <a:off x="66731" y="2258568"/>
            <a:ext cx="3051373" cy="833258"/>
          </a:xfrm>
          <a:prstGeom prst="rect">
            <a:avLst/>
          </a:prstGeom>
          <a:solidFill>
            <a:srgbClr val="FF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4000" b="1" dirty="0">
                <a:solidFill>
                  <a:schemeClr val="bg1"/>
                </a:solidFill>
                <a:latin typeface="Open Sans Semibold"/>
              </a:rPr>
              <a:t>क्रेवास</a:t>
            </a:r>
            <a:endParaRPr lang="en-IN" altLang="en-US" sz="4000" b="1" dirty="0">
              <a:solidFill>
                <a:schemeClr val="bg1"/>
              </a:solidFill>
              <a:latin typeface="Open Sans Semibold"/>
            </a:endParaRPr>
          </a:p>
        </p:txBody>
      </p:sp>
      <p:grpSp>
        <p:nvGrpSpPr>
          <p:cNvPr id="5" name="Group 4"/>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596064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256</TotalTime>
  <Words>537</Words>
  <Application>Microsoft Office PowerPoint</Application>
  <PresentationFormat>Custom</PresentationFormat>
  <Paragraphs>97</Paragraphs>
  <Slides>36</Slides>
  <Notes>1</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Slide 1</vt:lpstr>
      <vt:lpstr>Slide 2</vt:lpstr>
      <vt:lpstr>उद्देश्य </vt:lpstr>
      <vt:lpstr>Slide 4</vt:lpstr>
      <vt:lpstr>  </vt:lpstr>
      <vt:lpstr>Slide 6</vt:lpstr>
      <vt:lpstr>  </vt:lpstr>
      <vt:lpstr>  </vt:lpstr>
      <vt:lpstr>  </vt:lpstr>
      <vt:lpstr>Slide 10</vt:lpstr>
      <vt:lpstr>  </vt:lpstr>
      <vt:lpstr>Slide 12</vt:lpstr>
      <vt:lpstr>  </vt:lpstr>
      <vt:lpstr>  </vt:lpstr>
      <vt:lpstr>  </vt:lpstr>
      <vt:lpstr>  </vt:lpstr>
      <vt:lpstr>  </vt:lpstr>
      <vt:lpstr>Slide 18</vt:lpstr>
      <vt:lpstr>  </vt:lpstr>
      <vt:lpstr>Slide 20</vt:lpstr>
      <vt:lpstr>Slide 21</vt:lpstr>
      <vt:lpstr>  </vt:lpstr>
      <vt:lpstr>  </vt:lpstr>
      <vt:lpstr>  </vt:lpstr>
      <vt:lpstr>  </vt:lpstr>
      <vt:lpstr>  </vt:lpstr>
      <vt:lpstr>  </vt:lpstr>
      <vt:lpstr>  </vt:lpstr>
      <vt:lpstr>  </vt:lpstr>
      <vt:lpstr>  </vt:lpstr>
      <vt:lpstr>  </vt:lpstr>
      <vt:lpstr>रिव्यू</vt:lpstr>
      <vt:lpstr>कोई प्रश्न ?</vt:lpstr>
      <vt:lpstr>Slide 34</vt:lpstr>
      <vt:lpstr>Slide 35</vt:lpstr>
      <vt:lpstr>धन्यवाद</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CREATIVITY</cp:lastModifiedBy>
  <cp:revision>94</cp:revision>
  <dcterms:created xsi:type="dcterms:W3CDTF">2025-08-21T09:31:06Z</dcterms:created>
  <dcterms:modified xsi:type="dcterms:W3CDTF">2025-12-17T06:16:24Z</dcterms:modified>
</cp:coreProperties>
</file>