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8"/>
  </p:notesMasterIdLst>
  <p:sldIdLst>
    <p:sldId id="322" r:id="rId2"/>
    <p:sldId id="380" r:id="rId3"/>
    <p:sldId id="390" r:id="rId4"/>
    <p:sldId id="381" r:id="rId5"/>
    <p:sldId id="382" r:id="rId6"/>
    <p:sldId id="383" r:id="rId7"/>
    <p:sldId id="384" r:id="rId8"/>
    <p:sldId id="393" r:id="rId9"/>
    <p:sldId id="385" r:id="rId10"/>
    <p:sldId id="394" r:id="rId11"/>
    <p:sldId id="387" r:id="rId12"/>
    <p:sldId id="395" r:id="rId13"/>
    <p:sldId id="388" r:id="rId14"/>
    <p:sldId id="325" r:id="rId15"/>
    <p:sldId id="328" r:id="rId16"/>
    <p:sldId id="331" r:id="rId17"/>
    <p:sldId id="334" r:id="rId18"/>
    <p:sldId id="337" r:id="rId19"/>
    <p:sldId id="340" r:id="rId20"/>
    <p:sldId id="343" r:id="rId21"/>
    <p:sldId id="346" r:id="rId22"/>
    <p:sldId id="349" r:id="rId23"/>
    <p:sldId id="352" r:id="rId24"/>
    <p:sldId id="355" r:id="rId25"/>
    <p:sldId id="358" r:id="rId26"/>
    <p:sldId id="361" r:id="rId27"/>
    <p:sldId id="364" r:id="rId28"/>
    <p:sldId id="367" r:id="rId29"/>
    <p:sldId id="370" r:id="rId30"/>
    <p:sldId id="373" r:id="rId31"/>
    <p:sldId id="376" r:id="rId32"/>
    <p:sldId id="379" r:id="rId33"/>
    <p:sldId id="259" r:id="rId34"/>
    <p:sldId id="262" r:id="rId35"/>
    <p:sldId id="265" r:id="rId36"/>
    <p:sldId id="268" r:id="rId37"/>
    <p:sldId id="271" r:id="rId38"/>
    <p:sldId id="274" r:id="rId39"/>
    <p:sldId id="277" r:id="rId40"/>
    <p:sldId id="280" r:id="rId41"/>
    <p:sldId id="283" r:id="rId42"/>
    <p:sldId id="286" r:id="rId43"/>
    <p:sldId id="289" r:id="rId44"/>
    <p:sldId id="292" r:id="rId45"/>
    <p:sldId id="295" r:id="rId46"/>
    <p:sldId id="298" r:id="rId47"/>
    <p:sldId id="301" r:id="rId48"/>
    <p:sldId id="304" r:id="rId49"/>
    <p:sldId id="307" r:id="rId50"/>
    <p:sldId id="310" r:id="rId51"/>
    <p:sldId id="313" r:id="rId52"/>
    <p:sldId id="316" r:id="rId53"/>
    <p:sldId id="319" r:id="rId54"/>
    <p:sldId id="391" r:id="rId55"/>
    <p:sldId id="389" r:id="rId56"/>
    <p:sldId id="392" r:id="rId57"/>
  </p:sldIdLst>
  <p:sldSz cx="9144000" cy="5143500" type="screen16x9"/>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7884"/>
    <a:srgbClr val="266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snapToGrid="0">
      <p:cViewPr varScale="1">
        <p:scale>
          <a:sx n="120" d="100"/>
          <a:sy n="120" d="100"/>
        </p:scale>
        <p:origin x="516" y="102"/>
      </p:cViewPr>
      <p:guideLst>
        <p:guide orient="horz" pos="1620"/>
        <p:guide pos="2880"/>
      </p:guideLst>
    </p:cSldViewPr>
  </p:slideViewPr>
  <p:notesTextViewPr>
    <p:cViewPr>
      <p:scale>
        <a:sx n="1" d="1"/>
        <a:sy n="1" d="1"/>
      </p:scale>
      <p:origin x="0" y="0"/>
    </p:cViewPr>
  </p:notesTextViewPr>
  <p:notesViewPr>
    <p:cSldViewPr snapToGrid="0">
      <p:cViewPr>
        <p:scale>
          <a:sx n="66" d="100"/>
          <a:sy n="66" d="100"/>
        </p:scale>
        <p:origin x="-4344" y="-7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17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1599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97799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2B2714-AA51-7156-16C0-1E9A0B9FD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5BB4E24-3FCA-10CF-6D3F-56A364FDC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21F1620-5C10-62FC-F5A5-B258EF2452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F56D5959-DCDC-C064-8DAF-8C80FD7932BD}"/>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34830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427588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782364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9F8EAB7-D0F2-866F-AC01-DA45704D3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4CCB4D8-4C98-6101-D29E-CEEB6456E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C0D9565-324B-A95A-FEB4-0A7CFD185C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53635519-C410-1AFB-A679-1C525740D664}"/>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82763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54767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2222552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8AF2B0-5F46-77E6-8BB7-1AE767729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453F885-6148-86C9-AE3E-8124B1D67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AD7F48A-5B8F-BD3B-458A-85A0555850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32F24E79-3B52-8AEC-13B8-7082F05EF380}"/>
              </a:ext>
            </a:extLst>
          </p:cNvPr>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245462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F0BA02-17F8-7F3E-268B-9ABEC2762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8FD9BDD-4D9B-0C30-08B4-255F36323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D14AFE3-E341-9F56-E5B4-4461699717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0C0A4E98-9B9F-C040-A1AD-F858DCF541B4}"/>
              </a:ext>
            </a:extLst>
          </p:cNvPr>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774972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5F312F-2E83-6B92-6FE0-12F214859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3CD1922-D471-FE3C-34DE-8CFD40223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00E5BE7-DEB6-77A2-7DEF-8595EA38C4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BB38134D-F05B-1B5C-9225-EFE70E813E4A}"/>
              </a:ext>
            </a:extLst>
          </p:cNvPr>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78545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79437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77952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11514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78860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F6063-B0B0-AC76-6724-37E77DEB5C4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2BEF8816-0B66-120F-7586-1DFA8894434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F0CC32C-7514-0C48-0BE8-8F718DA61DB7}"/>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5" name="Footer Placeholder 4">
            <a:extLst>
              <a:ext uri="{FF2B5EF4-FFF2-40B4-BE49-F238E27FC236}">
                <a16:creationId xmlns:a16="http://schemas.microsoft.com/office/drawing/2014/main" xmlns="" id="{CE5AC7C9-056A-2F19-7BD2-DAD0D365CA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39FD88C-5DD0-1C72-4FD3-E5D07198982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14141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E407B-CB6C-5CED-6D59-1003B4B2DF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C40401-2853-AD4C-CEC2-FF16CD904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414379-E3F7-EBED-F8B0-A75D065C093A}"/>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5" name="Footer Placeholder 4">
            <a:extLst>
              <a:ext uri="{FF2B5EF4-FFF2-40B4-BE49-F238E27FC236}">
                <a16:creationId xmlns:a16="http://schemas.microsoft.com/office/drawing/2014/main" xmlns="" id="{9F34CA84-F009-DEA6-B29F-42F1A80F5B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A5066BB-1122-17D6-280B-751D1EACD7F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33776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3AD5A58-762C-AA51-150A-72171460BC0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FFD6BF0-7AB3-29BD-BB93-1648C6BA092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957D1E-8236-3363-C2DC-FA0AE46F4BF7}"/>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5" name="Footer Placeholder 4">
            <a:extLst>
              <a:ext uri="{FF2B5EF4-FFF2-40B4-BE49-F238E27FC236}">
                <a16:creationId xmlns:a16="http://schemas.microsoft.com/office/drawing/2014/main" xmlns="" id="{CD60C265-417B-C74A-0114-B07A383DE8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B9CB42D-4203-1B4C-9F95-005C4F37EEA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19343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8037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6EA5B-3DCE-11C1-D0D2-F75FC9F86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B7FBC54-DA6F-F0EC-9522-D073C96E8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2872A5-27E3-33B2-C5A7-3241CC655CF1}"/>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5" name="Footer Placeholder 4">
            <a:extLst>
              <a:ext uri="{FF2B5EF4-FFF2-40B4-BE49-F238E27FC236}">
                <a16:creationId xmlns:a16="http://schemas.microsoft.com/office/drawing/2014/main" xmlns="" id="{9DE0BF5C-54A5-0708-F6A9-98ED0794EE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217733B-5128-A3C8-65D7-B603A39311A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15745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7229E-67AD-2D1F-A3E5-1936A619389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14C0804D-8DAE-1C03-5679-417D83E8C54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B888DDE-4D70-C3E5-B860-0F5B5F462E1F}"/>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5" name="Footer Placeholder 4">
            <a:extLst>
              <a:ext uri="{FF2B5EF4-FFF2-40B4-BE49-F238E27FC236}">
                <a16:creationId xmlns:a16="http://schemas.microsoft.com/office/drawing/2014/main" xmlns="" id="{41F09CD0-3A9C-2379-8342-006DB53648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4B3A4BB-6F3F-3B19-EFA7-2AC4DB0063A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31860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9D55A-ED2B-4439-2F04-9A5052F4D1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409D2F-F713-E462-FD78-011722B31B2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DAB1015-8A5C-DE81-6A72-700B36A4C03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4B1D97-E6CB-87CD-7D69-8F8D97ADD38E}"/>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6" name="Footer Placeholder 5">
            <a:extLst>
              <a:ext uri="{FF2B5EF4-FFF2-40B4-BE49-F238E27FC236}">
                <a16:creationId xmlns:a16="http://schemas.microsoft.com/office/drawing/2014/main" xmlns="" id="{797F3740-D03D-955B-4429-2977ACEA51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798DC91-C0A4-B720-03B2-4AB5442FFC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41911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17D5D-1698-C59F-F0C9-9532D5D80DC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0508CF3-E52E-D869-F8A5-CBAE7F067FB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3AE8572-BB9F-83D9-8F69-F22C10E3394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B80E7CD-79AB-85DD-DF04-E50F75E3DA2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2A90F74-5709-B11E-FDC5-EA96190EA88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BE0390B-5A27-235F-5813-F4A38A398A50}"/>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8" name="Footer Placeholder 7">
            <a:extLst>
              <a:ext uri="{FF2B5EF4-FFF2-40B4-BE49-F238E27FC236}">
                <a16:creationId xmlns:a16="http://schemas.microsoft.com/office/drawing/2014/main" xmlns="" id="{803808D3-BBEB-A799-8223-DA3978F03B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0350BD2-9C14-D627-A2FF-D6E5B0ADE80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64620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F6700-FF8B-ACF0-8570-E7A5793AC2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247FBF-2172-115A-A073-70B806126966}"/>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4" name="Footer Placeholder 3">
            <a:extLst>
              <a:ext uri="{FF2B5EF4-FFF2-40B4-BE49-F238E27FC236}">
                <a16:creationId xmlns:a16="http://schemas.microsoft.com/office/drawing/2014/main" xmlns="" id="{E2352160-A023-A714-1D58-5ACA0B5651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F0496744-F801-B5B2-D2A4-57261855996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94972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E328EA-C957-799E-CC3F-935098B06641}"/>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3" name="Footer Placeholder 2">
            <a:extLst>
              <a:ext uri="{FF2B5EF4-FFF2-40B4-BE49-F238E27FC236}">
                <a16:creationId xmlns:a16="http://schemas.microsoft.com/office/drawing/2014/main" xmlns="" id="{8195998E-3E8E-2F07-8579-12628B0BDD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17A5CA40-840D-5530-ED07-DB6AC91ED08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076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28CCF-27EC-8F88-9C85-9F4736AB05B5}"/>
              </a:ext>
            </a:extLst>
          </p:cNvPr>
          <p:cNvSpPr>
            <a:spLocks noGrp="1"/>
          </p:cNvSpPr>
          <p:nvPr>
            <p:ph type="title"/>
          </p:nvPr>
        </p:nvSpPr>
        <p:spPr>
          <a:xfrm>
            <a:off x="629841" y="342900"/>
            <a:ext cx="2949178" cy="1200150"/>
          </a:xfrm>
        </p:spPr>
        <p:txBody>
          <a:bodyPr anchor="b"/>
          <a:lstStyle>
            <a:lvl1pPr>
              <a:defRPr sz="2400">
                <a:latin typeface="Times New Roman" pitchFamily="18" charset="0"/>
                <a:cs typeface="Times New Roman"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2B2517F-7C74-B21B-46A1-63EF14C2B548}"/>
              </a:ext>
            </a:extLst>
          </p:cNvPr>
          <p:cNvSpPr>
            <a:spLocks noGrp="1"/>
          </p:cNvSpPr>
          <p:nvPr>
            <p:ph idx="1"/>
          </p:nvPr>
        </p:nvSpPr>
        <p:spPr>
          <a:xfrm>
            <a:off x="3887391" y="740569"/>
            <a:ext cx="4629150" cy="3655219"/>
          </a:xfrm>
        </p:spPr>
        <p:txBody>
          <a:bodyPr/>
          <a:lstStyle>
            <a:lvl1pPr>
              <a:defRPr sz="2400">
                <a:latin typeface="Times New Roman" pitchFamily="18" charset="0"/>
                <a:cs typeface="Times New Roman" pitchFamily="18" charset="0"/>
              </a:defRPr>
            </a:lvl1pPr>
            <a:lvl2pPr>
              <a:defRPr sz="21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500">
                <a:latin typeface="Times New Roman" pitchFamily="18" charset="0"/>
                <a:cs typeface="Times New Roman" pitchFamily="18" charset="0"/>
              </a:defRPr>
            </a:lvl4pPr>
            <a:lvl5pPr>
              <a:defRPr sz="1500">
                <a:latin typeface="Times New Roman" pitchFamily="18" charset="0"/>
                <a:cs typeface="Times New Roman" pitchFamily="18"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19D77A54-6FCB-75A7-ADA3-627961E0D07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D1D4C229-4B09-B31C-2B08-8242F7A1016C}"/>
              </a:ext>
            </a:extLst>
          </p:cNvPr>
          <p:cNvSpPr>
            <a:spLocks noGrp="1"/>
          </p:cNvSpPr>
          <p:nvPr>
            <p:ph type="dt" sz="half" idx="10"/>
          </p:nvPr>
        </p:nvSpPr>
        <p:spPr/>
        <p:txBody>
          <a:bodyPr/>
          <a:lstStyle/>
          <a:p>
            <a:fld id="{48A87A34-81AB-432B-8DAE-1953F412C126}" type="datetimeFigureOut">
              <a:rPr lang="en-US" smtClean="0"/>
              <a:t>12/15/2025</a:t>
            </a:fld>
            <a:endParaRPr lang="en-US" dirty="0"/>
          </a:p>
        </p:txBody>
      </p:sp>
      <p:sp>
        <p:nvSpPr>
          <p:cNvPr id="6" name="Footer Placeholder 5">
            <a:extLst>
              <a:ext uri="{FF2B5EF4-FFF2-40B4-BE49-F238E27FC236}">
                <a16:creationId xmlns:a16="http://schemas.microsoft.com/office/drawing/2014/main" xmlns="" id="{1A6E5A59-4EA0-FC66-98D7-EC2F7B5685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FC66A0E-0C1D-19BE-E7FC-03D0AFF7AA6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70929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B0DB5-909B-AFD9-280B-26036CDBA1F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00051A2C-9ECC-3493-2946-111CFFE0882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8A31CE-0B87-F168-5230-22154B4067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00346C2-3341-5EC0-58D7-57DA2CDC14BB}"/>
              </a:ext>
            </a:extLst>
          </p:cNvPr>
          <p:cNvSpPr>
            <a:spLocks noGrp="1"/>
          </p:cNvSpPr>
          <p:nvPr>
            <p:ph type="dt" sz="half" idx="10"/>
          </p:nvPr>
        </p:nvSpPr>
        <p:spPr/>
        <p:txBody>
          <a:bodyPr/>
          <a:lstStyle/>
          <a:p>
            <a:fld id="{48A87A34-81AB-432B-8DAE-1953F412C126}" type="datetimeFigureOut">
              <a:rPr lang="en-US" smtClean="0"/>
              <a:pPr/>
              <a:t>12/15/2025</a:t>
            </a:fld>
            <a:endParaRPr lang="en-US" dirty="0"/>
          </a:p>
        </p:txBody>
      </p:sp>
      <p:sp>
        <p:nvSpPr>
          <p:cNvPr id="6" name="Footer Placeholder 5">
            <a:extLst>
              <a:ext uri="{FF2B5EF4-FFF2-40B4-BE49-F238E27FC236}">
                <a16:creationId xmlns:a16="http://schemas.microsoft.com/office/drawing/2014/main" xmlns="" id="{A87DF22B-8ABD-93F2-EE37-65F10E5BB6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A0D1989-96FA-4B57-F1EB-B1065C5DFB6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18353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34EEF5-4D99-1507-0374-D1E32F987C1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BCEC72D0-F857-A4BA-6A2A-2C754DACB57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EDC9E3-A537-C370-9542-844931ED5AB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C498C43-973D-4F97-BF23-3810ED28B38D}" type="datetimeFigureOut">
              <a:rPr lang="en-US" smtClean="0"/>
              <a:t>12/15/2025</a:t>
            </a:fld>
            <a:endParaRPr lang="en-US"/>
          </a:p>
        </p:txBody>
      </p:sp>
      <p:sp>
        <p:nvSpPr>
          <p:cNvPr id="5" name="Footer Placeholder 4">
            <a:extLst>
              <a:ext uri="{FF2B5EF4-FFF2-40B4-BE49-F238E27FC236}">
                <a16:creationId xmlns:a16="http://schemas.microsoft.com/office/drawing/2014/main" xmlns="" id="{C7EC0C88-AD4D-DCFA-0692-D76FC56F513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B40FD46-923B-8838-DDEE-28AB6DE4342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E9186D-A101-41B5-9771-C0B8DE368ACF}" type="slidenum">
              <a:rPr lang="en-US" smtClean="0"/>
              <a:t>‹#›</a:t>
            </a:fld>
            <a:endParaRPr lang="en-US"/>
          </a:p>
        </p:txBody>
      </p:sp>
    </p:spTree>
    <p:extLst>
      <p:ext uri="{BB962C8B-B14F-4D97-AF65-F5344CB8AC3E}">
        <p14:creationId xmlns:p14="http://schemas.microsoft.com/office/powerpoint/2010/main" val="35992394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1423357" y="57150"/>
            <a:ext cx="6533243" cy="114300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800" b="1" u="sng" dirty="0">
                <a:solidFill>
                  <a:srgbClr val="277884"/>
                </a:solidFill>
                <a:latin typeface="Times New Roman" panose="02020603050405020304" pitchFamily="18" charset="0"/>
                <a:ea typeface="MS PMincho" panose="02020600040205080304" pitchFamily="18" charset="-128"/>
                <a:cs typeface="Optima" pitchFamily="34" charset="-120"/>
              </a:rPr>
              <a:t>सामान्य रूप से जलीय आपदा - एसओपी</a:t>
            </a:r>
            <a:endParaRPr lang="en-US" sz="2800" b="1" u="sng" dirty="0">
              <a:latin typeface="Times New Roman" panose="02020603050405020304" pitchFamily="18" charset="0"/>
              <a:ea typeface="MS PMincho" panose="02020600040205080304" pitchFamily="18" charset="-128"/>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95414" y="1266825"/>
            <a:ext cx="9048585" cy="3655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hatsApp Image 2025-07-26 at 15.59.37_2908246e.jpg"/>
          <p:cNvPicPr>
            <a:picLocks noChangeAspect="1"/>
          </p:cNvPicPr>
          <p:nvPr/>
        </p:nvPicPr>
        <p:blipFill>
          <a:blip r:embed="rId4"/>
          <a:srcRect/>
          <a:stretch>
            <a:fillRect/>
          </a:stretch>
        </p:blipFill>
        <p:spPr>
          <a:xfrm>
            <a:off x="0" y="0"/>
            <a:ext cx="1423358" cy="1111200"/>
          </a:xfrm>
          <a:prstGeom prst="rect">
            <a:avLst/>
          </a:prstGeom>
        </p:spPr>
      </p:pic>
      <p:pic>
        <p:nvPicPr>
          <p:cNvPr id="6" name="Picture 5" descr="WhatsApp Image 2025-07-26 at 15.59.37_22796532.jpg"/>
          <p:cNvPicPr>
            <a:picLocks noChangeAspect="1"/>
          </p:cNvPicPr>
          <p:nvPr/>
        </p:nvPicPr>
        <p:blipFill>
          <a:blip r:embed="rId5"/>
          <a:srcRect/>
          <a:stretch>
            <a:fillRect/>
          </a:stretch>
        </p:blipFill>
        <p:spPr>
          <a:xfrm>
            <a:off x="7956600" y="-9525"/>
            <a:ext cx="1187400" cy="1111201"/>
          </a:xfrm>
          <a:prstGeom prst="rect">
            <a:avLst/>
          </a:prstGeom>
        </p:spPr>
      </p:pic>
      <p:sp>
        <p:nvSpPr>
          <p:cNvPr id="7" name="Subtitle 6"/>
          <p:cNvSpPr>
            <a:spLocks noGrp="1"/>
          </p:cNvSpPr>
          <p:nvPr>
            <p:ph type="subTitle" idx="1"/>
          </p:nvPr>
        </p:nvSpPr>
        <p:spPr>
          <a:xfrm>
            <a:off x="6368995" y="4143934"/>
            <a:ext cx="2623930" cy="658323"/>
          </a:xfrm>
          <a:solidFill>
            <a:srgbClr val="FFFF00"/>
          </a:solidFill>
        </p:spPr>
        <p:txBody>
          <a:bodyPr>
            <a:normAutofit fontScale="70000" lnSpcReduction="20000"/>
          </a:bodyPr>
          <a:lstStyle/>
          <a:p>
            <a:r>
              <a:rPr lang="en-IN" b="1" dirty="0"/>
              <a:t> </a:t>
            </a:r>
            <a:r>
              <a:rPr lang="en-IN" b="1" dirty="0" smtClean="0"/>
              <a:t>                                                                                          </a:t>
            </a:r>
            <a:r>
              <a:rPr lang="en-IN" b="1" dirty="0"/>
              <a:t> </a:t>
            </a:r>
            <a:r>
              <a:rPr lang="en-IN" b="1" dirty="0"/>
              <a:t> </a:t>
            </a:r>
            <a:r>
              <a:rPr lang="hi-IN" b="1" dirty="0">
                <a:solidFill>
                  <a:srgbClr val="C00000"/>
                </a:solidFill>
              </a:rPr>
              <a:t>निरीक्षक</a:t>
            </a:r>
            <a:r>
              <a:rPr lang="en-IN" b="1" dirty="0">
                <a:solidFill>
                  <a:srgbClr val="C00000"/>
                </a:solidFill>
              </a:rPr>
              <a:t>:</a:t>
            </a:r>
            <a:r>
              <a:rPr lang="hi-IN" b="1" dirty="0">
                <a:solidFill>
                  <a:srgbClr val="C00000"/>
                </a:solidFill>
              </a:rPr>
              <a:t> किशन लाल</a:t>
            </a:r>
            <a:endParaRPr lang="en-IN" b="1" dirty="0">
              <a:solidFill>
                <a:srgbClr val="C00000"/>
              </a:solidFill>
            </a:endParaRPr>
          </a:p>
          <a:p>
            <a:r>
              <a:rPr lang="hi-IN" b="1" dirty="0">
                <a:solidFill>
                  <a:srgbClr val="C00000"/>
                </a:solidFill>
              </a:rPr>
              <a:t> </a:t>
            </a:r>
            <a:r>
              <a:rPr lang="en-IN" b="1" dirty="0">
                <a:solidFill>
                  <a:srgbClr val="C00000"/>
                </a:solidFill>
              </a:rPr>
              <a:t>          </a:t>
            </a:r>
            <a:r>
              <a:rPr lang="hi-IN" b="1">
                <a:solidFill>
                  <a:srgbClr val="C00000"/>
                </a:solidFill>
              </a:rPr>
              <a:t>01 वी वाहिनी, रा.आ.मो.बल</a:t>
            </a:r>
            <a:endParaRPr lang="en-IN"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457200" y="228600"/>
            <a:ext cx="8229600" cy="923924"/>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आपदा के दौरान क्या करें और क्या न करें</a:t>
            </a:r>
            <a:endParaRPr lang="en-US" sz="2400" dirty="0">
              <a:solidFill>
                <a:srgbClr val="277884"/>
              </a:solidFill>
              <a:latin typeface="Optima" pitchFamily="34" charset="0"/>
              <a:ea typeface="Optima" pitchFamily="34" charset="-122"/>
              <a:cs typeface="Optima" pitchFamily="34" charset="-120"/>
            </a:endParaRPr>
          </a:p>
        </p:txBody>
      </p:sp>
      <p:sp>
        <p:nvSpPr>
          <p:cNvPr id="6" name="Text 4"/>
          <p:cNvSpPr/>
          <p:nvPr/>
        </p:nvSpPr>
        <p:spPr>
          <a:xfrm>
            <a:off x="661182" y="1753870"/>
            <a:ext cx="7101058" cy="291465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के पानी में न पैदल चलें और न ही वाहन चलाएं।</a:t>
            </a:r>
          </a:p>
          <a:p>
            <a:pPr marL="342900" indent="-342900">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का पानी वाहनों को भी बहा ले जा सकता है।</a:t>
            </a:r>
          </a:p>
          <a:p>
            <a:pPr marL="342900" indent="-342900">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ताजा पका हुआ या सूखा खाना खाएं। अपने भोजन को ढककर रखें।</a:t>
            </a:r>
          </a:p>
          <a:p>
            <a:pPr marL="342900" indent="-342900">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उबला हुआ/क्लोरीनयुक्त पानी पिएं।
अपने परिवेश को साफ रखने के लिए कीटाणुनाशक का प्रयोग करें।</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2613151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4"/>
          <p:cNvSpPr/>
          <p:nvPr/>
        </p:nvSpPr>
        <p:spPr>
          <a:xfrm>
            <a:off x="787791" y="1700295"/>
            <a:ext cx="7899009" cy="2916676"/>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बच्चों को बाढ़ के पानी में या उसके पास खेलने की अनुमति न दें।</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किसी भी क्षतिग्रस्त बिजली के सामान का उपयोग न करें, उनकी जांच करवाएं।</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आवश्यकता पड़ने पर  मुख्य स्विच से बिजली बंद करें और उपकरणों को अनप्लग करें।</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गीला होने पर बिजली के उपकरणों को न छुएं।</a:t>
            </a:r>
          </a:p>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टूटे हुए बिजली के खंभे और तारों, नुकीली वस्तुओं और मलबे से सावधान रहें।</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p:txBody>
      </p:sp>
      <p:sp>
        <p:nvSpPr>
          <p:cNvPr id="5" name="Text 3"/>
          <p:cNvSpPr/>
          <p:nvPr/>
        </p:nvSpPr>
        <p:spPr>
          <a:xfrm>
            <a:off x="457200" y="228600"/>
            <a:ext cx="8229600" cy="104775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आपदा के बाद क्या करें और क्या न करें</a:t>
            </a:r>
            <a:endParaRPr lang="en-US" sz="2400" dirty="0">
              <a:solidFill>
                <a:srgbClr val="277884"/>
              </a:solidFill>
              <a:latin typeface="Times New Roman" panose="02020603050405020304" pitchFamily="18" charset="0"/>
              <a:ea typeface="Optima" pitchFamily="34" charset="-122"/>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41070744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8434AC-F150-F8A3-32E9-22AD6E879936}"/>
            </a:ext>
          </a:extLst>
        </p:cNvPr>
        <p:cNvGrpSpPr/>
        <p:nvPr/>
      </p:nvGrpSpPr>
      <p:grpSpPr>
        <a:xfrm>
          <a:off x="0" y="0"/>
          <a:ext cx="0" cy="0"/>
          <a:chOff x="0" y="0"/>
          <a:chExt cx="0" cy="0"/>
        </a:xfrm>
      </p:grpSpPr>
      <p:sp>
        <p:nvSpPr>
          <p:cNvPr id="6" name="Text 4">
            <a:extLst>
              <a:ext uri="{FF2B5EF4-FFF2-40B4-BE49-F238E27FC236}">
                <a16:creationId xmlns:a16="http://schemas.microsoft.com/office/drawing/2014/main" xmlns="" id="{DFC8F4C3-BAFD-CC3F-155A-39A1D079EEAC}"/>
              </a:ext>
            </a:extLst>
          </p:cNvPr>
          <p:cNvSpPr/>
          <p:nvPr/>
        </p:nvSpPr>
        <p:spPr>
          <a:xfrm>
            <a:off x="506437" y="1448972"/>
            <a:ext cx="7876161" cy="3242949"/>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वह खाना न खाएं जो बाढ़ के पानी में रहा हो या भीगा हुआ हो।</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मलेरिया से बचाव के लिए मच्छरदानी का प्रयोग करें।</a:t>
            </a:r>
          </a:p>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सांपों से सावधान रहें क्योंकि बाढ़ के दौरान सांप का काटना आम बात है।</a:t>
            </a:r>
          </a:p>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यदि पानी की लाइनें/सीवेज पाइप क्षतिग्रस्त हैं तो शौचालय या नल के पानी का उपयोग न करें।</a:t>
            </a:r>
          </a:p>
          <a:p>
            <a:pPr marL="285750" indent="-28575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नल का पानी तब तक न पिएं जब तक स्वास्थ्य विभाग द्वारा सलाह न दी जाए कि पानी पीने के लिए सुरक्षित है।</a:t>
            </a:r>
            <a:endParaRPr lang="en-US" sz="2000" dirty="0">
              <a:latin typeface="Times New Roman" panose="02020603050405020304" pitchFamily="18" charset="0"/>
              <a:cs typeface="Times New Roman" panose="02020603050405020304" pitchFamily="18" charset="0"/>
            </a:endParaRPr>
          </a:p>
        </p:txBody>
      </p:sp>
      <p:sp>
        <p:nvSpPr>
          <p:cNvPr id="5" name="Text 3">
            <a:extLst>
              <a:ext uri="{FF2B5EF4-FFF2-40B4-BE49-F238E27FC236}">
                <a16:creationId xmlns:a16="http://schemas.microsoft.com/office/drawing/2014/main" xmlns="" id="{302681A7-B463-3234-2858-83950419B2B0}"/>
              </a:ext>
            </a:extLst>
          </p:cNvPr>
          <p:cNvSpPr/>
          <p:nvPr/>
        </p:nvSpPr>
        <p:spPr>
          <a:xfrm>
            <a:off x="457200" y="228600"/>
            <a:ext cx="8229600" cy="104775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आपदा के बाद क्या करें और क्या न करें</a:t>
            </a:r>
            <a:endParaRPr lang="en-US" sz="2400" dirty="0">
              <a:solidFill>
                <a:srgbClr val="277884"/>
              </a:solidFill>
              <a:latin typeface="Times New Roman" panose="02020603050405020304" pitchFamily="18" charset="0"/>
              <a:ea typeface="Optima" pitchFamily="34" charset="-122"/>
              <a:cs typeface="Times New Roman" panose="02020603050405020304" pitchFamily="18" charset="0"/>
            </a:endParaRPr>
          </a:p>
        </p:txBody>
      </p:sp>
      <p:pic>
        <p:nvPicPr>
          <p:cNvPr id="4" name="Picture 3" descr="WhatsApp Image 2025-07-26 at 15.59.37_2908246e.jpg">
            <a:extLst>
              <a:ext uri="{FF2B5EF4-FFF2-40B4-BE49-F238E27FC236}">
                <a16:creationId xmlns:a16="http://schemas.microsoft.com/office/drawing/2014/main" xmlns="" id="{27D1FCED-FB91-A7FD-F933-0A0DC8CDF0CA}"/>
              </a:ext>
            </a:extLst>
          </p:cNvPr>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a:extLst>
              <a:ext uri="{FF2B5EF4-FFF2-40B4-BE49-F238E27FC236}">
                <a16:creationId xmlns:a16="http://schemas.microsoft.com/office/drawing/2014/main" xmlns="" id="{E8303AC8-2361-452C-2380-B23439EAE1DD}"/>
              </a:ext>
            </a:extLst>
          </p:cNvPr>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9824875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4572000"/>
            <a:ext cx="9144000" cy="576072"/>
          </a:xfrm>
          <a:prstGeom prst="rect">
            <a:avLst/>
          </a:prstGeom>
          <a:solidFill>
            <a:srgbClr val="5EA8A7"/>
          </a:solidFill>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 2"/>
          <p:cNvSpPr/>
          <p:nvPr/>
        </p:nvSpPr>
        <p:spPr>
          <a:xfrm>
            <a:off x="8503920" y="4572000"/>
            <a:ext cx="640080" cy="576072"/>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0" dirty="0">
                <a:solidFill>
                  <a:srgbClr val="222222"/>
                </a:solidFill>
                <a:latin typeface="Optima" pitchFamily="34" charset="0"/>
                <a:ea typeface="Optima" pitchFamily="34" charset="-122"/>
                <a:cs typeface="Optima" pitchFamily="34" charset="-120"/>
              </a:rPr>
              <a:t>11</a:t>
            </a:r>
            <a:endParaRPr lang="en-US" sz="1600" dirty="0"/>
          </a:p>
        </p:txBody>
      </p:sp>
      <p:pic>
        <p:nvPicPr>
          <p:cNvPr id="8" name="Picture 7"/>
          <p:cNvPicPr>
            <a:picLocks noChangeAspect="1"/>
          </p:cNvPicPr>
          <p:nvPr/>
        </p:nvPicPr>
        <p:blipFill rotWithShape="1">
          <a:blip r:embed="rId3"/>
          <a:srcRect l="17500" t="14822" r="18334" b="6621"/>
          <a:stretch/>
        </p:blipFill>
        <p:spPr>
          <a:xfrm>
            <a:off x="152400" y="0"/>
            <a:ext cx="8991600" cy="4571999"/>
          </a:xfrm>
          <a:prstGeom prst="rect">
            <a:avLst/>
          </a:prstGeom>
        </p:spPr>
      </p:pic>
    </p:spTree>
    <p:extLst>
      <p:ext uri="{BB962C8B-B14F-4D97-AF65-F5344CB8AC3E}">
        <p14:creationId xmlns:p14="http://schemas.microsoft.com/office/powerpoint/2010/main" val="3093911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बाढ़ आपदा प्रतिक्रिया की एसओपी(SOP) का परिचय</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041415" y="1938635"/>
            <a:ext cx="7333411" cy="2517128"/>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मानक संचालन प्रक्रिया (एसओपी) बाढ़ आपदाओं के प्रबंधन के लिए व्यवस्थित दृष्टिकोण की रूपरेखा तैयार करती है।</a:t>
            </a:r>
          </a:p>
          <a:p>
            <a:pPr marL="342900" indent="-342900" algn="just">
              <a:buSzTx/>
              <a:buChar char="•"/>
            </a:pPr>
            <a:endParaRPr lang="en-US" sz="2000" dirty="0">
              <a:latin typeface="Times New Roman" panose="02020603050405020304" pitchFamily="18" charset="0"/>
              <a:cs typeface="Times New Roman" panose="02020603050405020304" pitchFamily="18" charset="0"/>
            </a:endParaRPr>
          </a:p>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यह आपदा प्रतिक्रिया में शामिल संगठनों और एजेंसियों के लिए एक मार्गदर्शक के रूप में कार्य करती है।</a:t>
            </a:r>
          </a:p>
          <a:p>
            <a:pPr marL="342900" indent="-342900" algn="just">
              <a:buSzTx/>
              <a:buChar char="•"/>
            </a:pPr>
            <a:endParaRPr lang="en-US" sz="2000" dirty="0">
              <a:latin typeface="Times New Roman" panose="02020603050405020304" pitchFamily="18" charset="0"/>
              <a:cs typeface="Times New Roman" panose="02020603050405020304" pitchFamily="18" charset="0"/>
            </a:endParaRPr>
          </a:p>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आपात स्थिति के दौरान प्रभावी समन्वय और निष्पादन के लिए इस एसओपी को समझना महत्वपूर्ण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5" name="Text 3"/>
          <p:cNvSpPr/>
          <p:nvPr/>
        </p:nvSpPr>
        <p:spPr>
          <a:xfrm>
            <a:off x="457200" y="22860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बाढ़ प्रतिक्रिया में एसओपी</a:t>
            </a:r>
            <a:r>
              <a:rPr lang="en-US" sz="2400" b="1" u="sng" dirty="0">
                <a:solidFill>
                  <a:srgbClr val="277884"/>
                </a:solidFill>
                <a:latin typeface="Times New Roman" panose="02020603050405020304" pitchFamily="18" charset="0"/>
                <a:ea typeface="Optima" pitchFamily="34" charset="-122"/>
                <a:cs typeface="Times New Roman" panose="02020603050405020304" pitchFamily="18" charset="0"/>
              </a:rPr>
              <a:t>(</a:t>
            </a: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SOP</a:t>
            </a:r>
            <a:r>
              <a:rPr lang="en-US" sz="2400" b="1" u="sng" dirty="0">
                <a:solidFill>
                  <a:srgbClr val="277884"/>
                </a:solidFill>
                <a:latin typeface="Times New Roman" panose="02020603050405020304" pitchFamily="18" charset="0"/>
                <a:ea typeface="Optima" pitchFamily="34" charset="-122"/>
                <a:cs typeface="Times New Roman" panose="02020603050405020304" pitchFamily="18" charset="0"/>
              </a:rPr>
              <a:t>)</a:t>
            </a: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 का उद्देश्य</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077133" y="2170897"/>
            <a:ext cx="7346197" cy="1866412"/>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प्राथमिक उद्देश्य प्रभावित समुदायों पर बाढ़ के प्रभाव को कम करना है।</a:t>
            </a:r>
          </a:p>
          <a:p>
            <a:pPr marL="342900" indent="-342900" algn="just">
              <a:buSzTx/>
              <a:buChar char="•"/>
            </a:pPr>
            <a:endParaRPr lang="en-US" sz="2000" dirty="0">
              <a:latin typeface="Times New Roman" panose="02020603050405020304" pitchFamily="18" charset="0"/>
              <a:cs typeface="Times New Roman" panose="02020603050405020304" pitchFamily="18" charset="0"/>
            </a:endParaRPr>
          </a:p>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यह संगठनों की तैयारी और प्रतिक्रिया क्षमताओं को बढ़ाने का प्रयास करता है।</a:t>
            </a:r>
          </a:p>
          <a:p>
            <a:pPr marL="342900" indent="-342900" algn="just">
              <a:buSzTx/>
              <a:buChar char="•"/>
            </a:pPr>
            <a:endParaRPr lang="en-US" sz="2000" dirty="0">
              <a:latin typeface="Times New Roman" panose="02020603050405020304" pitchFamily="18" charset="0"/>
              <a:cs typeface="Times New Roman" panose="02020603050405020304" pitchFamily="18" charset="0"/>
            </a:endParaRPr>
          </a:p>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इसका उद्देश्य ऐसी आपदाओं के दौरान व्यक्तियों की सुरक्षा और कल्याण सुनिश्चित करना भी शामिल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5" name="Text 3"/>
          <p:cNvSpPr/>
          <p:nvPr/>
        </p:nvSpPr>
        <p:spPr>
          <a:xfrm>
            <a:off x="457200" y="22860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एसओपी का उद्देश्य</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007390" y="1645920"/>
            <a:ext cx="7384942" cy="2764301"/>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इसका उद्देश्य बाढ़ आपात स्थिति के दौरान कार्रवाई के लिए एक स्पष्ट ढांचा प्रदान करना है।</a:t>
            </a:r>
          </a:p>
          <a:p>
            <a:pPr marL="342900" indent="-342900">
              <a:buSzTx/>
              <a:buChar char="•"/>
            </a:pPr>
            <a:endParaRPr lang="en-US" sz="2000" dirty="0">
              <a:latin typeface="Times New Roman" panose="02020603050405020304" pitchFamily="18" charset="0"/>
              <a:cs typeface="Times New Roman" panose="02020603050405020304" pitchFamily="18" charset="0"/>
            </a:endParaRPr>
          </a:p>
          <a:p>
            <a:pPr marL="342900" indent="-342900">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यह त्वरित निर्णय लेने और कुशल संसाधन आवंटन को सक्षम करने के लिए डिज़ाइन किया गया है।</a:t>
            </a:r>
          </a:p>
          <a:p>
            <a:pPr marL="342900" indent="-342900">
              <a:buSzTx/>
              <a:buChar char="•"/>
            </a:pPr>
            <a:endParaRPr lang="en-US" sz="2000" dirty="0">
              <a:latin typeface="Times New Roman" panose="02020603050405020304" pitchFamily="18" charset="0"/>
              <a:cs typeface="Times New Roman" panose="02020603050405020304" pitchFamily="18" charset="0"/>
            </a:endParaRPr>
          </a:p>
          <a:p>
            <a:pPr marL="342900" indent="-342900">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एसओपी का उद्देश्य इसमें शामिल सभी हितधारकों के लिए भूमिकाएं और जिम्मेदारियां स्थापित करना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5" name="Text 3"/>
          <p:cNvSpPr/>
          <p:nvPr/>
        </p:nvSpPr>
        <p:spPr>
          <a:xfrm>
            <a:off x="457200" y="22860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एसओपी के उद्देश्य</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120351" y="1462428"/>
            <a:ext cx="6310608" cy="1946006"/>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Char char="•"/>
            </a:pPr>
            <a:r>
              <a:rPr lang="en-US" sz="2000" dirty="0">
                <a:solidFill>
                  <a:srgbClr val="222222"/>
                </a:solidFill>
                <a:latin typeface="Optima" pitchFamily="34" charset="0"/>
                <a:ea typeface="Optima" pitchFamily="34" charset="-122"/>
                <a:cs typeface="Optima" pitchFamily="34" charset="-120"/>
              </a:rPr>
              <a:t> </a:t>
            </a: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समय पर और प्रभावी प्रतिक्रिया संचालन की सुविधा के लिए।</a:t>
            </a:r>
          </a:p>
          <a:p>
            <a:pPr marL="342900" indent="-342900" algn="just">
              <a:buSzTx/>
              <a:buChar char="•"/>
            </a:pPr>
            <a:endParaRPr lang="en-US" sz="2000" dirty="0">
              <a:latin typeface="Times New Roman" panose="02020603050405020304" pitchFamily="18" charset="0"/>
              <a:cs typeface="Times New Roman" panose="02020603050405020304" pitchFamily="18" charset="0"/>
            </a:endParaRPr>
          </a:p>
          <a:p>
            <a:pPr marL="342900" indent="-342900" algn="just">
              <a:buSzTx/>
              <a:buChar char="•"/>
            </a:pPr>
            <a:r>
              <a:rPr lang="en-US" sz="2000" dirty="0">
                <a:solidFill>
                  <a:srgbClr val="222222"/>
                </a:solidFill>
                <a:latin typeface="Times New Roman" panose="02020603050405020304" pitchFamily="18" charset="0"/>
                <a:ea typeface="Optima" pitchFamily="34" charset="-122"/>
                <a:cs typeface="Times New Roman" panose="02020603050405020304" pitchFamily="18" charset="0"/>
              </a:rPr>
              <a:t> </a:t>
            </a: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के दौरान जीवन, संपत्ति और पर्यावरण की सुरक्षा सुनिश्चित करना।</a:t>
            </a:r>
          </a:p>
          <a:p>
            <a:pPr marL="342900" indent="-342900" algn="just">
              <a:buSzTx/>
              <a:buChar char="•"/>
            </a:pPr>
            <a:endParaRPr lang="en-US" sz="2000" dirty="0">
              <a:latin typeface="Times New Roman" panose="02020603050405020304" pitchFamily="18" charset="0"/>
              <a:cs typeface="Times New Roman" panose="02020603050405020304" pitchFamily="18" charset="0"/>
            </a:endParaRPr>
          </a:p>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इसमें सामुदायिक जागरूकता और बाढ़ के लिए तैयारी को बढ़ावा देना शामिल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5" name="Text 3"/>
          <p:cNvSpPr/>
          <p:nvPr/>
        </p:nvSpPr>
        <p:spPr>
          <a:xfrm>
            <a:off x="1524000" y="228600"/>
            <a:ext cx="64008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एसओपी का दायरा</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307023" y="1545841"/>
            <a:ext cx="6834753" cy="2230142"/>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इसके दायरे में बाढ़ प्रबंधन के सभी चरण शामिल हैं, तैयारी से लेकर रिकवरी तक।</a:t>
            </a:r>
          </a:p>
          <a:p>
            <a:pPr marL="342900" indent="-342900" algn="just">
              <a:buSzTx/>
              <a:buChar char="•"/>
            </a:pPr>
            <a:endParaRPr lang="en-US" sz="2000" dirty="0">
              <a:latin typeface="Times New Roman" panose="02020603050405020304" pitchFamily="18" charset="0"/>
              <a:cs typeface="Times New Roman" panose="02020603050405020304" pitchFamily="18" charset="0"/>
            </a:endParaRPr>
          </a:p>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इसमें विभिन्न एजेंसियों और संगठनों के बीच प्रतिक्रिया समन्वय के लिए दिशानिर्देश शामिल हैं।</a:t>
            </a:r>
          </a:p>
          <a:p>
            <a:pPr marL="342900" indent="-342900" algn="just">
              <a:buSzTx/>
              <a:buChar char="•"/>
            </a:pPr>
            <a:endParaRPr lang="en-US" sz="2000" dirty="0">
              <a:latin typeface="Times New Roman" panose="02020603050405020304" pitchFamily="18" charset="0"/>
              <a:cs typeface="Times New Roman" panose="02020603050405020304" pitchFamily="18" charset="0"/>
            </a:endParaRPr>
          </a:p>
          <a:p>
            <a:pPr marL="342900" indent="-342900" algn="just">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एसओपी में बाढ़ के विभिन्न परिदृश्यों को शामिल किया गया है, जिसमें अचानक बाढ़, नदी की बाढ़ और शहरी बाढ़ शामिल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तैयारी चरण</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073794" y="1444168"/>
            <a:ext cx="7400441" cy="1766484"/>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तैयारी चरण में संभावित बाढ़ की घटनाओं के लिए जोखिम मूल्यांकन और योजना शामिल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उत्तरदाताओं के बीच तत्परता सुनिश्चित करने के लिए प्रशिक्षण और अभ्यास आयोजित किए जाते हैं।</a:t>
            </a:r>
          </a:p>
          <a:p>
            <a:pPr marL="342900" indent="-342900">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स्थानीय तैयारियों की पहल को बढ़ावा देने के लिए सामुदायिक भागीदारी  महत्वपूर्ण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
        <p:nvSpPr>
          <p:cNvPr id="3" name="TextBox 2">
            <a:extLst>
              <a:ext uri="{FF2B5EF4-FFF2-40B4-BE49-F238E27FC236}">
                <a16:creationId xmlns:a16="http://schemas.microsoft.com/office/drawing/2014/main" xmlns="" id="{26A20198-2E2A-F682-6ACF-8664EBD9A1E8}"/>
              </a:ext>
            </a:extLst>
          </p:cNvPr>
          <p:cNvSpPr txBox="1"/>
          <p:nvPr/>
        </p:nvSpPr>
        <p:spPr>
          <a:xfrm>
            <a:off x="1076178" y="1521754"/>
            <a:ext cx="6406323" cy="2806602"/>
          </a:xfrm>
          <a:prstGeom prst="rect">
            <a:avLst/>
          </a:prstGeom>
          <a:noFill/>
        </p:spPr>
        <p:txBody>
          <a:bodyPr wrap="square">
            <a:spAutoFit/>
          </a:bodyPr>
          <a:lstStyle/>
          <a:p>
            <a:pPr>
              <a:lnSpc>
                <a:spcPct val="150000"/>
              </a:lnSpc>
              <a:buSzTx/>
            </a:pPr>
            <a:r>
              <a:rPr lang="hi-IN" sz="2000" dirty="0">
                <a:latin typeface="Times New Roman" panose="02020603050405020304" pitchFamily="18" charset="0"/>
                <a:cs typeface="Times New Roman" panose="02020603050405020304" pitchFamily="18" charset="0"/>
              </a:rPr>
              <a:t>इस पाठ को पूरा करने के बाद आप सक्षम होंगे :-</a:t>
            </a:r>
            <a:endParaRPr lang="en-US" sz="2000" dirty="0">
              <a:latin typeface="Times New Roman" panose="02020603050405020304" pitchFamily="18" charset="0"/>
              <a:cs typeface="Times New Roman" panose="02020603050405020304" pitchFamily="18" charset="0"/>
            </a:endParaRPr>
          </a:p>
          <a:p>
            <a:pPr>
              <a:lnSpc>
                <a:spcPct val="150000"/>
              </a:lnSpc>
              <a:buSzTx/>
            </a:pPr>
            <a:endParaRPr lang="hi-IN" sz="2000" dirty="0">
              <a:latin typeface="Times New Roman" panose="02020603050405020304" pitchFamily="18" charset="0"/>
              <a:cs typeface="Times New Roman" panose="02020603050405020304" pitchFamily="18" charset="0"/>
            </a:endParaRPr>
          </a:p>
          <a:p>
            <a:pPr marL="342900" indent="-342900">
              <a:lnSpc>
                <a:spcPct val="150000"/>
              </a:lnSpc>
              <a:buSzTx/>
              <a:buFont typeface="+mj-lt"/>
              <a:buAutoNum type="arabicPeriod"/>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जल आपदा के कारणों की सूची बनाने में। </a:t>
            </a:r>
          </a:p>
          <a:p>
            <a:pPr marL="342900" indent="-342900">
              <a:lnSpc>
                <a:spcPct val="150000"/>
              </a:lnSpc>
              <a:buSzTx/>
              <a:buFont typeface="+mj-lt"/>
              <a:buAutoNum type="arabicPeriod"/>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जल आपदाओं के प्रकार समझने में।</a:t>
            </a:r>
          </a:p>
          <a:p>
            <a:pPr marL="342900" indent="-342900">
              <a:lnSpc>
                <a:spcPct val="150000"/>
              </a:lnSpc>
              <a:buSzTx/>
              <a:buFont typeface="+mj-lt"/>
              <a:buAutoNum type="arabicPeriod"/>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क्या करें और क्या न करें की सूची बनाने में।</a:t>
            </a:r>
          </a:p>
          <a:p>
            <a:pPr marL="342900" indent="-342900">
              <a:lnSpc>
                <a:spcPct val="150000"/>
              </a:lnSpc>
              <a:buSzTx/>
              <a:buFont typeface="+mj-lt"/>
              <a:buAutoNum type="arabicPeriod"/>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SOP और जल आपदा का परिचय देने में।</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xmlns="" id="{4E5D9E48-A33A-2364-5634-15B9E5EF9806}"/>
              </a:ext>
            </a:extLst>
          </p:cNvPr>
          <p:cNvSpPr txBox="1"/>
          <p:nvPr/>
        </p:nvSpPr>
        <p:spPr>
          <a:xfrm>
            <a:off x="2160694" y="386080"/>
            <a:ext cx="4734560" cy="707886"/>
          </a:xfrm>
          <a:prstGeom prst="rect">
            <a:avLst/>
          </a:prstGeom>
          <a:noFill/>
        </p:spPr>
        <p:txBody>
          <a:bodyPr wrap="square" rtlCol="0">
            <a:spAutoFit/>
          </a:bodyPr>
          <a:lstStyle/>
          <a:p>
            <a:pPr algn="ctr"/>
            <a:r>
              <a:rPr lang="hi-IN" sz="4000" b="1" u="sng" dirty="0">
                <a:solidFill>
                  <a:srgbClr val="277884"/>
                </a:solidFill>
                <a:latin typeface="Times New Roman" panose="02020603050405020304" pitchFamily="18" charset="0"/>
                <a:cs typeface="Times New Roman" panose="02020603050405020304" pitchFamily="18" charset="0"/>
              </a:rPr>
              <a:t>उद्देश्य</a:t>
            </a:r>
            <a:endParaRPr lang="en-IN" sz="4000" b="1" u="sng" dirty="0">
              <a:solidFill>
                <a:srgbClr val="27788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05298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पूर्व चेतावनी प्रणाली</a:t>
            </a:r>
            <a:endParaRPr lang="en-US" sz="2400" b="1" u="sng" dirty="0">
              <a:latin typeface="Times New Roman" panose="02020603050405020304" pitchFamily="18" charset="0"/>
              <a:cs typeface="Times New Roman" panose="02020603050405020304" pitchFamily="18" charset="0"/>
            </a:endParaRPr>
          </a:p>
        </p:txBody>
      </p:sp>
      <p:sp>
        <p:nvSpPr>
          <p:cNvPr id="6" name="Text 4"/>
          <p:cNvSpPr/>
          <p:nvPr/>
        </p:nvSpPr>
        <p:spPr>
          <a:xfrm>
            <a:off x="1263112" y="1813624"/>
            <a:ext cx="7198963" cy="1975711"/>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समय पर बाढ़ की चेतावनी के लिए प्रभावी पूर्व चेतावनी प्रणाली आवश्यक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इन प्रणालियों को वास्तविक समय डेटा संग्रह और प्रसार के लिए तकनीकी का उपयोग करना चाहिए।</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चेतावनियों को समझने की सार्वजनिक शिक्षा सामुदायिक सुरक्षा में काफी वृद्धि कर सकती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प्रतिक्रिया समन्वय</a:t>
            </a:r>
            <a:endParaRPr lang="en-US" sz="2400" b="1" u="sng" dirty="0">
              <a:latin typeface="Times New Roman" panose="02020603050405020304" pitchFamily="18" charset="0"/>
              <a:cs typeface="Times New Roman" panose="02020603050405020304" pitchFamily="18" charset="0"/>
            </a:endParaRPr>
          </a:p>
        </p:txBody>
      </p:sp>
      <p:sp>
        <p:nvSpPr>
          <p:cNvPr id="6" name="Text 4"/>
          <p:cNvSpPr/>
          <p:nvPr/>
        </p:nvSpPr>
        <p:spPr>
          <a:xfrm>
            <a:off x="1249355" y="1438362"/>
            <a:ext cx="6881247" cy="1881494"/>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प्रतिक्रिया समन्वय में स्थानीय, राज्य और संघीय एजेंसियों के बीच सहयोग शामिल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एक कमांड सेंटर की स्थापना आपात स्थिति के दौरान सुव्यवस्थित संचालन में सहायता करती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उत्तरदाताओं के बीच प्रभावी समन्वय के लिए स्पष्ट संचार चैनल महत्वपूर्ण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dirty="0">
                <a:solidFill>
                  <a:srgbClr val="277884"/>
                </a:solidFill>
                <a:latin typeface="Times New Roman" panose="02020603050405020304" pitchFamily="18" charset="0"/>
                <a:ea typeface="Optima" pitchFamily="34" charset="-122"/>
                <a:cs typeface="Times New Roman" panose="02020603050405020304" pitchFamily="18" charset="0"/>
              </a:rPr>
              <a:t>संसाधन प्रबंधन</a:t>
            </a:r>
            <a:endParaRPr lang="en-US" sz="2400" dirty="0">
              <a:latin typeface="Times New Roman" panose="02020603050405020304" pitchFamily="18" charset="0"/>
              <a:cs typeface="Times New Roman" panose="02020603050405020304" pitchFamily="18" charset="0"/>
            </a:endParaRPr>
          </a:p>
        </p:txBody>
      </p:sp>
      <p:sp>
        <p:nvSpPr>
          <p:cNvPr id="6" name="Text 4"/>
          <p:cNvSpPr/>
          <p:nvPr/>
        </p:nvSpPr>
        <p:spPr>
          <a:xfrm>
            <a:off x="995754" y="1461663"/>
            <a:ext cx="7536301" cy="1952464"/>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कुशल संसाधन प्रबंधन सुनिश्चित करता है कि आवश्यक आपूर्ति और कर्मी उपलब्ध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इन्वेंटरी ट्रैकिंग और लॉजिस्टिक्स प्लानिंग संसाधन प्रबंधन के प्रमुख घटक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गैर सरकारी संगठनों और निजी क्षेत्रों के साथ साझेदारी संसाधन उपलब्धता को बढ़ा सकती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क्षेत्र संचालन</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065508" y="1445295"/>
            <a:ext cx="7515784" cy="1882073"/>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फील्ड ऑपरेशन में नुकसान का आकलन करने और सहायता प्रदान करने के लिए टीमों को तैनात करना शामिल है।</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पहले उत्तरदाताओं को तत्काल बाद में जीवन रक्षक उपायों को प्राथमिकता देनी चाहिए।</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प्रतिक्रिया रणनीतियों को अपनाने के लिए नियमित अपडेट और फीडबैक लूप आवश्यक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समुदाय</a:t>
            </a:r>
            <a:r>
              <a:rPr lang="en-US" sz="2400" b="1" u="sng" dirty="0">
                <a:solidFill>
                  <a:srgbClr val="277884"/>
                </a:solidFill>
                <a:latin typeface="Times New Roman" panose="02020603050405020304" pitchFamily="18" charset="0"/>
                <a:ea typeface="Optima" pitchFamily="34" charset="-122"/>
                <a:cs typeface="Times New Roman" panose="02020603050405020304" pitchFamily="18" charset="0"/>
              </a:rPr>
              <a:t> </a:t>
            </a: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की भागीदारी</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918274" y="1468729"/>
            <a:ext cx="7307451" cy="1975711"/>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आपदा प्रतिक्रिया के दौरान समुदाय को शामिल करने से विश्वास और सहयोग को बढ़ावा मिलता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स्थानीय स्वयंसेवक तत्काल सहायता प्रदान करने में महत्वपूर्ण भूमिका निभा सकते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आउटरीच कार्यक्रम समुदायों को बाढ़ सुरक्षा और तैयारियों के बारे में शिक्षित कर सकते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स्वास्थ्य और सुरक्षा प्रोटोकॉल</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925134" y="1456527"/>
            <a:ext cx="7625166" cy="1926633"/>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उत्तरदाताओं और पीड़ितों की सुरक्षा के लिए स्वास्थ्य और सुरक्षा प्रोटोकॉल स्थापित किए जाने चाहिए।</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व्यक्तिगत सुरक्षा उपकरण (पीपीई) सभी कर्मियों को उपलब्ध कराए जाने चाहिए।</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आपदा से प्रभावित लोगों के लिए मानसिक स्वास्थ्य सहायता सेवाओं को शामिल किया जाना चाहिए।</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आपदा के बाद की पुनर्प्राप्ति(रिकवरी)</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036360" y="1462145"/>
            <a:ext cx="6276813" cy="2561095"/>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पुनर्प्राप्ति प्रयास प्रभावित समुदायों के पुनर्निर्माण और बहाली पर ध्यान केंद्रित करते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दीर्घकालिक पुनर्प्राप्ति योजनाओं को बुनियादी ढांचे, आवास और सार्वजनिक सेवाओं को संबोधित करना चाहिए।</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पुनर्प्राप्ति योजना में सामुदायिक भागीदारी लचीलापन और स्थिरता को बढ़ा सकती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निगरानी और मूल्यांकन</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974260" y="1473072"/>
            <a:ext cx="7431437" cy="1967313"/>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सुधार के लिए प्रतिक्रिया प्रयासों की नियमित निगरानी और मूल्यांकन महत्वपूर्ण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उत्तरदाताओं और प्रभावित समुदायों से प्रतिक्रिया वृद्धि के लिए क्षेत्रों की पहचान करने में मदद करती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सीखे गए पाठों को भविष्य के एसओपी संशोधनों को सूचित करने के लिए प्रलेखित किया जाना चाहिए।</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प्रशिक्षण और क्षमता निर्माण</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077132" y="1573162"/>
            <a:ext cx="6989736" cy="1882721"/>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निरंतर प्रशिक्षण और क्षमता निर्माण से यह सुनिश्चित होता है कि उत्तरदाता अच्छी तरह से तैयार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सिमुलेशन और कार्यशालाएं व्यावहारिक कौशल और ज्ञान को बढ़ा सकती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शैक्षणिक संस्थानों के साथ सहयोग प्रशिक्षण संसाधनों को सशक्त बना सकता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कानूनी और नियामक ढांचा</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949092" y="1467350"/>
            <a:ext cx="7090475" cy="2006059"/>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आपदा प्रतिक्रिया को नियंत्रित करने वाले कानूनी ढांचे को समझना आवश्यक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स्थानीय, राज्य और संघीय नियमों का अनुपालन जवाबदेही सुनिश्चित करता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एसओपी को प्रभावी कार्यान्वयन की सुविधा के लिए मौजूदा कानूनों के साथ संरेखित करना चाहिए।</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686B20-340C-2A35-DBAB-7C0A33386FC1}"/>
            </a:ext>
          </a:extLst>
        </p:cNvPr>
        <p:cNvGrpSpPr/>
        <p:nvPr/>
      </p:nvGrpSpPr>
      <p:grpSpPr>
        <a:xfrm>
          <a:off x="0" y="0"/>
          <a:ext cx="0" cy="0"/>
          <a:chOff x="0" y="0"/>
          <a:chExt cx="0" cy="0"/>
        </a:xfrm>
      </p:grpSpPr>
      <p:sp>
        <p:nvSpPr>
          <p:cNvPr id="5" name="Text 3">
            <a:extLst>
              <a:ext uri="{FF2B5EF4-FFF2-40B4-BE49-F238E27FC236}">
                <a16:creationId xmlns:a16="http://schemas.microsoft.com/office/drawing/2014/main" xmlns="" id="{F6688D7C-5D67-78DC-DD52-4B7549E1700D}"/>
              </a:ext>
            </a:extLst>
          </p:cNvPr>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जलीय आपदा की परिभाषा:-</a:t>
            </a:r>
            <a:endParaRPr lang="en-US" sz="2400" u="sng" dirty="0">
              <a:latin typeface="Times New Roman" panose="02020603050405020304" pitchFamily="18" charset="0"/>
              <a:cs typeface="Times New Roman" panose="02020603050405020304" pitchFamily="18" charset="0"/>
            </a:endParaRPr>
          </a:p>
        </p:txBody>
      </p:sp>
      <p:sp>
        <p:nvSpPr>
          <p:cNvPr id="6" name="Text 4">
            <a:extLst>
              <a:ext uri="{FF2B5EF4-FFF2-40B4-BE49-F238E27FC236}">
                <a16:creationId xmlns:a16="http://schemas.microsoft.com/office/drawing/2014/main" xmlns="" id="{4EC29F4D-C997-DC6B-530A-FB7B2C799A4B}"/>
              </a:ext>
            </a:extLst>
          </p:cNvPr>
          <p:cNvSpPr/>
          <p:nvPr/>
        </p:nvSpPr>
        <p:spPr>
          <a:xfrm>
            <a:off x="801858" y="1411167"/>
            <a:ext cx="7971652" cy="3627978"/>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जलीय का अर्थ है जल से संबंधित, जल में या उसके निकट रहना या जल में होना।
जल संबंधी आपदा को जलीय आपदा कहा जाता है।
जलीय आपदाओं में बाढ़, ज्वारीय लहरें, तूफान लहर, सुनामी आदि शामिल हैं।
अधिक या कम पानी की उपलब्धता जलीय आपदा की स्थिति पैदा करती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22209743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प्रौद्योगिकी समाकलन</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001382" y="1501592"/>
            <a:ext cx="7377193" cy="1849142"/>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प्रौद्योगिकी का लाभ उठाने से बाढ़ प्रतिक्रिया दक्षता और सटीकता बढ़ सकती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भौगोलिक सूचना प्रणाली (जीआईएस) बाढ़ प्रवण क्षेत्रों के मानचित्रण में सहायता कर सकती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सोशल मीडिया का उपयोग रीयल-टाइम अपडेट और सामुदायिक जुड़ाव के लिए किया जा सकता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बाढ़ प्रतिक्रिया में चुनौतियां</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562708" y="1349325"/>
            <a:ext cx="7987592" cy="2052554"/>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आम चुनौतियों में बाढ़ के दौरान संसाधन सीमाएं और तार्किक बाधाएं शामिल हैं।
संचार टूटने से प्रतिक्रिया प्रयासों और समन्वय में बाधा आ सकती है।
इन चुनौतियों का समाधान करने के लिए सक्रिय योजना और अनुकूली रणनीतियों की आवश्यकता होती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भविष्य की दिशाएं</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531717" y="1349325"/>
            <a:ext cx="8018583" cy="2151358"/>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आपदा प्रतिक्रिया के भविष्य में नवीन तकनीकों की संभावना शामिल होगी।
जलवायु लचीलापन पर अधिक ध्यान देने से तैयारी और पुनर्प्राप्ति प्रयासों को आकार मिलेगा।
हितधारकों के बीच सहयोगात्मक दृष्टिकोण समग्र प्रतिक्रिया प्रभावशीलता को बढ़ाएगा।</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472698" y="1999281"/>
            <a:ext cx="8229600" cy="1616116"/>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hi-IN" sz="3000" b="1" dirty="0">
                <a:solidFill>
                  <a:srgbClr val="277884"/>
                </a:solidFill>
                <a:latin typeface="Times New Roman" panose="02020603050405020304" pitchFamily="18" charset="0"/>
                <a:ea typeface="Optima" pitchFamily="34" charset="-122"/>
                <a:cs typeface="Times New Roman" panose="02020603050405020304" pitchFamily="18" charset="0"/>
              </a:rPr>
              <a:t>बाढ़ के दौरान भूमिकाएं और जिम्मेदारियां, </a:t>
            </a:r>
          </a:p>
          <a:p>
            <a:pPr algn="ctr">
              <a:lnSpc>
                <a:spcPct val="200000"/>
              </a:lnSpc>
            </a:pPr>
            <a:r>
              <a:rPr lang="hi-IN" sz="3000" b="1" dirty="0">
                <a:solidFill>
                  <a:srgbClr val="277884"/>
                </a:solidFill>
                <a:latin typeface="Times New Roman" panose="02020603050405020304" pitchFamily="18" charset="0"/>
                <a:ea typeface="Optima" pitchFamily="34" charset="-122"/>
                <a:cs typeface="Times New Roman" panose="02020603050405020304" pitchFamily="18" charset="0"/>
              </a:rPr>
              <a:t>तैनाती का निर्णय, प्रतिक्रिया का निष्पादन, प्रशासन</a:t>
            </a:r>
            <a:endParaRPr lang="en-US" sz="3000" dirty="0"/>
          </a:p>
        </p:txBody>
      </p:sp>
      <p:pic>
        <p:nvPicPr>
          <p:cNvPr id="3" name="Picture 2"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4" name="Picture 3"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5" name="Text 3"/>
          <p:cNvSpPr/>
          <p:nvPr/>
        </p:nvSpPr>
        <p:spPr>
          <a:xfrm>
            <a:off x="457200" y="22860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बाढ़ प्रतिक्रिया का परिचय</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457200" y="1216799"/>
            <a:ext cx="8342142" cy="283845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5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व्यापक क्षति का कारण बन सकती है और एक समन्वित प्रतिक्रिया की आवश्यकता होती है।
प्रभावी प्रबंधन के लिए भूमिकाओं और जिम्मेदारियों को समझना महत्वपूर्ण है।
इस प्रस्तुति में बाढ़ प्रतिक्रिया प्रशासन के प्रमुख पहलुओं को रेखांकित किया गया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बाढ़ के जोखिमों का अवलोकन</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514435" y="1349325"/>
            <a:ext cx="7876943" cy="2138443"/>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भारी वर्षा, तूफान की लहरों या बर्फबारी के परिणामस्वरूप हो सकती है।
वे जीवन, संपत्ति और बुनियादी ढांचे के लिए जोखिम पैदा करते हैं।
तैयारियों के लिए बाढ़ प्रवण क्षेत्रों की पहचान करना महत्वपूर्ण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बाढ़ प्रतिक्रिया में प्रमुख हितधारक</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414996" y="1406769"/>
            <a:ext cx="8159262" cy="244146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प्रतिक्रिया प्रयासों में स्थानीय, राज्य और संघीय एजेंसियां महत्वपूर्ण भूमिका निभाती हैं।
गैर-सरकारी संगठन (एनजीओ) अक्सर आवश्यक सहायता प्रदान करते हैं।
जमीनी सहायता के लिए सामुदायिक स्वयंसेवक महत्वपूर्ण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आपातकालीन प्रबंधन एजेंसियां</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605034" y="1447638"/>
            <a:ext cx="7945266" cy="2248223"/>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आपातकालीन प्रबंधन एजेंसियां आपदा प्रतिक्रिया प्रयासों का समन्वय करती हैं।
वे योजनाएं विकसित करते हैं, प्रशिक्षण आयोजित करते हैं और संसाधन आवंटन की देखरेख करते हैं।
आपदाओं के दौरान प्रभावी संचार के लिए उनका नेतृत्व महत्वपूर्ण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स्थानीय सरकार की जिम्मेदारियां</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471268" y="1635394"/>
            <a:ext cx="8412479" cy="276225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स्थानीय सरकारें बाढ़ की आपात स्थिति के लिए पहले उत्तरदाता हैं।</a:t>
            </a:r>
            <a:endParaRPr lang="en-US" sz="2000" dirty="0">
              <a:latin typeface="Times New Roman" panose="02020603050405020304" pitchFamily="18" charset="0"/>
              <a:cs typeface="Times New Roman" panose="02020603050405020304" pitchFamily="18" charset="0"/>
            </a:endParaRPr>
          </a:p>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वे निकासी आदेशों और सार्वजनिक सुरक्षा को लागू करने के लिए जिम्मेदार हैं।
स्थानीय अधिकारियों को क्षति का आकलन करना चाहिए और राज्य या संघीय सहायता का अनुरोध करना चाहिए।</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dirty="0">
                <a:solidFill>
                  <a:srgbClr val="277884"/>
                </a:solidFill>
                <a:latin typeface="Times New Roman" panose="02020603050405020304" pitchFamily="18" charset="0"/>
                <a:ea typeface="Optima" pitchFamily="34" charset="-122"/>
                <a:cs typeface="Times New Roman" panose="02020603050405020304" pitchFamily="18" charset="0"/>
              </a:rPr>
              <a:t>राज्य सरकार की भूमिका</a:t>
            </a:r>
            <a:endParaRPr lang="en-US" sz="2400" dirty="0">
              <a:latin typeface="Times New Roman" panose="02020603050405020304" pitchFamily="18" charset="0"/>
              <a:cs typeface="Times New Roman" panose="02020603050405020304" pitchFamily="18" charset="0"/>
            </a:endParaRPr>
          </a:p>
        </p:txBody>
      </p:sp>
      <p:sp>
        <p:nvSpPr>
          <p:cNvPr id="6" name="Text 4"/>
          <p:cNvSpPr/>
          <p:nvPr/>
        </p:nvSpPr>
        <p:spPr>
          <a:xfrm>
            <a:off x="478301" y="1339800"/>
            <a:ext cx="8187397" cy="2068052"/>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राज्य सरकारें स्थानीय एजेंसियों को संसाधन और सहायता प्रदान करती हैं।
वे क्षेत्रीय प्रतिक्रिया प्रयासों का समन्वय करते हैं और राज्य संसाधनों का प्रबंधन करते हैं।</a:t>
            </a:r>
            <a:endParaRPr lang="en-US" sz="2000" dirty="0">
              <a:latin typeface="Times New Roman" panose="02020603050405020304" pitchFamily="18" charset="0"/>
              <a:cs typeface="Times New Roman" panose="02020603050405020304" pitchFamily="18" charset="0"/>
            </a:endParaRPr>
          </a:p>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राज्य के अधिकारी भी पुनर्प्राप्ति(रिकवरी)और पुनर्निर्माण में महत्वपूर्ण भूमिका निभाते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जलीय आपदा के कारण</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287194" y="1298785"/>
            <a:ext cx="5723205" cy="3327401"/>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जल का स्तर बढ़ना 
भारी बारिश
जलवायु परिवर्तन
बांध या घाट टूटना 
बादल फटना
बांध से अतिरिक्त पानी छोड़ा जाना 
नदी के मार्ग में अनिश्चित परिवर्तन</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19344374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संघीय सरकार की भागीदारी</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520504" y="1419968"/>
            <a:ext cx="8102991" cy="1991209"/>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संघीय सरकार वित्तीय सहायता और संसाधन प्रदान करती है।</a:t>
            </a:r>
            <a:endParaRPr lang="en-US" sz="2000" dirty="0">
              <a:latin typeface="Times New Roman" panose="02020603050405020304" pitchFamily="18" charset="0"/>
              <a:cs typeface="Times New Roman" panose="02020603050405020304" pitchFamily="18" charset="0"/>
            </a:endParaRPr>
          </a:p>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फेमा(FEMA) जैसी एजेंसियां राष्ट्रीय प्रतिक्रिया प्रयासों और आपदा घोषणाओं का नेतृत्व करती हैं।</a:t>
            </a:r>
            <a:endParaRPr lang="en-US" sz="2000" dirty="0">
              <a:latin typeface="Times New Roman" panose="02020603050405020304" pitchFamily="18" charset="0"/>
              <a:cs typeface="Times New Roman" panose="02020603050405020304" pitchFamily="18" charset="0"/>
            </a:endParaRPr>
          </a:p>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वे लोजिस्टिक्स और दीर्घकालिक पुनर्प्राप्ति योजना में विशेषज्ञता प्रदान करते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5" name="Text 3"/>
          <p:cNvSpPr/>
          <p:nvPr/>
        </p:nvSpPr>
        <p:spPr>
          <a:xfrm>
            <a:off x="457200" y="22860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000" b="1" u="sng" dirty="0">
                <a:solidFill>
                  <a:srgbClr val="277884"/>
                </a:solidFill>
                <a:latin typeface="Times New Roman" panose="02020603050405020304" pitchFamily="18" charset="0"/>
                <a:ea typeface="Optima" pitchFamily="34" charset="-122"/>
                <a:cs typeface="Times New Roman" panose="02020603050405020304" pitchFamily="18" charset="0"/>
              </a:rPr>
              <a:t>गैर सरकारी संगठन(NGO) और सामुदायिक संगठन</a:t>
            </a:r>
            <a:endParaRPr lang="en-US" sz="2000" u="sng" dirty="0">
              <a:latin typeface="Times New Roman" panose="02020603050405020304" pitchFamily="18" charset="0"/>
              <a:cs typeface="Times New Roman" panose="02020603050405020304" pitchFamily="18" charset="0"/>
            </a:endParaRPr>
          </a:p>
        </p:txBody>
      </p:sp>
      <p:sp>
        <p:nvSpPr>
          <p:cNvPr id="6" name="Text 4"/>
          <p:cNvSpPr/>
          <p:nvPr/>
        </p:nvSpPr>
        <p:spPr>
          <a:xfrm>
            <a:off x="457200" y="1657350"/>
            <a:ext cx="8229600" cy="2031247"/>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गैर-सरकारी संगठन बाढ़ के दौरान तत्काल राहत और रिकवरी में सहायता प्रदान करते हैं।
वे अक्सर स्वयंसेवी प्रयासों का समन्वय करते हैं और आपूर्ति वितरित करते हैं।
उनकी उपस्थिति सरकार की प्रतिक्रिया क्षमताओं में अंतराल को कम करने में मदद करती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5" name="Text 3"/>
          <p:cNvSpPr/>
          <p:nvPr/>
        </p:nvSpPr>
        <p:spPr>
          <a:xfrm>
            <a:off x="1735810" y="236350"/>
            <a:ext cx="6090835"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सेना और नेशनल गार्ड की भूमिका</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520504" y="1612624"/>
            <a:ext cx="8102991" cy="2122945"/>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सेना बाढ़ के दौरान लॉजिस्टिक सहायता और जनशक्ति प्रदान कर सकती है।
नेशनल गार्ड इकाइयां खोज और बचाव कार्यों में सहायता कर सकती हैं।
वे चुनौतीपूर्ण परिस्थितियों में काम करने और सुरक्षा प्रदान करने के लिए प्रशिक्षित होते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सार्वजनिक सूचना और संचार</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478303" y="1375313"/>
            <a:ext cx="7894218" cy="2392874"/>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प्रभावी बाढ़ प्रतिक्रिया के लिए स्पष्ट संचार आवश्यक है।
एजेंसियों को बाढ़ की स्थिति और सुरक्षा पर समय पर अपडेट प्रदान करना चाहिए।
सार्वजनिक सूचना अभियान समुदायों को तैयारियों के बारे में शिक्षित कर सकते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5" name="Text 3"/>
          <p:cNvSpPr/>
          <p:nvPr/>
        </p:nvSpPr>
        <p:spPr>
          <a:xfrm>
            <a:off x="457200" y="22860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निर्णय लेने का ढांचा/रुपरेखा</a:t>
            </a:r>
            <a:endParaRPr lang="en-US" sz="2400" b="1" u="sng" dirty="0">
              <a:latin typeface="Times New Roman" panose="02020603050405020304" pitchFamily="18" charset="0"/>
              <a:cs typeface="Times New Roman" panose="02020603050405020304" pitchFamily="18" charset="0"/>
            </a:endParaRPr>
          </a:p>
        </p:txBody>
      </p:sp>
      <p:sp>
        <p:nvSpPr>
          <p:cNvPr id="6" name="Text 4"/>
          <p:cNvSpPr/>
          <p:nvPr/>
        </p:nvSpPr>
        <p:spPr>
          <a:xfrm>
            <a:off x="711679" y="1476434"/>
            <a:ext cx="7665139" cy="2054494"/>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की आपात स्थिति के दौरान त्वरित निर्णय लेना महत्वपूर्ण है।
कुशल समन्वय के लिए कमांड संरचनाएं स्थापित की जानी चाहिए।
नियमित अपडेट और आकलन चल रही प्रतिक्रिया रणनीतियों को सूचित करते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5" name="Text 3"/>
          <p:cNvSpPr/>
          <p:nvPr/>
        </p:nvSpPr>
        <p:spPr>
          <a:xfrm>
            <a:off x="457200" y="22860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संसाधनों की तैनाती </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801337" y="1535745"/>
            <a:ext cx="7541325" cy="2701548"/>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के दौरान संसाधनों की त्वरित तैनाती बेहद महत्वपूर्ण होती हैं।</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एजेंसियों को आवश्यकताओं का आकलन करना चाहिए और कर्मियों और उपकरणों को उचित आवंटित</a:t>
            </a:r>
            <a:r>
              <a:rPr lang="en-US" sz="2000" dirty="0">
                <a:solidFill>
                  <a:srgbClr val="222222"/>
                </a:solidFill>
                <a:latin typeface="Times New Roman" panose="02020603050405020304" pitchFamily="18" charset="0"/>
                <a:ea typeface="Optima" pitchFamily="34" charset="-122"/>
                <a:cs typeface="Times New Roman" panose="02020603050405020304" pitchFamily="18" charset="0"/>
              </a:rPr>
              <a:t> </a:t>
            </a: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करना चाहिए।</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लॉजिस्टिक की योजना यह सुनिश्चित करती है कि राहत सामग्री प्रभावित क्षेत्रों तक तुरंत समय पर पहुंचे।</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5" name="Text 3"/>
          <p:cNvSpPr/>
          <p:nvPr/>
        </p:nvSpPr>
        <p:spPr>
          <a:xfrm>
            <a:off x="1876386" y="173379"/>
            <a:ext cx="5525146"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सामुदायिक सहभागिता</a:t>
            </a:r>
            <a:endParaRPr lang="en-US" sz="2400" b="1" u="sng" dirty="0">
              <a:latin typeface="Times New Roman" panose="02020603050405020304" pitchFamily="18" charset="0"/>
              <a:cs typeface="Times New Roman" panose="02020603050405020304" pitchFamily="18" charset="0"/>
            </a:endParaRPr>
          </a:p>
        </p:txBody>
      </p:sp>
      <p:sp>
        <p:nvSpPr>
          <p:cNvPr id="6" name="Text 4"/>
          <p:cNvSpPr/>
          <p:nvPr/>
        </p:nvSpPr>
        <p:spPr>
          <a:xfrm>
            <a:off x="1077133" y="1728384"/>
            <a:ext cx="7276454" cy="2146192"/>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समुदायों को शामिल करने से लचीलापन और तैयारी बढ़ती है।
सार्वजनिक बैठकें निवासियों को जोखिम और प्रतिक्रिया योजनाओं के बारे में जानकारी दे सकती हैं।
संवेदनशील जनसंख्या की पहचान करने के लिए स्थानीय ज्ञान मूल्यवान होता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5" name="Text 3"/>
          <p:cNvSpPr/>
          <p:nvPr/>
        </p:nvSpPr>
        <p:spPr>
          <a:xfrm>
            <a:off x="457200" y="22860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प्रशिक्षण और तैयारी अभ्यास</a:t>
            </a:r>
            <a:endParaRPr lang="en-US" sz="2400" b="1" u="sng" dirty="0">
              <a:latin typeface="Times New Roman" panose="02020603050405020304" pitchFamily="18" charset="0"/>
              <a:cs typeface="Times New Roman" panose="02020603050405020304" pitchFamily="18" charset="0"/>
            </a:endParaRPr>
          </a:p>
        </p:txBody>
      </p:sp>
      <p:sp>
        <p:nvSpPr>
          <p:cNvPr id="6" name="Text 4"/>
          <p:cNvSpPr/>
          <p:nvPr/>
        </p:nvSpPr>
        <p:spPr>
          <a:xfrm>
            <a:off x="596685" y="1910489"/>
            <a:ext cx="8035871" cy="2064826"/>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नियमित प्रशिक्षण यह सुनिश्चित करता है कि सभी हितधारक बाढ़ की घटनाओं के लिए तैयार हैं।
नकली अभ्यास(सिमुलेटेड ड्रिल) प्रतिक्रिया योजनाओं और समन्वय को और बेहतर करने में मदद कर सकते हैं।
सतत शिक्षा एजेंसियों को सर्वोत्तम प्रक्रियाओं पर अद्यतन रखती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5" name="Text 3"/>
          <p:cNvSpPr/>
          <p:nvPr/>
        </p:nvSpPr>
        <p:spPr>
          <a:xfrm>
            <a:off x="2011680" y="276013"/>
            <a:ext cx="533532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पुनर्प्राप्ति योजना</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300709" y="1481146"/>
            <a:ext cx="6757261" cy="268605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प्रतिक्रिया चरण के दौरान पुनर्प्राप्ति योजना शुरू होनी चाहिए।
दीर्घकालिक पुनर्प्राप्ति में बुनियादी ढांचे और सहायक प्रणालियों का पुनर्निर्माण शामिल है।
प्रभावी पुनर्प्राप्ति के लिए एजेंसियों के बीच सहयोग आवश्यक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वित्तपोषण और संसाधन प्रबंधन</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462211" y="1479736"/>
            <a:ext cx="8088089" cy="2311508"/>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आपातकालीन प्रतिक्रिया और पुनर्प्राप्ति के लिए पर्याप्त धनराशि आवश्यक है।
एजेंसियों को संसाधनों का प्रभावी ढंग से प्रबंधन करना चाहिए ताकि कमी की स्थिति न बने।
वित्तीय योजना बाढ़ के बाद निरंतर प्रयासों का बनाए रखने में सहायक होती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447800" y="228600"/>
            <a:ext cx="65088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जलीय आपदाओं के प्रकार</a:t>
            </a:r>
            <a:endParaRPr lang="en-US" sz="2400" u="sng"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sp>
        <p:nvSpPr>
          <p:cNvPr id="6" name="Text 4"/>
          <p:cNvSpPr/>
          <p:nvPr/>
        </p:nvSpPr>
        <p:spPr>
          <a:xfrm>
            <a:off x="1751428" y="1739054"/>
            <a:ext cx="5225105" cy="2677159"/>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SzTx/>
              <a:buChar char="•"/>
            </a:pPr>
            <a:r>
              <a:rPr lang="hi-IN" sz="2800" dirty="0">
                <a:solidFill>
                  <a:srgbClr val="222222"/>
                </a:solidFill>
                <a:latin typeface="Times New Roman" panose="02020603050405020304" pitchFamily="18" charset="0"/>
                <a:ea typeface="Optima" pitchFamily="34" charset="-122"/>
                <a:cs typeface="Times New Roman" panose="02020603050405020304" pitchFamily="18" charset="0"/>
              </a:rPr>
              <a:t>बाढ़ 
तूफानी लहरें
सुनामी
ज्वारीय लहरें</a:t>
            </a:r>
            <a:endParaRPr lang="en-US" sz="2800" dirty="0">
              <a:latin typeface="Times New Roman" panose="02020603050405020304" pitchFamily="18" charset="0"/>
              <a:cs typeface="Times New Roman" panose="02020603050405020304" pitchFamily="18" charset="0"/>
            </a:endParaRPr>
          </a:p>
        </p:txBody>
      </p:sp>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147467289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बाढ़ के बाद का मूल्यांकन</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400929" y="1501237"/>
            <a:ext cx="7906162" cy="2141026"/>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प्रतिक्रिया प्रयासों का मूल्यांकन सफलताओं और सुधार के क्षेत्रों की पहचान करने में मदद करता है।
हितधारकों से प्रतिक्रिया भविष्य की तैयारियों को बढ़ा सकती है।
सीखे गए सबक बेहतर रणनीतियों के विकास में योगदान करते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कानूनी और नियामक विचार</a:t>
            </a:r>
            <a:endParaRPr lang="en-US" sz="2400" b="1" u="sng" dirty="0">
              <a:latin typeface="Times New Roman" panose="02020603050405020304" pitchFamily="18" charset="0"/>
              <a:cs typeface="Times New Roman" panose="02020603050405020304" pitchFamily="18" charset="0"/>
            </a:endParaRPr>
          </a:p>
        </p:txBody>
      </p:sp>
      <p:sp>
        <p:nvSpPr>
          <p:cNvPr id="6" name="Text 4"/>
          <p:cNvSpPr/>
          <p:nvPr/>
        </p:nvSpPr>
        <p:spPr>
          <a:xfrm>
            <a:off x="485335" y="1349325"/>
            <a:ext cx="7790759" cy="2040287"/>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कानूनी ढांचे आपातकालीन प्रतिक्रिया और संसाधन आवंटन को नियंत्रित करते हैं।
नियमों का अनुपालन आपदाओं के दौरान जवाबदेही सुनिश्चित करता है।
सभी प्रतिक्रिया एजेंसियों के लिए दायित्व संबंधी मुद्दों को समझना महत्वपूर्ण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सहयोग का महत्व</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872198" y="1938903"/>
            <a:ext cx="7179172" cy="233863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200000"/>
              </a:lnSpc>
              <a:buSzTx/>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हितधारकों के बीच सहयोग समग्र प्रभावशीलता को बढ़ाता है।
संसाधनों और सूचनाओं को साझा करने से बेहतर परिणाम मिलते हैं।
साझेदारी का निर्माण सामुदायिक लचीलापन और पुनर्प्राप्ति क्षमता को मजबूत करता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निष्कर्ष और कार्यवाही के लिए आह्वान</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901882" y="1583774"/>
            <a:ext cx="6687519" cy="2231433"/>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प्रभावी बाढ़ प्रतिक्रिया के लिए अच्छी तरह से परिभाषित स्पष्ट भूमिकाओं और समन्वित प्रयासों की आवश्यकता होती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तैयारी के लिए निरंतर प्रशिक्षण और सामुदायिक सहभागिता अत्यंत महत्वपूर्ण है।</a:t>
            </a:r>
          </a:p>
          <a:p>
            <a:pPr marL="342900" indent="-342900" algn="just">
              <a:buSzTx/>
              <a:buFont typeface="Arial" panose="020B0604020202020204" pitchFamily="34" charset="0"/>
              <a:buChar char="•"/>
            </a:pPr>
            <a:endParaRPr lang="hi-IN" sz="2000" dirty="0">
              <a:solidFill>
                <a:srgbClr val="222222"/>
              </a:solidFill>
              <a:latin typeface="Times New Roman" panose="02020603050405020304" pitchFamily="18" charset="0"/>
              <a:ea typeface="Optima" pitchFamily="34" charset="-122"/>
              <a:cs typeface="Times New Roman" panose="02020603050405020304" pitchFamily="18" charset="0"/>
            </a:endParaRPr>
          </a:p>
          <a:p>
            <a:pPr marL="342900" indent="-342900" algn="just">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साथ मिलकर, हम बाढ़ की स्थिति में अधिक लचीला समाज बना सकते हैं।</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D2F686-1418-D3C9-22CA-5096E875DDD0}"/>
            </a:ext>
          </a:extLst>
        </p:cNvPr>
        <p:cNvGrpSpPr/>
        <p:nvPr/>
      </p:nvGrpSpPr>
      <p:grpSpPr>
        <a:xfrm>
          <a:off x="0" y="0"/>
          <a:ext cx="0" cy="0"/>
          <a:chOff x="0" y="0"/>
          <a:chExt cx="0" cy="0"/>
        </a:xfrm>
      </p:grpSpPr>
      <p:sp>
        <p:nvSpPr>
          <p:cNvPr id="5" name="Text 3">
            <a:extLst>
              <a:ext uri="{FF2B5EF4-FFF2-40B4-BE49-F238E27FC236}">
                <a16:creationId xmlns:a16="http://schemas.microsoft.com/office/drawing/2014/main" xmlns="" id="{E846793F-7038-1B4C-E16C-C0F23179BBF1}"/>
              </a:ext>
            </a:extLst>
          </p:cNvPr>
          <p:cNvSpPr/>
          <p:nvPr/>
        </p:nvSpPr>
        <p:spPr>
          <a:xfrm>
            <a:off x="2100020" y="120112"/>
            <a:ext cx="50292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समीक्षा</a:t>
            </a:r>
            <a:r>
              <a:rPr lang="en-US" sz="2400" b="1" u="sng" dirty="0">
                <a:solidFill>
                  <a:srgbClr val="277884"/>
                </a:solidFill>
                <a:latin typeface="Optima" pitchFamily="34" charset="0"/>
                <a:ea typeface="Optima" pitchFamily="34" charset="-122"/>
                <a:cs typeface="Optima" pitchFamily="34" charset="-120"/>
              </a:rPr>
              <a:t> </a:t>
            </a:r>
            <a:endParaRPr lang="en-US" sz="2400" u="sng" dirty="0"/>
          </a:p>
        </p:txBody>
      </p:sp>
      <p:sp>
        <p:nvSpPr>
          <p:cNvPr id="6" name="Text 4">
            <a:extLst>
              <a:ext uri="{FF2B5EF4-FFF2-40B4-BE49-F238E27FC236}">
                <a16:creationId xmlns:a16="http://schemas.microsoft.com/office/drawing/2014/main" xmlns="" id="{3AF93008-0B07-E834-4CAF-68073DA6CAA1}"/>
              </a:ext>
            </a:extLst>
          </p:cNvPr>
          <p:cNvSpPr/>
          <p:nvPr/>
        </p:nvSpPr>
        <p:spPr>
          <a:xfrm>
            <a:off x="977705" y="1336729"/>
            <a:ext cx="7089163" cy="320040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अब आप सक्षम हैं: -
जलीय आपदा की परिभाषित देना में 
जलीय आपदा के कारणों की सूची बनाना में  
जलीय आपदा के प्रकारों का वर्णन करने में 
क्या करें और क्या न करें की सूची बनाने में 
एसओपी(SOP) और जलीय आपदा का परिचय देने में </a:t>
            </a:r>
            <a:r>
              <a:rPr lang="en-US" sz="2000" dirty="0">
                <a:solidFill>
                  <a:srgbClr val="222222"/>
                </a:solidFill>
                <a:latin typeface="Times New Roman" panose="02020603050405020304" pitchFamily="18" charset="0"/>
                <a:ea typeface="Optima" pitchFamily="34" charset="-122"/>
                <a:cs typeface="Times New Roman" panose="02020603050405020304" pitchFamily="18" charset="0"/>
              </a:rPr>
              <a:t>   </a:t>
            </a:r>
          </a:p>
          <a:p>
            <a:pPr marL="342900" indent="-342900">
              <a:buSzTx/>
              <a:buChar char="•"/>
            </a:pPr>
            <a:endParaRPr lang="en-US" sz="2000" dirty="0"/>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378186363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8E8FDC-0FBE-FCDB-1CDA-51C6F6B960A6}"/>
            </a:ext>
          </a:extLst>
        </p:cNvPr>
        <p:cNvGrpSpPr/>
        <p:nvPr/>
      </p:nvGrpSpPr>
      <p:grpSpPr>
        <a:xfrm>
          <a:off x="0" y="0"/>
          <a:ext cx="0" cy="0"/>
          <a:chOff x="0" y="0"/>
          <a:chExt cx="0" cy="0"/>
        </a:xfrm>
      </p:grpSpPr>
      <p:sp>
        <p:nvSpPr>
          <p:cNvPr id="5" name="Text 3">
            <a:extLst>
              <a:ext uri="{FF2B5EF4-FFF2-40B4-BE49-F238E27FC236}">
                <a16:creationId xmlns:a16="http://schemas.microsoft.com/office/drawing/2014/main" xmlns="" id="{133405D7-40E4-B6AF-B786-F8493E9E98F8}"/>
              </a:ext>
            </a:extLst>
          </p:cNvPr>
          <p:cNvSpPr/>
          <p:nvPr/>
        </p:nvSpPr>
        <p:spPr>
          <a:xfrm>
            <a:off x="457200" y="174879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4000" b="1" dirty="0">
                <a:solidFill>
                  <a:srgbClr val="277884"/>
                </a:solidFill>
                <a:latin typeface="Times New Roman" panose="02020603050405020304" pitchFamily="18" charset="0"/>
                <a:ea typeface="Optima" pitchFamily="34" charset="-122"/>
                <a:cs typeface="Times New Roman" panose="02020603050405020304" pitchFamily="18" charset="0"/>
              </a:rPr>
              <a:t>कोई प्रश्न</a:t>
            </a:r>
            <a:endParaRPr lang="en-US" sz="4000" dirty="0">
              <a:latin typeface="Times New Roman" panose="02020603050405020304" pitchFamily="18" charset="0"/>
              <a:cs typeface="Times New Roman" panose="02020603050405020304" pitchFamily="18" charset="0"/>
            </a:endParaRPr>
          </a:p>
        </p:txBody>
      </p:sp>
      <p:pic>
        <p:nvPicPr>
          <p:cNvPr id="3" name="Picture 2"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4" name="Picture 3"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237852262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AB7351-35CF-8CCE-AEA4-86A8CCE7FF1F}"/>
            </a:ext>
          </a:extLst>
        </p:cNvPr>
        <p:cNvGrpSpPr/>
        <p:nvPr/>
      </p:nvGrpSpPr>
      <p:grpSpPr>
        <a:xfrm>
          <a:off x="0" y="0"/>
          <a:ext cx="0" cy="0"/>
          <a:chOff x="0" y="0"/>
          <a:chExt cx="0" cy="0"/>
        </a:xfrm>
      </p:grpSpPr>
      <p:sp>
        <p:nvSpPr>
          <p:cNvPr id="5" name="Text 3">
            <a:extLst>
              <a:ext uri="{FF2B5EF4-FFF2-40B4-BE49-F238E27FC236}">
                <a16:creationId xmlns:a16="http://schemas.microsoft.com/office/drawing/2014/main" xmlns="" id="{64C2E1EC-6F7E-3167-FC21-96331F88A21C}"/>
              </a:ext>
            </a:extLst>
          </p:cNvPr>
          <p:cNvSpPr/>
          <p:nvPr/>
        </p:nvSpPr>
        <p:spPr>
          <a:xfrm>
            <a:off x="457200" y="1748790"/>
            <a:ext cx="8229600"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8000" b="1" dirty="0">
                <a:solidFill>
                  <a:srgbClr val="277884"/>
                </a:solidFill>
                <a:latin typeface="Times New Roman" panose="02020603050405020304" pitchFamily="18" charset="0"/>
                <a:ea typeface="Optima" pitchFamily="34" charset="-122"/>
                <a:cs typeface="Times New Roman" panose="02020603050405020304" pitchFamily="18" charset="0"/>
              </a:rPr>
              <a:t>धन्यवाद</a:t>
            </a:r>
            <a:endParaRPr lang="en-US" sz="8000" dirty="0">
              <a:latin typeface="Times New Roman" panose="02020603050405020304" pitchFamily="18" charset="0"/>
              <a:cs typeface="Times New Roman" panose="02020603050405020304" pitchFamily="18" charset="0"/>
            </a:endParaRPr>
          </a:p>
        </p:txBody>
      </p:sp>
      <p:pic>
        <p:nvPicPr>
          <p:cNvPr id="3" name="Picture 2"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4" name="Picture 3"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19360490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423358" y="228600"/>
            <a:ext cx="6533242" cy="82296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जलीय आपदा के प्रभाव</a:t>
            </a:r>
            <a:endParaRPr lang="en-US" sz="2400" u="sng" dirty="0">
              <a:latin typeface="Times New Roman" panose="02020603050405020304" pitchFamily="18" charset="0"/>
              <a:cs typeface="Times New Roman" panose="02020603050405020304" pitchFamily="18" charset="0"/>
            </a:endParaRPr>
          </a:p>
        </p:txBody>
      </p:sp>
      <p:sp>
        <p:nvSpPr>
          <p:cNvPr id="6" name="Text 4"/>
          <p:cNvSpPr/>
          <p:nvPr/>
        </p:nvSpPr>
        <p:spPr>
          <a:xfrm>
            <a:off x="1871004" y="1461346"/>
            <a:ext cx="6135078" cy="320040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SzTx/>
            </a:pPr>
            <a:r>
              <a:rPr lang="en-US" sz="2400" dirty="0">
                <a:solidFill>
                  <a:srgbClr val="222222"/>
                </a:solidFill>
                <a:latin typeface="Times New Roman" panose="02020603050405020304" pitchFamily="18" charset="0"/>
                <a:ea typeface="Optima" pitchFamily="34" charset="-122"/>
                <a:cs typeface="Times New Roman" panose="02020603050405020304" pitchFamily="18" charset="0"/>
              </a:rPr>
              <a:t> </a:t>
            </a:r>
            <a:r>
              <a:rPr lang="hi-IN" sz="2400" dirty="0">
                <a:solidFill>
                  <a:srgbClr val="222222"/>
                </a:solidFill>
                <a:latin typeface="Times New Roman" panose="02020603050405020304" pitchFamily="18" charset="0"/>
                <a:ea typeface="Optima" pitchFamily="34" charset="-122"/>
                <a:cs typeface="Times New Roman" panose="02020603050405020304" pitchFamily="18" charset="0"/>
              </a:rPr>
              <a:t>मानव जीवन की हानि</a:t>
            </a:r>
            <a:endParaRPr lang="en-US" sz="2400" dirty="0">
              <a:solidFill>
                <a:srgbClr val="222222"/>
              </a:solidFill>
              <a:latin typeface="Times New Roman" panose="02020603050405020304" pitchFamily="18" charset="0"/>
              <a:ea typeface="Optima" pitchFamily="34" charset="-122"/>
              <a:cs typeface="Times New Roman" panose="02020603050405020304" pitchFamily="18" charset="0"/>
            </a:endParaRPr>
          </a:p>
          <a:p>
            <a:pPr algn="just">
              <a:lnSpc>
                <a:spcPct val="150000"/>
              </a:lnSpc>
              <a:buSzTx/>
            </a:pPr>
            <a:r>
              <a:rPr lang="en-US" sz="2400" dirty="0">
                <a:solidFill>
                  <a:srgbClr val="222222"/>
                </a:solidFill>
                <a:latin typeface="Times New Roman" panose="02020603050405020304" pitchFamily="18" charset="0"/>
                <a:ea typeface="Optima" pitchFamily="34" charset="-122"/>
                <a:cs typeface="Times New Roman" panose="02020603050405020304" pitchFamily="18" charset="0"/>
              </a:rPr>
              <a:t> </a:t>
            </a:r>
            <a:r>
              <a:rPr lang="hi-IN" sz="2400" dirty="0">
                <a:solidFill>
                  <a:srgbClr val="222222"/>
                </a:solidFill>
                <a:latin typeface="Times New Roman" panose="02020603050405020304" pitchFamily="18" charset="0"/>
                <a:ea typeface="Optima" pitchFamily="34" charset="-122"/>
                <a:cs typeface="Times New Roman" panose="02020603050405020304" pitchFamily="18" charset="0"/>
              </a:rPr>
              <a:t>चोट लगना</a:t>
            </a:r>
            <a:endParaRPr lang="en-US" sz="2400" dirty="0">
              <a:solidFill>
                <a:srgbClr val="222222"/>
              </a:solidFill>
              <a:latin typeface="Times New Roman" panose="02020603050405020304" pitchFamily="18" charset="0"/>
              <a:ea typeface="Optima" pitchFamily="34" charset="-122"/>
              <a:cs typeface="Times New Roman" panose="02020603050405020304" pitchFamily="18" charset="0"/>
            </a:endParaRPr>
          </a:p>
          <a:p>
            <a:pPr>
              <a:lnSpc>
                <a:spcPct val="150000"/>
              </a:lnSpc>
              <a:buSzTx/>
            </a:pPr>
            <a:r>
              <a:rPr lang="en-US" sz="2400" dirty="0">
                <a:solidFill>
                  <a:srgbClr val="222222"/>
                </a:solidFill>
                <a:latin typeface="Times New Roman" panose="02020603050405020304" pitchFamily="18" charset="0"/>
                <a:ea typeface="Optima" pitchFamily="34" charset="-122"/>
                <a:cs typeface="Times New Roman" panose="02020603050405020304" pitchFamily="18" charset="0"/>
              </a:rPr>
              <a:t> </a:t>
            </a:r>
            <a:r>
              <a:rPr lang="hi-IN" sz="2400" dirty="0">
                <a:solidFill>
                  <a:srgbClr val="222222"/>
                </a:solidFill>
                <a:latin typeface="Times New Roman" panose="02020603050405020304" pitchFamily="18" charset="0"/>
                <a:ea typeface="Optima" pitchFamily="34" charset="-122"/>
                <a:cs typeface="Times New Roman" panose="02020603050405020304" pitchFamily="18" charset="0"/>
              </a:rPr>
              <a:t>आजीविका का नुकसान</a:t>
            </a:r>
            <a:endParaRPr lang="en-US" sz="2400" dirty="0">
              <a:solidFill>
                <a:srgbClr val="222222"/>
              </a:solidFill>
              <a:latin typeface="Times New Roman" panose="02020603050405020304" pitchFamily="18" charset="0"/>
              <a:ea typeface="Optima" pitchFamily="34" charset="-122"/>
              <a:cs typeface="Times New Roman" panose="02020603050405020304" pitchFamily="18" charset="0"/>
            </a:endParaRPr>
          </a:p>
          <a:p>
            <a:pPr>
              <a:lnSpc>
                <a:spcPct val="150000"/>
              </a:lnSpc>
              <a:buSzTx/>
            </a:pPr>
            <a:r>
              <a:rPr lang="en-US" sz="2400" dirty="0">
                <a:solidFill>
                  <a:srgbClr val="222222"/>
                </a:solidFill>
                <a:latin typeface="Times New Roman" panose="02020603050405020304" pitchFamily="18" charset="0"/>
                <a:ea typeface="Optima" pitchFamily="34" charset="-122"/>
                <a:cs typeface="Times New Roman" panose="02020603050405020304" pitchFamily="18" charset="0"/>
              </a:rPr>
              <a:t> </a:t>
            </a:r>
            <a:r>
              <a:rPr lang="hi-IN" sz="2400" dirty="0">
                <a:solidFill>
                  <a:srgbClr val="222222"/>
                </a:solidFill>
                <a:latin typeface="Times New Roman" panose="02020603050405020304" pitchFamily="18" charset="0"/>
                <a:ea typeface="Optima" pitchFamily="34" charset="-122"/>
                <a:cs typeface="Times New Roman" panose="02020603050405020304" pitchFamily="18" charset="0"/>
              </a:rPr>
              <a:t>विस्थापन(घर से बेघर होना )</a:t>
            </a:r>
          </a:p>
          <a:p>
            <a:pPr>
              <a:lnSpc>
                <a:spcPct val="150000"/>
              </a:lnSpc>
              <a:buSzTx/>
            </a:pPr>
            <a:r>
              <a:rPr lang="en-US" sz="2400" dirty="0">
                <a:solidFill>
                  <a:srgbClr val="222222"/>
                </a:solidFill>
                <a:latin typeface="Times New Roman" panose="02020603050405020304" pitchFamily="18" charset="0"/>
                <a:ea typeface="Optima" pitchFamily="34" charset="-122"/>
                <a:cs typeface="Times New Roman" panose="02020603050405020304" pitchFamily="18" charset="0"/>
              </a:rPr>
              <a:t> </a:t>
            </a:r>
            <a:r>
              <a:rPr lang="hi-IN" sz="2400" dirty="0">
                <a:solidFill>
                  <a:srgbClr val="222222"/>
                </a:solidFill>
                <a:latin typeface="Times New Roman" panose="02020603050405020304" pitchFamily="18" charset="0"/>
                <a:ea typeface="Optima" pitchFamily="34" charset="-122"/>
                <a:cs typeface="Times New Roman" panose="02020603050405020304" pitchFamily="18" charset="0"/>
              </a:rPr>
              <a:t>बीमारियों का फैलना</a:t>
            </a:r>
            <a:endParaRPr lang="en-US" sz="24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15452796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457200" y="228600"/>
            <a:ext cx="8229600" cy="104775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आपदा से पहले क्या करें और क्या न करें</a:t>
            </a:r>
            <a:endParaRPr lang="en-US" sz="2400" dirty="0">
              <a:solidFill>
                <a:srgbClr val="277884"/>
              </a:solidFill>
              <a:latin typeface="Times New Roman" panose="02020603050405020304" pitchFamily="18" charset="0"/>
              <a:ea typeface="Optima" pitchFamily="34" charset="-122"/>
              <a:cs typeface="Times New Roman" panose="02020603050405020304" pitchFamily="18" charset="0"/>
            </a:endParaRPr>
          </a:p>
        </p:txBody>
      </p:sp>
      <p:sp>
        <p:nvSpPr>
          <p:cNvPr id="6" name="Text 4"/>
          <p:cNvSpPr/>
          <p:nvPr/>
        </p:nvSpPr>
        <p:spPr>
          <a:xfrm>
            <a:off x="675248" y="1501987"/>
            <a:ext cx="8124093" cy="320040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अफवाहों पर ध्यान न दें, शांत रहें और घबराएं नहीं।
आपातकालीन संचार के लिए अपने मोबाइल फोन को चार्ज रखें।
 मौसम की जानकारी के लिए रेडियो सुनें, टीवी देखें और समाचार - पत्र पढ़ें।
मवेशियों/पशुओं की सुरक्षा सुनिश्चित करने के लिए उन्हें खुला रखें।
सुरक्षा और अस्तित्व के लिए आवश्यक वस्तुओं के साथ एक आपातकालीन किट तैयार करें।
अपने दस्तावेज और कीमती सामान वाटर प्रूफ बैग में रखें।</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36691482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457200" y="228600"/>
            <a:ext cx="8229600" cy="104775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आपदा से पहले क्या करें और क्या न करें</a:t>
            </a:r>
            <a:endParaRPr lang="en-US" sz="2400" b="1" u="sng" dirty="0">
              <a:solidFill>
                <a:srgbClr val="277884"/>
              </a:solidFill>
              <a:latin typeface="Times New Roman" panose="02020603050405020304" pitchFamily="18" charset="0"/>
              <a:ea typeface="Optima" pitchFamily="34" charset="-122"/>
              <a:cs typeface="Times New Roman" panose="02020603050405020304" pitchFamily="18" charset="0"/>
            </a:endParaRPr>
          </a:p>
        </p:txBody>
      </p:sp>
      <p:sp>
        <p:nvSpPr>
          <p:cNvPr id="6" name="Text 4"/>
          <p:cNvSpPr/>
          <p:nvPr/>
        </p:nvSpPr>
        <p:spPr>
          <a:xfrm>
            <a:off x="907365" y="1960457"/>
            <a:ext cx="7455877" cy="2762250"/>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निकटतम आश्रय/ऊँचे पक्के घर तक जाने के सुरक्षित मार्गों को जान लें ।
सरकारी अधिकारियों के निर्देश पर तुरंत सुरक्षित स्थानों पर जाएँ । 
कम से कम एक सप्ताह के लिए पर्याप्त तैयार भोजन और पानी स्टोर करें ।
फ्लैश फ्लड क्षेत्रों जैसे नहरों, धाराओं, जल निकासी चैनलों से अवगत रहें ।</a:t>
            </a:r>
            <a:endParaRPr lang="en-US" sz="20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24086148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457200" y="228600"/>
            <a:ext cx="8229600" cy="1047750"/>
          </a:xfrm>
          <a:prstGeom prst="rect">
            <a:avLst/>
          </a:prstGeom>
          <a:noFill/>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i-IN" sz="2400" b="1" u="sng" dirty="0">
                <a:solidFill>
                  <a:srgbClr val="277884"/>
                </a:solidFill>
                <a:latin typeface="Times New Roman" panose="02020603050405020304" pitchFamily="18" charset="0"/>
                <a:ea typeface="Optima" pitchFamily="34" charset="-122"/>
                <a:cs typeface="Times New Roman" panose="02020603050405020304" pitchFamily="18" charset="0"/>
              </a:rPr>
              <a:t>आपदा के दौरान क्या करें और क्या न करें</a:t>
            </a:r>
            <a:endParaRPr lang="en-US" sz="2400" dirty="0">
              <a:solidFill>
                <a:srgbClr val="277884"/>
              </a:solidFill>
              <a:latin typeface="Optima" pitchFamily="34" charset="0"/>
              <a:ea typeface="Optima" pitchFamily="34" charset="-122"/>
              <a:cs typeface="Optima" pitchFamily="34" charset="-120"/>
            </a:endParaRPr>
          </a:p>
        </p:txBody>
      </p:sp>
      <p:sp>
        <p:nvSpPr>
          <p:cNvPr id="6" name="Text 4"/>
          <p:cNvSpPr/>
          <p:nvPr/>
        </p:nvSpPr>
        <p:spPr>
          <a:xfrm>
            <a:off x="633046" y="1786467"/>
            <a:ext cx="7920111" cy="2365586"/>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SzTx/>
              <a:buFont typeface="Arial" panose="020B0604020202020204" pitchFamily="34" charset="0"/>
              <a:buChar char="•"/>
            </a:pP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बाढ़ के पानी में प्रवेश न करें। यदि आपको आवश्यकता हो, तो उपयुक्त जूते पहनें।
सीवरेज लाइनों, गटर, नालियों, पुलिया आदि से दूर रहें।
करंट लगने से बचने के लिए बिजली के खंभों और गिरी हुई बिजली लाइनों से दूर रहें।
किसी भी खुली नालियों या मैनहोल को दिखाई देने वाले संकेतों के साथ चिह्नित करें (लाल झंडे या</a:t>
            </a:r>
            <a:r>
              <a:rPr lang="en-US" sz="2000" dirty="0">
                <a:solidFill>
                  <a:srgbClr val="222222"/>
                </a:solidFill>
                <a:latin typeface="Times New Roman" panose="02020603050405020304" pitchFamily="18" charset="0"/>
                <a:ea typeface="Optima" pitchFamily="34" charset="-122"/>
                <a:cs typeface="Times New Roman" panose="02020603050405020304" pitchFamily="18" charset="0"/>
              </a:rPr>
              <a:t> </a:t>
            </a:r>
            <a:r>
              <a:rPr lang="hi-IN" sz="2000" dirty="0">
                <a:solidFill>
                  <a:srgbClr val="222222"/>
                </a:solidFill>
                <a:latin typeface="Times New Roman" panose="02020603050405020304" pitchFamily="18" charset="0"/>
                <a:ea typeface="Optima" pitchFamily="34" charset="-122"/>
                <a:cs typeface="Times New Roman" panose="02020603050405020304" pitchFamily="18" charset="0"/>
              </a:rPr>
              <a:t>बैरिकेड्स)।</a:t>
            </a:r>
            <a:endParaRPr lang="en-US" sz="2000" dirty="0">
              <a:solidFill>
                <a:srgbClr val="222222"/>
              </a:solidFill>
              <a:latin typeface="Times New Roman" panose="02020603050405020304" pitchFamily="18" charset="0"/>
              <a:ea typeface="Optima" pitchFamily="34" charset="-122"/>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0" y="0"/>
            <a:ext cx="1423358"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7956600" y="-9525"/>
            <a:ext cx="1187400" cy="1111201"/>
          </a:xfrm>
          <a:prstGeom prst="rect">
            <a:avLst/>
          </a:prstGeom>
        </p:spPr>
      </p:pic>
    </p:spTree>
    <p:extLst>
      <p:ext uri="{BB962C8B-B14F-4D97-AF65-F5344CB8AC3E}">
        <p14:creationId xmlns:p14="http://schemas.microsoft.com/office/powerpoint/2010/main" val="36400058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9"/>
  <p:tag name="AS_OS" val="Unix 5.4.0.192"/>
  <p:tag name="AS_RELEASE_DATE" val="2024.02.14"/>
  <p:tag name="AS_TITLE" val="Aspose.Slides for .NET6"/>
  <p:tag name="AS_VERSION" val="24.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731</TotalTime>
  <Words>1840</Words>
  <Application>Microsoft Office PowerPoint</Application>
  <PresentationFormat>On-screen Show (16:9)</PresentationFormat>
  <Paragraphs>266</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Mangal</vt:lpstr>
      <vt:lpstr>MS PMincho</vt:lpstr>
      <vt:lpstr>Optima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ETAH KE CHITEH</dc:creator>
  <cp:lastModifiedBy>Administrator</cp:lastModifiedBy>
  <cp:revision>64</cp:revision>
  <cp:lastPrinted>2024-11-03T12:16:25Z</cp:lastPrinted>
  <dcterms:created xsi:type="dcterms:W3CDTF">2024-11-03T12:16:25Z</dcterms:created>
  <dcterms:modified xsi:type="dcterms:W3CDTF">2025-12-15T04:53:36Z</dcterms:modified>
</cp:coreProperties>
</file>