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210" r:id="rId2"/>
    <p:sldId id="1275" r:id="rId3"/>
    <p:sldId id="1281" r:id="rId4"/>
    <p:sldId id="1289" r:id="rId5"/>
    <p:sldId id="1283" r:id="rId6"/>
    <p:sldId id="1284" r:id="rId7"/>
    <p:sldId id="1290" r:id="rId8"/>
    <p:sldId id="1287" r:id="rId9"/>
    <p:sldId id="1291" r:id="rId10"/>
    <p:sldId id="1293" r:id="rId11"/>
    <p:sldId id="1292" r:id="rId12"/>
    <p:sldId id="298" r:id="rId13"/>
    <p:sldId id="1288" r:id="rId14"/>
    <p:sldId id="11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3" autoAdjust="0"/>
    <p:restoredTop sz="95324" autoAdjust="0"/>
  </p:normalViewPr>
  <p:slideViewPr>
    <p:cSldViewPr snapToGrid="0">
      <p:cViewPr varScale="1">
        <p:scale>
          <a:sx n="78" d="100"/>
          <a:sy n="78" d="100"/>
        </p:scale>
        <p:origin x="619"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9934C-567B-4C82-8D0B-A560E940ED4C}"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7E1F8-BF43-4F08-A7E5-EEBCDFA05A10}" type="slidenum">
              <a:rPr lang="en-US" smtClean="0"/>
              <a:t>‹#›</a:t>
            </a:fld>
            <a:endParaRPr lang="en-US"/>
          </a:p>
        </p:txBody>
      </p:sp>
    </p:spTree>
    <p:extLst>
      <p:ext uri="{BB962C8B-B14F-4D97-AF65-F5344CB8AC3E}">
        <p14:creationId xmlns:p14="http://schemas.microsoft.com/office/powerpoint/2010/main" val="298505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0A8A-9FD9-ABBC-3A51-52D4D8604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D9FCB08-019A-66E1-BF02-9DB17875B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7300903-156C-9BD8-1E47-EF9B0A4EC61D}"/>
              </a:ext>
            </a:extLst>
          </p:cNvPr>
          <p:cNvSpPr>
            <a:spLocks noGrp="1"/>
          </p:cNvSpPr>
          <p:nvPr>
            <p:ph type="dt" sz="half" idx="10"/>
          </p:nvPr>
        </p:nvSpPr>
        <p:spPr>
          <a:xfrm>
            <a:off x="838200" y="6356350"/>
            <a:ext cx="2743200" cy="365125"/>
          </a:xfrm>
          <a:prstGeom prst="rect">
            <a:avLst/>
          </a:prstGeom>
        </p:spPr>
        <p:txBody>
          <a:bodyPr/>
          <a:lstStyle/>
          <a:p>
            <a:fld id="{310FF02F-8B0F-44D7-8182-A9CE854381BE}" type="datetime1">
              <a:rPr lang="en-IN" smtClean="0"/>
              <a:t>17-01-2026</a:t>
            </a:fld>
            <a:endParaRPr lang="en-IN"/>
          </a:p>
        </p:txBody>
      </p:sp>
      <p:sp>
        <p:nvSpPr>
          <p:cNvPr id="5" name="Footer Placeholder 4">
            <a:extLst>
              <a:ext uri="{FF2B5EF4-FFF2-40B4-BE49-F238E27FC236}">
                <a16:creationId xmlns:a16="http://schemas.microsoft.com/office/drawing/2014/main" id="{E870FA06-99E1-DAD2-A4B8-83D516F6324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78F09787-3CE3-E6B2-6F53-69CB5EB565EA}"/>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238433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8EAE-B950-94FA-BFA8-BA5895D5B9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9CD95F-FBC3-334F-95AF-52C0F38E8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EBC977-3ABE-E80D-22E0-FA5262111050}"/>
              </a:ext>
            </a:extLst>
          </p:cNvPr>
          <p:cNvSpPr>
            <a:spLocks noGrp="1"/>
          </p:cNvSpPr>
          <p:nvPr>
            <p:ph type="dt" sz="half" idx="10"/>
          </p:nvPr>
        </p:nvSpPr>
        <p:spPr>
          <a:xfrm>
            <a:off x="838200" y="6356350"/>
            <a:ext cx="2743200" cy="365125"/>
          </a:xfrm>
          <a:prstGeom prst="rect">
            <a:avLst/>
          </a:prstGeom>
        </p:spPr>
        <p:txBody>
          <a:bodyPr/>
          <a:lstStyle/>
          <a:p>
            <a:fld id="{2FD9C399-FF5A-40AF-ABE2-567B339A0896}" type="datetime1">
              <a:rPr lang="en-IN" smtClean="0"/>
              <a:t>17-01-2026</a:t>
            </a:fld>
            <a:endParaRPr lang="en-IN"/>
          </a:p>
        </p:txBody>
      </p:sp>
      <p:sp>
        <p:nvSpPr>
          <p:cNvPr id="5" name="Footer Placeholder 4">
            <a:extLst>
              <a:ext uri="{FF2B5EF4-FFF2-40B4-BE49-F238E27FC236}">
                <a16:creationId xmlns:a16="http://schemas.microsoft.com/office/drawing/2014/main" id="{A643DE02-ED5D-DAEF-3ECD-24AEC1257E4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BC946C14-BFFF-722C-8B8F-36EC93D1AE13}"/>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159981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11C9A-181E-BF9A-FAC2-7CDEE7464A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422AF6-A47F-9CF1-8CDB-F8982D2AB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F0B117-50C6-BACF-A3EC-7648A245A9C1}"/>
              </a:ext>
            </a:extLst>
          </p:cNvPr>
          <p:cNvSpPr>
            <a:spLocks noGrp="1"/>
          </p:cNvSpPr>
          <p:nvPr>
            <p:ph type="dt" sz="half" idx="10"/>
          </p:nvPr>
        </p:nvSpPr>
        <p:spPr>
          <a:xfrm>
            <a:off x="838200" y="6356350"/>
            <a:ext cx="2743200" cy="365125"/>
          </a:xfrm>
          <a:prstGeom prst="rect">
            <a:avLst/>
          </a:prstGeom>
        </p:spPr>
        <p:txBody>
          <a:bodyPr/>
          <a:lstStyle/>
          <a:p>
            <a:fld id="{37D78D5A-E916-409B-8B03-9EAB43BF4075}" type="datetime1">
              <a:rPr lang="en-IN" smtClean="0"/>
              <a:t>17-01-2026</a:t>
            </a:fld>
            <a:endParaRPr lang="en-IN"/>
          </a:p>
        </p:txBody>
      </p:sp>
      <p:sp>
        <p:nvSpPr>
          <p:cNvPr id="5" name="Footer Placeholder 4">
            <a:extLst>
              <a:ext uri="{FF2B5EF4-FFF2-40B4-BE49-F238E27FC236}">
                <a16:creationId xmlns:a16="http://schemas.microsoft.com/office/drawing/2014/main" id="{3DAEA51A-CEE9-0B1E-B6EC-4B64B6C04029}"/>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6BD216E2-2BAD-A0D7-818F-6F93A4839EAD}"/>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5261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3262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9410-F6F5-E240-25EA-B251632090D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FD6C268-3C40-CEF8-5D1C-EC3FB58F22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D29FE0-9490-7BCA-D56D-C8942F99EBF3}"/>
              </a:ext>
            </a:extLst>
          </p:cNvPr>
          <p:cNvSpPr>
            <a:spLocks noGrp="1"/>
          </p:cNvSpPr>
          <p:nvPr>
            <p:ph type="dt" sz="half" idx="10"/>
          </p:nvPr>
        </p:nvSpPr>
        <p:spPr>
          <a:xfrm>
            <a:off x="838200" y="6356350"/>
            <a:ext cx="2743200" cy="365125"/>
          </a:xfrm>
          <a:prstGeom prst="rect">
            <a:avLst/>
          </a:prstGeom>
        </p:spPr>
        <p:txBody>
          <a:bodyPr/>
          <a:lstStyle/>
          <a:p>
            <a:fld id="{44D1E1E1-0C7B-4FA6-9069-BD162B88FD35}" type="datetime1">
              <a:rPr lang="en-IN" smtClean="0"/>
              <a:t>17-01-2026</a:t>
            </a:fld>
            <a:endParaRPr lang="en-IN"/>
          </a:p>
        </p:txBody>
      </p:sp>
      <p:sp>
        <p:nvSpPr>
          <p:cNvPr id="5" name="Footer Placeholder 4">
            <a:extLst>
              <a:ext uri="{FF2B5EF4-FFF2-40B4-BE49-F238E27FC236}">
                <a16:creationId xmlns:a16="http://schemas.microsoft.com/office/drawing/2014/main" id="{41DD1FD6-7DF5-3EF8-3D52-0121B7618411}"/>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EAF75B9D-E2C5-CF53-1175-D1861B27E5DC}"/>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82779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EF1D-870F-99FF-D282-3BAAC5A194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5C55B56-0DE2-9BD6-085A-412406304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79168-CC9F-5F02-9AD1-4B64FCADCCEE}"/>
              </a:ext>
            </a:extLst>
          </p:cNvPr>
          <p:cNvSpPr>
            <a:spLocks noGrp="1"/>
          </p:cNvSpPr>
          <p:nvPr>
            <p:ph type="dt" sz="half" idx="10"/>
          </p:nvPr>
        </p:nvSpPr>
        <p:spPr>
          <a:xfrm>
            <a:off x="838200" y="6356350"/>
            <a:ext cx="2743200" cy="365125"/>
          </a:xfrm>
          <a:prstGeom prst="rect">
            <a:avLst/>
          </a:prstGeom>
        </p:spPr>
        <p:txBody>
          <a:bodyPr/>
          <a:lstStyle/>
          <a:p>
            <a:fld id="{4A946D53-673B-47F8-BD9F-FE06D43B1374}" type="datetime1">
              <a:rPr lang="en-IN" smtClean="0"/>
              <a:t>17-01-2026</a:t>
            </a:fld>
            <a:endParaRPr lang="en-IN"/>
          </a:p>
        </p:txBody>
      </p:sp>
      <p:sp>
        <p:nvSpPr>
          <p:cNvPr id="5" name="Footer Placeholder 4">
            <a:extLst>
              <a:ext uri="{FF2B5EF4-FFF2-40B4-BE49-F238E27FC236}">
                <a16:creationId xmlns:a16="http://schemas.microsoft.com/office/drawing/2014/main" id="{EFC5739A-92DA-2186-C8AE-DB723F7CEAF4}"/>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2F1412B7-FBE7-8C23-DE58-5BBA8AEDAF62}"/>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129573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5451-6731-0780-0F7E-7E381B81C3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6087F5-5295-CDD9-28DF-573A9F75E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071A6D4-78A0-C73E-7FFD-188360AC1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D6CB8DF-4619-31EC-6AAA-C298B4A726C7}"/>
              </a:ext>
            </a:extLst>
          </p:cNvPr>
          <p:cNvSpPr>
            <a:spLocks noGrp="1"/>
          </p:cNvSpPr>
          <p:nvPr>
            <p:ph type="dt" sz="half" idx="10"/>
          </p:nvPr>
        </p:nvSpPr>
        <p:spPr>
          <a:xfrm>
            <a:off x="838200" y="6356350"/>
            <a:ext cx="2743200" cy="365125"/>
          </a:xfrm>
          <a:prstGeom prst="rect">
            <a:avLst/>
          </a:prstGeom>
        </p:spPr>
        <p:txBody>
          <a:bodyPr/>
          <a:lstStyle/>
          <a:p>
            <a:fld id="{D18D76F2-581C-44BB-BBE8-1A6A401B3BFF}" type="datetime1">
              <a:rPr lang="en-IN" smtClean="0"/>
              <a:t>17-01-2026</a:t>
            </a:fld>
            <a:endParaRPr lang="en-IN"/>
          </a:p>
        </p:txBody>
      </p:sp>
      <p:sp>
        <p:nvSpPr>
          <p:cNvPr id="6" name="Footer Placeholder 5">
            <a:extLst>
              <a:ext uri="{FF2B5EF4-FFF2-40B4-BE49-F238E27FC236}">
                <a16:creationId xmlns:a16="http://schemas.microsoft.com/office/drawing/2014/main" id="{41480FAC-159C-E98D-DAE2-F37E20988CDB}"/>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CA572B0C-B638-289E-F613-AE7A86445386}"/>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418071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AA00-C048-FC24-BE3F-FBB4074541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47C576-6A48-8812-61DC-099680454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70184-4DF9-0EDB-76D9-46F8F49F9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147EACC-4E38-FFC7-DFCB-6A812D939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15D17-5139-B37E-03BC-66B60ACC3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89DC7FF-B9F4-6CF6-0BEE-AD3087731BD8}"/>
              </a:ext>
            </a:extLst>
          </p:cNvPr>
          <p:cNvSpPr>
            <a:spLocks noGrp="1"/>
          </p:cNvSpPr>
          <p:nvPr>
            <p:ph type="dt" sz="half" idx="10"/>
          </p:nvPr>
        </p:nvSpPr>
        <p:spPr>
          <a:xfrm>
            <a:off x="838200" y="6356350"/>
            <a:ext cx="2743200" cy="365125"/>
          </a:xfrm>
          <a:prstGeom prst="rect">
            <a:avLst/>
          </a:prstGeom>
        </p:spPr>
        <p:txBody>
          <a:bodyPr/>
          <a:lstStyle/>
          <a:p>
            <a:fld id="{530611DD-F0DE-4EFF-903A-72F758BA95AF}" type="datetime1">
              <a:rPr lang="en-IN" smtClean="0"/>
              <a:t>17-01-2026</a:t>
            </a:fld>
            <a:endParaRPr lang="en-IN"/>
          </a:p>
        </p:txBody>
      </p:sp>
      <p:sp>
        <p:nvSpPr>
          <p:cNvPr id="8" name="Footer Placeholder 7">
            <a:extLst>
              <a:ext uri="{FF2B5EF4-FFF2-40B4-BE49-F238E27FC236}">
                <a16:creationId xmlns:a16="http://schemas.microsoft.com/office/drawing/2014/main" id="{DADC7938-67FA-9CEF-DC8B-F318049D040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E23A26C8-7342-083B-529A-1E7D9B880D03}"/>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405275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5370-9810-C30B-20C9-D73AE0C9B5A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EA4398A-2C7C-6AE4-7420-DB94504C215A}"/>
              </a:ext>
            </a:extLst>
          </p:cNvPr>
          <p:cNvSpPr>
            <a:spLocks noGrp="1"/>
          </p:cNvSpPr>
          <p:nvPr>
            <p:ph type="dt" sz="half" idx="10"/>
          </p:nvPr>
        </p:nvSpPr>
        <p:spPr>
          <a:xfrm>
            <a:off x="838200" y="6356350"/>
            <a:ext cx="2743200" cy="365125"/>
          </a:xfrm>
          <a:prstGeom prst="rect">
            <a:avLst/>
          </a:prstGeom>
        </p:spPr>
        <p:txBody>
          <a:bodyPr/>
          <a:lstStyle/>
          <a:p>
            <a:fld id="{72C7A0DD-9676-41E7-8388-726E561FCF48}" type="datetime1">
              <a:rPr lang="en-IN" smtClean="0"/>
              <a:t>17-01-2026</a:t>
            </a:fld>
            <a:endParaRPr lang="en-IN"/>
          </a:p>
        </p:txBody>
      </p:sp>
      <p:sp>
        <p:nvSpPr>
          <p:cNvPr id="4" name="Footer Placeholder 3">
            <a:extLst>
              <a:ext uri="{FF2B5EF4-FFF2-40B4-BE49-F238E27FC236}">
                <a16:creationId xmlns:a16="http://schemas.microsoft.com/office/drawing/2014/main" id="{ABB14C3F-9C82-1822-DFE4-E9606CDF9E7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EA6A080E-B247-691C-0B6D-73BD34257F66}"/>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18955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153C5-9F29-5373-458D-C867FB5CA1B4}"/>
              </a:ext>
            </a:extLst>
          </p:cNvPr>
          <p:cNvSpPr>
            <a:spLocks noGrp="1"/>
          </p:cNvSpPr>
          <p:nvPr>
            <p:ph type="dt" sz="half" idx="10"/>
          </p:nvPr>
        </p:nvSpPr>
        <p:spPr>
          <a:xfrm>
            <a:off x="838200" y="6356350"/>
            <a:ext cx="2743200" cy="365125"/>
          </a:xfrm>
          <a:prstGeom prst="rect">
            <a:avLst/>
          </a:prstGeom>
        </p:spPr>
        <p:txBody>
          <a:bodyPr/>
          <a:lstStyle/>
          <a:p>
            <a:fld id="{AD79960A-362B-4D52-AA81-7A644B189D44}" type="datetime1">
              <a:rPr lang="en-IN" smtClean="0"/>
              <a:t>17-01-2026</a:t>
            </a:fld>
            <a:endParaRPr lang="en-IN"/>
          </a:p>
        </p:txBody>
      </p:sp>
      <p:sp>
        <p:nvSpPr>
          <p:cNvPr id="3" name="Footer Placeholder 2">
            <a:extLst>
              <a:ext uri="{FF2B5EF4-FFF2-40B4-BE49-F238E27FC236}">
                <a16:creationId xmlns:a16="http://schemas.microsoft.com/office/drawing/2014/main" id="{4138F429-E0DF-2F0F-44E8-7B51307BB7F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3FC237A6-CC88-46D8-138D-0E4721BF5735}"/>
              </a:ext>
            </a:extLst>
          </p:cNvPr>
          <p:cNvSpPr>
            <a:spLocks noGrp="1"/>
          </p:cNvSpPr>
          <p:nvPr>
            <p:ph type="sldNum" sz="quarter" idx="12"/>
          </p:nvPr>
        </p:nvSpPr>
        <p:spPr/>
        <p:txBody>
          <a:bodyPr/>
          <a:lstStyle>
            <a:lvl1pPr>
              <a:defRPr>
                <a:solidFill>
                  <a:schemeClr val="accent2"/>
                </a:solidFill>
              </a:defRPr>
            </a:lvl1pPr>
          </a:lstStyle>
          <a:p>
            <a:fld id="{8A0641C2-178B-4275-A5C5-7272774895B8}" type="slidenum">
              <a:rPr lang="en-IN" smtClean="0"/>
              <a:pPr/>
              <a:t>‹#›</a:t>
            </a:fld>
            <a:endParaRPr lang="en-IN" dirty="0"/>
          </a:p>
        </p:txBody>
      </p:sp>
    </p:spTree>
    <p:extLst>
      <p:ext uri="{BB962C8B-B14F-4D97-AF65-F5344CB8AC3E}">
        <p14:creationId xmlns:p14="http://schemas.microsoft.com/office/powerpoint/2010/main" val="365309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138A-EB1D-E8A2-76B9-513BBEAB6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5937920-A086-CF77-E160-8F6F8C949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B948680-CB86-FFA6-5F3F-0B8017C8D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58376-75D8-E802-D8E8-E55DE342E3CD}"/>
              </a:ext>
            </a:extLst>
          </p:cNvPr>
          <p:cNvSpPr>
            <a:spLocks noGrp="1"/>
          </p:cNvSpPr>
          <p:nvPr>
            <p:ph type="dt" sz="half" idx="10"/>
          </p:nvPr>
        </p:nvSpPr>
        <p:spPr>
          <a:xfrm>
            <a:off x="838200" y="6356350"/>
            <a:ext cx="2743200" cy="365125"/>
          </a:xfrm>
          <a:prstGeom prst="rect">
            <a:avLst/>
          </a:prstGeom>
        </p:spPr>
        <p:txBody>
          <a:bodyPr/>
          <a:lstStyle/>
          <a:p>
            <a:fld id="{182E4618-4C0E-4466-9A75-67C0A7642A2D}" type="datetime1">
              <a:rPr lang="en-IN" smtClean="0"/>
              <a:t>17-01-2026</a:t>
            </a:fld>
            <a:endParaRPr lang="en-IN"/>
          </a:p>
        </p:txBody>
      </p:sp>
      <p:sp>
        <p:nvSpPr>
          <p:cNvPr id="6" name="Footer Placeholder 5">
            <a:extLst>
              <a:ext uri="{FF2B5EF4-FFF2-40B4-BE49-F238E27FC236}">
                <a16:creationId xmlns:a16="http://schemas.microsoft.com/office/drawing/2014/main" id="{8C922A86-6E5C-4817-BC46-1F9A8BC9B3C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43F6A2E1-EEE5-1073-FB89-66EC1DB02DB1}"/>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408687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008D-6AEB-8D9A-AF0D-5C10E48A1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A0C156E-8C20-82C4-2DA6-F81442D6B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8EFF467-5360-B63C-311F-D86345F63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C0D16-B68B-8401-1268-8781F27E9847}"/>
              </a:ext>
            </a:extLst>
          </p:cNvPr>
          <p:cNvSpPr>
            <a:spLocks noGrp="1"/>
          </p:cNvSpPr>
          <p:nvPr>
            <p:ph type="dt" sz="half" idx="10"/>
          </p:nvPr>
        </p:nvSpPr>
        <p:spPr>
          <a:xfrm>
            <a:off x="838200" y="6356350"/>
            <a:ext cx="2743200" cy="365125"/>
          </a:xfrm>
          <a:prstGeom prst="rect">
            <a:avLst/>
          </a:prstGeom>
        </p:spPr>
        <p:txBody>
          <a:bodyPr/>
          <a:lstStyle/>
          <a:p>
            <a:fld id="{316CFB4F-8BDA-4095-B05E-8D3A249A2458}" type="datetime1">
              <a:rPr lang="en-IN" smtClean="0"/>
              <a:t>17-01-2026</a:t>
            </a:fld>
            <a:endParaRPr lang="en-IN"/>
          </a:p>
        </p:txBody>
      </p:sp>
      <p:sp>
        <p:nvSpPr>
          <p:cNvPr id="6" name="Footer Placeholder 5">
            <a:extLst>
              <a:ext uri="{FF2B5EF4-FFF2-40B4-BE49-F238E27FC236}">
                <a16:creationId xmlns:a16="http://schemas.microsoft.com/office/drawing/2014/main" id="{00724E3E-7D1A-DBB1-6174-F3E5630A1F5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6CE3F711-B8C7-0A3A-C0F9-007C76219D0C}"/>
              </a:ext>
            </a:extLst>
          </p:cNvPr>
          <p:cNvSpPr>
            <a:spLocks noGrp="1"/>
          </p:cNvSpPr>
          <p:nvPr>
            <p:ph type="sldNum" sz="quarter" idx="12"/>
          </p:nvPr>
        </p:nvSpPr>
        <p:spPr/>
        <p:txBody>
          <a:bodyPr/>
          <a:lstStyle/>
          <a:p>
            <a:fld id="{8A0641C2-178B-4275-A5C5-7272774895B8}" type="slidenum">
              <a:rPr lang="en-IN" smtClean="0"/>
              <a:t>‹#›</a:t>
            </a:fld>
            <a:endParaRPr lang="en-IN"/>
          </a:p>
        </p:txBody>
      </p:sp>
    </p:spTree>
    <p:extLst>
      <p:ext uri="{BB962C8B-B14F-4D97-AF65-F5344CB8AC3E}">
        <p14:creationId xmlns:p14="http://schemas.microsoft.com/office/powerpoint/2010/main" val="4093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09273-258E-4924-902B-037DFC5B9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7488DD-6471-6CE9-08F7-5C3794F4B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36543390-5BA3-2949-7707-6150FC9D5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defRPr>
            </a:lvl1pPr>
          </a:lstStyle>
          <a:p>
            <a:fld id="{8A0641C2-178B-4275-A5C5-7272774895B8}" type="slidenum">
              <a:rPr lang="en-IN" smtClean="0"/>
              <a:pPr/>
              <a:t>‹#›</a:t>
            </a:fld>
            <a:endParaRPr lang="en-IN" dirty="0"/>
          </a:p>
        </p:txBody>
      </p:sp>
      <p:sp>
        <p:nvSpPr>
          <p:cNvPr id="7" name="PEER | MFR | INDIA">
            <a:extLst>
              <a:ext uri="{FF2B5EF4-FFF2-40B4-BE49-F238E27FC236}">
                <a16:creationId xmlns:a16="http://schemas.microsoft.com/office/drawing/2014/main" id="{553A40EF-10A0-F98E-D03E-A8A0B54700FD}"/>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solidFill>
                <a:latin typeface="+mj-lt"/>
              </a:rPr>
              <a:t>NDRF | </a:t>
            </a:r>
            <a:r>
              <a:rPr lang="en-IN" sz="1200" b="1" dirty="0">
                <a:solidFill>
                  <a:schemeClr val="accent2"/>
                </a:solidFill>
                <a:latin typeface="+mj-lt"/>
              </a:rPr>
              <a:t>CBRN</a:t>
            </a:r>
            <a:r>
              <a:rPr sz="1200" b="1" dirty="0">
                <a:solidFill>
                  <a:schemeClr val="accent2"/>
                </a:solidFill>
                <a:latin typeface="+mj-lt"/>
              </a:rPr>
              <a:t> | INDIA</a:t>
            </a:r>
          </a:p>
        </p:txBody>
      </p:sp>
      <p:sp>
        <p:nvSpPr>
          <p:cNvPr id="8" name="PPT 2 -">
            <a:extLst>
              <a:ext uri="{FF2B5EF4-FFF2-40B4-BE49-F238E27FC236}">
                <a16:creationId xmlns:a16="http://schemas.microsoft.com/office/drawing/2014/main" id="{510A7EC2-37A7-A801-6EFF-77FE5817DB2E}"/>
              </a:ext>
            </a:extLst>
          </p:cNvPr>
          <p:cNvSpPr txBox="1"/>
          <p:nvPr userDrawn="1"/>
        </p:nvSpPr>
        <p:spPr>
          <a:xfrm>
            <a:off x="10637520" y="6378714"/>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solidFill>
              </a:rPr>
              <a:t>PPT -</a:t>
            </a:r>
          </a:p>
        </p:txBody>
      </p:sp>
      <p:pic>
        <p:nvPicPr>
          <p:cNvPr id="10" name="Picture 9" descr="A logo with text on it&#10;&#10;AI-generated content may be incorrect.">
            <a:extLst>
              <a:ext uri="{FF2B5EF4-FFF2-40B4-BE49-F238E27FC236}">
                <a16:creationId xmlns:a16="http://schemas.microsoft.com/office/drawing/2014/main" id="{0357A6EA-F9A3-1CB0-BD92-5D1E04EFAE58}"/>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431" y="190454"/>
            <a:ext cx="1193725" cy="9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a symbol and text&#10;&#10;AI-generated content may be incorrect.">
            <a:extLst>
              <a:ext uri="{FF2B5EF4-FFF2-40B4-BE49-F238E27FC236}">
                <a16:creationId xmlns:a16="http://schemas.microsoft.com/office/drawing/2014/main" id="{5AE778EC-A8E7-641D-4140-8D690466CEC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67512" y="136525"/>
            <a:ext cx="914400" cy="977046"/>
          </a:xfrm>
          <a:prstGeom prst="rect">
            <a:avLst/>
          </a:prstGeom>
        </p:spPr>
      </p:pic>
    </p:spTree>
    <p:extLst>
      <p:ext uri="{BB962C8B-B14F-4D97-AF65-F5344CB8AC3E}">
        <p14:creationId xmlns:p14="http://schemas.microsoft.com/office/powerpoint/2010/main" val="3848744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descr="Federal Biological Weapons Laws | 18 U.S. Code § 175">
            <a:extLst>
              <a:ext uri="{FF2B5EF4-FFF2-40B4-BE49-F238E27FC236}">
                <a16:creationId xmlns:a16="http://schemas.microsoft.com/office/drawing/2014/main" id="{17B21E98-25BA-EE92-16C2-824E0AA75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36"/>
            <a:ext cx="8941741" cy="6866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Employees of the Research Institute for Protective Technologies, Nuclear, Biological and Chemical Protection (WIS) inspect a dummy sample which is contaminated with a substance similar to the chemical weapon Sarin, during a demonstration in Munster October 15, 2013. The state-owned WIS is a reference laboratory for the Organisation for the Prohibition of Chemical Weapons (OPCW). Picture taken October 15, 2013. REUTERS/Fabrizio Bensch (GERMANY - Tags: MILITARY SCIENCE TECHNOLOGY) - BM2E9AG10D501">
            <a:extLst>
              <a:ext uri="{FF2B5EF4-FFF2-40B4-BE49-F238E27FC236}">
                <a16:creationId xmlns:a16="http://schemas.microsoft.com/office/drawing/2014/main" id="{AC1A25BD-6A1A-7064-F4FE-20EC765B59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709"/>
          <a:stretch>
            <a:fillRect/>
          </a:stretch>
        </p:blipFill>
        <p:spPr bwMode="auto">
          <a:xfrm>
            <a:off x="6055254" y="-164952"/>
            <a:ext cx="6161427" cy="6921352"/>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13984" y="-141435"/>
            <a:ext cx="12405984"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0"/>
            <a:ext cx="9809469" cy="1547067"/>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76200" y="2278207"/>
            <a:ext cx="9239109" cy="1310120"/>
          </a:xfrm>
          <a:prstGeom prst="rect">
            <a:avLst/>
          </a:prstGeom>
          <a:noFill/>
          <a:ln>
            <a:noFill/>
          </a:ln>
        </p:spPr>
        <p:txBody>
          <a:bodyPr spcFirstLastPara="1" wrap="square" lIns="39125" tIns="39125" rIns="39125" bIns="391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2"/>
                </a:solidFill>
                <a:effectLst/>
                <a:uLnTx/>
                <a:uFillTx/>
                <a:latin typeface="Open Sans" panose="020B0606030504020204" pitchFamily="34" charset="0"/>
                <a:ea typeface="Open Sans" panose="020B0606030504020204" pitchFamily="34" charset="0"/>
                <a:cs typeface="Open Sans" panose="020B0606030504020204" pitchFamily="34" charset="0"/>
              </a:rPr>
              <a:t>BACTERIA VIRUS, TOXIN AS A BIOLOGICAL AGENT</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Duties of…">
            <a:extLst>
              <a:ext uri="{FF2B5EF4-FFF2-40B4-BE49-F238E27FC236}">
                <a16:creationId xmlns:a16="http://schemas.microsoft.com/office/drawing/2014/main" id="{29C82451-7262-EDAA-2F10-7DE5CC897528}"/>
              </a:ext>
            </a:extLst>
          </p:cNvPr>
          <p:cNvSpPr txBox="1"/>
          <p:nvPr/>
        </p:nvSpPr>
        <p:spPr>
          <a:xfrm>
            <a:off x="7747471" y="5784082"/>
            <a:ext cx="4267200" cy="386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000" b="1" dirty="0">
                <a:latin typeface="Open sans"/>
              </a:rPr>
              <a:t>Presented By:- Kamal Mehra,2IC</a:t>
            </a:r>
            <a:endParaRPr lang="en-US" sz="20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2B05-1BDF-CE61-6BF4-353791BBB4F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E25ACA-C20B-505B-14EC-B2E9C3D6F520}"/>
              </a:ext>
            </a:extLst>
          </p:cNvPr>
          <p:cNvSpPr>
            <a:spLocks noGrp="1"/>
          </p:cNvSpPr>
          <p:nvPr>
            <p:ph type="sldNum" sz="quarter" idx="12"/>
          </p:nvPr>
        </p:nvSpPr>
        <p:spPr>
          <a:xfrm>
            <a:off x="8763000" y="6358928"/>
            <a:ext cx="2743200" cy="365125"/>
          </a:xfrm>
        </p:spPr>
        <p:txBody>
          <a:bodyPr/>
          <a:lstStyle/>
          <a:p>
            <a:fld id="{B6F15528-21DE-4FAA-801E-634DDDAF4B2B}" type="slidenum">
              <a:rPr lang="en-US" smtClean="0"/>
              <a:pPr/>
              <a:t>10</a:t>
            </a:fld>
            <a:endParaRPr lang="en-US" dirty="0"/>
          </a:p>
        </p:txBody>
      </p:sp>
      <p:sp>
        <p:nvSpPr>
          <p:cNvPr id="7" name="Upon completing this lesson, you will be able to:">
            <a:extLst>
              <a:ext uri="{FF2B5EF4-FFF2-40B4-BE49-F238E27FC236}">
                <a16:creationId xmlns:a16="http://schemas.microsoft.com/office/drawing/2014/main" id="{C74EDC84-9149-EFA2-8807-A4E865052E3F}"/>
              </a:ext>
            </a:extLst>
          </p:cNvPr>
          <p:cNvSpPr txBox="1">
            <a:spLocks/>
          </p:cNvSpPr>
          <p:nvPr/>
        </p:nvSpPr>
        <p:spPr>
          <a:xfrm>
            <a:off x="308609" y="2090055"/>
            <a:ext cx="3424169" cy="4152010"/>
          </a:xfrm>
          <a:prstGeom prst="rect">
            <a:avLst/>
          </a:prstGeom>
        </p:spPr>
        <p:txBody>
          <a:bodyPr vert="horz" lIns="44618" tIns="44618" rIns="44618" bIns="44618" rtlCol="0" anchor="t">
            <a:normAutofit/>
          </a:bodyPr>
          <a:lstStyle>
            <a:lvl1pPr marL="342900" indent="-342900" algn="l" defTabSz="1896340" rtl="0" eaLnBrk="1" latinLnBrk="0" hangingPunct="1">
              <a:spcBef>
                <a:spcPts val="2100"/>
              </a:spcBef>
              <a:buFont typeface="Arial" pitchFamily="34" charset="0"/>
              <a:buChar char="•"/>
              <a:tabLst>
                <a:tab pos="2286000" algn="l"/>
                <a:tab pos="3644900" algn="l"/>
                <a:tab pos="5029200" algn="l"/>
                <a:tab pos="6388100" algn="l"/>
              </a:tabLst>
              <a:defRPr sz="4200" i="0" kern="1200">
                <a:solidFill>
                  <a:srgbClr val="000000"/>
                </a:solidFill>
                <a:latin typeface="Open Sans"/>
                <a:ea typeface="Open Sans"/>
                <a:cs typeface="Open Sans"/>
                <a:sym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dirty="0">
              <a:latin typeface="+mn-lt"/>
            </a:endParaRPr>
          </a:p>
          <a:p>
            <a:pPr marL="0" indent="0">
              <a:buNone/>
            </a:pPr>
            <a:r>
              <a:rPr lang="en-US" sz="2800" dirty="0">
                <a:latin typeface="+mj-lt"/>
              </a:rPr>
              <a:t>Upon completing this lesson, you are be able to:-</a:t>
            </a:r>
          </a:p>
        </p:txBody>
      </p:sp>
      <p:sp>
        <p:nvSpPr>
          <p:cNvPr id="8" name="OBJECTIVES">
            <a:extLst>
              <a:ext uri="{FF2B5EF4-FFF2-40B4-BE49-F238E27FC236}">
                <a16:creationId xmlns:a16="http://schemas.microsoft.com/office/drawing/2014/main" id="{5AF1E5E2-C688-B4C7-5679-7AB0CDA18CCD}"/>
              </a:ext>
            </a:extLst>
          </p:cNvPr>
          <p:cNvSpPr txBox="1"/>
          <p:nvPr/>
        </p:nvSpPr>
        <p:spPr>
          <a:xfrm>
            <a:off x="308610" y="1982181"/>
            <a:ext cx="2747746"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defRPr sz="7200" b="1">
                <a:solidFill>
                  <a:srgbClr val="C00000"/>
                </a:solidFill>
                <a:latin typeface="Open Sans"/>
                <a:ea typeface="Open Sans"/>
                <a:cs typeface="Open Sans"/>
                <a:sym typeface="Open Sans"/>
              </a:defRPr>
            </a:lvl1pPr>
          </a:lstStyle>
          <a:p>
            <a:r>
              <a:rPr lang="en-IN" sz="4000" dirty="0"/>
              <a:t>REVIEW</a:t>
            </a:r>
            <a:endParaRPr sz="4000" dirty="0"/>
          </a:p>
        </p:txBody>
      </p:sp>
      <p:sp>
        <p:nvSpPr>
          <p:cNvPr id="18" name="List at least five dangers a rescuer…">
            <a:extLst>
              <a:ext uri="{FF2B5EF4-FFF2-40B4-BE49-F238E27FC236}">
                <a16:creationId xmlns:a16="http://schemas.microsoft.com/office/drawing/2014/main" id="{6ABFC23B-9D7A-29FB-2096-180934F5762C}"/>
              </a:ext>
            </a:extLst>
          </p:cNvPr>
          <p:cNvSpPr txBox="1"/>
          <p:nvPr/>
        </p:nvSpPr>
        <p:spPr>
          <a:xfrm>
            <a:off x="4777740" y="1569546"/>
            <a:ext cx="7218317" cy="445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lnSpc>
                <a:spcPct val="150000"/>
              </a:lnSpc>
            </a:pPr>
            <a:r>
              <a:rPr lang="en-US" sz="2400" dirty="0">
                <a:latin typeface="+mj-lt"/>
              </a:rPr>
              <a:t>To get an overview about the Biological Warfare Agent </a:t>
            </a:r>
          </a:p>
          <a:p>
            <a:pPr algn="just">
              <a:lnSpc>
                <a:spcPct val="150000"/>
              </a:lnSpc>
            </a:pPr>
            <a:r>
              <a:rPr lang="en-US" sz="2400" dirty="0">
                <a:latin typeface="+mj-lt"/>
              </a:rPr>
              <a:t>To know about various Classification of BWAs and their characteristics </a:t>
            </a:r>
          </a:p>
          <a:p>
            <a:pPr algn="just">
              <a:lnSpc>
                <a:spcPct val="150000"/>
              </a:lnSpc>
            </a:pPr>
            <a:r>
              <a:rPr lang="en-US" sz="2400" dirty="0">
                <a:latin typeface="+mj-lt"/>
              </a:rPr>
              <a:t>To acquaint with Bacteria as BWA </a:t>
            </a:r>
          </a:p>
          <a:p>
            <a:pPr algn="just">
              <a:lnSpc>
                <a:spcPct val="150000"/>
              </a:lnSpc>
            </a:pPr>
            <a:r>
              <a:rPr lang="en-US" sz="2400" dirty="0">
                <a:latin typeface="+mj-lt"/>
              </a:rPr>
              <a:t>To acquaint with Virus as BWA </a:t>
            </a:r>
          </a:p>
          <a:p>
            <a:pPr algn="just">
              <a:lnSpc>
                <a:spcPct val="150000"/>
              </a:lnSpc>
            </a:pPr>
            <a:r>
              <a:rPr lang="en-US" sz="2400" dirty="0">
                <a:latin typeface="+mj-lt"/>
              </a:rPr>
              <a:t>To acquaint with Toxin as BWA </a:t>
            </a:r>
          </a:p>
          <a:p>
            <a:pPr algn="just">
              <a:lnSpc>
                <a:spcPct val="150000"/>
              </a:lnSpc>
            </a:pPr>
            <a:r>
              <a:rPr lang="en-US" sz="2400" dirty="0">
                <a:latin typeface="+mj-lt"/>
              </a:rPr>
              <a:t>To acquaint with other types of Pathogens as BWA</a:t>
            </a:r>
            <a:endParaRPr lang="en-US" sz="2400" dirty="0">
              <a:latin typeface="+mj-lt"/>
              <a:ea typeface="Open Sans" panose="020B0606030504020204" pitchFamily="34" charset="0"/>
              <a:cs typeface="Open Sans" panose="020B0606030504020204" pitchFamily="34" charset="0"/>
            </a:endParaRPr>
          </a:p>
        </p:txBody>
      </p:sp>
      <p:grpSp>
        <p:nvGrpSpPr>
          <p:cNvPr id="59" name="Group">
            <a:extLst>
              <a:ext uri="{FF2B5EF4-FFF2-40B4-BE49-F238E27FC236}">
                <a16:creationId xmlns:a16="http://schemas.microsoft.com/office/drawing/2014/main" id="{510E02E5-3FA0-8B52-A8F7-835056F0DF04}"/>
              </a:ext>
            </a:extLst>
          </p:cNvPr>
          <p:cNvGrpSpPr/>
          <p:nvPr/>
        </p:nvGrpSpPr>
        <p:grpSpPr>
          <a:xfrm>
            <a:off x="3819794" y="1376188"/>
            <a:ext cx="685802" cy="713867"/>
            <a:chOff x="1227908" y="205776"/>
            <a:chExt cx="1219200" cy="1407447"/>
          </a:xfrm>
        </p:grpSpPr>
        <p:sp>
          <p:nvSpPr>
            <p:cNvPr id="60" name="Circle">
              <a:extLst>
                <a:ext uri="{FF2B5EF4-FFF2-40B4-BE49-F238E27FC236}">
                  <a16:creationId xmlns:a16="http://schemas.microsoft.com/office/drawing/2014/main" id="{7B3DA19F-E06B-418E-EBD7-479AB792D65C}"/>
                </a:ext>
              </a:extLst>
            </p:cNvPr>
            <p:cNvSpPr/>
            <p:nvPr/>
          </p:nvSpPr>
          <p:spPr>
            <a:xfrm>
              <a:off x="1227908" y="394022"/>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61" name="1">
              <a:extLst>
                <a:ext uri="{FF2B5EF4-FFF2-40B4-BE49-F238E27FC236}">
                  <a16:creationId xmlns:a16="http://schemas.microsoft.com/office/drawing/2014/main" id="{0286D857-B63B-845B-BFDA-5D60C45D5085}"/>
                </a:ext>
              </a:extLst>
            </p:cNvPr>
            <p:cNvSpPr txBox="1"/>
            <p:nvPr/>
          </p:nvSpPr>
          <p:spPr>
            <a:xfrm flipH="1">
              <a:off x="1399170" y="205776"/>
              <a:ext cx="792476" cy="14074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sz="4000" b="1" dirty="0"/>
                <a:t>1</a:t>
              </a:r>
            </a:p>
          </p:txBody>
        </p:sp>
      </p:grpSp>
      <p:grpSp>
        <p:nvGrpSpPr>
          <p:cNvPr id="74" name="Group">
            <a:extLst>
              <a:ext uri="{FF2B5EF4-FFF2-40B4-BE49-F238E27FC236}">
                <a16:creationId xmlns:a16="http://schemas.microsoft.com/office/drawing/2014/main" id="{A33366ED-002F-9ABC-50A1-2FB67F11435C}"/>
              </a:ext>
            </a:extLst>
          </p:cNvPr>
          <p:cNvGrpSpPr/>
          <p:nvPr/>
        </p:nvGrpSpPr>
        <p:grpSpPr>
          <a:xfrm>
            <a:off x="3780975" y="2594730"/>
            <a:ext cx="685802" cy="683353"/>
            <a:chOff x="1247259" y="115976"/>
            <a:chExt cx="1219200" cy="1385572"/>
          </a:xfrm>
        </p:grpSpPr>
        <p:sp>
          <p:nvSpPr>
            <p:cNvPr id="75" name="Circle">
              <a:extLst>
                <a:ext uri="{FF2B5EF4-FFF2-40B4-BE49-F238E27FC236}">
                  <a16:creationId xmlns:a16="http://schemas.microsoft.com/office/drawing/2014/main" id="{70C04F2D-3F45-D5FD-8D62-CB145F0AA4C0}"/>
                </a:ext>
              </a:extLst>
            </p:cNvPr>
            <p:cNvSpPr/>
            <p:nvPr/>
          </p:nvSpPr>
          <p:spPr>
            <a:xfrm>
              <a:off x="1247259" y="282347"/>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76" name="1">
              <a:extLst>
                <a:ext uri="{FF2B5EF4-FFF2-40B4-BE49-F238E27FC236}">
                  <a16:creationId xmlns:a16="http://schemas.microsoft.com/office/drawing/2014/main" id="{86112CDB-2149-EFF8-B7CE-153D97A652C5}"/>
                </a:ext>
              </a:extLst>
            </p:cNvPr>
            <p:cNvSpPr txBox="1"/>
            <p:nvPr/>
          </p:nvSpPr>
          <p:spPr>
            <a:xfrm>
              <a:off x="1568513" y="115976"/>
              <a:ext cx="162560" cy="11069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3600" b="1" dirty="0"/>
                <a:t>2</a:t>
              </a:r>
              <a:endParaRPr sz="3600" b="1" dirty="0"/>
            </a:p>
          </p:txBody>
        </p:sp>
      </p:grpSp>
      <p:grpSp>
        <p:nvGrpSpPr>
          <p:cNvPr id="77" name="Group">
            <a:extLst>
              <a:ext uri="{FF2B5EF4-FFF2-40B4-BE49-F238E27FC236}">
                <a16:creationId xmlns:a16="http://schemas.microsoft.com/office/drawing/2014/main" id="{E2BF347C-6EBD-3576-92C6-AD37B654584A}"/>
              </a:ext>
            </a:extLst>
          </p:cNvPr>
          <p:cNvGrpSpPr/>
          <p:nvPr/>
        </p:nvGrpSpPr>
        <p:grpSpPr>
          <a:xfrm>
            <a:off x="3851194" y="3745807"/>
            <a:ext cx="653143" cy="638843"/>
            <a:chOff x="1298447" y="123618"/>
            <a:chExt cx="1219200" cy="1430831"/>
          </a:xfrm>
        </p:grpSpPr>
        <p:sp>
          <p:nvSpPr>
            <p:cNvPr id="78" name="Circle">
              <a:extLst>
                <a:ext uri="{FF2B5EF4-FFF2-40B4-BE49-F238E27FC236}">
                  <a16:creationId xmlns:a16="http://schemas.microsoft.com/office/drawing/2014/main" id="{6D34A64E-8A74-26A4-7664-9B5EE910B675}"/>
                </a:ext>
              </a:extLst>
            </p:cNvPr>
            <p:cNvSpPr/>
            <p:nvPr/>
          </p:nvSpPr>
          <p:spPr>
            <a:xfrm>
              <a:off x="1298447" y="335247"/>
              <a:ext cx="1219200" cy="1219202"/>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9" name="1">
              <a:extLst>
                <a:ext uri="{FF2B5EF4-FFF2-40B4-BE49-F238E27FC236}">
                  <a16:creationId xmlns:a16="http://schemas.microsoft.com/office/drawing/2014/main" id="{1E3D2D37-0ECB-C232-A716-7186F0F86BCB}"/>
                </a:ext>
              </a:extLst>
            </p:cNvPr>
            <p:cNvSpPr txBox="1"/>
            <p:nvPr/>
          </p:nvSpPr>
          <p:spPr>
            <a:xfrm>
              <a:off x="1483801" y="123618"/>
              <a:ext cx="550997" cy="12192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3</a:t>
              </a:r>
              <a:endParaRPr sz="4000" b="1" dirty="0"/>
            </a:p>
          </p:txBody>
        </p:sp>
      </p:grpSp>
      <p:grpSp>
        <p:nvGrpSpPr>
          <p:cNvPr id="80" name="Group">
            <a:extLst>
              <a:ext uri="{FF2B5EF4-FFF2-40B4-BE49-F238E27FC236}">
                <a16:creationId xmlns:a16="http://schemas.microsoft.com/office/drawing/2014/main" id="{6E8C33F2-1FA5-7E4F-D001-494BC5B50A8C}"/>
              </a:ext>
            </a:extLst>
          </p:cNvPr>
          <p:cNvGrpSpPr/>
          <p:nvPr/>
        </p:nvGrpSpPr>
        <p:grpSpPr>
          <a:xfrm>
            <a:off x="3813635" y="4364034"/>
            <a:ext cx="653142" cy="641350"/>
            <a:chOff x="0" y="115976"/>
            <a:chExt cx="1219200" cy="1368470"/>
          </a:xfrm>
        </p:grpSpPr>
        <p:sp>
          <p:nvSpPr>
            <p:cNvPr id="81" name="Circle">
              <a:extLst>
                <a:ext uri="{FF2B5EF4-FFF2-40B4-BE49-F238E27FC236}">
                  <a16:creationId xmlns:a16="http://schemas.microsoft.com/office/drawing/2014/main" id="{E55E2896-C608-FD62-0421-9804DA9511A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82" name="1">
              <a:extLst>
                <a:ext uri="{FF2B5EF4-FFF2-40B4-BE49-F238E27FC236}">
                  <a16:creationId xmlns:a16="http://schemas.microsoft.com/office/drawing/2014/main" id="{4045EF86-AA7C-2000-82F0-EACED0FC92B3}"/>
                </a:ext>
              </a:extLst>
            </p:cNvPr>
            <p:cNvSpPr txBox="1"/>
            <p:nvPr/>
          </p:nvSpPr>
          <p:spPr>
            <a:xfrm>
              <a:off x="261805" y="115976"/>
              <a:ext cx="550997" cy="121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4</a:t>
              </a:r>
              <a:endParaRPr sz="4000" b="1" dirty="0"/>
            </a:p>
          </p:txBody>
        </p:sp>
      </p:grpSp>
      <p:grpSp>
        <p:nvGrpSpPr>
          <p:cNvPr id="2" name="Group">
            <a:extLst>
              <a:ext uri="{FF2B5EF4-FFF2-40B4-BE49-F238E27FC236}">
                <a16:creationId xmlns:a16="http://schemas.microsoft.com/office/drawing/2014/main" id="{A5FDC911-18BA-CFA5-D1CD-648046F9A454}"/>
              </a:ext>
            </a:extLst>
          </p:cNvPr>
          <p:cNvGrpSpPr/>
          <p:nvPr/>
        </p:nvGrpSpPr>
        <p:grpSpPr>
          <a:xfrm>
            <a:off x="3851195" y="4959242"/>
            <a:ext cx="653142" cy="641350"/>
            <a:chOff x="0" y="115976"/>
            <a:chExt cx="1219200" cy="1368470"/>
          </a:xfrm>
        </p:grpSpPr>
        <p:sp>
          <p:nvSpPr>
            <p:cNvPr id="3" name="Circle">
              <a:extLst>
                <a:ext uri="{FF2B5EF4-FFF2-40B4-BE49-F238E27FC236}">
                  <a16:creationId xmlns:a16="http://schemas.microsoft.com/office/drawing/2014/main" id="{A90CF9D3-4429-A014-ECCB-761CC42230F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1">
              <a:extLst>
                <a:ext uri="{FF2B5EF4-FFF2-40B4-BE49-F238E27FC236}">
                  <a16:creationId xmlns:a16="http://schemas.microsoft.com/office/drawing/2014/main" id="{57FCF23E-E515-B348-0E31-680784351C7C}"/>
                </a:ext>
              </a:extLst>
            </p:cNvPr>
            <p:cNvSpPr txBox="1"/>
            <p:nvPr/>
          </p:nvSpPr>
          <p:spPr>
            <a:xfrm>
              <a:off x="261805" y="115976"/>
              <a:ext cx="550997" cy="121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5</a:t>
              </a:r>
              <a:endParaRPr sz="4000" b="1" dirty="0"/>
            </a:p>
          </p:txBody>
        </p:sp>
      </p:grpSp>
      <p:grpSp>
        <p:nvGrpSpPr>
          <p:cNvPr id="9" name="Group">
            <a:extLst>
              <a:ext uri="{FF2B5EF4-FFF2-40B4-BE49-F238E27FC236}">
                <a16:creationId xmlns:a16="http://schemas.microsoft.com/office/drawing/2014/main" id="{4A58DC15-0F07-CB14-4500-8C212812269C}"/>
              </a:ext>
            </a:extLst>
          </p:cNvPr>
          <p:cNvGrpSpPr/>
          <p:nvPr/>
        </p:nvGrpSpPr>
        <p:grpSpPr>
          <a:xfrm>
            <a:off x="3852454" y="5541695"/>
            <a:ext cx="653142" cy="641350"/>
            <a:chOff x="0" y="115976"/>
            <a:chExt cx="1219200" cy="1368470"/>
          </a:xfrm>
        </p:grpSpPr>
        <p:sp>
          <p:nvSpPr>
            <p:cNvPr id="10" name="Circle">
              <a:extLst>
                <a:ext uri="{FF2B5EF4-FFF2-40B4-BE49-F238E27FC236}">
                  <a16:creationId xmlns:a16="http://schemas.microsoft.com/office/drawing/2014/main" id="{8F5491AB-1391-EBFB-D788-6C71DD8974EE}"/>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1" name="1">
              <a:extLst>
                <a:ext uri="{FF2B5EF4-FFF2-40B4-BE49-F238E27FC236}">
                  <a16:creationId xmlns:a16="http://schemas.microsoft.com/office/drawing/2014/main" id="{CE750463-D263-A31E-33FC-27F2AD5ED0DC}"/>
                </a:ext>
              </a:extLst>
            </p:cNvPr>
            <p:cNvSpPr txBox="1"/>
            <p:nvPr/>
          </p:nvSpPr>
          <p:spPr>
            <a:xfrm>
              <a:off x="261805" y="115976"/>
              <a:ext cx="550997" cy="121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6</a:t>
              </a:r>
              <a:endParaRPr sz="4000" b="1" dirty="0"/>
            </a:p>
          </p:txBody>
        </p:sp>
      </p:grpSp>
    </p:spTree>
    <p:extLst>
      <p:ext uri="{BB962C8B-B14F-4D97-AF65-F5344CB8AC3E}">
        <p14:creationId xmlns:p14="http://schemas.microsoft.com/office/powerpoint/2010/main" val="336982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9977-12BE-9E8E-5A75-CA98F94D322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B50504-02EB-F66A-BDA0-5245480C5F47}"/>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18" name="List at least five dangers a rescuer…">
            <a:extLst>
              <a:ext uri="{FF2B5EF4-FFF2-40B4-BE49-F238E27FC236}">
                <a16:creationId xmlns:a16="http://schemas.microsoft.com/office/drawing/2014/main" id="{1B772F6C-B3F1-C3EA-FF58-D5F69E061D2A}"/>
              </a:ext>
            </a:extLst>
          </p:cNvPr>
          <p:cNvSpPr txBox="1"/>
          <p:nvPr/>
        </p:nvSpPr>
        <p:spPr>
          <a:xfrm>
            <a:off x="3906982" y="997527"/>
            <a:ext cx="7620989" cy="5005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lnSpc>
                <a:spcPct val="150000"/>
              </a:lnSpc>
            </a:pPr>
            <a:r>
              <a:rPr lang="en-US" sz="2400" b="1" dirty="0">
                <a:latin typeface="+mj-lt"/>
              </a:rPr>
              <a:t>Incorporate formative assessments during the lesson to gauge student understanding in real-time. </a:t>
            </a:r>
          </a:p>
          <a:p>
            <a:pPr marL="457200" indent="-457200" algn="just">
              <a:lnSpc>
                <a:spcPct val="150000"/>
              </a:lnSpc>
              <a:buFont typeface="+mj-lt"/>
              <a:buAutoNum type="arabicPeriod"/>
            </a:pPr>
            <a:r>
              <a:rPr lang="en-US" sz="2400" dirty="0">
                <a:latin typeface="+mj-lt"/>
              </a:rPr>
              <a:t>What are the purpose of guidelines on Biological Emergency Response? </a:t>
            </a:r>
          </a:p>
          <a:p>
            <a:pPr marL="457200" indent="-457200" algn="just">
              <a:lnSpc>
                <a:spcPct val="150000"/>
              </a:lnSpc>
              <a:buFont typeface="+mj-lt"/>
              <a:buAutoNum type="arabicPeriod"/>
            </a:pPr>
            <a:r>
              <a:rPr lang="en-US" sz="2400" dirty="0">
                <a:latin typeface="+mj-lt"/>
              </a:rPr>
              <a:t>What is the role of NDRF in Bio-Emergency as per NDMA guidelines? </a:t>
            </a:r>
          </a:p>
          <a:p>
            <a:pPr marL="457200" indent="-457200" algn="just">
              <a:lnSpc>
                <a:spcPct val="150000"/>
              </a:lnSpc>
              <a:buFont typeface="+mj-lt"/>
              <a:buAutoNum type="arabicPeriod"/>
            </a:pPr>
            <a:r>
              <a:rPr lang="en-US" sz="2400" dirty="0">
                <a:latin typeface="+mj-lt"/>
              </a:rPr>
              <a:t>What aspects of WHO guidelines on Bio-emergency has been adhered by India?</a:t>
            </a:r>
          </a:p>
        </p:txBody>
      </p:sp>
      <p:sp>
        <p:nvSpPr>
          <p:cNvPr id="3" name="TextBox 2">
            <a:extLst>
              <a:ext uri="{FF2B5EF4-FFF2-40B4-BE49-F238E27FC236}">
                <a16:creationId xmlns:a16="http://schemas.microsoft.com/office/drawing/2014/main" id="{A30B944C-96E8-7BF1-6A6B-9239A0E94F3B}"/>
              </a:ext>
            </a:extLst>
          </p:cNvPr>
          <p:cNvSpPr txBox="1"/>
          <p:nvPr/>
        </p:nvSpPr>
        <p:spPr>
          <a:xfrm>
            <a:off x="321665" y="2461483"/>
            <a:ext cx="3585317" cy="646331"/>
          </a:xfrm>
          <a:prstGeom prst="rect">
            <a:avLst/>
          </a:prstGeom>
          <a:noFill/>
        </p:spPr>
        <p:txBody>
          <a:bodyPr wrap="square">
            <a:spAutoFit/>
          </a:bodyPr>
          <a:lstStyle/>
          <a:p>
            <a:r>
              <a:rPr lang="en-IN" sz="3600" b="1" dirty="0">
                <a:solidFill>
                  <a:srgbClr val="C00000"/>
                </a:solidFill>
                <a:latin typeface="+mj-lt"/>
              </a:rPr>
              <a:t>EVALUATION </a:t>
            </a:r>
            <a:endParaRPr lang="en-IN" sz="13800" b="1" dirty="0">
              <a:solidFill>
                <a:srgbClr val="C00000"/>
              </a:solidFill>
              <a:latin typeface="+mj-lt"/>
            </a:endParaRPr>
          </a:p>
        </p:txBody>
      </p:sp>
    </p:spTree>
    <p:extLst>
      <p:ext uri="{BB962C8B-B14F-4D97-AF65-F5344CB8AC3E}">
        <p14:creationId xmlns:p14="http://schemas.microsoft.com/office/powerpoint/2010/main" val="399436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40"/>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atin typeface="Open sans"/>
              </a:rPr>
              <a:t>Any question ?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6" name="Picture 5" descr="A logo with a symbol and text&#10;&#10;AI-generated content may be incorrect.">
            <a:extLst>
              <a:ext uri="{FF2B5EF4-FFF2-40B4-BE49-F238E27FC236}">
                <a16:creationId xmlns:a16="http://schemas.microsoft.com/office/drawing/2014/main" id="{ED395FEA-2A7D-F744-FFFB-F87E0C3BF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9977-12BE-9E8E-5A75-CA98F94D322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B50504-02EB-F66A-BDA0-5245480C5F47}"/>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18" name="List at least five dangers a rescuer…">
            <a:extLst>
              <a:ext uri="{FF2B5EF4-FFF2-40B4-BE49-F238E27FC236}">
                <a16:creationId xmlns:a16="http://schemas.microsoft.com/office/drawing/2014/main" id="{1B772F6C-B3F1-C3EA-FF58-D5F69E061D2A}"/>
              </a:ext>
            </a:extLst>
          </p:cNvPr>
          <p:cNvSpPr txBox="1"/>
          <p:nvPr/>
        </p:nvSpPr>
        <p:spPr>
          <a:xfrm>
            <a:off x="4131267" y="2421458"/>
            <a:ext cx="7671458" cy="573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gn="just">
              <a:lnSpc>
                <a:spcPct val="150000"/>
              </a:lnSpc>
              <a:buFont typeface="+mj-lt"/>
              <a:buAutoNum type="arabicPeriod"/>
            </a:pPr>
            <a:r>
              <a:rPr lang="en-US" sz="2400" dirty="0">
                <a:latin typeface="+mj-lt"/>
              </a:rPr>
              <a:t>What is Bacteria, Virus and Toxins? </a:t>
            </a:r>
          </a:p>
        </p:txBody>
      </p:sp>
      <p:sp>
        <p:nvSpPr>
          <p:cNvPr id="3" name="TextBox 2">
            <a:extLst>
              <a:ext uri="{FF2B5EF4-FFF2-40B4-BE49-F238E27FC236}">
                <a16:creationId xmlns:a16="http://schemas.microsoft.com/office/drawing/2014/main" id="{A30B944C-96E8-7BF1-6A6B-9239A0E94F3B}"/>
              </a:ext>
            </a:extLst>
          </p:cNvPr>
          <p:cNvSpPr txBox="1"/>
          <p:nvPr/>
        </p:nvSpPr>
        <p:spPr>
          <a:xfrm>
            <a:off x="413659" y="547339"/>
            <a:ext cx="3220190" cy="2308324"/>
          </a:xfrm>
          <a:prstGeom prst="rect">
            <a:avLst/>
          </a:prstGeom>
          <a:noFill/>
        </p:spPr>
        <p:txBody>
          <a:bodyPr wrap="square">
            <a:spAutoFit/>
          </a:bodyPr>
          <a:lstStyle/>
          <a:p>
            <a:endParaRPr lang="en-IN" sz="3600" b="1" dirty="0">
              <a:solidFill>
                <a:srgbClr val="C00000"/>
              </a:solidFill>
              <a:latin typeface="+mj-lt"/>
            </a:endParaRPr>
          </a:p>
          <a:p>
            <a:endParaRPr lang="en-IN" sz="3600" b="1" dirty="0">
              <a:solidFill>
                <a:srgbClr val="C00000"/>
              </a:solidFill>
              <a:latin typeface="+mj-lt"/>
            </a:endParaRPr>
          </a:p>
          <a:p>
            <a:endParaRPr lang="en-IN" sz="3600" b="1" dirty="0">
              <a:solidFill>
                <a:srgbClr val="C00000"/>
              </a:solidFill>
              <a:latin typeface="+mj-lt"/>
            </a:endParaRPr>
          </a:p>
          <a:p>
            <a:r>
              <a:rPr lang="en-IN" sz="3600" b="1" dirty="0">
                <a:solidFill>
                  <a:srgbClr val="C00000"/>
                </a:solidFill>
                <a:latin typeface="+mj-lt"/>
              </a:rPr>
              <a:t>EVALUATION </a:t>
            </a:r>
            <a:endParaRPr lang="en-IN" sz="13800" b="1" dirty="0">
              <a:solidFill>
                <a:srgbClr val="C00000"/>
              </a:solidFill>
              <a:latin typeface="+mj-lt"/>
            </a:endParaRPr>
          </a:p>
        </p:txBody>
      </p:sp>
    </p:spTree>
    <p:extLst>
      <p:ext uri="{BB962C8B-B14F-4D97-AF65-F5344CB8AC3E}">
        <p14:creationId xmlns:p14="http://schemas.microsoft.com/office/powerpoint/2010/main" val="25177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7" name="Picture 6">
            <a:extLst>
              <a:ext uri="{FF2B5EF4-FFF2-40B4-BE49-F238E27FC236}">
                <a16:creationId xmlns:a16="http://schemas.microsoft.com/office/drawing/2014/main" id="{C35897A5-D147-903E-EDD5-3CBD93AB5C4B}"/>
              </a:ext>
            </a:extLst>
          </p:cNvPr>
          <p:cNvPicPr>
            <a:picLocks noChangeAspect="1"/>
          </p:cNvPicPr>
          <p:nvPr/>
        </p:nvPicPr>
        <p:blipFill>
          <a:blip r:embed="rId2"/>
          <a:stretch>
            <a:fillRect/>
          </a:stretch>
        </p:blipFill>
        <p:spPr>
          <a:xfrm>
            <a:off x="4790171" y="778476"/>
            <a:ext cx="5659694" cy="5230629"/>
          </a:xfrm>
          <a:prstGeom prst="rect">
            <a:avLst/>
          </a:prstGeom>
        </p:spPr>
      </p:pic>
      <p:sp>
        <p:nvSpPr>
          <p:cNvPr id="3" name="Slide Number Placeholder 5">
            <a:extLst>
              <a:ext uri="{FF2B5EF4-FFF2-40B4-BE49-F238E27FC236}">
                <a16:creationId xmlns:a16="http://schemas.microsoft.com/office/drawing/2014/main" id="{4247FCC8-8B7B-81EB-709F-80A88BA2EF7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sp>
        <p:nvSpPr>
          <p:cNvPr id="8" name="PEER | MFR | INDIA">
            <a:extLst>
              <a:ext uri="{FF2B5EF4-FFF2-40B4-BE49-F238E27FC236}">
                <a16:creationId xmlns:a16="http://schemas.microsoft.com/office/drawing/2014/main" id="{6D66BD37-2CC8-FF7A-5C55-273D0225060F}"/>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FEEEB96F-2946-35A6-0FA6-5E7787EE151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a:extLst>
              <a:ext uri="{FF2B5EF4-FFF2-40B4-BE49-F238E27FC236}">
                <a16:creationId xmlns:a16="http://schemas.microsoft.com/office/drawing/2014/main" id="{352DFE93-EF37-3E44-D80E-C155C1456023}"/>
              </a:ext>
            </a:extLst>
          </p:cNvPr>
          <p:cNvPicPr>
            <a:picLocks noChangeAspect="1"/>
          </p:cNvPicPr>
          <p:nvPr/>
        </p:nvPicPr>
        <p:blipFill>
          <a:blip r:embed="rId3"/>
          <a:stretch>
            <a:fillRect/>
          </a:stretch>
        </p:blipFill>
        <p:spPr>
          <a:xfrm>
            <a:off x="4724400" y="602075"/>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5F6E-EA44-316F-8457-44B93DD08F8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43AEE7-E28E-CF94-B8DF-DAA4AE25D27E}"/>
              </a:ext>
            </a:extLst>
          </p:cNvPr>
          <p:cNvSpPr>
            <a:spLocks noGrp="1"/>
          </p:cNvSpPr>
          <p:nvPr>
            <p:ph type="sldNum" sz="quarter" idx="12"/>
          </p:nvPr>
        </p:nvSpPr>
        <p:spPr>
          <a:xfrm>
            <a:off x="8763000" y="6358928"/>
            <a:ext cx="2743200" cy="365125"/>
          </a:xfrm>
        </p:spPr>
        <p:txBody>
          <a:bodyPr/>
          <a:lstStyle/>
          <a:p>
            <a:fld id="{B6F15528-21DE-4FAA-801E-634DDDAF4B2B}" type="slidenum">
              <a:rPr lang="en-US" smtClean="0"/>
              <a:pPr/>
              <a:t>2</a:t>
            </a:fld>
            <a:endParaRPr lang="en-US" dirty="0"/>
          </a:p>
        </p:txBody>
      </p:sp>
      <p:sp>
        <p:nvSpPr>
          <p:cNvPr id="7" name="Upon completing this lesson, you will be able to:">
            <a:extLst>
              <a:ext uri="{FF2B5EF4-FFF2-40B4-BE49-F238E27FC236}">
                <a16:creationId xmlns:a16="http://schemas.microsoft.com/office/drawing/2014/main" id="{FAF4410C-7D73-FEF0-9901-CCC420D940DD}"/>
              </a:ext>
            </a:extLst>
          </p:cNvPr>
          <p:cNvSpPr txBox="1">
            <a:spLocks/>
          </p:cNvSpPr>
          <p:nvPr/>
        </p:nvSpPr>
        <p:spPr>
          <a:xfrm>
            <a:off x="308609" y="2090055"/>
            <a:ext cx="3424169" cy="4152010"/>
          </a:xfrm>
          <a:prstGeom prst="rect">
            <a:avLst/>
          </a:prstGeom>
        </p:spPr>
        <p:txBody>
          <a:bodyPr vert="horz" lIns="44618" tIns="44618" rIns="44618" bIns="44618" rtlCol="0" anchor="t">
            <a:normAutofit/>
          </a:bodyPr>
          <a:lstStyle>
            <a:lvl1pPr marL="342900" indent="-342900" algn="l" defTabSz="1896340" rtl="0" eaLnBrk="1" latinLnBrk="0" hangingPunct="1">
              <a:spcBef>
                <a:spcPts val="2100"/>
              </a:spcBef>
              <a:buFont typeface="Arial" pitchFamily="34" charset="0"/>
              <a:buChar char="•"/>
              <a:tabLst>
                <a:tab pos="2286000" algn="l"/>
                <a:tab pos="3644900" algn="l"/>
                <a:tab pos="5029200" algn="l"/>
                <a:tab pos="6388100" algn="l"/>
              </a:tabLst>
              <a:defRPr sz="4200" i="0" kern="1200">
                <a:solidFill>
                  <a:srgbClr val="000000"/>
                </a:solidFill>
                <a:latin typeface="Open Sans"/>
                <a:ea typeface="Open Sans"/>
                <a:cs typeface="Open Sans"/>
                <a:sym typeface="Open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dirty="0">
              <a:latin typeface="+mn-lt"/>
            </a:endParaRPr>
          </a:p>
          <a:p>
            <a:pPr marL="0" indent="0">
              <a:buNone/>
            </a:pPr>
            <a:r>
              <a:rPr lang="en-US" sz="2800" dirty="0">
                <a:latin typeface="+mj-lt"/>
              </a:rPr>
              <a:t>Upon completing this lesson, you will be able to:-</a:t>
            </a:r>
          </a:p>
        </p:txBody>
      </p:sp>
      <p:sp>
        <p:nvSpPr>
          <p:cNvPr id="8" name="OBJECTIVES">
            <a:extLst>
              <a:ext uri="{FF2B5EF4-FFF2-40B4-BE49-F238E27FC236}">
                <a16:creationId xmlns:a16="http://schemas.microsoft.com/office/drawing/2014/main" id="{AA2361C1-997F-1985-8FFC-15FD1181CB91}"/>
              </a:ext>
            </a:extLst>
          </p:cNvPr>
          <p:cNvSpPr txBox="1"/>
          <p:nvPr/>
        </p:nvSpPr>
        <p:spPr>
          <a:xfrm>
            <a:off x="308610" y="497732"/>
            <a:ext cx="12232323" cy="2356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defRPr sz="7200" b="1">
                <a:solidFill>
                  <a:srgbClr val="C00000"/>
                </a:solidFill>
                <a:latin typeface="Open Sans"/>
                <a:ea typeface="Open Sans"/>
                <a:cs typeface="Open Sans"/>
                <a:sym typeface="Open Sans"/>
              </a:defRPr>
            </a:lvl1pPr>
          </a:lstStyle>
          <a:p>
            <a:endParaRPr lang="en-IN" sz="3600" dirty="0"/>
          </a:p>
          <a:p>
            <a:endParaRPr lang="en-IN" sz="3600" dirty="0"/>
          </a:p>
          <a:p>
            <a:endParaRPr lang="en-IN" sz="3600" dirty="0"/>
          </a:p>
          <a:p>
            <a:r>
              <a:rPr lang="en-IN" sz="4000" dirty="0"/>
              <a:t>OBJECTIVES</a:t>
            </a:r>
            <a:endParaRPr sz="4000" dirty="0"/>
          </a:p>
        </p:txBody>
      </p:sp>
      <p:sp>
        <p:nvSpPr>
          <p:cNvPr id="18" name="List at least five dangers a rescuer…">
            <a:extLst>
              <a:ext uri="{FF2B5EF4-FFF2-40B4-BE49-F238E27FC236}">
                <a16:creationId xmlns:a16="http://schemas.microsoft.com/office/drawing/2014/main" id="{AF294282-B7FB-0B57-D61D-45F35ABCF473}"/>
              </a:ext>
            </a:extLst>
          </p:cNvPr>
          <p:cNvSpPr txBox="1"/>
          <p:nvPr/>
        </p:nvSpPr>
        <p:spPr>
          <a:xfrm>
            <a:off x="4777740" y="1569546"/>
            <a:ext cx="7218317" cy="445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lnSpc>
                <a:spcPct val="150000"/>
              </a:lnSpc>
            </a:pPr>
            <a:r>
              <a:rPr lang="en-US" sz="2400" dirty="0">
                <a:latin typeface="+mj-lt"/>
              </a:rPr>
              <a:t>To get an overview about the Biological Warfare Agent </a:t>
            </a:r>
          </a:p>
          <a:p>
            <a:pPr algn="just">
              <a:lnSpc>
                <a:spcPct val="150000"/>
              </a:lnSpc>
            </a:pPr>
            <a:r>
              <a:rPr lang="en-US" sz="2400" dirty="0">
                <a:latin typeface="+mj-lt"/>
              </a:rPr>
              <a:t>To know about various Classification of BWAs and their characteristics </a:t>
            </a:r>
          </a:p>
          <a:p>
            <a:pPr algn="just">
              <a:lnSpc>
                <a:spcPct val="150000"/>
              </a:lnSpc>
            </a:pPr>
            <a:r>
              <a:rPr lang="en-US" sz="2400" dirty="0">
                <a:latin typeface="+mj-lt"/>
              </a:rPr>
              <a:t>To acquaint with Bacteria as BWA </a:t>
            </a:r>
          </a:p>
          <a:p>
            <a:pPr algn="just">
              <a:lnSpc>
                <a:spcPct val="150000"/>
              </a:lnSpc>
            </a:pPr>
            <a:r>
              <a:rPr lang="en-US" sz="2400" dirty="0">
                <a:latin typeface="+mj-lt"/>
              </a:rPr>
              <a:t>To acquaint with Virus as BWA </a:t>
            </a:r>
          </a:p>
          <a:p>
            <a:pPr algn="just">
              <a:lnSpc>
                <a:spcPct val="150000"/>
              </a:lnSpc>
            </a:pPr>
            <a:r>
              <a:rPr lang="en-US" sz="2400" dirty="0">
                <a:latin typeface="+mj-lt"/>
              </a:rPr>
              <a:t>To acquaint with Toxin as BWA </a:t>
            </a:r>
          </a:p>
          <a:p>
            <a:pPr algn="just">
              <a:lnSpc>
                <a:spcPct val="150000"/>
              </a:lnSpc>
            </a:pPr>
            <a:r>
              <a:rPr lang="en-US" sz="2400" dirty="0">
                <a:latin typeface="+mj-lt"/>
              </a:rPr>
              <a:t>To acquaint with other types of Pathogens as BWA</a:t>
            </a:r>
            <a:endParaRPr lang="en-US" sz="2400" dirty="0">
              <a:latin typeface="+mj-lt"/>
              <a:ea typeface="Open Sans" panose="020B0606030504020204" pitchFamily="34" charset="0"/>
              <a:cs typeface="Open Sans" panose="020B0606030504020204" pitchFamily="34" charset="0"/>
            </a:endParaRPr>
          </a:p>
        </p:txBody>
      </p:sp>
      <p:grpSp>
        <p:nvGrpSpPr>
          <p:cNvPr id="59" name="Group">
            <a:extLst>
              <a:ext uri="{FF2B5EF4-FFF2-40B4-BE49-F238E27FC236}">
                <a16:creationId xmlns:a16="http://schemas.microsoft.com/office/drawing/2014/main" id="{99DA5098-FBF2-6AF5-984F-3495D433D00E}"/>
              </a:ext>
            </a:extLst>
          </p:cNvPr>
          <p:cNvGrpSpPr/>
          <p:nvPr/>
        </p:nvGrpSpPr>
        <p:grpSpPr>
          <a:xfrm>
            <a:off x="3819794" y="1376188"/>
            <a:ext cx="685802" cy="713867"/>
            <a:chOff x="1227908" y="205776"/>
            <a:chExt cx="1219200" cy="1407447"/>
          </a:xfrm>
        </p:grpSpPr>
        <p:sp>
          <p:nvSpPr>
            <p:cNvPr id="60" name="Circle">
              <a:extLst>
                <a:ext uri="{FF2B5EF4-FFF2-40B4-BE49-F238E27FC236}">
                  <a16:creationId xmlns:a16="http://schemas.microsoft.com/office/drawing/2014/main" id="{D195BECB-85F6-3A25-12FE-CDF49BA4B972}"/>
                </a:ext>
              </a:extLst>
            </p:cNvPr>
            <p:cNvSpPr/>
            <p:nvPr/>
          </p:nvSpPr>
          <p:spPr>
            <a:xfrm>
              <a:off x="1227908" y="394022"/>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61" name="1">
              <a:extLst>
                <a:ext uri="{FF2B5EF4-FFF2-40B4-BE49-F238E27FC236}">
                  <a16:creationId xmlns:a16="http://schemas.microsoft.com/office/drawing/2014/main" id="{A87B1E36-9600-6026-7A25-D9F6E5F885B6}"/>
                </a:ext>
              </a:extLst>
            </p:cNvPr>
            <p:cNvSpPr txBox="1"/>
            <p:nvPr/>
          </p:nvSpPr>
          <p:spPr>
            <a:xfrm flipH="1">
              <a:off x="1399170" y="205776"/>
              <a:ext cx="792476" cy="14074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sz="4000" b="1" dirty="0"/>
                <a:t>1</a:t>
              </a:r>
            </a:p>
          </p:txBody>
        </p:sp>
      </p:grpSp>
      <p:grpSp>
        <p:nvGrpSpPr>
          <p:cNvPr id="74" name="Group">
            <a:extLst>
              <a:ext uri="{FF2B5EF4-FFF2-40B4-BE49-F238E27FC236}">
                <a16:creationId xmlns:a16="http://schemas.microsoft.com/office/drawing/2014/main" id="{BD9752E8-319E-6DE0-28C5-A3AAACE59A55}"/>
              </a:ext>
            </a:extLst>
          </p:cNvPr>
          <p:cNvGrpSpPr/>
          <p:nvPr/>
        </p:nvGrpSpPr>
        <p:grpSpPr>
          <a:xfrm>
            <a:off x="3780975" y="2594730"/>
            <a:ext cx="685802" cy="683353"/>
            <a:chOff x="1247259" y="115976"/>
            <a:chExt cx="1219200" cy="1385572"/>
          </a:xfrm>
        </p:grpSpPr>
        <p:sp>
          <p:nvSpPr>
            <p:cNvPr id="75" name="Circle">
              <a:extLst>
                <a:ext uri="{FF2B5EF4-FFF2-40B4-BE49-F238E27FC236}">
                  <a16:creationId xmlns:a16="http://schemas.microsoft.com/office/drawing/2014/main" id="{7DEB9753-60C2-9A2B-6C47-A24F9C15E60A}"/>
                </a:ext>
              </a:extLst>
            </p:cNvPr>
            <p:cNvSpPr/>
            <p:nvPr/>
          </p:nvSpPr>
          <p:spPr>
            <a:xfrm>
              <a:off x="1247259" y="282347"/>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76" name="1">
              <a:extLst>
                <a:ext uri="{FF2B5EF4-FFF2-40B4-BE49-F238E27FC236}">
                  <a16:creationId xmlns:a16="http://schemas.microsoft.com/office/drawing/2014/main" id="{EFE682DC-992B-1929-B3B1-A956FCC26A26}"/>
                </a:ext>
              </a:extLst>
            </p:cNvPr>
            <p:cNvSpPr txBox="1"/>
            <p:nvPr/>
          </p:nvSpPr>
          <p:spPr>
            <a:xfrm>
              <a:off x="1568513" y="115976"/>
              <a:ext cx="162560" cy="11069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3600" b="1" dirty="0"/>
                <a:t>2</a:t>
              </a:r>
              <a:endParaRPr sz="3600" b="1" dirty="0"/>
            </a:p>
          </p:txBody>
        </p:sp>
      </p:grpSp>
      <p:grpSp>
        <p:nvGrpSpPr>
          <p:cNvPr id="77" name="Group">
            <a:extLst>
              <a:ext uri="{FF2B5EF4-FFF2-40B4-BE49-F238E27FC236}">
                <a16:creationId xmlns:a16="http://schemas.microsoft.com/office/drawing/2014/main" id="{71394491-1B5E-CE6C-7299-E753E09A37D7}"/>
              </a:ext>
            </a:extLst>
          </p:cNvPr>
          <p:cNvGrpSpPr/>
          <p:nvPr/>
        </p:nvGrpSpPr>
        <p:grpSpPr>
          <a:xfrm>
            <a:off x="3851194" y="3745807"/>
            <a:ext cx="653143" cy="638843"/>
            <a:chOff x="1298447" y="123618"/>
            <a:chExt cx="1219200" cy="1430831"/>
          </a:xfrm>
        </p:grpSpPr>
        <p:sp>
          <p:nvSpPr>
            <p:cNvPr id="78" name="Circle">
              <a:extLst>
                <a:ext uri="{FF2B5EF4-FFF2-40B4-BE49-F238E27FC236}">
                  <a16:creationId xmlns:a16="http://schemas.microsoft.com/office/drawing/2014/main" id="{E4F5B060-D781-8E69-DB6D-2EA23BE62CB8}"/>
                </a:ext>
              </a:extLst>
            </p:cNvPr>
            <p:cNvSpPr/>
            <p:nvPr/>
          </p:nvSpPr>
          <p:spPr>
            <a:xfrm>
              <a:off x="1298447" y="335247"/>
              <a:ext cx="1219200" cy="1219202"/>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9" name="1">
              <a:extLst>
                <a:ext uri="{FF2B5EF4-FFF2-40B4-BE49-F238E27FC236}">
                  <a16:creationId xmlns:a16="http://schemas.microsoft.com/office/drawing/2014/main" id="{0743A559-9575-AF71-315A-60E2DA678289}"/>
                </a:ext>
              </a:extLst>
            </p:cNvPr>
            <p:cNvSpPr txBox="1"/>
            <p:nvPr/>
          </p:nvSpPr>
          <p:spPr>
            <a:xfrm>
              <a:off x="1483801" y="123618"/>
              <a:ext cx="550997" cy="12192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3</a:t>
              </a:r>
              <a:endParaRPr sz="4000" b="1" dirty="0"/>
            </a:p>
          </p:txBody>
        </p:sp>
      </p:grpSp>
      <p:grpSp>
        <p:nvGrpSpPr>
          <p:cNvPr id="80" name="Group">
            <a:extLst>
              <a:ext uri="{FF2B5EF4-FFF2-40B4-BE49-F238E27FC236}">
                <a16:creationId xmlns:a16="http://schemas.microsoft.com/office/drawing/2014/main" id="{D6ECB284-266E-1B2A-BDD9-728CBDD4C106}"/>
              </a:ext>
            </a:extLst>
          </p:cNvPr>
          <p:cNvGrpSpPr/>
          <p:nvPr/>
        </p:nvGrpSpPr>
        <p:grpSpPr>
          <a:xfrm>
            <a:off x="3813635" y="4364034"/>
            <a:ext cx="653142" cy="641350"/>
            <a:chOff x="0" y="115976"/>
            <a:chExt cx="1219200" cy="1368470"/>
          </a:xfrm>
        </p:grpSpPr>
        <p:sp>
          <p:nvSpPr>
            <p:cNvPr id="81" name="Circle">
              <a:extLst>
                <a:ext uri="{FF2B5EF4-FFF2-40B4-BE49-F238E27FC236}">
                  <a16:creationId xmlns:a16="http://schemas.microsoft.com/office/drawing/2014/main" id="{1F13F7F3-4336-9B35-5016-ACA2A91ADB0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82" name="1">
              <a:extLst>
                <a:ext uri="{FF2B5EF4-FFF2-40B4-BE49-F238E27FC236}">
                  <a16:creationId xmlns:a16="http://schemas.microsoft.com/office/drawing/2014/main" id="{3A195CEB-F483-94BC-8BCE-592EC86D016C}"/>
                </a:ext>
              </a:extLst>
            </p:cNvPr>
            <p:cNvSpPr txBox="1"/>
            <p:nvPr/>
          </p:nvSpPr>
          <p:spPr>
            <a:xfrm>
              <a:off x="261805" y="115976"/>
              <a:ext cx="550997" cy="121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4</a:t>
              </a:r>
              <a:endParaRPr sz="4000" b="1" dirty="0"/>
            </a:p>
          </p:txBody>
        </p:sp>
      </p:grpSp>
      <p:grpSp>
        <p:nvGrpSpPr>
          <p:cNvPr id="2" name="Group">
            <a:extLst>
              <a:ext uri="{FF2B5EF4-FFF2-40B4-BE49-F238E27FC236}">
                <a16:creationId xmlns:a16="http://schemas.microsoft.com/office/drawing/2014/main" id="{AB37A3D2-35F9-61C3-9163-4EA65BD3875E}"/>
              </a:ext>
            </a:extLst>
          </p:cNvPr>
          <p:cNvGrpSpPr/>
          <p:nvPr/>
        </p:nvGrpSpPr>
        <p:grpSpPr>
          <a:xfrm>
            <a:off x="3851195" y="4959242"/>
            <a:ext cx="653142" cy="641350"/>
            <a:chOff x="0" y="115976"/>
            <a:chExt cx="1219200" cy="1368470"/>
          </a:xfrm>
        </p:grpSpPr>
        <p:sp>
          <p:nvSpPr>
            <p:cNvPr id="3" name="Circle">
              <a:extLst>
                <a:ext uri="{FF2B5EF4-FFF2-40B4-BE49-F238E27FC236}">
                  <a16:creationId xmlns:a16="http://schemas.microsoft.com/office/drawing/2014/main" id="{3F167046-7CF2-C594-792A-DAE04B270BD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1">
              <a:extLst>
                <a:ext uri="{FF2B5EF4-FFF2-40B4-BE49-F238E27FC236}">
                  <a16:creationId xmlns:a16="http://schemas.microsoft.com/office/drawing/2014/main" id="{FE179BAB-4A35-BBD0-F464-0FDEF1D2698C}"/>
                </a:ext>
              </a:extLst>
            </p:cNvPr>
            <p:cNvSpPr txBox="1"/>
            <p:nvPr/>
          </p:nvSpPr>
          <p:spPr>
            <a:xfrm>
              <a:off x="261805" y="115976"/>
              <a:ext cx="550997" cy="121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5</a:t>
              </a:r>
              <a:endParaRPr sz="4000" b="1" dirty="0"/>
            </a:p>
          </p:txBody>
        </p:sp>
      </p:grpSp>
      <p:grpSp>
        <p:nvGrpSpPr>
          <p:cNvPr id="9" name="Group">
            <a:extLst>
              <a:ext uri="{FF2B5EF4-FFF2-40B4-BE49-F238E27FC236}">
                <a16:creationId xmlns:a16="http://schemas.microsoft.com/office/drawing/2014/main" id="{D7F58453-9A12-4CC1-204D-10AB8B5BFEBB}"/>
              </a:ext>
            </a:extLst>
          </p:cNvPr>
          <p:cNvGrpSpPr/>
          <p:nvPr/>
        </p:nvGrpSpPr>
        <p:grpSpPr>
          <a:xfrm>
            <a:off x="3852454" y="5541695"/>
            <a:ext cx="653142" cy="641350"/>
            <a:chOff x="0" y="115976"/>
            <a:chExt cx="1219200" cy="1368470"/>
          </a:xfrm>
        </p:grpSpPr>
        <p:sp>
          <p:nvSpPr>
            <p:cNvPr id="10" name="Circle">
              <a:extLst>
                <a:ext uri="{FF2B5EF4-FFF2-40B4-BE49-F238E27FC236}">
                  <a16:creationId xmlns:a16="http://schemas.microsoft.com/office/drawing/2014/main" id="{EF0AA9F7-E2C4-2739-BD2F-A6A13AD6468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1" name="1">
              <a:extLst>
                <a:ext uri="{FF2B5EF4-FFF2-40B4-BE49-F238E27FC236}">
                  <a16:creationId xmlns:a16="http://schemas.microsoft.com/office/drawing/2014/main" id="{06485291-44E2-5E41-F5ED-D9B6AACAA743}"/>
                </a:ext>
              </a:extLst>
            </p:cNvPr>
            <p:cNvSpPr txBox="1"/>
            <p:nvPr/>
          </p:nvSpPr>
          <p:spPr>
            <a:xfrm>
              <a:off x="261805" y="115976"/>
              <a:ext cx="550997" cy="1219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IN" sz="4000" b="1" dirty="0"/>
                <a:t>6</a:t>
              </a:r>
              <a:endParaRPr sz="4000" b="1" dirty="0"/>
            </a:p>
          </p:txBody>
        </p:sp>
      </p:grpSp>
    </p:spTree>
    <p:extLst>
      <p:ext uri="{BB962C8B-B14F-4D97-AF65-F5344CB8AC3E}">
        <p14:creationId xmlns:p14="http://schemas.microsoft.com/office/powerpoint/2010/main" val="120696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0F53-00D5-CDB4-EED9-4C43D07B416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C45935-7DF1-08EF-1352-6081B7DE5782}"/>
              </a:ext>
            </a:extLst>
          </p:cNvPr>
          <p:cNvSpPr>
            <a:spLocks noGrp="1"/>
          </p:cNvSpPr>
          <p:nvPr>
            <p:ph type="sldNum" sz="quarter" idx="12"/>
          </p:nvPr>
        </p:nvSpPr>
        <p:spPr/>
        <p:txBody>
          <a:bodyPr/>
          <a:lstStyle/>
          <a:p>
            <a:fld id="{B6F15528-21DE-4FAA-801E-634DDDAF4B2B}" type="slidenum">
              <a:rPr lang="en-US" smtClean="0">
                <a:latin typeface="+mj-lt"/>
              </a:rPr>
              <a:pPr/>
              <a:t>3</a:t>
            </a:fld>
            <a:endParaRPr lang="en-US">
              <a:latin typeface="+mj-lt"/>
            </a:endParaRPr>
          </a:p>
        </p:txBody>
      </p:sp>
      <p:sp>
        <p:nvSpPr>
          <p:cNvPr id="18" name="List at least five dangers a rescuer…">
            <a:extLst>
              <a:ext uri="{FF2B5EF4-FFF2-40B4-BE49-F238E27FC236}">
                <a16:creationId xmlns:a16="http://schemas.microsoft.com/office/drawing/2014/main" id="{6F94B68D-B8DD-4D5F-F1F4-DF4A4B105737}"/>
              </a:ext>
            </a:extLst>
          </p:cNvPr>
          <p:cNvSpPr txBox="1"/>
          <p:nvPr/>
        </p:nvSpPr>
        <p:spPr>
          <a:xfrm>
            <a:off x="5023889" y="1168204"/>
            <a:ext cx="6857999" cy="5005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lnSpc>
                <a:spcPct val="150000"/>
              </a:lnSpc>
            </a:pPr>
            <a:r>
              <a:rPr lang="en-IN" sz="2400" b="1" dirty="0">
                <a:latin typeface="+mj-lt"/>
              </a:rPr>
              <a:t>Bacteria </a:t>
            </a:r>
            <a:r>
              <a:rPr lang="en-IN" sz="2400" dirty="0">
                <a:latin typeface="+mj-lt"/>
              </a:rPr>
              <a:t>– Single-celled organisms that can reproduce in the body and cause diseases. </a:t>
            </a:r>
          </a:p>
          <a:p>
            <a:pPr algn="just">
              <a:lnSpc>
                <a:spcPct val="150000"/>
              </a:lnSpc>
            </a:pPr>
            <a:r>
              <a:rPr lang="en-IN" sz="2400" dirty="0">
                <a:latin typeface="+mj-lt"/>
              </a:rPr>
              <a:t>Examples: Bacillus anthracis (Anthrax), Yersinia pestis (Plague), Brucella spp. (Brucellosis).</a:t>
            </a:r>
          </a:p>
          <a:p>
            <a:pPr algn="just">
              <a:lnSpc>
                <a:spcPct val="150000"/>
              </a:lnSpc>
            </a:pPr>
            <a:r>
              <a:rPr lang="en-IN" sz="2400" b="1" dirty="0">
                <a:latin typeface="+mj-lt"/>
              </a:rPr>
              <a:t>Viruses</a:t>
            </a:r>
            <a:r>
              <a:rPr lang="en-IN" sz="2400" dirty="0">
                <a:latin typeface="+mj-lt"/>
              </a:rPr>
              <a:t> – Infectious agents that require host cells to reproduce. </a:t>
            </a:r>
          </a:p>
          <a:p>
            <a:pPr algn="just">
              <a:lnSpc>
                <a:spcPct val="150000"/>
              </a:lnSpc>
            </a:pPr>
            <a:r>
              <a:rPr lang="en-IN" sz="2400" dirty="0">
                <a:latin typeface="+mj-lt"/>
              </a:rPr>
              <a:t>Examples: Variola virus (Smallpox), Viral haemorrhagic fevers (Ebola, Marburg)</a:t>
            </a:r>
          </a:p>
          <a:p>
            <a:pPr algn="just">
              <a:lnSpc>
                <a:spcPct val="150000"/>
              </a:lnSpc>
            </a:pPr>
            <a:endParaRPr lang="en-IN" sz="2400" dirty="0">
              <a:latin typeface="+mj-lt"/>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72EFE3C-8E02-6AA6-09A6-3C29FF8872BD}"/>
              </a:ext>
            </a:extLst>
          </p:cNvPr>
          <p:cNvSpPr txBox="1"/>
          <p:nvPr/>
        </p:nvSpPr>
        <p:spPr>
          <a:xfrm>
            <a:off x="230102" y="2643695"/>
            <a:ext cx="4543078" cy="1200329"/>
          </a:xfrm>
          <a:prstGeom prst="rect">
            <a:avLst/>
          </a:prstGeom>
          <a:noFill/>
        </p:spPr>
        <p:txBody>
          <a:bodyPr wrap="square">
            <a:spAutoFit/>
          </a:bodyPr>
          <a:lstStyle/>
          <a:p>
            <a:r>
              <a:rPr lang="en-IN" sz="3600" b="1" dirty="0">
                <a:solidFill>
                  <a:srgbClr val="C00000"/>
                </a:solidFill>
                <a:latin typeface="+mj-lt"/>
              </a:rPr>
              <a:t>BIOLOGICAL </a:t>
            </a:r>
          </a:p>
          <a:p>
            <a:r>
              <a:rPr lang="en-IN" sz="3600" b="1" dirty="0">
                <a:solidFill>
                  <a:srgbClr val="C00000"/>
                </a:solidFill>
                <a:latin typeface="+mj-lt"/>
              </a:rPr>
              <a:t>WARFARE AGENTS </a:t>
            </a:r>
          </a:p>
        </p:txBody>
      </p:sp>
      <p:sp>
        <p:nvSpPr>
          <p:cNvPr id="5" name="Oval 4">
            <a:extLst>
              <a:ext uri="{FF2B5EF4-FFF2-40B4-BE49-F238E27FC236}">
                <a16:creationId xmlns:a16="http://schemas.microsoft.com/office/drawing/2014/main" id="{6F63C983-2376-018E-7FC4-4D676C4E2426}"/>
              </a:ext>
            </a:extLst>
          </p:cNvPr>
          <p:cNvSpPr/>
          <p:nvPr/>
        </p:nvSpPr>
        <p:spPr>
          <a:xfrm>
            <a:off x="4773180" y="1464371"/>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
        <p:nvSpPr>
          <p:cNvPr id="9" name="Oval 8">
            <a:extLst>
              <a:ext uri="{FF2B5EF4-FFF2-40B4-BE49-F238E27FC236}">
                <a16:creationId xmlns:a16="http://schemas.microsoft.com/office/drawing/2014/main" id="{920EE785-FF83-D466-74CB-703EB0D2DCF1}"/>
              </a:ext>
            </a:extLst>
          </p:cNvPr>
          <p:cNvSpPr/>
          <p:nvPr/>
        </p:nvSpPr>
        <p:spPr>
          <a:xfrm>
            <a:off x="4773180" y="2570861"/>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
        <p:nvSpPr>
          <p:cNvPr id="11" name="Oval 10">
            <a:extLst>
              <a:ext uri="{FF2B5EF4-FFF2-40B4-BE49-F238E27FC236}">
                <a16:creationId xmlns:a16="http://schemas.microsoft.com/office/drawing/2014/main" id="{5EF02A25-817A-BEA0-1539-050C1821E75A}"/>
              </a:ext>
            </a:extLst>
          </p:cNvPr>
          <p:cNvSpPr/>
          <p:nvPr/>
        </p:nvSpPr>
        <p:spPr>
          <a:xfrm>
            <a:off x="4773180" y="3598212"/>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
        <p:nvSpPr>
          <p:cNvPr id="13" name="Oval 12">
            <a:extLst>
              <a:ext uri="{FF2B5EF4-FFF2-40B4-BE49-F238E27FC236}">
                <a16:creationId xmlns:a16="http://schemas.microsoft.com/office/drawing/2014/main" id="{E3BCEDE9-4465-0329-B48C-B650A524E3DB}"/>
              </a:ext>
            </a:extLst>
          </p:cNvPr>
          <p:cNvSpPr/>
          <p:nvPr/>
        </p:nvSpPr>
        <p:spPr>
          <a:xfrm>
            <a:off x="4773180" y="4720642"/>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Tree>
    <p:extLst>
      <p:ext uri="{BB962C8B-B14F-4D97-AF65-F5344CB8AC3E}">
        <p14:creationId xmlns:p14="http://schemas.microsoft.com/office/powerpoint/2010/main" val="238403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0F53-00D5-CDB4-EED9-4C43D07B416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C45935-7DF1-08EF-1352-6081B7DE5782}"/>
              </a:ext>
            </a:extLst>
          </p:cNvPr>
          <p:cNvSpPr>
            <a:spLocks noGrp="1"/>
          </p:cNvSpPr>
          <p:nvPr>
            <p:ph type="sldNum" sz="quarter" idx="12"/>
          </p:nvPr>
        </p:nvSpPr>
        <p:spPr/>
        <p:txBody>
          <a:bodyPr/>
          <a:lstStyle/>
          <a:p>
            <a:fld id="{B6F15528-21DE-4FAA-801E-634DDDAF4B2B}" type="slidenum">
              <a:rPr lang="en-US" smtClean="0">
                <a:latin typeface="+mj-lt"/>
              </a:rPr>
              <a:pPr/>
              <a:t>4</a:t>
            </a:fld>
            <a:endParaRPr lang="en-US">
              <a:latin typeface="+mj-lt"/>
            </a:endParaRPr>
          </a:p>
        </p:txBody>
      </p:sp>
      <p:sp>
        <p:nvSpPr>
          <p:cNvPr id="18" name="List at least five dangers a rescuer…">
            <a:extLst>
              <a:ext uri="{FF2B5EF4-FFF2-40B4-BE49-F238E27FC236}">
                <a16:creationId xmlns:a16="http://schemas.microsoft.com/office/drawing/2014/main" id="{6F94B68D-B8DD-4D5F-F1F4-DF4A4B105737}"/>
              </a:ext>
            </a:extLst>
          </p:cNvPr>
          <p:cNvSpPr txBox="1"/>
          <p:nvPr/>
        </p:nvSpPr>
        <p:spPr>
          <a:xfrm>
            <a:off x="5023889" y="1168204"/>
            <a:ext cx="6857999" cy="445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lnSpc>
                <a:spcPct val="150000"/>
              </a:lnSpc>
            </a:pPr>
            <a:r>
              <a:rPr lang="en-IN" sz="2400" b="1" dirty="0">
                <a:latin typeface="+mj-lt"/>
              </a:rPr>
              <a:t>Toxins</a:t>
            </a:r>
            <a:r>
              <a:rPr lang="en-IN" sz="2400" dirty="0">
                <a:latin typeface="+mj-lt"/>
              </a:rPr>
              <a:t> – Poisonous substances produced by living organisms.</a:t>
            </a:r>
          </a:p>
          <a:p>
            <a:pPr algn="just">
              <a:lnSpc>
                <a:spcPct val="150000"/>
              </a:lnSpc>
            </a:pPr>
            <a:r>
              <a:rPr lang="en-IN" sz="2400" dirty="0">
                <a:latin typeface="+mj-lt"/>
              </a:rPr>
              <a:t>Examples: Botulinum toxin (from Clostridium botulinum), Ricin (from castor beans)</a:t>
            </a:r>
          </a:p>
          <a:p>
            <a:pPr algn="just">
              <a:lnSpc>
                <a:spcPct val="150000"/>
              </a:lnSpc>
            </a:pPr>
            <a:r>
              <a:rPr lang="en-IN" sz="2400" b="1" dirty="0">
                <a:latin typeface="+mj-lt"/>
              </a:rPr>
              <a:t>Fungi &amp; </a:t>
            </a:r>
            <a:r>
              <a:rPr lang="en-IN" sz="2400" b="1" dirty="0" err="1">
                <a:latin typeface="+mj-lt"/>
              </a:rPr>
              <a:t>Rickettsiae</a:t>
            </a:r>
            <a:r>
              <a:rPr lang="en-IN" sz="2400" b="1" dirty="0">
                <a:latin typeface="+mj-lt"/>
              </a:rPr>
              <a:t> </a:t>
            </a:r>
            <a:r>
              <a:rPr lang="en-IN" sz="2400" dirty="0">
                <a:latin typeface="+mj-lt"/>
              </a:rPr>
              <a:t>– Less commonly used but still potential agents.</a:t>
            </a:r>
          </a:p>
          <a:p>
            <a:pPr algn="just">
              <a:lnSpc>
                <a:spcPct val="150000"/>
              </a:lnSpc>
            </a:pPr>
            <a:r>
              <a:rPr lang="en-IN" sz="2400" dirty="0">
                <a:latin typeface="+mj-lt"/>
              </a:rPr>
              <a:t>Examples: Coccidioides </a:t>
            </a:r>
            <a:r>
              <a:rPr lang="en-IN" sz="2400" dirty="0" err="1">
                <a:latin typeface="+mj-lt"/>
              </a:rPr>
              <a:t>immitis</a:t>
            </a:r>
            <a:r>
              <a:rPr lang="en-IN" sz="2400" dirty="0">
                <a:latin typeface="+mj-lt"/>
              </a:rPr>
              <a:t> (causes Valley Fever), Rickettsia prowazekii (Typhus)</a:t>
            </a:r>
            <a:endParaRPr lang="en-IN" sz="2400" dirty="0">
              <a:latin typeface="+mj-lt"/>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72EFE3C-8E02-6AA6-09A6-3C29FF8872BD}"/>
              </a:ext>
            </a:extLst>
          </p:cNvPr>
          <p:cNvSpPr txBox="1"/>
          <p:nvPr/>
        </p:nvSpPr>
        <p:spPr>
          <a:xfrm>
            <a:off x="230102" y="649220"/>
            <a:ext cx="7309887" cy="2800767"/>
          </a:xfrm>
          <a:prstGeom prst="rect">
            <a:avLst/>
          </a:prstGeom>
          <a:noFill/>
        </p:spPr>
        <p:txBody>
          <a:bodyPr wrap="square">
            <a:spAutoFit/>
          </a:bodyPr>
          <a:lstStyle/>
          <a:p>
            <a:endParaRPr lang="en-IN" sz="3200" b="1" dirty="0">
              <a:solidFill>
                <a:srgbClr val="C00000"/>
              </a:solidFill>
              <a:latin typeface="+mj-lt"/>
            </a:endParaRPr>
          </a:p>
          <a:p>
            <a:endParaRPr lang="en-IN" sz="3200" b="1" dirty="0">
              <a:solidFill>
                <a:srgbClr val="C00000"/>
              </a:solidFill>
              <a:latin typeface="+mj-lt"/>
            </a:endParaRPr>
          </a:p>
          <a:p>
            <a:endParaRPr lang="en-IN" sz="3200" b="1" dirty="0">
              <a:solidFill>
                <a:srgbClr val="C00000"/>
              </a:solidFill>
              <a:latin typeface="+mj-lt"/>
            </a:endParaRPr>
          </a:p>
          <a:p>
            <a:r>
              <a:rPr lang="en-IN" sz="4000" b="1" dirty="0">
                <a:solidFill>
                  <a:srgbClr val="C00000"/>
                </a:solidFill>
                <a:latin typeface="+mj-lt"/>
              </a:rPr>
              <a:t>BIOLOGICAL </a:t>
            </a:r>
          </a:p>
          <a:p>
            <a:r>
              <a:rPr lang="en-IN" sz="4000" b="1" dirty="0">
                <a:solidFill>
                  <a:srgbClr val="C00000"/>
                </a:solidFill>
                <a:latin typeface="+mj-lt"/>
              </a:rPr>
              <a:t>WARFARE AGENTS </a:t>
            </a:r>
          </a:p>
        </p:txBody>
      </p:sp>
      <p:sp>
        <p:nvSpPr>
          <p:cNvPr id="5" name="Oval 4">
            <a:extLst>
              <a:ext uri="{FF2B5EF4-FFF2-40B4-BE49-F238E27FC236}">
                <a16:creationId xmlns:a16="http://schemas.microsoft.com/office/drawing/2014/main" id="{6F63C983-2376-018E-7FC4-4D676C4E2426}"/>
              </a:ext>
            </a:extLst>
          </p:cNvPr>
          <p:cNvSpPr/>
          <p:nvPr/>
        </p:nvSpPr>
        <p:spPr>
          <a:xfrm>
            <a:off x="4841009" y="1421446"/>
            <a:ext cx="156210" cy="1181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
        <p:nvSpPr>
          <p:cNvPr id="9" name="Oval 8">
            <a:extLst>
              <a:ext uri="{FF2B5EF4-FFF2-40B4-BE49-F238E27FC236}">
                <a16:creationId xmlns:a16="http://schemas.microsoft.com/office/drawing/2014/main" id="{920EE785-FF83-D466-74CB-703EB0D2DCF1}"/>
              </a:ext>
            </a:extLst>
          </p:cNvPr>
          <p:cNvSpPr/>
          <p:nvPr/>
        </p:nvSpPr>
        <p:spPr>
          <a:xfrm>
            <a:off x="4818149" y="2548001"/>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
        <p:nvSpPr>
          <p:cNvPr id="11" name="Oval 10">
            <a:extLst>
              <a:ext uri="{FF2B5EF4-FFF2-40B4-BE49-F238E27FC236}">
                <a16:creationId xmlns:a16="http://schemas.microsoft.com/office/drawing/2014/main" id="{5EF02A25-817A-BEA0-1539-050C1821E75A}"/>
              </a:ext>
            </a:extLst>
          </p:cNvPr>
          <p:cNvSpPr/>
          <p:nvPr/>
        </p:nvSpPr>
        <p:spPr>
          <a:xfrm>
            <a:off x="4818149" y="3629280"/>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
        <p:nvSpPr>
          <p:cNvPr id="13" name="Oval 12">
            <a:extLst>
              <a:ext uri="{FF2B5EF4-FFF2-40B4-BE49-F238E27FC236}">
                <a16:creationId xmlns:a16="http://schemas.microsoft.com/office/drawing/2014/main" id="{E3BCEDE9-4465-0329-B48C-B650A524E3DB}"/>
              </a:ext>
            </a:extLst>
          </p:cNvPr>
          <p:cNvSpPr/>
          <p:nvPr/>
        </p:nvSpPr>
        <p:spPr>
          <a:xfrm>
            <a:off x="4818149" y="4709160"/>
            <a:ext cx="152400" cy="1456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N">
              <a:latin typeface="+mj-lt"/>
            </a:endParaRPr>
          </a:p>
        </p:txBody>
      </p:sp>
    </p:spTree>
    <p:extLst>
      <p:ext uri="{BB962C8B-B14F-4D97-AF65-F5344CB8AC3E}">
        <p14:creationId xmlns:p14="http://schemas.microsoft.com/office/powerpoint/2010/main" val="384375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E8EB7-A430-D7A6-F77D-5C99A2B707D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5A6AC5-501A-C998-8FF5-50B5AFBF8CED}"/>
              </a:ext>
            </a:extLst>
          </p:cNvPr>
          <p:cNvSpPr>
            <a:spLocks noGrp="1"/>
          </p:cNvSpPr>
          <p:nvPr>
            <p:ph type="sldNum" sz="quarter" idx="12"/>
          </p:nvPr>
        </p:nvSpPr>
        <p:spPr/>
        <p:txBody>
          <a:bodyPr/>
          <a:lstStyle/>
          <a:p>
            <a:fld id="{B6F15528-21DE-4FAA-801E-634DDDAF4B2B}" type="slidenum">
              <a:rPr lang="en-US" smtClean="0">
                <a:latin typeface="+mj-lt"/>
              </a:rPr>
              <a:pPr/>
              <a:t>5</a:t>
            </a:fld>
            <a:endParaRPr lang="en-US">
              <a:latin typeface="+mj-lt"/>
            </a:endParaRPr>
          </a:p>
        </p:txBody>
      </p:sp>
      <p:sp>
        <p:nvSpPr>
          <p:cNvPr id="18" name="List at least five dangers a rescuer…">
            <a:extLst>
              <a:ext uri="{FF2B5EF4-FFF2-40B4-BE49-F238E27FC236}">
                <a16:creationId xmlns:a16="http://schemas.microsoft.com/office/drawing/2014/main" id="{F33B545F-C346-36BA-EC8F-710B56725632}"/>
              </a:ext>
            </a:extLst>
          </p:cNvPr>
          <p:cNvSpPr txBox="1"/>
          <p:nvPr/>
        </p:nvSpPr>
        <p:spPr>
          <a:xfrm>
            <a:off x="0" y="2397662"/>
            <a:ext cx="4343400" cy="2664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endParaRPr lang="en-US" sz="2400" dirty="0">
              <a:latin typeface="+mj-lt"/>
            </a:endParaRPr>
          </a:p>
          <a:p>
            <a:pPr algn="just"/>
            <a:endParaRPr lang="en-US" sz="2400" dirty="0">
              <a:latin typeface="+mj-lt"/>
            </a:endParaRPr>
          </a:p>
          <a:p>
            <a:pPr algn="just"/>
            <a:endParaRPr lang="en-US" sz="2400" dirty="0">
              <a:latin typeface="+mj-lt"/>
            </a:endParaRPr>
          </a:p>
          <a:p>
            <a:pPr algn="just"/>
            <a:r>
              <a:rPr lang="en-US" sz="2400" dirty="0">
                <a:latin typeface="+mj-lt"/>
              </a:rPr>
              <a:t>    </a:t>
            </a:r>
          </a:p>
          <a:p>
            <a:pPr algn="just"/>
            <a:r>
              <a:rPr lang="en-US" sz="2400" dirty="0">
                <a:latin typeface="+mj-lt"/>
              </a:rPr>
              <a:t>    Agents, which can </a:t>
            </a:r>
          </a:p>
          <a:p>
            <a:pPr algn="just"/>
            <a:r>
              <a:rPr lang="en-US" sz="2400" dirty="0">
                <a:latin typeface="+mj-lt"/>
              </a:rPr>
              <a:t>    be used as a </a:t>
            </a:r>
          </a:p>
          <a:p>
            <a:pPr algn="just"/>
            <a:r>
              <a:rPr lang="en-US" sz="2400" dirty="0">
                <a:latin typeface="+mj-lt"/>
              </a:rPr>
              <a:t>    Biological Weapon.</a:t>
            </a:r>
            <a:endParaRPr lang="en-IN" sz="2400" dirty="0">
              <a:latin typeface="+mj-lt"/>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3FBABAC-7D08-9406-ED56-C82CF9E28D52}"/>
              </a:ext>
            </a:extLst>
          </p:cNvPr>
          <p:cNvSpPr txBox="1"/>
          <p:nvPr/>
        </p:nvSpPr>
        <p:spPr>
          <a:xfrm>
            <a:off x="163286" y="2529519"/>
            <a:ext cx="4180114" cy="1200329"/>
          </a:xfrm>
          <a:prstGeom prst="rect">
            <a:avLst/>
          </a:prstGeom>
          <a:noFill/>
        </p:spPr>
        <p:txBody>
          <a:bodyPr wrap="square">
            <a:spAutoFit/>
          </a:bodyPr>
          <a:lstStyle/>
          <a:p>
            <a:r>
              <a:rPr lang="en-IN" sz="3600" b="1" dirty="0">
                <a:solidFill>
                  <a:srgbClr val="C00000"/>
                </a:solidFill>
                <a:latin typeface="+mj-lt"/>
              </a:rPr>
              <a:t>CLASSIFICATION </a:t>
            </a:r>
          </a:p>
          <a:p>
            <a:r>
              <a:rPr lang="en-IN" sz="3600" b="1" dirty="0">
                <a:solidFill>
                  <a:srgbClr val="C00000"/>
                </a:solidFill>
                <a:latin typeface="+mj-lt"/>
              </a:rPr>
              <a:t>OF BWA </a:t>
            </a:r>
          </a:p>
        </p:txBody>
      </p:sp>
      <p:graphicFrame>
        <p:nvGraphicFramePr>
          <p:cNvPr id="8" name="Table 7">
            <a:extLst>
              <a:ext uri="{FF2B5EF4-FFF2-40B4-BE49-F238E27FC236}">
                <a16:creationId xmlns:a16="http://schemas.microsoft.com/office/drawing/2014/main" id="{D680FC37-95BB-F4AD-475E-50A09D462E11}"/>
              </a:ext>
            </a:extLst>
          </p:cNvPr>
          <p:cNvGraphicFramePr>
            <a:graphicFrameLocks noGrp="1"/>
          </p:cNvGraphicFramePr>
          <p:nvPr>
            <p:extLst>
              <p:ext uri="{D42A27DB-BD31-4B8C-83A1-F6EECF244321}">
                <p14:modId xmlns:p14="http://schemas.microsoft.com/office/powerpoint/2010/main" val="64797758"/>
              </p:ext>
            </p:extLst>
          </p:nvPr>
        </p:nvGraphicFramePr>
        <p:xfrm>
          <a:off x="3971109" y="1165860"/>
          <a:ext cx="7938950" cy="5038997"/>
        </p:xfrm>
        <a:graphic>
          <a:graphicData uri="http://schemas.openxmlformats.org/drawingml/2006/table">
            <a:tbl>
              <a:tblPr firstRow="1" bandRow="1">
                <a:tableStyleId>{21E4AEA4-8DFA-4A89-87EB-49C32662AFE0}</a:tableStyleId>
              </a:tblPr>
              <a:tblGrid>
                <a:gridCol w="2795451">
                  <a:extLst>
                    <a:ext uri="{9D8B030D-6E8A-4147-A177-3AD203B41FA5}">
                      <a16:colId xmlns:a16="http://schemas.microsoft.com/office/drawing/2014/main" val="1228817550"/>
                    </a:ext>
                  </a:extLst>
                </a:gridCol>
                <a:gridCol w="2638697">
                  <a:extLst>
                    <a:ext uri="{9D8B030D-6E8A-4147-A177-3AD203B41FA5}">
                      <a16:colId xmlns:a16="http://schemas.microsoft.com/office/drawing/2014/main" val="1729903777"/>
                    </a:ext>
                  </a:extLst>
                </a:gridCol>
                <a:gridCol w="2504802">
                  <a:extLst>
                    <a:ext uri="{9D8B030D-6E8A-4147-A177-3AD203B41FA5}">
                      <a16:colId xmlns:a16="http://schemas.microsoft.com/office/drawing/2014/main" val="3915190367"/>
                    </a:ext>
                  </a:extLst>
                </a:gridCol>
              </a:tblGrid>
              <a:tr h="667248">
                <a:tc>
                  <a:txBody>
                    <a:bodyPr/>
                    <a:lstStyle/>
                    <a:p>
                      <a:r>
                        <a:rPr lang="en-IN"/>
                        <a:t>               </a:t>
                      </a:r>
                      <a:r>
                        <a:rPr lang="en-IN" sz="2400"/>
                        <a:t>Category A </a:t>
                      </a:r>
                      <a:endParaRPr lang="en-IN" dirty="0"/>
                    </a:p>
                  </a:txBody>
                  <a:tcPr/>
                </a:tc>
                <a:tc>
                  <a:txBody>
                    <a:bodyPr/>
                    <a:lstStyle/>
                    <a:p>
                      <a:r>
                        <a:rPr lang="en-IN" sz="2400"/>
                        <a:t>             Category B</a:t>
                      </a:r>
                      <a:endParaRPr lang="en-IN" sz="2400" dirty="0"/>
                    </a:p>
                  </a:txBody>
                  <a:tcPr/>
                </a:tc>
                <a:tc>
                  <a:txBody>
                    <a:bodyPr/>
                    <a:lstStyle/>
                    <a:p>
                      <a:r>
                        <a:rPr lang="en-IN" sz="2400" dirty="0"/>
                        <a:t>   Category C</a:t>
                      </a:r>
                    </a:p>
                  </a:txBody>
                  <a:tcPr/>
                </a:tc>
                <a:extLst>
                  <a:ext uri="{0D108BD9-81ED-4DB2-BD59-A6C34878D82A}">
                    <a16:rowId xmlns:a16="http://schemas.microsoft.com/office/drawing/2014/main" val="1262659753"/>
                  </a:ext>
                </a:extLst>
              </a:tr>
              <a:tr h="4371749">
                <a:tc>
                  <a:txBody>
                    <a:bodyPr/>
                    <a:lstStyle/>
                    <a:p>
                      <a:r>
                        <a:rPr lang="en-US" sz="1800" b="1" dirty="0">
                          <a:latin typeface="+mj-lt"/>
                        </a:rPr>
                        <a:t>High priority agents include organisms that pose a risk to national security because they are.</a:t>
                      </a:r>
                    </a:p>
                    <a:p>
                      <a:pPr marL="342900" indent="-342900">
                        <a:buFont typeface="Wingdings" panose="05000000000000000000" pitchFamily="2" charset="2"/>
                        <a:buChar char="§"/>
                      </a:pPr>
                      <a:r>
                        <a:rPr lang="en-US" sz="1800" dirty="0">
                          <a:latin typeface="+mj-lt"/>
                        </a:rPr>
                        <a:t>Easily disseminated </a:t>
                      </a:r>
                    </a:p>
                    <a:p>
                      <a:pPr marL="342900" indent="-342900">
                        <a:buFont typeface="Wingdings" panose="05000000000000000000" pitchFamily="2" charset="2"/>
                        <a:buChar char="§"/>
                      </a:pPr>
                      <a:r>
                        <a:rPr lang="en-US" sz="1800" dirty="0">
                          <a:latin typeface="+mj-lt"/>
                        </a:rPr>
                        <a:t>Cause high mortality</a:t>
                      </a:r>
                    </a:p>
                    <a:p>
                      <a:pPr marL="0" indent="0">
                        <a:buFont typeface="Wingdings" panose="05000000000000000000" pitchFamily="2" charset="2"/>
                        <a:buNone/>
                      </a:pPr>
                      <a:r>
                        <a:rPr lang="en-US" sz="1800" dirty="0">
                          <a:latin typeface="+mj-lt"/>
                        </a:rPr>
                        <a:t> Cause public panic and social disruption </a:t>
                      </a:r>
                    </a:p>
                    <a:p>
                      <a:pPr marL="342900" indent="-342900">
                        <a:buFont typeface="Wingdings" panose="05000000000000000000" pitchFamily="2" charset="2"/>
                        <a:buChar char="§"/>
                      </a:pPr>
                      <a:r>
                        <a:rPr lang="en-US" sz="1800" dirty="0">
                          <a:latin typeface="+mj-lt"/>
                        </a:rPr>
                        <a:t>Require special action for public health preparedness </a:t>
                      </a:r>
                      <a:endParaRPr lang="en-IN" sz="1800" dirty="0">
                        <a:latin typeface="+mj-lt"/>
                      </a:endParaRPr>
                    </a:p>
                  </a:txBody>
                  <a:tcPr/>
                </a:tc>
                <a:tc>
                  <a:txBody>
                    <a:bodyPr/>
                    <a:lstStyle/>
                    <a:p>
                      <a:r>
                        <a:rPr lang="en-US" sz="1800" b="1" dirty="0">
                          <a:latin typeface="+mj-lt"/>
                        </a:rPr>
                        <a:t>Second highest priority agents include those that are.</a:t>
                      </a:r>
                    </a:p>
                    <a:p>
                      <a:endParaRPr lang="en-US" sz="1800" b="1" dirty="0">
                        <a:latin typeface="+mj-lt"/>
                      </a:endParaRPr>
                    </a:p>
                    <a:p>
                      <a:pPr marL="342900" indent="-342900" algn="l">
                        <a:buFont typeface="Wingdings" panose="05000000000000000000" pitchFamily="2" charset="2"/>
                        <a:buChar char="§"/>
                      </a:pPr>
                      <a:r>
                        <a:rPr lang="en-IN" sz="1800" dirty="0">
                          <a:latin typeface="+mj-lt"/>
                        </a:rPr>
                        <a:t>Moderately easy to disseminate </a:t>
                      </a:r>
                    </a:p>
                    <a:p>
                      <a:pPr marL="342900" indent="-342900" algn="l">
                        <a:buFont typeface="Wingdings" panose="05000000000000000000" pitchFamily="2" charset="2"/>
                        <a:buChar char="§"/>
                      </a:pPr>
                      <a:r>
                        <a:rPr lang="en-IN" sz="1800" dirty="0">
                          <a:latin typeface="+mj-lt"/>
                        </a:rPr>
                        <a:t>Cause moderate morbidity </a:t>
                      </a:r>
                    </a:p>
                    <a:p>
                      <a:pPr marL="342900" indent="-342900" algn="l">
                        <a:buFont typeface="Wingdings" panose="05000000000000000000" pitchFamily="2" charset="2"/>
                        <a:buChar char="§"/>
                      </a:pPr>
                      <a:r>
                        <a:rPr lang="en-US" sz="1800" dirty="0">
                          <a:latin typeface="+mj-lt"/>
                        </a:rPr>
                        <a:t>Require enhanced disease surveillance and public health diagnostic capacity </a:t>
                      </a:r>
                      <a:endParaRPr lang="en-IN" sz="1800" b="1" dirty="0">
                        <a:latin typeface="+mj-lt"/>
                      </a:endParaRPr>
                    </a:p>
                  </a:txBody>
                  <a:tcPr/>
                </a:tc>
                <a:tc>
                  <a:txBody>
                    <a:bodyPr/>
                    <a:lstStyle/>
                    <a:p>
                      <a:r>
                        <a:rPr lang="en-US" sz="1800" b="1" dirty="0">
                          <a:latin typeface="+mj-lt"/>
                        </a:rPr>
                        <a:t>Third highest priority agents include emerging pathogens.</a:t>
                      </a:r>
                    </a:p>
                    <a:p>
                      <a:r>
                        <a:rPr lang="en-US" sz="1800" b="1" dirty="0">
                          <a:latin typeface="+mj-lt"/>
                        </a:rPr>
                        <a:t> </a:t>
                      </a:r>
                    </a:p>
                    <a:p>
                      <a:pPr marL="342900" indent="-342900">
                        <a:buFont typeface="Wingdings" panose="05000000000000000000" pitchFamily="2" charset="2"/>
                        <a:buChar char="§"/>
                      </a:pPr>
                      <a:r>
                        <a:rPr lang="en-US" sz="1800" dirty="0">
                          <a:latin typeface="+mj-lt"/>
                        </a:rPr>
                        <a:t>That could be engineered for mass dissemination in the future</a:t>
                      </a:r>
                    </a:p>
                    <a:p>
                      <a:pPr marL="342900" indent="-342900">
                        <a:buFont typeface="Wingdings" panose="05000000000000000000" pitchFamily="2" charset="2"/>
                        <a:buChar char="§"/>
                      </a:pPr>
                      <a:r>
                        <a:rPr lang="en-US" sz="1800" dirty="0">
                          <a:latin typeface="+mj-lt"/>
                        </a:rPr>
                        <a:t>Have potential for high morbidity, mortality and major health impact</a:t>
                      </a:r>
                      <a:endParaRPr lang="en-IN" sz="1800" dirty="0">
                        <a:latin typeface="+mj-lt"/>
                      </a:endParaRPr>
                    </a:p>
                  </a:txBody>
                  <a:tcPr/>
                </a:tc>
                <a:extLst>
                  <a:ext uri="{0D108BD9-81ED-4DB2-BD59-A6C34878D82A}">
                    <a16:rowId xmlns:a16="http://schemas.microsoft.com/office/drawing/2014/main" val="4223550731"/>
                  </a:ext>
                </a:extLst>
              </a:tr>
            </a:tbl>
          </a:graphicData>
        </a:graphic>
      </p:graphicFrame>
    </p:spTree>
    <p:extLst>
      <p:ext uri="{BB962C8B-B14F-4D97-AF65-F5344CB8AC3E}">
        <p14:creationId xmlns:p14="http://schemas.microsoft.com/office/powerpoint/2010/main" val="16422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1E88A-3AE7-A54B-412C-625F4EBD631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AC53C5-9125-4231-122F-07C8936DB614}"/>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3" name="TextBox 2">
            <a:extLst>
              <a:ext uri="{FF2B5EF4-FFF2-40B4-BE49-F238E27FC236}">
                <a16:creationId xmlns:a16="http://schemas.microsoft.com/office/drawing/2014/main" id="{F8CC7506-E1D9-0ED7-FB58-D37BACCBA4D7}"/>
              </a:ext>
            </a:extLst>
          </p:cNvPr>
          <p:cNvSpPr txBox="1"/>
          <p:nvPr/>
        </p:nvSpPr>
        <p:spPr>
          <a:xfrm>
            <a:off x="0" y="2890391"/>
            <a:ext cx="6803569" cy="1077218"/>
          </a:xfrm>
          <a:prstGeom prst="rect">
            <a:avLst/>
          </a:prstGeom>
          <a:noFill/>
        </p:spPr>
        <p:txBody>
          <a:bodyPr wrap="square">
            <a:spAutoFit/>
          </a:bodyPr>
          <a:lstStyle/>
          <a:p>
            <a:r>
              <a:rPr lang="en-IN" sz="3200" b="1" dirty="0">
                <a:solidFill>
                  <a:srgbClr val="C00000"/>
                </a:solidFill>
                <a:latin typeface="+mj-lt"/>
              </a:rPr>
              <a:t> CLASSIFICATION</a:t>
            </a:r>
          </a:p>
          <a:p>
            <a:r>
              <a:rPr lang="en-IN" sz="3200" b="1" dirty="0">
                <a:solidFill>
                  <a:srgbClr val="C00000"/>
                </a:solidFill>
                <a:latin typeface="+mj-lt"/>
              </a:rPr>
              <a:t> OF BWA </a:t>
            </a:r>
          </a:p>
        </p:txBody>
      </p:sp>
      <p:graphicFrame>
        <p:nvGraphicFramePr>
          <p:cNvPr id="8" name="Table 7">
            <a:extLst>
              <a:ext uri="{FF2B5EF4-FFF2-40B4-BE49-F238E27FC236}">
                <a16:creationId xmlns:a16="http://schemas.microsoft.com/office/drawing/2014/main" id="{1DA8E812-25A1-F4B7-5F72-7F992C07E3F3}"/>
              </a:ext>
            </a:extLst>
          </p:cNvPr>
          <p:cNvGraphicFramePr>
            <a:graphicFrameLocks noGrp="1"/>
          </p:cNvGraphicFramePr>
          <p:nvPr>
            <p:extLst>
              <p:ext uri="{D42A27DB-BD31-4B8C-83A1-F6EECF244321}">
                <p14:modId xmlns:p14="http://schemas.microsoft.com/office/powerpoint/2010/main" val="1615329560"/>
              </p:ext>
            </p:extLst>
          </p:nvPr>
        </p:nvGraphicFramePr>
        <p:xfrm>
          <a:off x="3581401" y="1138702"/>
          <a:ext cx="8288977" cy="4459644"/>
        </p:xfrm>
        <a:graphic>
          <a:graphicData uri="http://schemas.openxmlformats.org/drawingml/2006/table">
            <a:tbl>
              <a:tblPr firstRow="1" bandRow="1">
                <a:tableStyleId>{21E4AEA4-8DFA-4A89-87EB-49C32662AFE0}</a:tableStyleId>
              </a:tblPr>
              <a:tblGrid>
                <a:gridCol w="2489057">
                  <a:extLst>
                    <a:ext uri="{9D8B030D-6E8A-4147-A177-3AD203B41FA5}">
                      <a16:colId xmlns:a16="http://schemas.microsoft.com/office/drawing/2014/main" val="1228817550"/>
                    </a:ext>
                  </a:extLst>
                </a:gridCol>
                <a:gridCol w="2793858">
                  <a:extLst>
                    <a:ext uri="{9D8B030D-6E8A-4147-A177-3AD203B41FA5}">
                      <a16:colId xmlns:a16="http://schemas.microsoft.com/office/drawing/2014/main" val="1729903777"/>
                    </a:ext>
                  </a:extLst>
                </a:gridCol>
                <a:gridCol w="3006062">
                  <a:extLst>
                    <a:ext uri="{9D8B030D-6E8A-4147-A177-3AD203B41FA5}">
                      <a16:colId xmlns:a16="http://schemas.microsoft.com/office/drawing/2014/main" val="3915190367"/>
                    </a:ext>
                  </a:extLst>
                </a:gridCol>
              </a:tblGrid>
              <a:tr h="333945">
                <a:tc>
                  <a:txBody>
                    <a:bodyPr/>
                    <a:lstStyle/>
                    <a:p>
                      <a:r>
                        <a:rPr lang="en-IN" sz="1600" dirty="0">
                          <a:latin typeface="+mj-lt"/>
                        </a:rPr>
                        <a:t>               </a:t>
                      </a:r>
                      <a:r>
                        <a:rPr lang="en-IN" sz="2000" dirty="0">
                          <a:latin typeface="+mj-lt"/>
                        </a:rPr>
                        <a:t>Category A </a:t>
                      </a:r>
                      <a:endParaRPr lang="en-IN" sz="1600" dirty="0">
                        <a:latin typeface="+mj-lt"/>
                      </a:endParaRPr>
                    </a:p>
                  </a:txBody>
                  <a:tcPr/>
                </a:tc>
                <a:tc>
                  <a:txBody>
                    <a:bodyPr/>
                    <a:lstStyle/>
                    <a:p>
                      <a:r>
                        <a:rPr lang="en-IN" sz="2000" dirty="0">
                          <a:latin typeface="+mj-lt"/>
                        </a:rPr>
                        <a:t>             Category B</a:t>
                      </a:r>
                    </a:p>
                  </a:txBody>
                  <a:tcPr/>
                </a:tc>
                <a:tc>
                  <a:txBody>
                    <a:bodyPr/>
                    <a:lstStyle/>
                    <a:p>
                      <a:r>
                        <a:rPr lang="en-IN" sz="2000" dirty="0">
                          <a:latin typeface="+mj-lt"/>
                        </a:rPr>
                        <a:t>              Category C</a:t>
                      </a:r>
                    </a:p>
                  </a:txBody>
                  <a:tcPr/>
                </a:tc>
                <a:extLst>
                  <a:ext uri="{0D108BD9-81ED-4DB2-BD59-A6C34878D82A}">
                    <a16:rowId xmlns:a16="http://schemas.microsoft.com/office/drawing/2014/main" val="1262659753"/>
                  </a:ext>
                </a:extLst>
              </a:tr>
              <a:tr h="4063404">
                <a:tc>
                  <a:txBody>
                    <a:bodyPr/>
                    <a:lstStyle/>
                    <a:p>
                      <a:pPr marL="457200" indent="-457200">
                        <a:buFont typeface="+mj-lt"/>
                        <a:buAutoNum type="arabicPeriod"/>
                      </a:pPr>
                      <a:r>
                        <a:rPr lang="en-IN" sz="1800" dirty="0">
                          <a:latin typeface="+mj-lt"/>
                        </a:rPr>
                        <a:t>Bacillus anthracis (anthrax)</a:t>
                      </a:r>
                    </a:p>
                    <a:p>
                      <a:pPr marL="457200" indent="-457200">
                        <a:buFont typeface="+mj-lt"/>
                        <a:buAutoNum type="arabicPeriod"/>
                      </a:pPr>
                      <a:r>
                        <a:rPr lang="en-IN" sz="1800" dirty="0">
                          <a:latin typeface="+mj-lt"/>
                        </a:rPr>
                        <a:t> Clostridium botulinum toxin (botulism)</a:t>
                      </a:r>
                    </a:p>
                    <a:p>
                      <a:pPr marL="457200" indent="-457200">
                        <a:buFont typeface="+mj-lt"/>
                        <a:buAutoNum type="arabicPeriod"/>
                      </a:pPr>
                      <a:r>
                        <a:rPr lang="en-IN" sz="1800" dirty="0" err="1">
                          <a:latin typeface="+mj-lt"/>
                        </a:rPr>
                        <a:t>Francisella</a:t>
                      </a:r>
                      <a:r>
                        <a:rPr lang="en-IN" sz="1800" dirty="0">
                          <a:latin typeface="+mj-lt"/>
                        </a:rPr>
                        <a:t> tularensis (</a:t>
                      </a:r>
                      <a:r>
                        <a:rPr lang="en-IN" sz="1800" dirty="0" err="1">
                          <a:latin typeface="+mj-lt"/>
                        </a:rPr>
                        <a:t>tularemia</a:t>
                      </a:r>
                      <a:r>
                        <a:rPr lang="en-IN" sz="1800" dirty="0">
                          <a:latin typeface="+mj-lt"/>
                        </a:rPr>
                        <a:t>) </a:t>
                      </a:r>
                    </a:p>
                    <a:p>
                      <a:pPr marL="457200" indent="-457200">
                        <a:buFont typeface="+mj-lt"/>
                        <a:buAutoNum type="arabicPeriod"/>
                      </a:pPr>
                      <a:r>
                        <a:rPr lang="en-IN" sz="1800" dirty="0">
                          <a:latin typeface="+mj-lt"/>
                        </a:rPr>
                        <a:t>Variola major (smallpox) </a:t>
                      </a:r>
                    </a:p>
                    <a:p>
                      <a:pPr marL="457200" indent="-457200">
                        <a:buFont typeface="+mj-lt"/>
                        <a:buAutoNum type="arabicPeriod"/>
                      </a:pPr>
                      <a:r>
                        <a:rPr lang="en-IN" sz="1800" dirty="0">
                          <a:latin typeface="+mj-lt"/>
                        </a:rPr>
                        <a:t>Yersinia pestis (plague) </a:t>
                      </a:r>
                    </a:p>
                  </a:txBody>
                  <a:tcPr/>
                </a:tc>
                <a:tc>
                  <a:txBody>
                    <a:bodyPr/>
                    <a:lstStyle/>
                    <a:p>
                      <a:pPr marL="457200" indent="-457200">
                        <a:buFont typeface="+mj-lt"/>
                        <a:buAutoNum type="arabicPeriod"/>
                      </a:pPr>
                      <a:r>
                        <a:rPr lang="en-IN" sz="1800" dirty="0">
                          <a:latin typeface="+mj-lt"/>
                        </a:rPr>
                        <a:t>Alpha viruses </a:t>
                      </a:r>
                    </a:p>
                    <a:p>
                      <a:pPr marL="457200" indent="-457200">
                        <a:buFont typeface="+mj-lt"/>
                        <a:buAutoNum type="arabicPeriod"/>
                      </a:pPr>
                      <a:r>
                        <a:rPr lang="en-IN" sz="1800" dirty="0">
                          <a:latin typeface="+mj-lt"/>
                        </a:rPr>
                        <a:t>Eastern and western equine encephalomyelitis viruses (EEE, WEE) </a:t>
                      </a:r>
                    </a:p>
                    <a:p>
                      <a:pPr marL="457200" indent="-457200">
                        <a:buFont typeface="+mj-lt"/>
                        <a:buAutoNum type="arabicPeriod"/>
                      </a:pPr>
                      <a:r>
                        <a:rPr lang="en-IN" sz="1800" dirty="0">
                          <a:latin typeface="+mj-lt"/>
                        </a:rPr>
                        <a:t>Venezuelan equine encephalomyelitis virus (VEE) Brucella species (brucellosis) </a:t>
                      </a:r>
                      <a:r>
                        <a:rPr lang="en-IN" sz="1800" dirty="0" err="1">
                          <a:latin typeface="+mj-lt"/>
                        </a:rPr>
                        <a:t>Burkholderia</a:t>
                      </a:r>
                      <a:r>
                        <a:rPr lang="en-IN" sz="1800" dirty="0">
                          <a:latin typeface="+mj-lt"/>
                        </a:rPr>
                        <a:t> mallei (glanders) Coxiella </a:t>
                      </a:r>
                      <a:r>
                        <a:rPr lang="en-IN" sz="1800" dirty="0" err="1">
                          <a:latin typeface="+mj-lt"/>
                        </a:rPr>
                        <a:t>burnetii</a:t>
                      </a:r>
                      <a:r>
                        <a:rPr lang="en-IN" sz="1800" dirty="0">
                          <a:latin typeface="+mj-lt"/>
                        </a:rPr>
                        <a:t> (Q fever)</a:t>
                      </a:r>
                    </a:p>
                  </a:txBody>
                  <a:tcPr/>
                </a:tc>
                <a:tc>
                  <a:txBody>
                    <a:bodyPr/>
                    <a:lstStyle/>
                    <a:p>
                      <a:pPr marL="457200" indent="-457200" algn="just">
                        <a:lnSpc>
                          <a:spcPct val="200000"/>
                        </a:lnSpc>
                        <a:buFont typeface="+mj-lt"/>
                        <a:buAutoNum type="arabicPeriod"/>
                      </a:pPr>
                      <a:r>
                        <a:rPr lang="en-IN" sz="1600" dirty="0" err="1">
                          <a:latin typeface="+mj-lt"/>
                        </a:rPr>
                        <a:t>Hanta</a:t>
                      </a:r>
                      <a:r>
                        <a:rPr lang="en-IN" sz="1600" dirty="0">
                          <a:latin typeface="+mj-lt"/>
                        </a:rPr>
                        <a:t> viruses </a:t>
                      </a:r>
                    </a:p>
                    <a:p>
                      <a:pPr marL="457200" indent="-457200" algn="just">
                        <a:lnSpc>
                          <a:spcPct val="200000"/>
                        </a:lnSpc>
                        <a:buFont typeface="+mj-lt"/>
                        <a:buAutoNum type="arabicPeriod"/>
                      </a:pPr>
                      <a:r>
                        <a:rPr lang="en-IN" sz="1600" dirty="0">
                          <a:latin typeface="+mj-lt"/>
                        </a:rPr>
                        <a:t>Multidrug-resistant tuberculosis Nipah virus </a:t>
                      </a:r>
                    </a:p>
                    <a:p>
                      <a:pPr marL="457200" indent="-457200" algn="just">
                        <a:lnSpc>
                          <a:spcPct val="200000"/>
                        </a:lnSpc>
                        <a:buFont typeface="+mj-lt"/>
                        <a:buAutoNum type="arabicPeriod"/>
                      </a:pPr>
                      <a:r>
                        <a:rPr lang="en-IN" sz="1600" dirty="0">
                          <a:latin typeface="+mj-lt"/>
                        </a:rPr>
                        <a:t>Tickborne encephalitis viruses Tickborne haemorrhagic fever viruses</a:t>
                      </a:r>
                    </a:p>
                  </a:txBody>
                  <a:tcPr/>
                </a:tc>
                <a:extLst>
                  <a:ext uri="{0D108BD9-81ED-4DB2-BD59-A6C34878D82A}">
                    <a16:rowId xmlns:a16="http://schemas.microsoft.com/office/drawing/2014/main" val="4223550731"/>
                  </a:ext>
                </a:extLst>
              </a:tr>
            </a:tbl>
          </a:graphicData>
        </a:graphic>
      </p:graphicFrame>
    </p:spTree>
    <p:extLst>
      <p:ext uri="{BB962C8B-B14F-4D97-AF65-F5344CB8AC3E}">
        <p14:creationId xmlns:p14="http://schemas.microsoft.com/office/powerpoint/2010/main" val="69437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1E88A-3AE7-A54B-412C-625F4EBD631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AC53C5-9125-4231-122F-07C8936DB614}"/>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3" name="TextBox 2">
            <a:extLst>
              <a:ext uri="{FF2B5EF4-FFF2-40B4-BE49-F238E27FC236}">
                <a16:creationId xmlns:a16="http://schemas.microsoft.com/office/drawing/2014/main" id="{F8CC7506-E1D9-0ED7-FB58-D37BACCBA4D7}"/>
              </a:ext>
            </a:extLst>
          </p:cNvPr>
          <p:cNvSpPr txBox="1"/>
          <p:nvPr/>
        </p:nvSpPr>
        <p:spPr>
          <a:xfrm>
            <a:off x="0" y="1321949"/>
            <a:ext cx="6803569" cy="2677656"/>
          </a:xfrm>
          <a:prstGeom prst="rect">
            <a:avLst/>
          </a:prstGeom>
          <a:noFill/>
        </p:spPr>
        <p:txBody>
          <a:bodyPr wrap="square">
            <a:spAutoFit/>
          </a:bodyPr>
          <a:lstStyle/>
          <a:p>
            <a:endParaRPr lang="en-IN" sz="3200" b="1" dirty="0">
              <a:solidFill>
                <a:srgbClr val="C00000"/>
              </a:solidFill>
              <a:latin typeface="+mj-lt"/>
            </a:endParaRPr>
          </a:p>
          <a:p>
            <a:endParaRPr lang="en-IN" sz="3200" b="1" dirty="0">
              <a:solidFill>
                <a:srgbClr val="C00000"/>
              </a:solidFill>
              <a:latin typeface="+mj-lt"/>
            </a:endParaRPr>
          </a:p>
          <a:p>
            <a:endParaRPr lang="en-IN" sz="3200" b="1" dirty="0">
              <a:solidFill>
                <a:srgbClr val="C00000"/>
              </a:solidFill>
              <a:latin typeface="+mj-lt"/>
            </a:endParaRPr>
          </a:p>
          <a:p>
            <a:r>
              <a:rPr lang="en-IN" sz="3200" b="1" dirty="0">
                <a:solidFill>
                  <a:srgbClr val="C00000"/>
                </a:solidFill>
                <a:latin typeface="+mj-lt"/>
              </a:rPr>
              <a:t> </a:t>
            </a:r>
            <a:r>
              <a:rPr lang="en-IN" sz="3600" b="1" dirty="0">
                <a:solidFill>
                  <a:srgbClr val="C00000"/>
                </a:solidFill>
                <a:latin typeface="+mj-lt"/>
              </a:rPr>
              <a:t>CLASSIFICATION</a:t>
            </a:r>
          </a:p>
          <a:p>
            <a:r>
              <a:rPr lang="en-IN" sz="3600" b="1" dirty="0">
                <a:solidFill>
                  <a:srgbClr val="C00000"/>
                </a:solidFill>
                <a:latin typeface="+mj-lt"/>
              </a:rPr>
              <a:t> OF BWA </a:t>
            </a:r>
          </a:p>
        </p:txBody>
      </p:sp>
      <p:graphicFrame>
        <p:nvGraphicFramePr>
          <p:cNvPr id="8" name="Table 7">
            <a:extLst>
              <a:ext uri="{FF2B5EF4-FFF2-40B4-BE49-F238E27FC236}">
                <a16:creationId xmlns:a16="http://schemas.microsoft.com/office/drawing/2014/main" id="{1DA8E812-25A1-F4B7-5F72-7F992C07E3F3}"/>
              </a:ext>
            </a:extLst>
          </p:cNvPr>
          <p:cNvGraphicFramePr>
            <a:graphicFrameLocks noGrp="1"/>
          </p:cNvGraphicFramePr>
          <p:nvPr>
            <p:extLst>
              <p:ext uri="{D42A27DB-BD31-4B8C-83A1-F6EECF244321}">
                <p14:modId xmlns:p14="http://schemas.microsoft.com/office/powerpoint/2010/main" val="1071076085"/>
              </p:ext>
            </p:extLst>
          </p:nvPr>
        </p:nvGraphicFramePr>
        <p:xfrm>
          <a:off x="4108861" y="1591293"/>
          <a:ext cx="7837713" cy="3870909"/>
        </p:xfrm>
        <a:graphic>
          <a:graphicData uri="http://schemas.openxmlformats.org/drawingml/2006/table">
            <a:tbl>
              <a:tblPr firstRow="1" bandRow="1">
                <a:tableStyleId>{21E4AEA4-8DFA-4A89-87EB-49C32662AFE0}</a:tableStyleId>
              </a:tblPr>
              <a:tblGrid>
                <a:gridCol w="3744943">
                  <a:extLst>
                    <a:ext uri="{9D8B030D-6E8A-4147-A177-3AD203B41FA5}">
                      <a16:colId xmlns:a16="http://schemas.microsoft.com/office/drawing/2014/main" val="1228817550"/>
                    </a:ext>
                  </a:extLst>
                </a:gridCol>
                <a:gridCol w="1959428">
                  <a:extLst>
                    <a:ext uri="{9D8B030D-6E8A-4147-A177-3AD203B41FA5}">
                      <a16:colId xmlns:a16="http://schemas.microsoft.com/office/drawing/2014/main" val="1729903777"/>
                    </a:ext>
                  </a:extLst>
                </a:gridCol>
                <a:gridCol w="2133342">
                  <a:extLst>
                    <a:ext uri="{9D8B030D-6E8A-4147-A177-3AD203B41FA5}">
                      <a16:colId xmlns:a16="http://schemas.microsoft.com/office/drawing/2014/main" val="3915190367"/>
                    </a:ext>
                  </a:extLst>
                </a:gridCol>
              </a:tblGrid>
              <a:tr h="370300">
                <a:tc>
                  <a:txBody>
                    <a:bodyPr/>
                    <a:lstStyle/>
                    <a:p>
                      <a:r>
                        <a:rPr lang="en-IN" sz="1600" dirty="0">
                          <a:latin typeface="+mj-lt"/>
                        </a:rPr>
                        <a:t>               </a:t>
                      </a:r>
                      <a:r>
                        <a:rPr lang="en-IN" sz="2000" dirty="0">
                          <a:latin typeface="+mj-lt"/>
                        </a:rPr>
                        <a:t>Category A </a:t>
                      </a:r>
                      <a:endParaRPr lang="en-IN" sz="1600" dirty="0">
                        <a:latin typeface="+mj-lt"/>
                      </a:endParaRPr>
                    </a:p>
                  </a:txBody>
                  <a:tcPr/>
                </a:tc>
                <a:tc>
                  <a:txBody>
                    <a:bodyPr/>
                    <a:lstStyle/>
                    <a:p>
                      <a:r>
                        <a:rPr lang="en-IN" sz="2000" dirty="0">
                          <a:latin typeface="+mj-lt"/>
                        </a:rPr>
                        <a:t>     Category B</a:t>
                      </a:r>
                    </a:p>
                  </a:txBody>
                  <a:tcPr/>
                </a:tc>
                <a:tc>
                  <a:txBody>
                    <a:bodyPr/>
                    <a:lstStyle/>
                    <a:p>
                      <a:r>
                        <a:rPr lang="en-IN" sz="2000" dirty="0">
                          <a:latin typeface="+mj-lt"/>
                        </a:rPr>
                        <a:t>        Category C</a:t>
                      </a:r>
                    </a:p>
                  </a:txBody>
                  <a:tcPr/>
                </a:tc>
                <a:extLst>
                  <a:ext uri="{0D108BD9-81ED-4DB2-BD59-A6C34878D82A}">
                    <a16:rowId xmlns:a16="http://schemas.microsoft.com/office/drawing/2014/main" val="1262659753"/>
                  </a:ext>
                </a:extLst>
              </a:tr>
              <a:tr h="3474669">
                <a:tc>
                  <a:txBody>
                    <a:bodyPr/>
                    <a:lstStyle/>
                    <a:p>
                      <a:pPr marL="0" indent="0">
                        <a:buFont typeface="+mj-lt"/>
                        <a:buNone/>
                      </a:pPr>
                      <a:r>
                        <a:rPr lang="en-IN" sz="1800" dirty="0">
                          <a:latin typeface="+mj-lt"/>
                        </a:rPr>
                        <a:t>6.    Filo viruses </a:t>
                      </a:r>
                    </a:p>
                    <a:p>
                      <a:pPr marL="0" indent="0">
                        <a:buFont typeface="+mj-lt"/>
                        <a:buNone/>
                      </a:pPr>
                      <a:r>
                        <a:rPr lang="en-IN" sz="1800" dirty="0">
                          <a:latin typeface="+mj-lt"/>
                        </a:rPr>
                        <a:t>7.    Ebola virus (Ebola </a:t>
                      </a:r>
                      <a:r>
                        <a:rPr lang="en-IN" sz="1800" dirty="0" err="1">
                          <a:latin typeface="+mj-lt"/>
                        </a:rPr>
                        <a:t>hemorrhagic</a:t>
                      </a:r>
                      <a:r>
                        <a:rPr lang="en-IN" sz="1800" dirty="0">
                          <a:latin typeface="+mj-lt"/>
                        </a:rPr>
                        <a:t>           fever) </a:t>
                      </a:r>
                    </a:p>
                    <a:p>
                      <a:pPr marL="0" indent="0">
                        <a:buFont typeface="+mj-lt"/>
                        <a:buNone/>
                      </a:pPr>
                      <a:r>
                        <a:rPr lang="en-IN" sz="1800" dirty="0">
                          <a:latin typeface="+mj-lt"/>
                        </a:rPr>
                        <a:t>8.    Marburg virus (Marburg haemorrhagic fever) </a:t>
                      </a:r>
                    </a:p>
                    <a:p>
                      <a:pPr marL="0" indent="0">
                        <a:buFont typeface="+mj-lt"/>
                        <a:buNone/>
                      </a:pPr>
                      <a:r>
                        <a:rPr lang="en-IN" sz="1800" dirty="0">
                          <a:latin typeface="+mj-lt"/>
                        </a:rPr>
                        <a:t>9.     Arena viruses </a:t>
                      </a:r>
                    </a:p>
                    <a:p>
                      <a:pPr marL="0" indent="0">
                        <a:buFont typeface="+mj-lt"/>
                        <a:buNone/>
                      </a:pPr>
                      <a:r>
                        <a:rPr lang="en-IN" sz="1800" dirty="0">
                          <a:latin typeface="+mj-lt"/>
                        </a:rPr>
                        <a:t>10.   </a:t>
                      </a:r>
                      <a:r>
                        <a:rPr lang="en-IN" sz="1800" dirty="0" err="1">
                          <a:latin typeface="+mj-lt"/>
                        </a:rPr>
                        <a:t>Junin</a:t>
                      </a:r>
                      <a:r>
                        <a:rPr lang="en-IN" sz="1800" dirty="0">
                          <a:latin typeface="+mj-lt"/>
                        </a:rPr>
                        <a:t> virus (Argentinian haemorrhagic fever) and related viruses </a:t>
                      </a:r>
                    </a:p>
                    <a:p>
                      <a:pPr marL="0" indent="0">
                        <a:buFont typeface="+mj-lt"/>
                        <a:buNone/>
                      </a:pPr>
                      <a:r>
                        <a:rPr lang="en-IN" sz="1800" dirty="0">
                          <a:latin typeface="+mj-lt"/>
                        </a:rPr>
                        <a:t>11.  Lassa virus (Lassa fever)</a:t>
                      </a:r>
                      <a:endParaRPr lang="en-US" sz="1800" b="1" dirty="0">
                        <a:latin typeface="+mj-lt"/>
                      </a:endParaRPr>
                    </a:p>
                  </a:txBody>
                  <a:tcPr/>
                </a:tc>
                <a:tc>
                  <a:txBody>
                    <a:bodyPr/>
                    <a:lstStyle/>
                    <a:p>
                      <a:pPr marL="0" indent="0">
                        <a:buFont typeface="+mj-lt"/>
                        <a:buNone/>
                      </a:pPr>
                      <a:r>
                        <a:rPr lang="en-IN" sz="1800" dirty="0">
                          <a:latin typeface="+mj-lt"/>
                        </a:rPr>
                        <a:t>4.  Epsilon toxin of Clostridium    perfringens </a:t>
                      </a:r>
                    </a:p>
                    <a:p>
                      <a:pPr marL="0" indent="0">
                        <a:buFont typeface="+mj-lt"/>
                        <a:buNone/>
                      </a:pPr>
                      <a:r>
                        <a:rPr lang="en-IN" sz="1800" dirty="0">
                          <a:latin typeface="+mj-lt"/>
                        </a:rPr>
                        <a:t>5.  Ricin toxin from Ricinus communis </a:t>
                      </a:r>
                    </a:p>
                    <a:p>
                      <a:pPr marL="0" indent="0">
                        <a:buFont typeface="+mj-lt"/>
                        <a:buNone/>
                      </a:pPr>
                      <a:r>
                        <a:rPr lang="en-IN" sz="1800" dirty="0">
                          <a:latin typeface="+mj-lt"/>
                        </a:rPr>
                        <a:t>6.  Staphylococcal enterotoxin B</a:t>
                      </a:r>
                      <a:endParaRPr lang="en-IN" sz="1800" b="1" dirty="0">
                        <a:latin typeface="+mj-lt"/>
                      </a:endParaRPr>
                    </a:p>
                  </a:txBody>
                  <a:tcPr/>
                </a:tc>
                <a:tc>
                  <a:txBody>
                    <a:bodyPr/>
                    <a:lstStyle/>
                    <a:p>
                      <a:pPr marL="0" indent="0">
                        <a:lnSpc>
                          <a:spcPct val="200000"/>
                        </a:lnSpc>
                        <a:buFont typeface="+mj-lt"/>
                        <a:buNone/>
                      </a:pPr>
                      <a:r>
                        <a:rPr lang="en-IN" sz="1800" dirty="0">
                          <a:latin typeface="+mj-lt"/>
                        </a:rPr>
                        <a:t>4.    Yellow fever </a:t>
                      </a:r>
                    </a:p>
                  </a:txBody>
                  <a:tcPr/>
                </a:tc>
                <a:extLst>
                  <a:ext uri="{0D108BD9-81ED-4DB2-BD59-A6C34878D82A}">
                    <a16:rowId xmlns:a16="http://schemas.microsoft.com/office/drawing/2014/main" val="4223550731"/>
                  </a:ext>
                </a:extLst>
              </a:tr>
            </a:tbl>
          </a:graphicData>
        </a:graphic>
      </p:graphicFrame>
    </p:spTree>
    <p:extLst>
      <p:ext uri="{BB962C8B-B14F-4D97-AF65-F5344CB8AC3E}">
        <p14:creationId xmlns:p14="http://schemas.microsoft.com/office/powerpoint/2010/main" val="393452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3B4F4-89F9-3BD9-849D-37939B0017A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BA8990-037F-491E-F262-257BBE473C03}"/>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18" name="List at least five dangers a rescuer…">
            <a:extLst>
              <a:ext uri="{FF2B5EF4-FFF2-40B4-BE49-F238E27FC236}">
                <a16:creationId xmlns:a16="http://schemas.microsoft.com/office/drawing/2014/main" id="{A7B9A872-F85A-199B-E216-ED12F8CA41F7}"/>
              </a:ext>
            </a:extLst>
          </p:cNvPr>
          <p:cNvSpPr txBox="1"/>
          <p:nvPr/>
        </p:nvSpPr>
        <p:spPr>
          <a:xfrm>
            <a:off x="4667003" y="1378805"/>
            <a:ext cx="6904512" cy="445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lnSpc>
                <a:spcPct val="150000"/>
              </a:lnSpc>
            </a:pPr>
            <a:r>
              <a:rPr lang="en-US" sz="2400" dirty="0">
                <a:latin typeface="+mj-lt"/>
              </a:rPr>
              <a:t>Biological warfare agents are living organisms or their toxins used intentionally to cause disease or death in humans, animals, or plants. These agents can be bacteria, viruses, fungi, or toxins produced by them. Biological warfare differs from conventional weapons because its effects are not immediate, and it can cause large-scale mortality and morbidity.</a:t>
            </a:r>
          </a:p>
        </p:txBody>
      </p:sp>
      <p:sp>
        <p:nvSpPr>
          <p:cNvPr id="3" name="TextBox 2">
            <a:extLst>
              <a:ext uri="{FF2B5EF4-FFF2-40B4-BE49-F238E27FC236}">
                <a16:creationId xmlns:a16="http://schemas.microsoft.com/office/drawing/2014/main" id="{0D282389-BAE4-8E2F-6F48-635C6F33672D}"/>
              </a:ext>
            </a:extLst>
          </p:cNvPr>
          <p:cNvSpPr txBox="1"/>
          <p:nvPr/>
        </p:nvSpPr>
        <p:spPr>
          <a:xfrm>
            <a:off x="320635" y="540696"/>
            <a:ext cx="12573814" cy="3477875"/>
          </a:xfrm>
          <a:prstGeom prst="rect">
            <a:avLst/>
          </a:prstGeom>
          <a:noFill/>
        </p:spPr>
        <p:txBody>
          <a:bodyPr wrap="square">
            <a:spAutoFit/>
          </a:bodyPr>
          <a:lstStyle/>
          <a:p>
            <a:endParaRPr lang="en-US" sz="2800" b="1" dirty="0">
              <a:solidFill>
                <a:srgbClr val="FF0000"/>
              </a:solidFill>
              <a:latin typeface="+mj-lt"/>
            </a:endParaRPr>
          </a:p>
          <a:p>
            <a:endParaRPr lang="en-US" sz="2800" b="1" dirty="0">
              <a:solidFill>
                <a:srgbClr val="FF0000"/>
              </a:solidFill>
              <a:latin typeface="+mj-lt"/>
            </a:endParaRPr>
          </a:p>
          <a:p>
            <a:endParaRPr lang="en-US" sz="2800" b="1" dirty="0">
              <a:solidFill>
                <a:srgbClr val="FF0000"/>
              </a:solidFill>
              <a:latin typeface="+mj-lt"/>
            </a:endParaRPr>
          </a:p>
          <a:p>
            <a:endParaRPr lang="en-US" sz="2800" b="1" dirty="0">
              <a:solidFill>
                <a:srgbClr val="FF0000"/>
              </a:solidFill>
              <a:latin typeface="+mj-lt"/>
            </a:endParaRPr>
          </a:p>
          <a:p>
            <a:r>
              <a:rPr lang="en-US" sz="3600" b="1" dirty="0">
                <a:solidFill>
                  <a:srgbClr val="FF0000"/>
                </a:solidFill>
                <a:latin typeface="+mj-lt"/>
              </a:rPr>
              <a:t>OVERVIEW ABOUT </a:t>
            </a:r>
          </a:p>
          <a:p>
            <a:r>
              <a:rPr lang="en-US" sz="3600" b="1" dirty="0">
                <a:solidFill>
                  <a:srgbClr val="FF0000"/>
                </a:solidFill>
                <a:latin typeface="+mj-lt"/>
              </a:rPr>
              <a:t>THE BIOLOGICAL </a:t>
            </a:r>
          </a:p>
          <a:p>
            <a:r>
              <a:rPr lang="en-US" sz="3600" b="1" dirty="0">
                <a:solidFill>
                  <a:srgbClr val="FF0000"/>
                </a:solidFill>
                <a:latin typeface="+mj-lt"/>
              </a:rPr>
              <a:t>WARFARE AGENT</a:t>
            </a:r>
            <a:endParaRPr lang="en-IN" sz="3600" b="1" dirty="0">
              <a:solidFill>
                <a:srgbClr val="FF0000"/>
              </a:solidFill>
              <a:latin typeface="+mj-lt"/>
            </a:endParaRPr>
          </a:p>
        </p:txBody>
      </p:sp>
    </p:spTree>
    <p:extLst>
      <p:ext uri="{BB962C8B-B14F-4D97-AF65-F5344CB8AC3E}">
        <p14:creationId xmlns:p14="http://schemas.microsoft.com/office/powerpoint/2010/main" val="225995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3B4F4-89F9-3BD9-849D-37939B0017A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BA8990-037F-491E-F262-257BBE473C03}"/>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18" name="List at least five dangers a rescuer…">
            <a:extLst>
              <a:ext uri="{FF2B5EF4-FFF2-40B4-BE49-F238E27FC236}">
                <a16:creationId xmlns:a16="http://schemas.microsoft.com/office/drawing/2014/main" id="{A7B9A872-F85A-199B-E216-ED12F8CA41F7}"/>
              </a:ext>
            </a:extLst>
          </p:cNvPr>
          <p:cNvSpPr txBox="1"/>
          <p:nvPr/>
        </p:nvSpPr>
        <p:spPr>
          <a:xfrm>
            <a:off x="4725060" y="1782585"/>
            <a:ext cx="6904512" cy="3241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just">
              <a:lnSpc>
                <a:spcPct val="150000"/>
              </a:lnSpc>
            </a:pPr>
            <a:endParaRPr lang="en-US" sz="2800" dirty="0">
              <a:latin typeface="+mj-lt"/>
            </a:endParaRPr>
          </a:p>
          <a:p>
            <a:pPr algn="just">
              <a:lnSpc>
                <a:spcPct val="150000"/>
              </a:lnSpc>
            </a:pPr>
            <a:r>
              <a:rPr lang="en-US" sz="2800" b="1" dirty="0">
                <a:latin typeface="+mj-lt"/>
              </a:rPr>
              <a:t>Examples of Biological Warfare Agents:</a:t>
            </a:r>
          </a:p>
          <a:p>
            <a:pPr algn="just">
              <a:lnSpc>
                <a:spcPct val="150000"/>
              </a:lnSpc>
            </a:pPr>
            <a:r>
              <a:rPr lang="en-US" sz="2800" dirty="0">
                <a:latin typeface="+mj-lt"/>
              </a:rPr>
              <a:t>Anthrax, Botulism, Plague, Smallpox, Tularemia, Ricin</a:t>
            </a:r>
          </a:p>
        </p:txBody>
      </p:sp>
      <p:sp>
        <p:nvSpPr>
          <p:cNvPr id="3" name="TextBox 2">
            <a:extLst>
              <a:ext uri="{FF2B5EF4-FFF2-40B4-BE49-F238E27FC236}">
                <a16:creationId xmlns:a16="http://schemas.microsoft.com/office/drawing/2014/main" id="{0D282389-BAE4-8E2F-6F48-635C6F33672D}"/>
              </a:ext>
            </a:extLst>
          </p:cNvPr>
          <p:cNvSpPr txBox="1"/>
          <p:nvPr/>
        </p:nvSpPr>
        <p:spPr>
          <a:xfrm>
            <a:off x="204521" y="2035668"/>
            <a:ext cx="4346368" cy="1938992"/>
          </a:xfrm>
          <a:prstGeom prst="rect">
            <a:avLst/>
          </a:prstGeom>
          <a:noFill/>
        </p:spPr>
        <p:txBody>
          <a:bodyPr wrap="square">
            <a:spAutoFit/>
          </a:bodyPr>
          <a:lstStyle/>
          <a:p>
            <a:endParaRPr lang="en-US" sz="2400" b="1" dirty="0">
              <a:solidFill>
                <a:srgbClr val="FF0000"/>
              </a:solidFill>
              <a:latin typeface="+mj-lt"/>
            </a:endParaRPr>
          </a:p>
          <a:p>
            <a:r>
              <a:rPr lang="en-US" sz="3200" b="1" dirty="0">
                <a:solidFill>
                  <a:srgbClr val="FF0000"/>
                </a:solidFill>
                <a:latin typeface="+mj-lt"/>
              </a:rPr>
              <a:t>OVERVIEW ABOUT </a:t>
            </a:r>
          </a:p>
          <a:p>
            <a:r>
              <a:rPr lang="en-US" sz="3200" b="1" dirty="0">
                <a:solidFill>
                  <a:srgbClr val="FF0000"/>
                </a:solidFill>
                <a:latin typeface="+mj-lt"/>
              </a:rPr>
              <a:t>THE BIOLOGICAL </a:t>
            </a:r>
          </a:p>
          <a:p>
            <a:r>
              <a:rPr lang="en-US" sz="3200" b="1" dirty="0">
                <a:solidFill>
                  <a:srgbClr val="FF0000"/>
                </a:solidFill>
                <a:latin typeface="+mj-lt"/>
              </a:rPr>
              <a:t>WARFARE AGENT</a:t>
            </a:r>
            <a:endParaRPr lang="en-IN" sz="3200" b="1" dirty="0">
              <a:solidFill>
                <a:srgbClr val="FF0000"/>
              </a:solidFill>
              <a:latin typeface="+mj-lt"/>
            </a:endParaRPr>
          </a:p>
        </p:txBody>
      </p:sp>
    </p:spTree>
    <p:extLst>
      <p:ext uri="{BB962C8B-B14F-4D97-AF65-F5344CB8AC3E}">
        <p14:creationId xmlns:p14="http://schemas.microsoft.com/office/powerpoint/2010/main" val="2077599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5452</TotalTime>
  <Words>731</Words>
  <Application>Microsoft Office PowerPoint</Application>
  <PresentationFormat>Widescreen</PresentationFormat>
  <Paragraphs>154</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Calibri</vt:lpstr>
      <vt:lpstr>Noto Sans Symbols</vt:lpstr>
      <vt:lpstr>Open Sans</vt:lpstr>
      <vt:lpstr>Open Sans</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Kumar</dc:creator>
  <cp:lastModifiedBy>Aatish Panwar</cp:lastModifiedBy>
  <cp:revision>30</cp:revision>
  <dcterms:created xsi:type="dcterms:W3CDTF">2025-04-21T04:08:31Z</dcterms:created>
  <dcterms:modified xsi:type="dcterms:W3CDTF">2026-01-17T17:02:46Z</dcterms:modified>
</cp:coreProperties>
</file>