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7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p7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p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p8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8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p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p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p8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8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9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p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p9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9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5" name="Google Shape;765;p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p9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1.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90.jpeg"/><Relationship Id="rId4" Type="http://schemas.openxmlformats.org/officeDocument/2006/relationships/image" Target="../media/image89.jpeg"/></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92.jpeg"/></Relationships>
</file>

<file path=ppt/slides/_rels/slide9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ts val="4400"/>
              <a:buFont typeface="Calibri"/>
              <a:buNone/>
            </a:pPr>
            <a:r>
              <a:rPr lang="en-US" sz="4400" dirty="0">
                <a:solidFill>
                  <a:srgbClr val="FF0000"/>
                </a:solidFill>
              </a:rPr>
              <a:t>Lesson-2 </a:t>
            </a:r>
            <a:br>
              <a:rPr lang="en-US" sz="4400" dirty="0">
                <a:solidFill>
                  <a:srgbClr val="FF0000"/>
                </a:solidFill>
              </a:rPr>
            </a:br>
            <a:br>
              <a:rPr lang="en-US" sz="4400" dirty="0">
                <a:solidFill>
                  <a:srgbClr val="FF0000"/>
                </a:solidFill>
              </a:rPr>
            </a:br>
            <a:r>
              <a:rPr lang="hi-IN" sz="4400" dirty="0">
                <a:solidFill>
                  <a:srgbClr val="FF0000"/>
                </a:solidFill>
              </a:rPr>
              <a:t>रस्सियाँ – गाँठें और बाँधने की तकनीक (Knots &amp; Lashings) </a:t>
            </a:r>
            <a:br>
              <a:rPr lang="hi-IN" sz="4400" b="1" dirty="0">
                <a:solidFill>
                  <a:srgbClr val="FF0000"/>
                </a:solidFill>
              </a:rPr>
            </a:br>
            <a:r>
              <a:rPr lang="hi-IN" sz="4400" dirty="0">
                <a:solidFill>
                  <a:srgbClr val="FF0000"/>
                </a:solidFill>
              </a:rPr>
              <a:t> </a:t>
            </a:r>
            <a:endParaRPr sz="4400" dirty="0"/>
          </a:p>
        </p:txBody>
      </p:sp>
      <p:pic>
        <p:nvPicPr>
          <p:cNvPr id="85" name="Google Shape;85;p13"/>
          <p:cNvPicPr preferRelativeResize="0"/>
          <p:nvPr/>
        </p:nvPicPr>
        <p:blipFill rotWithShape="1">
          <a:blip r:embed="rId3">
            <a:alphaModFix/>
          </a:blip>
          <a:srcRect/>
          <a:stretch/>
        </p:blipFill>
        <p:spPr>
          <a:xfrm>
            <a:off x="10314040" y="137086"/>
            <a:ext cx="1573160" cy="1239430"/>
          </a:xfrm>
          <a:prstGeom prst="rect">
            <a:avLst/>
          </a:prstGeom>
          <a:noFill/>
          <a:ln>
            <a:noFill/>
          </a:ln>
        </p:spPr>
      </p:pic>
      <p:pic>
        <p:nvPicPr>
          <p:cNvPr id="86" name="Google Shape;86;p13"/>
          <p:cNvPicPr preferRelativeResize="0"/>
          <p:nvPr/>
        </p:nvPicPr>
        <p:blipFill rotWithShape="1">
          <a:blip r:embed="rId4">
            <a:alphaModFix/>
          </a:blip>
          <a:srcRect/>
          <a:stretch/>
        </p:blipFill>
        <p:spPr>
          <a:xfrm>
            <a:off x="304801" y="137085"/>
            <a:ext cx="1295400" cy="985277"/>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771616165"/>
              </p:ext>
            </p:extLst>
          </p:nvPr>
        </p:nvGraphicFramePr>
        <p:xfrm>
          <a:off x="6378917" y="5122854"/>
          <a:ext cx="4684053" cy="548640"/>
        </p:xfrm>
        <a:graphic>
          <a:graphicData uri="http://schemas.openxmlformats.org/drawingml/2006/table">
            <a:tbl>
              <a:tblPr/>
              <a:tblGrid>
                <a:gridCol w="4684053">
                  <a:extLst>
                    <a:ext uri="{9D8B030D-6E8A-4147-A177-3AD203B41FA5}">
                      <a16:colId xmlns:a16="http://schemas.microsoft.com/office/drawing/2014/main" val="20000"/>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Arial"/>
                        </a:rPr>
                        <a:t>Shri  </a:t>
                      </a:r>
                      <a:r>
                        <a:rPr lang="en-US" sz="1800" b="1" i="0" u="none" strike="noStrike" dirty="0" err="1">
                          <a:solidFill>
                            <a:srgbClr val="FF0000"/>
                          </a:solidFill>
                          <a:effectLst>
                            <a:glow rad="63500">
                              <a:schemeClr val="accent1">
                                <a:satMod val="175000"/>
                                <a:alpha val="40000"/>
                              </a:schemeClr>
                            </a:glow>
                          </a:effectLst>
                          <a:latin typeface="Arial"/>
                        </a:rPr>
                        <a:t>Gaikawad</a:t>
                      </a:r>
                      <a:r>
                        <a:rPr lang="en-US" sz="1800" b="1" i="0" u="none" strike="noStrike" dirty="0">
                          <a:solidFill>
                            <a:srgbClr val="FF0000"/>
                          </a:solidFill>
                          <a:effectLst>
                            <a:glow rad="63500">
                              <a:schemeClr val="accent1">
                                <a:satMod val="175000"/>
                                <a:alpha val="40000"/>
                              </a:schemeClr>
                            </a:glow>
                          </a:effectLst>
                          <a:latin typeface="Arial"/>
                        </a:rPr>
                        <a:t> </a:t>
                      </a:r>
                      <a:r>
                        <a:rPr lang="en-US" sz="1800" b="1" i="0" u="none" strike="noStrike" dirty="0" err="1">
                          <a:solidFill>
                            <a:srgbClr val="FF0000"/>
                          </a:solidFill>
                          <a:effectLst>
                            <a:glow rad="63500">
                              <a:schemeClr val="accent1">
                                <a:satMod val="175000"/>
                                <a:alpha val="40000"/>
                              </a:schemeClr>
                            </a:glow>
                          </a:effectLst>
                          <a:latin typeface="Arial"/>
                        </a:rPr>
                        <a:t>Sanket</a:t>
                      </a:r>
                      <a:r>
                        <a:rPr lang="en-US" sz="1800" b="1" i="0" u="none" strike="noStrike" baseline="0" dirty="0">
                          <a:solidFill>
                            <a:srgbClr val="FF0000"/>
                          </a:solidFill>
                          <a:effectLst>
                            <a:glow rad="63500">
                              <a:schemeClr val="accent1">
                                <a:satMod val="175000"/>
                                <a:alpha val="40000"/>
                              </a:schemeClr>
                            </a:glow>
                          </a:effectLst>
                          <a:latin typeface="Arial"/>
                        </a:rPr>
                        <a:t> T,</a:t>
                      </a:r>
                    </a:p>
                    <a:p>
                      <a:pPr algn="ctr" fontAlgn="t"/>
                      <a:r>
                        <a:rPr lang="en-US" sz="1800" b="1" i="0" u="none" strike="noStrike">
                          <a:solidFill>
                            <a:srgbClr val="FF0000"/>
                          </a:solidFill>
                          <a:effectLst>
                            <a:glow rad="63500">
                              <a:schemeClr val="accent1">
                                <a:satMod val="175000"/>
                                <a:alpha val="40000"/>
                              </a:schemeClr>
                            </a:glow>
                          </a:effectLst>
                          <a:latin typeface="Arial"/>
                        </a:rPr>
                        <a:t> Dy. </a:t>
                      </a:r>
                      <a:r>
                        <a:rPr lang="en-US" sz="1800" b="1" i="0" u="none" strike="noStrike" dirty="0">
                          <a:solidFill>
                            <a:srgbClr val="FF0000"/>
                          </a:solidFill>
                          <a:effectLst>
                            <a:glow rad="63500">
                              <a:schemeClr val="accent1">
                                <a:satMod val="175000"/>
                                <a:alpha val="40000"/>
                              </a:schemeClr>
                            </a:glow>
                          </a:effectLst>
                          <a:latin typeface="Arial"/>
                        </a:rPr>
                        <a:t>Commandant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a:stretch/>
        </p:blipFill>
        <p:spPr>
          <a:xfrm>
            <a:off x="1728056" y="1553315"/>
            <a:ext cx="8735888" cy="49115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6" name="Google Shape;156;p2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57" name="Google Shape;157;p2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p:cNvPicPr preferRelativeResize="0"/>
          <p:nvPr/>
        </p:nvPicPr>
        <p:blipFill rotWithShape="1">
          <a:blip r:embed="rId3">
            <a:alphaModFix/>
          </a:blip>
          <a:srcRect/>
          <a:stretch/>
        </p:blipFill>
        <p:spPr>
          <a:xfrm>
            <a:off x="587828" y="1691148"/>
            <a:ext cx="10711543" cy="51668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63" name="Google Shape;163;p2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64" name="Google Shape;164;p2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4" descr="Scan0156"/>
          <p:cNvPicPr preferRelativeResize="0"/>
          <p:nvPr/>
        </p:nvPicPr>
        <p:blipFill rotWithShape="1">
          <a:blip r:embed="rId3">
            <a:alphaModFix/>
          </a:blip>
          <a:srcRect/>
          <a:stretch/>
        </p:blipFill>
        <p:spPr>
          <a:xfrm>
            <a:off x="2202426" y="1567195"/>
            <a:ext cx="7266039" cy="47057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70" name="Google Shape;170;p2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71" name="Google Shape;171;p2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5" descr="Scan0158"/>
          <p:cNvPicPr preferRelativeResize="0"/>
          <p:nvPr/>
        </p:nvPicPr>
        <p:blipFill rotWithShape="1">
          <a:blip r:embed="rId3">
            <a:alphaModFix/>
          </a:blip>
          <a:srcRect/>
          <a:stretch/>
        </p:blipFill>
        <p:spPr>
          <a:xfrm>
            <a:off x="2155722" y="2025445"/>
            <a:ext cx="7880555" cy="41847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77" name="Google Shape;177;p2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78" name="Google Shape;178;p2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3">
            <a:alphaModFix/>
          </a:blip>
          <a:srcRect/>
          <a:stretch/>
        </p:blipFill>
        <p:spPr>
          <a:xfrm>
            <a:off x="1874168" y="1749628"/>
            <a:ext cx="8443664" cy="44840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84" name="Google Shape;184;p2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85" name="Google Shape;185;p26"/>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7"/>
          <p:cNvPicPr preferRelativeResize="0"/>
          <p:nvPr/>
        </p:nvPicPr>
        <p:blipFill rotWithShape="1">
          <a:blip r:embed="rId3">
            <a:alphaModFix/>
          </a:blip>
          <a:srcRect/>
          <a:stretch/>
        </p:blipFill>
        <p:spPr>
          <a:xfrm>
            <a:off x="1905000" y="1691061"/>
            <a:ext cx="8382000" cy="485239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1" name="Google Shape;191;p27"/>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92" name="Google Shape;192;p2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8"/>
          <p:cNvPicPr preferRelativeResize="0"/>
          <p:nvPr/>
        </p:nvPicPr>
        <p:blipFill rotWithShape="1">
          <a:blip r:embed="rId3">
            <a:alphaModFix/>
          </a:blip>
          <a:srcRect/>
          <a:stretch/>
        </p:blipFill>
        <p:spPr>
          <a:xfrm>
            <a:off x="1981200" y="1556593"/>
            <a:ext cx="8229600" cy="47083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8" name="Google Shape;198;p2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99" name="Google Shape;199;p2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9"/>
          <p:cNvPicPr preferRelativeResize="0"/>
          <p:nvPr/>
        </p:nvPicPr>
        <p:blipFill rotWithShape="1">
          <a:blip r:embed="rId3">
            <a:alphaModFix/>
          </a:blip>
          <a:srcRect/>
          <a:stretch/>
        </p:blipFill>
        <p:spPr>
          <a:xfrm>
            <a:off x="2018632" y="1563388"/>
            <a:ext cx="8371656" cy="457194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05" name="Google Shape;205;p2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06" name="Google Shape;206;p2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0"/>
          <p:cNvPicPr preferRelativeResize="0"/>
          <p:nvPr/>
        </p:nvPicPr>
        <p:blipFill rotWithShape="1">
          <a:blip r:embed="rId3">
            <a:alphaModFix/>
          </a:blip>
          <a:srcRect/>
          <a:stretch/>
        </p:blipFill>
        <p:spPr>
          <a:xfrm>
            <a:off x="2207568" y="1664622"/>
            <a:ext cx="7776864" cy="44608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2" name="Google Shape;212;p3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13" name="Google Shape;213;p3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1"/>
          <p:cNvPicPr preferRelativeResize="0"/>
          <p:nvPr/>
        </p:nvPicPr>
        <p:blipFill rotWithShape="1">
          <a:blip r:embed="rId3">
            <a:alphaModFix/>
          </a:blip>
          <a:srcRect/>
          <a:stretch/>
        </p:blipFill>
        <p:spPr>
          <a:xfrm>
            <a:off x="2271253" y="1936955"/>
            <a:ext cx="7354528" cy="429669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9" name="Google Shape;219;p3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20" name="Google Shape;220;p3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
          <p:cNvSpPr txBox="1"/>
          <p:nvPr/>
        </p:nvSpPr>
        <p:spPr>
          <a:xfrm>
            <a:off x="838200" y="1563329"/>
            <a:ext cx="10515600" cy="129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hi-IN" sz="4400" b="0" i="0" u="none" strike="noStrike" cap="none">
                <a:solidFill>
                  <a:srgbClr val="FF0000"/>
                </a:solidFill>
                <a:latin typeface="Calibri"/>
                <a:ea typeface="Calibri"/>
                <a:cs typeface="Calibri"/>
                <a:sym typeface="Calibri"/>
              </a:rPr>
              <a:t> रोप का परिचय :- </a:t>
            </a:r>
            <a:endParaRPr sz="4400" b="0" i="0" u="none" strike="noStrike" cap="none">
              <a:solidFill>
                <a:srgbClr val="FF0000"/>
              </a:solidFill>
              <a:latin typeface="Calibri"/>
              <a:ea typeface="Calibri"/>
              <a:cs typeface="Calibri"/>
              <a:sym typeface="Calibri"/>
            </a:endParaRPr>
          </a:p>
        </p:txBody>
      </p:sp>
      <p:sp>
        <p:nvSpPr>
          <p:cNvPr id="779" name="Google Shape;779;p1"/>
          <p:cNvSpPr txBox="1"/>
          <p:nvPr/>
        </p:nvSpPr>
        <p:spPr>
          <a:xfrm>
            <a:off x="838200" y="2519265"/>
            <a:ext cx="10515600" cy="36576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hi-IN" sz="2800" b="0" i="0" u="none" strike="noStrike" cap="none">
                <a:solidFill>
                  <a:schemeClr val="dk1"/>
                </a:solidFill>
                <a:latin typeface="Calibri"/>
                <a:ea typeface="Calibri"/>
                <a:cs typeface="Calibri"/>
                <a:sym typeface="Calibri"/>
              </a:rPr>
              <a:t>गाँठ और लेशिंग उस समय करनी होती है जब हमारी बचाव पार्टी समय के विपरीत लड़ रही हो, जेसे अँधेरा हो, या धुवा हो और लोग </a:t>
            </a:r>
            <a:r>
              <a:rPr lang="hi-IN" sz="2800">
                <a:solidFill>
                  <a:schemeClr val="dk1"/>
                </a:solidFill>
                <a:latin typeface="Calibri"/>
                <a:ea typeface="Calibri"/>
                <a:cs typeface="Calibri"/>
                <a:sym typeface="Calibri"/>
              </a:rPr>
              <a:t>मुसीबत में</a:t>
            </a:r>
            <a:r>
              <a:rPr lang="hi-IN" sz="2800" b="0" i="0" u="none" strike="noStrike" cap="none">
                <a:solidFill>
                  <a:schemeClr val="dk1"/>
                </a:solidFill>
                <a:latin typeface="Calibri"/>
                <a:ea typeface="Calibri"/>
                <a:cs typeface="Calibri"/>
                <a:sym typeface="Calibri"/>
              </a:rPr>
              <a:t> हो I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hi-IN" sz="2800" b="0" i="0" u="none" strike="noStrike" cap="none">
                <a:solidFill>
                  <a:schemeClr val="dk1"/>
                </a:solidFill>
                <a:latin typeface="Calibri"/>
                <a:ea typeface="Calibri"/>
                <a:cs typeface="Calibri"/>
                <a:sym typeface="Calibri"/>
              </a:rPr>
              <a:t>इसलिए बचाव दल के प्रत्येक बचाव कर्ता को गाँठ और लेशिंग सीखना बहुत जरूरी है I </a:t>
            </a:r>
            <a:endParaRPr sz="2800" b="0" i="0" u="none" strike="noStrike" cap="none">
              <a:solidFill>
                <a:schemeClr val="dk1"/>
              </a:solidFill>
              <a:latin typeface="Calibri"/>
              <a:ea typeface="Calibri"/>
              <a:cs typeface="Calibri"/>
              <a:sym typeface="Calibri"/>
            </a:endParaRPr>
          </a:p>
        </p:txBody>
      </p:sp>
      <p:pic>
        <p:nvPicPr>
          <p:cNvPr id="780" name="Google Shape;780;p1"/>
          <p:cNvPicPr preferRelativeResize="0"/>
          <p:nvPr/>
        </p:nvPicPr>
        <p:blipFill rotWithShape="1">
          <a:blip r:embed="rId3">
            <a:alphaModFix/>
          </a:blip>
          <a:srcRect/>
          <a:stretch/>
        </p:blipFill>
        <p:spPr>
          <a:xfrm>
            <a:off x="10468946" y="156750"/>
            <a:ext cx="1418253" cy="985278"/>
          </a:xfrm>
          <a:prstGeom prst="rect">
            <a:avLst/>
          </a:prstGeom>
          <a:noFill/>
          <a:ln>
            <a:noFill/>
          </a:ln>
        </p:spPr>
      </p:pic>
      <p:pic>
        <p:nvPicPr>
          <p:cNvPr id="781" name="Google Shape;781;p1"/>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2"/>
          <p:cNvPicPr preferRelativeResize="0"/>
          <p:nvPr/>
        </p:nvPicPr>
        <p:blipFill rotWithShape="1">
          <a:blip r:embed="rId3">
            <a:alphaModFix/>
          </a:blip>
          <a:srcRect/>
          <a:stretch/>
        </p:blipFill>
        <p:spPr>
          <a:xfrm>
            <a:off x="2467897" y="2025445"/>
            <a:ext cx="7059561" cy="41492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6" name="Google Shape;226;p3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27" name="Google Shape;227;p3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3"/>
          <p:cNvPicPr preferRelativeResize="0"/>
          <p:nvPr/>
        </p:nvPicPr>
        <p:blipFill rotWithShape="1">
          <a:blip r:embed="rId3">
            <a:alphaModFix/>
          </a:blip>
          <a:srcRect/>
          <a:stretch/>
        </p:blipFill>
        <p:spPr>
          <a:xfrm>
            <a:off x="2340077" y="2340077"/>
            <a:ext cx="7305368" cy="37092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3" name="Google Shape;233;p3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34" name="Google Shape;234;p3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4"/>
          <p:cNvPicPr preferRelativeResize="0"/>
          <p:nvPr/>
        </p:nvPicPr>
        <p:blipFill rotWithShape="1">
          <a:blip r:embed="rId3">
            <a:alphaModFix/>
          </a:blip>
          <a:srcRect/>
          <a:stretch/>
        </p:blipFill>
        <p:spPr>
          <a:xfrm>
            <a:off x="1741937" y="1750142"/>
            <a:ext cx="8511480" cy="41271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0" name="Google Shape;240;p3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41" name="Google Shape;241;p3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5"/>
          <p:cNvPicPr preferRelativeResize="0"/>
          <p:nvPr/>
        </p:nvPicPr>
        <p:blipFill rotWithShape="1">
          <a:blip r:embed="rId3">
            <a:alphaModFix/>
          </a:blip>
          <a:srcRect/>
          <a:stretch/>
        </p:blipFill>
        <p:spPr>
          <a:xfrm>
            <a:off x="2153264" y="1897626"/>
            <a:ext cx="7885472" cy="4374936"/>
          </a:xfrm>
          <a:prstGeom prst="rect">
            <a:avLst/>
          </a:prstGeom>
          <a:noFill/>
          <a:ln>
            <a:noFill/>
          </a:ln>
        </p:spPr>
      </p:pic>
      <p:pic>
        <p:nvPicPr>
          <p:cNvPr id="247" name="Google Shape;247;p3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48" name="Google Shape;248;p3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6"/>
          <p:cNvPicPr preferRelativeResize="0"/>
          <p:nvPr/>
        </p:nvPicPr>
        <p:blipFill rotWithShape="1">
          <a:blip r:embed="rId3">
            <a:alphaModFix/>
          </a:blip>
          <a:srcRect/>
          <a:stretch/>
        </p:blipFill>
        <p:spPr>
          <a:xfrm>
            <a:off x="1848539" y="2261419"/>
            <a:ext cx="8180289" cy="42938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4" name="Google Shape;254;p3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55" name="Google Shape;255;p36"/>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7"/>
          <p:cNvPicPr preferRelativeResize="0"/>
          <p:nvPr/>
        </p:nvPicPr>
        <p:blipFill rotWithShape="1">
          <a:blip r:embed="rId3">
            <a:alphaModFix/>
          </a:blip>
          <a:srcRect/>
          <a:stretch/>
        </p:blipFill>
        <p:spPr>
          <a:xfrm>
            <a:off x="2348508" y="2015054"/>
            <a:ext cx="7494984" cy="416943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1" name="Google Shape;261;p37"/>
          <p:cNvPicPr preferRelativeResize="0"/>
          <p:nvPr/>
        </p:nvPicPr>
        <p:blipFill rotWithShape="1">
          <a:blip r:embed="rId4">
            <a:alphaModFix/>
          </a:blip>
          <a:srcRect/>
          <a:stretch/>
        </p:blipFill>
        <p:spPr>
          <a:xfrm>
            <a:off x="10468946" y="166582"/>
            <a:ext cx="1418253" cy="985277"/>
          </a:xfrm>
          <a:prstGeom prst="rect">
            <a:avLst/>
          </a:prstGeom>
          <a:noFill/>
          <a:ln>
            <a:noFill/>
          </a:ln>
        </p:spPr>
      </p:pic>
      <p:pic>
        <p:nvPicPr>
          <p:cNvPr id="262" name="Google Shape;262;p3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8"/>
          <p:cNvPicPr preferRelativeResize="0"/>
          <p:nvPr/>
        </p:nvPicPr>
        <p:blipFill rotWithShape="1">
          <a:blip r:embed="rId3">
            <a:alphaModFix/>
          </a:blip>
          <a:srcRect/>
          <a:stretch/>
        </p:blipFill>
        <p:spPr>
          <a:xfrm>
            <a:off x="1991544" y="2202425"/>
            <a:ext cx="8208912" cy="42278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8" name="Google Shape;268;p3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69" name="Google Shape;269;p3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838200" y="1229031"/>
            <a:ext cx="10515600" cy="14945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275" name="Google Shape;275;p39"/>
          <p:cNvSpPr txBox="1">
            <a:spLocks noGrp="1"/>
          </p:cNvSpPr>
          <p:nvPr>
            <p:ph type="body" idx="1"/>
          </p:nvPr>
        </p:nvSpPr>
        <p:spPr>
          <a:xfrm>
            <a:off x="838200" y="2556386"/>
            <a:ext cx="10515600" cy="40705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hi-IN" b="1">
                <a:solidFill>
                  <a:srgbClr val="FF0000"/>
                </a:solidFill>
              </a:rPr>
              <a:t>अंगूठे की गाँठ –Thumb knot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रस्सी के सिरे पर बाँधने पर यह रस्सी को उखड़ने से बचाने, अस्थायी उपाय के रूप में या उसे पुली ब्लॉक से गुजरने से रोकने के लिए उपयोगी मे लायी जाती है।</a:t>
            </a:r>
            <a:endParaRPr/>
          </a:p>
        </p:txBody>
      </p:sp>
      <p:pic>
        <p:nvPicPr>
          <p:cNvPr id="276" name="Google Shape;276;p39" descr="thumb knot"/>
          <p:cNvPicPr preferRelativeResize="0"/>
          <p:nvPr/>
        </p:nvPicPr>
        <p:blipFill rotWithShape="1">
          <a:blip r:embed="rId3">
            <a:alphaModFix/>
          </a:blip>
          <a:srcRect/>
          <a:stretch/>
        </p:blipFill>
        <p:spPr>
          <a:xfrm>
            <a:off x="5295222" y="4424516"/>
            <a:ext cx="4959823" cy="185540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77" name="Google Shape;277;p3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78" name="Google Shape;278;p3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838200" y="1268362"/>
            <a:ext cx="10515600" cy="11110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284" name="Google Shape;284;p40"/>
          <p:cNvSpPr txBox="1">
            <a:spLocks noGrp="1"/>
          </p:cNvSpPr>
          <p:nvPr>
            <p:ph type="body" idx="1"/>
          </p:nvPr>
        </p:nvSpPr>
        <p:spPr>
          <a:xfrm>
            <a:off x="0" y="2379406"/>
            <a:ext cx="12192000" cy="43218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hi-IN" b="1">
                <a:solidFill>
                  <a:srgbClr val="FF0000"/>
                </a:solidFill>
              </a:rPr>
              <a:t>आठ की आकृति वाली गांठें –Figure of eight knots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यह एक ऊपरी और एक निचली गांठ को एक-दूसरे पर ओवरलैप करके बनाई जाती है, जिसका ढीला सिरा लूप से होकर गुजरता है। जब इसे कसकर बांधा जाता है, तो यह आठ की आकृति जैसी दिखती है।</a:t>
            </a:r>
            <a:endParaRPr/>
          </a:p>
        </p:txBody>
      </p:sp>
      <p:pic>
        <p:nvPicPr>
          <p:cNvPr id="285" name="Google Shape;285;p40" descr="Simple Figure Eight Knot"/>
          <p:cNvPicPr preferRelativeResize="0"/>
          <p:nvPr/>
        </p:nvPicPr>
        <p:blipFill rotWithShape="1">
          <a:blip r:embed="rId3">
            <a:alphaModFix/>
          </a:blip>
          <a:srcRect/>
          <a:stretch/>
        </p:blipFill>
        <p:spPr>
          <a:xfrm>
            <a:off x="5142320" y="4876365"/>
            <a:ext cx="5326626" cy="16922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86" name="Google Shape;286;p4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87" name="Google Shape;287;p4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838200" y="1099662"/>
            <a:ext cx="10515600" cy="12404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293" name="Google Shape;293;p41"/>
          <p:cNvSpPr txBox="1">
            <a:spLocks noGrp="1"/>
          </p:cNvSpPr>
          <p:nvPr>
            <p:ph type="body" idx="1"/>
          </p:nvPr>
        </p:nvSpPr>
        <p:spPr>
          <a:xfrm>
            <a:off x="838200" y="2438400"/>
            <a:ext cx="10515600" cy="37385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hi-IN" b="1">
                <a:solidFill>
                  <a:srgbClr val="FF0000"/>
                </a:solidFill>
              </a:rPr>
              <a:t>हाफ हिच – Half hitch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इसे रस्सी के छोटे सिरे को स्पर या किसी अन्य रस्सी के चारों ओर और खड़े हिस्से के नीचे से गुज़ारकर बनाया जाता है। ताकि खींचने पर रस्सी का एक हिस्सा दूसरे हिस्से से जुड़ जाए। इस प्रकार, यह लकड़ी के हिच की शुरुआत बन जाती है।</a:t>
            </a:r>
            <a:endParaRPr/>
          </a:p>
          <a:p>
            <a:pPr marL="228600" lvl="0" indent="-50800" algn="l" rtl="0">
              <a:lnSpc>
                <a:spcPct val="90000"/>
              </a:lnSpc>
              <a:spcBef>
                <a:spcPts val="1000"/>
              </a:spcBef>
              <a:spcAft>
                <a:spcPts val="0"/>
              </a:spcAft>
              <a:buClr>
                <a:schemeClr val="dk1"/>
              </a:buClr>
              <a:buSzPts val="2800"/>
              <a:buNone/>
            </a:pPr>
            <a:endParaRPr/>
          </a:p>
        </p:txBody>
      </p:sp>
      <p:pic>
        <p:nvPicPr>
          <p:cNvPr id="294" name="Google Shape;294;p41"/>
          <p:cNvPicPr preferRelativeResize="0"/>
          <p:nvPr/>
        </p:nvPicPr>
        <p:blipFill rotWithShape="1">
          <a:blip r:embed="rId3">
            <a:alphaModFix/>
          </a:blip>
          <a:srcRect/>
          <a:stretch/>
        </p:blipFill>
        <p:spPr>
          <a:xfrm>
            <a:off x="7187381" y="4799365"/>
            <a:ext cx="3600400" cy="19018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95" name="Google Shape;295;p4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296" name="Google Shape;296;p4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8200" y="1455174"/>
            <a:ext cx="10515600" cy="8357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रस्सियों की आवश्यकताएं</a:t>
            </a:r>
            <a:endParaRPr>
              <a:solidFill>
                <a:srgbClr val="FF0000"/>
              </a:solidFill>
            </a:endParaRPr>
          </a:p>
        </p:txBody>
      </p:sp>
      <p:sp>
        <p:nvSpPr>
          <p:cNvPr id="100" name="Google Shape;100;p15"/>
          <p:cNvSpPr txBox="1">
            <a:spLocks noGrp="1"/>
          </p:cNvSpPr>
          <p:nvPr>
            <p:ph type="body" idx="1"/>
          </p:nvPr>
        </p:nvSpPr>
        <p:spPr>
          <a:xfrm>
            <a:off x="838200" y="2546555"/>
            <a:ext cx="10515600" cy="36304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b="1"/>
              <a:t>200 फीट लंबी 3 इंच की दो रस्सियाँ</a:t>
            </a:r>
            <a:r>
              <a:rPr lang="hi-IN"/>
              <a:t> - इनका इस्तेमाल मुख्यतः टैकल और पुली के साथ लोगों या वस्तुओं आदि को ऊपर उठाने या नीचे उतारने के लिए किया जाता है।</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hi-IN" b="1"/>
              <a:t>40 फीट लंबी 1½ इंच की दस रस्सियाँ </a:t>
            </a:r>
            <a:r>
              <a:rPr lang="hi-IN"/>
              <a:t>- इनका इस्तेमाल घायलों को स्ट्रेचर पर सुरक्षित रखने के लिए किया जाता है। डेरिक और शीयर के निर्माण में गाई (guy) रस्सियों के रूप में, गाइड रस्सियों आदि के रूप में।</a:t>
            </a:r>
            <a:endParaRPr/>
          </a:p>
        </p:txBody>
      </p:sp>
      <p:pic>
        <p:nvPicPr>
          <p:cNvPr id="101" name="Google Shape;101;p15"/>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102" name="Google Shape;102;p15"/>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838200" y="1268361"/>
            <a:ext cx="10515600" cy="9852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302" name="Google Shape;302;p42"/>
          <p:cNvSpPr txBox="1">
            <a:spLocks noGrp="1"/>
          </p:cNvSpPr>
          <p:nvPr>
            <p:ph type="body" idx="1"/>
          </p:nvPr>
        </p:nvSpPr>
        <p:spPr>
          <a:xfrm>
            <a:off x="838200" y="2117699"/>
            <a:ext cx="10515600" cy="40592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hi-IN" b="1">
                <a:solidFill>
                  <a:srgbClr val="FF0000"/>
                </a:solidFill>
              </a:rPr>
              <a:t>रीफ नॉट –Reef knot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यह समान आकार की दो रस्सियों को जोड़ने के लिए और सामान्य प्रयोजनों के लिए भी उपयोगी है। जब खिंचाव स्थिर हो तब इसका उपयोग समान आकार की दो सूखी रस्सियों को जोड़ने के लिए किया जाना चाहिए।</a:t>
            </a:r>
            <a:endParaRPr/>
          </a:p>
          <a:p>
            <a:pPr marL="228600" lvl="0" indent="-50800" algn="l" rtl="0">
              <a:lnSpc>
                <a:spcPct val="90000"/>
              </a:lnSpc>
              <a:spcBef>
                <a:spcPts val="1000"/>
              </a:spcBef>
              <a:spcAft>
                <a:spcPts val="0"/>
              </a:spcAft>
              <a:buClr>
                <a:schemeClr val="dk1"/>
              </a:buClr>
              <a:buSzPts val="2800"/>
              <a:buNone/>
            </a:pPr>
            <a:endParaRPr/>
          </a:p>
        </p:txBody>
      </p:sp>
      <p:pic>
        <p:nvPicPr>
          <p:cNvPr id="303" name="Google Shape;303;p42" descr="Reef-Knot"/>
          <p:cNvPicPr preferRelativeResize="0"/>
          <p:nvPr/>
        </p:nvPicPr>
        <p:blipFill rotWithShape="1">
          <a:blip r:embed="rId3">
            <a:alphaModFix/>
          </a:blip>
          <a:srcRect/>
          <a:stretch/>
        </p:blipFill>
        <p:spPr>
          <a:xfrm>
            <a:off x="6201746" y="4494495"/>
            <a:ext cx="4267200" cy="18780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4" name="Google Shape;304;p4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05" name="Google Shape;305;p4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title"/>
          </p:nvPr>
        </p:nvSpPr>
        <p:spPr>
          <a:xfrm>
            <a:off x="838200" y="1347019"/>
            <a:ext cx="10515600" cy="14945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311" name="Google Shape;311;p43"/>
          <p:cNvSpPr txBox="1">
            <a:spLocks noGrp="1"/>
          </p:cNvSpPr>
          <p:nvPr>
            <p:ph type="body" idx="1"/>
          </p:nvPr>
        </p:nvSpPr>
        <p:spPr>
          <a:xfrm>
            <a:off x="838200" y="2556387"/>
            <a:ext cx="10515600" cy="36205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hi-IN" b="1">
                <a:solidFill>
                  <a:srgbClr val="FF0000"/>
                </a:solidFill>
              </a:rPr>
              <a:t>क्लोव हिच – Clove hitch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यह हिच रस्सी के बीच में दो लूप बनाकर बनाई जाती है। एक बाएँ हाथ में और दूसरा दाएँ हाथ में, एक दूसरे के विपरीत दिशा में फिर दाएँ हाथ वाले लूप को स्पर के सामने से गुज़ारा जाता है और कस दिया जाता है। यह बेलनाकार वस्तु को जोड़ने के लिए उपयोगी है।</a:t>
            </a:r>
            <a:endParaRPr/>
          </a:p>
        </p:txBody>
      </p:sp>
      <p:pic>
        <p:nvPicPr>
          <p:cNvPr id="312" name="Google Shape;312;p43" descr="Clove_hitch1_thumb"/>
          <p:cNvPicPr preferRelativeResize="0"/>
          <p:nvPr/>
        </p:nvPicPr>
        <p:blipFill rotWithShape="1">
          <a:blip r:embed="rId3">
            <a:alphaModFix/>
          </a:blip>
          <a:srcRect/>
          <a:stretch/>
        </p:blipFill>
        <p:spPr>
          <a:xfrm>
            <a:off x="3936060" y="4925960"/>
            <a:ext cx="2510744" cy="16784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3" name="Google Shape;313;p43" descr="Clove_hitch2_thumb"/>
          <p:cNvPicPr preferRelativeResize="0"/>
          <p:nvPr/>
        </p:nvPicPr>
        <p:blipFill rotWithShape="1">
          <a:blip r:embed="rId4">
            <a:alphaModFix/>
          </a:blip>
          <a:srcRect/>
          <a:stretch/>
        </p:blipFill>
        <p:spPr>
          <a:xfrm>
            <a:off x="7731575" y="4925960"/>
            <a:ext cx="2647869" cy="16784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4" name="Google Shape;314;p43"/>
          <p:cNvPicPr preferRelativeResize="0"/>
          <p:nvPr/>
        </p:nvPicPr>
        <p:blipFill rotWithShape="1">
          <a:blip r:embed="rId5">
            <a:alphaModFix/>
          </a:blip>
          <a:srcRect/>
          <a:stretch/>
        </p:blipFill>
        <p:spPr>
          <a:xfrm>
            <a:off x="10468946" y="156750"/>
            <a:ext cx="1418253" cy="985277"/>
          </a:xfrm>
          <a:prstGeom prst="rect">
            <a:avLst/>
          </a:prstGeom>
          <a:noFill/>
          <a:ln>
            <a:noFill/>
          </a:ln>
        </p:spPr>
      </p:pic>
      <p:pic>
        <p:nvPicPr>
          <p:cNvPr id="315" name="Google Shape;315;p43"/>
          <p:cNvPicPr preferRelativeResize="0"/>
          <p:nvPr/>
        </p:nvPicPr>
        <p:blipFill rotWithShape="1">
          <a:blip r:embed="rId6">
            <a:alphaModFix/>
          </a:blip>
          <a:srcRect/>
          <a:stretch/>
        </p:blipFill>
        <p:spPr>
          <a:xfrm>
            <a:off x="304801" y="146917"/>
            <a:ext cx="1295400" cy="9852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a:spLocks noGrp="1"/>
          </p:cNvSpPr>
          <p:nvPr>
            <p:ph type="title"/>
          </p:nvPr>
        </p:nvSpPr>
        <p:spPr>
          <a:xfrm>
            <a:off x="838200" y="1317524"/>
            <a:ext cx="10515600" cy="4949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a:solidFill>
                  <a:srgbClr val="FF0000"/>
                </a:solidFill>
              </a:rPr>
              <a:t>गांठों के प्रकार</a:t>
            </a:r>
            <a:endParaRPr>
              <a:solidFill>
                <a:srgbClr val="FF0000"/>
              </a:solidFill>
            </a:endParaRPr>
          </a:p>
        </p:txBody>
      </p:sp>
      <p:sp>
        <p:nvSpPr>
          <p:cNvPr id="321" name="Google Shape;321;p44"/>
          <p:cNvSpPr txBox="1">
            <a:spLocks noGrp="1"/>
          </p:cNvSpPr>
          <p:nvPr>
            <p:ph type="body" idx="1"/>
          </p:nvPr>
        </p:nvSpPr>
        <p:spPr>
          <a:xfrm>
            <a:off x="0" y="2007635"/>
            <a:ext cx="12192000" cy="238475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FF0000"/>
              </a:buClr>
              <a:buSzPct val="100000"/>
              <a:buChar char="•"/>
            </a:pPr>
            <a:r>
              <a:rPr lang="hi-IN" b="1">
                <a:solidFill>
                  <a:srgbClr val="FF0000"/>
                </a:solidFill>
              </a:rPr>
              <a:t>कुर्सी गाँठ – Chair knots </a:t>
            </a:r>
            <a:endParaRPr b="1">
              <a:solidFill>
                <a:srgbClr val="FF0000"/>
              </a:solidFill>
            </a:endParaRPr>
          </a:p>
          <a:p>
            <a:pPr marL="228600" lvl="0" indent="-228600" algn="l" rtl="0">
              <a:lnSpc>
                <a:spcPct val="90000"/>
              </a:lnSpc>
              <a:spcBef>
                <a:spcPts val="1000"/>
              </a:spcBef>
              <a:spcAft>
                <a:spcPts val="0"/>
              </a:spcAft>
              <a:buClr>
                <a:schemeClr val="dk1"/>
              </a:buClr>
              <a:buSzPct val="100000"/>
              <a:buChar char="•"/>
            </a:pPr>
            <a:r>
              <a:rPr lang="hi-IN"/>
              <a:t>कुर्सी गाँठ का उपयोग एक स्लिंग के  रुप में किया जाता है जिसमें किसी व्यक्ति को ऊँचाई से आसानी से नीचे उतारा जा सकता है।</a:t>
            </a:r>
            <a:endParaRPr/>
          </a:p>
          <a:p>
            <a:pPr marL="228600" lvl="0" indent="-228600" algn="l" rtl="0">
              <a:lnSpc>
                <a:spcPct val="90000"/>
              </a:lnSpc>
              <a:spcBef>
                <a:spcPts val="1000"/>
              </a:spcBef>
              <a:spcAft>
                <a:spcPts val="0"/>
              </a:spcAft>
              <a:buClr>
                <a:schemeClr val="dk1"/>
              </a:buClr>
              <a:buSzPct val="100000"/>
              <a:buChar char="•"/>
            </a:pPr>
            <a:r>
              <a:rPr lang="hi-IN"/>
              <a:t>  कुर्सी गाँठ का उपयोग स्ट्रेचर स्लिंग के रूप में भी किया जा सकता है, जिसे 40 फीट     की लेसिंग के केंद्र में आधी हिच के साथ एक कुर्सी गाँठ बनाकर बनाया जाता है।</a:t>
            </a:r>
            <a:endParaRPr/>
          </a:p>
        </p:txBody>
      </p:sp>
      <p:pic>
        <p:nvPicPr>
          <p:cNvPr id="322" name="Google Shape;322;p44"/>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323" name="Google Shape;323;p44"/>
          <p:cNvPicPr preferRelativeResize="0"/>
          <p:nvPr/>
        </p:nvPicPr>
        <p:blipFill rotWithShape="1">
          <a:blip r:embed="rId4">
            <a:alphaModFix/>
          </a:blip>
          <a:srcRect/>
          <a:stretch/>
        </p:blipFill>
        <p:spPr>
          <a:xfrm>
            <a:off x="304801" y="137085"/>
            <a:ext cx="1295400" cy="985277"/>
          </a:xfrm>
          <a:prstGeom prst="rect">
            <a:avLst/>
          </a:prstGeom>
          <a:noFill/>
          <a:ln>
            <a:noFill/>
          </a:ln>
        </p:spPr>
      </p:pic>
      <p:pic>
        <p:nvPicPr>
          <p:cNvPr id="324" name="Google Shape;324;p44" descr="handcuff2"/>
          <p:cNvPicPr preferRelativeResize="0"/>
          <p:nvPr/>
        </p:nvPicPr>
        <p:blipFill rotWithShape="1">
          <a:blip r:embed="rId5">
            <a:alphaModFix/>
          </a:blip>
          <a:srcRect/>
          <a:stretch/>
        </p:blipFill>
        <p:spPr>
          <a:xfrm>
            <a:off x="838200" y="4506687"/>
            <a:ext cx="3460304" cy="2041070"/>
          </a:xfrm>
          <a:prstGeom prst="rect">
            <a:avLst/>
          </a:prstGeom>
          <a:noFill/>
          <a:ln>
            <a:noFill/>
          </a:ln>
        </p:spPr>
      </p:pic>
      <p:pic>
        <p:nvPicPr>
          <p:cNvPr id="325" name="Google Shape;325;p44" descr="100_0117"/>
          <p:cNvPicPr preferRelativeResize="0"/>
          <p:nvPr/>
        </p:nvPicPr>
        <p:blipFill rotWithShape="1">
          <a:blip r:embed="rId6">
            <a:alphaModFix/>
          </a:blip>
          <a:srcRect/>
          <a:stretch/>
        </p:blipFill>
        <p:spPr>
          <a:xfrm>
            <a:off x="4816930" y="4392385"/>
            <a:ext cx="5437414" cy="2384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838200" y="907027"/>
            <a:ext cx="10515600" cy="1905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br>
              <a:rPr lang="hi-IN">
                <a:solidFill>
                  <a:srgbClr val="FF0000"/>
                </a:solidFill>
              </a:rPr>
            </a:br>
            <a:br>
              <a:rPr lang="hi-IN">
                <a:solidFill>
                  <a:srgbClr val="FF0000"/>
                </a:solidFill>
              </a:rPr>
            </a:br>
            <a:br>
              <a:rPr lang="hi-IN">
                <a:solidFill>
                  <a:srgbClr val="FF0000"/>
                </a:solidFill>
              </a:rPr>
            </a:br>
            <a:r>
              <a:rPr lang="hi-IN">
                <a:solidFill>
                  <a:srgbClr val="FF0000"/>
                </a:solidFill>
              </a:rPr>
              <a:t>गांठों के प्रकार</a:t>
            </a:r>
            <a:endParaRPr>
              <a:solidFill>
                <a:srgbClr val="FF0000"/>
              </a:solidFill>
            </a:endParaRPr>
          </a:p>
        </p:txBody>
      </p:sp>
      <p:sp>
        <p:nvSpPr>
          <p:cNvPr id="331" name="Google Shape;331;p45"/>
          <p:cNvSpPr txBox="1">
            <a:spLocks noGrp="1"/>
          </p:cNvSpPr>
          <p:nvPr>
            <p:ph type="body" idx="1"/>
          </p:nvPr>
        </p:nvSpPr>
        <p:spPr>
          <a:xfrm>
            <a:off x="838200" y="2241755"/>
            <a:ext cx="10515600" cy="393520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b="1">
              <a:solidFill>
                <a:srgbClr val="FF0000"/>
              </a:solidFill>
            </a:endParaRPr>
          </a:p>
          <a:p>
            <a:pPr marL="228600" lvl="0" indent="-50800" algn="l" rtl="0">
              <a:lnSpc>
                <a:spcPct val="90000"/>
              </a:lnSpc>
              <a:spcBef>
                <a:spcPts val="1000"/>
              </a:spcBef>
              <a:spcAft>
                <a:spcPts val="0"/>
              </a:spcAft>
              <a:buClr>
                <a:schemeClr val="dk1"/>
              </a:buClr>
              <a:buSzPts val="2800"/>
              <a:buNone/>
            </a:pPr>
            <a:endParaRPr b="1">
              <a:solidFill>
                <a:srgbClr val="FF0000"/>
              </a:solidFill>
            </a:endParaRPr>
          </a:p>
          <a:p>
            <a:pPr marL="228600" lvl="0" indent="-228600" algn="l" rtl="0">
              <a:lnSpc>
                <a:spcPct val="90000"/>
              </a:lnSpc>
              <a:spcBef>
                <a:spcPts val="1000"/>
              </a:spcBef>
              <a:spcAft>
                <a:spcPts val="0"/>
              </a:spcAft>
              <a:buClr>
                <a:srgbClr val="FF0000"/>
              </a:buClr>
              <a:buSzPts val="2800"/>
              <a:buChar char="•"/>
            </a:pPr>
            <a:r>
              <a:rPr lang="hi-IN" b="1">
                <a:solidFill>
                  <a:srgbClr val="FF0000"/>
                </a:solidFill>
              </a:rPr>
              <a:t>ड्रॉ हिच –Drow hitch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यह हिच खड़े हिस्से पर काफी दबाव डालेगा, फिर भी इसके मुक्त सिरे को झटका देकर आसानी से खोला जा सकता है।</a:t>
            </a:r>
            <a:endParaRPr/>
          </a:p>
          <a:p>
            <a:pPr marL="228600" lvl="0" indent="-228600" algn="l" rtl="0">
              <a:lnSpc>
                <a:spcPct val="90000"/>
              </a:lnSpc>
              <a:spcBef>
                <a:spcPts val="1000"/>
              </a:spcBef>
              <a:spcAft>
                <a:spcPts val="0"/>
              </a:spcAft>
              <a:buClr>
                <a:schemeClr val="dk1"/>
              </a:buClr>
              <a:buSzPts val="2800"/>
              <a:buChar char="•"/>
            </a:pPr>
            <a:r>
              <a:rPr lang="hi-IN"/>
              <a:t>यह रस्सी को उन जगहों से निकालने में सक्षम बनाता है जहाँ गाँठें नहीं पहुँच सकतीं और उन्हें हाथ से खोला जा सकता है।</a:t>
            </a:r>
            <a:endParaRPr/>
          </a:p>
        </p:txBody>
      </p:sp>
      <p:pic>
        <p:nvPicPr>
          <p:cNvPr id="332" name="Google Shape;332;p45" descr="Scan0200"/>
          <p:cNvPicPr preferRelativeResize="0"/>
          <p:nvPr/>
        </p:nvPicPr>
        <p:blipFill rotWithShape="1">
          <a:blip r:embed="rId3">
            <a:alphaModFix/>
          </a:blip>
          <a:srcRect/>
          <a:stretch/>
        </p:blipFill>
        <p:spPr>
          <a:xfrm>
            <a:off x="5412760" y="336755"/>
            <a:ext cx="3960440" cy="1905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33" name="Google Shape;333;p4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34" name="Google Shape;334;p4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340" name="Google Shape;34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hi-IN" b="1">
                <a:solidFill>
                  <a:srgbClr val="FF0000"/>
                </a:solidFill>
              </a:rPr>
              <a:t>बोलाइन –Bowline </a:t>
            </a:r>
            <a:endParaRPr b="1">
              <a:solidFill>
                <a:srgbClr val="FF0000"/>
              </a:solidFill>
            </a:endParaRPr>
          </a:p>
          <a:p>
            <a:pPr marL="228600" lvl="0" indent="-228600" algn="l" rtl="0">
              <a:lnSpc>
                <a:spcPct val="90000"/>
              </a:lnSpc>
              <a:spcBef>
                <a:spcPts val="1000"/>
              </a:spcBef>
              <a:spcAft>
                <a:spcPts val="0"/>
              </a:spcAft>
              <a:buClr>
                <a:schemeClr val="dk1"/>
              </a:buClr>
              <a:buSzPts val="2800"/>
              <a:buChar char="•"/>
            </a:pPr>
            <a:r>
              <a:rPr lang="hi-IN"/>
              <a:t>बोलाइन एक फिसलन-रोधी फंदा बनाती है और नीचे या ऊपर उठाने के लिए उपयोगी होती है, और इसका उपयोग सभी आकारों की लाइनों में अस्थायी छेद (आँख) बनाने के लिए भी किया जा सकता है।</a:t>
            </a:r>
            <a:endParaRPr/>
          </a:p>
        </p:txBody>
      </p:sp>
      <p:pic>
        <p:nvPicPr>
          <p:cNvPr id="341" name="Google Shape;341;p46" descr="Bowline1"/>
          <p:cNvPicPr preferRelativeResize="0"/>
          <p:nvPr/>
        </p:nvPicPr>
        <p:blipFill rotWithShape="1">
          <a:blip r:embed="rId3">
            <a:alphaModFix/>
          </a:blip>
          <a:srcRect/>
          <a:stretch/>
        </p:blipFill>
        <p:spPr>
          <a:xfrm>
            <a:off x="1401433" y="3797300"/>
            <a:ext cx="1326683" cy="2514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42" name="Google Shape;342;p46" descr="Bowline2"/>
          <p:cNvPicPr preferRelativeResize="0"/>
          <p:nvPr/>
        </p:nvPicPr>
        <p:blipFill rotWithShape="1">
          <a:blip r:embed="rId4">
            <a:alphaModFix/>
          </a:blip>
          <a:srcRect/>
          <a:stretch/>
        </p:blipFill>
        <p:spPr>
          <a:xfrm>
            <a:off x="3953438" y="3797300"/>
            <a:ext cx="1485900" cy="2514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43" name="Google Shape;343;p46" descr="Bowline4"/>
          <p:cNvPicPr preferRelativeResize="0"/>
          <p:nvPr/>
        </p:nvPicPr>
        <p:blipFill rotWithShape="1">
          <a:blip r:embed="rId5">
            <a:alphaModFix/>
          </a:blip>
          <a:srcRect/>
          <a:stretch/>
        </p:blipFill>
        <p:spPr>
          <a:xfrm>
            <a:off x="6664660" y="3818043"/>
            <a:ext cx="1378127" cy="24731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44" name="Google Shape;344;p46"/>
          <p:cNvPicPr preferRelativeResize="0"/>
          <p:nvPr/>
        </p:nvPicPr>
        <p:blipFill rotWithShape="1">
          <a:blip r:embed="rId6">
            <a:alphaModFix/>
          </a:blip>
          <a:srcRect/>
          <a:stretch/>
        </p:blipFill>
        <p:spPr>
          <a:xfrm>
            <a:off x="10468946" y="156750"/>
            <a:ext cx="1418253" cy="9852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47"/>
          <p:cNvPicPr preferRelativeResize="0"/>
          <p:nvPr/>
        </p:nvPicPr>
        <p:blipFill rotWithShape="1">
          <a:blip r:embed="rId3">
            <a:alphaModFix/>
          </a:blip>
          <a:srcRect/>
          <a:stretch/>
        </p:blipFill>
        <p:spPr>
          <a:xfrm>
            <a:off x="2222089" y="2045110"/>
            <a:ext cx="7908061" cy="434011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0" name="Google Shape;350;p47"/>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51" name="Google Shape;351;p4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8" descr="Scan0208"/>
          <p:cNvPicPr preferRelativeResize="0"/>
          <p:nvPr/>
        </p:nvPicPr>
        <p:blipFill rotWithShape="1">
          <a:blip r:embed="rId3">
            <a:alphaModFix/>
          </a:blip>
          <a:srcRect/>
          <a:stretch/>
        </p:blipFill>
        <p:spPr>
          <a:xfrm>
            <a:off x="1757517" y="1810453"/>
            <a:ext cx="8424936" cy="44956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7" name="Google Shape;357;p4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58" name="Google Shape;358;p4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9"/>
          <p:cNvPicPr preferRelativeResize="0"/>
          <p:nvPr/>
        </p:nvPicPr>
        <p:blipFill rotWithShape="1">
          <a:blip r:embed="rId3">
            <a:alphaModFix/>
          </a:blip>
          <a:srcRect/>
          <a:stretch/>
        </p:blipFill>
        <p:spPr>
          <a:xfrm>
            <a:off x="1847528" y="1769973"/>
            <a:ext cx="8496944" cy="43850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64" name="Google Shape;364;p4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65" name="Google Shape;365;p4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50" descr="Scan0015"/>
          <p:cNvPicPr preferRelativeResize="0"/>
          <p:nvPr/>
        </p:nvPicPr>
        <p:blipFill rotWithShape="1">
          <a:blip r:embed="rId3">
            <a:alphaModFix/>
          </a:blip>
          <a:srcRect/>
          <a:stretch/>
        </p:blipFill>
        <p:spPr>
          <a:xfrm>
            <a:off x="1950368" y="1883990"/>
            <a:ext cx="8291264" cy="464351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71" name="Google Shape;371;p5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72" name="Google Shape;372;p5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1" descr="Scan0016"/>
          <p:cNvPicPr preferRelativeResize="0"/>
          <p:nvPr/>
        </p:nvPicPr>
        <p:blipFill rotWithShape="1">
          <a:blip r:embed="rId3">
            <a:alphaModFix/>
          </a:blip>
          <a:srcRect/>
          <a:stretch/>
        </p:blipFill>
        <p:spPr>
          <a:xfrm>
            <a:off x="1871582" y="1976627"/>
            <a:ext cx="8134203" cy="437501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78" name="Google Shape;378;p5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79" name="Google Shape;379;p5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838200" y="1356852"/>
            <a:ext cx="10515600" cy="1061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रस्सियों की आवश्यकताएं</a:t>
            </a:r>
            <a:endParaRPr>
              <a:solidFill>
                <a:srgbClr val="FF0000"/>
              </a:solidFill>
            </a:endParaRPr>
          </a:p>
        </p:txBody>
      </p:sp>
      <p:sp>
        <p:nvSpPr>
          <p:cNvPr id="108" name="Google Shape;108;p16"/>
          <p:cNvSpPr txBox="1">
            <a:spLocks noGrp="1"/>
          </p:cNvSpPr>
          <p:nvPr>
            <p:ph type="body" idx="1"/>
          </p:nvPr>
        </p:nvSpPr>
        <p:spPr>
          <a:xfrm>
            <a:off x="838200" y="2546555"/>
            <a:ext cx="10515600" cy="36304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b="1"/>
              <a:t>1 इंच की आठ 15 फीट लंबी सैश डोरियाँ</a:t>
            </a:r>
            <a:r>
              <a:rPr lang="hi-IN"/>
              <a:t> - सभी सामान्य और हल्के कार्यों के लिए छोटी रस्सियों के रूप में उपयोग की जाती हैं।</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hi-IN" b="1"/>
              <a:t>स्टील के तार की रस्सी का एक कुंडल, 100 फीट लंबा, 5/8 इंच </a:t>
            </a:r>
            <a:r>
              <a:rPr lang="hi-IN"/>
              <a:t>- खतरनाक इमारतों आदि को गिराने जैसे भारी कामों के लिए उपयोग किया जाता है।</a:t>
            </a:r>
            <a:endParaRPr/>
          </a:p>
        </p:txBody>
      </p:sp>
      <p:pic>
        <p:nvPicPr>
          <p:cNvPr id="109" name="Google Shape;109;p16"/>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110" name="Google Shape;110;p16"/>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2" descr="Scan0201"/>
          <p:cNvPicPr preferRelativeResize="0"/>
          <p:nvPr/>
        </p:nvPicPr>
        <p:blipFill rotWithShape="1">
          <a:blip r:embed="rId3">
            <a:alphaModFix/>
          </a:blip>
          <a:srcRect/>
          <a:stretch/>
        </p:blipFill>
        <p:spPr>
          <a:xfrm>
            <a:off x="2202426" y="1752107"/>
            <a:ext cx="7600335" cy="447466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85" name="Google Shape;385;p5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86" name="Google Shape;386;p5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3" descr="Scan0196"/>
          <p:cNvPicPr preferRelativeResize="0"/>
          <p:nvPr/>
        </p:nvPicPr>
        <p:blipFill rotWithShape="1">
          <a:blip r:embed="rId3">
            <a:alphaModFix/>
          </a:blip>
          <a:srcRect/>
          <a:stretch/>
        </p:blipFill>
        <p:spPr>
          <a:xfrm>
            <a:off x="2123769" y="2071680"/>
            <a:ext cx="7678993" cy="424847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92" name="Google Shape;392;p5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393" name="Google Shape;393;p5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54" descr="Scan0197"/>
          <p:cNvPicPr preferRelativeResize="0"/>
          <p:nvPr/>
        </p:nvPicPr>
        <p:blipFill rotWithShape="1">
          <a:blip r:embed="rId3">
            <a:alphaModFix/>
          </a:blip>
          <a:srcRect/>
          <a:stretch/>
        </p:blipFill>
        <p:spPr>
          <a:xfrm>
            <a:off x="2251587" y="1894438"/>
            <a:ext cx="7531510" cy="450636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99" name="Google Shape;399;p5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00" name="Google Shape;400;p5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5" descr="Scan0200"/>
          <p:cNvPicPr preferRelativeResize="0"/>
          <p:nvPr/>
        </p:nvPicPr>
        <p:blipFill rotWithShape="1">
          <a:blip r:embed="rId3">
            <a:alphaModFix/>
          </a:blip>
          <a:srcRect/>
          <a:stretch/>
        </p:blipFill>
        <p:spPr>
          <a:xfrm>
            <a:off x="2093334" y="1916480"/>
            <a:ext cx="7542279" cy="438599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6" name="Google Shape;406;p5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07" name="Google Shape;407;p5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6"/>
          <p:cNvPicPr preferRelativeResize="0"/>
          <p:nvPr/>
        </p:nvPicPr>
        <p:blipFill rotWithShape="1">
          <a:blip r:embed="rId3">
            <a:alphaModFix/>
          </a:blip>
          <a:srcRect/>
          <a:stretch/>
        </p:blipFill>
        <p:spPr>
          <a:xfrm>
            <a:off x="2084440" y="1927123"/>
            <a:ext cx="7580670" cy="43415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13" name="Google Shape;413;p5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14" name="Google Shape;414;p56"/>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57" descr="Scan0203"/>
          <p:cNvPicPr preferRelativeResize="0"/>
          <p:nvPr/>
        </p:nvPicPr>
        <p:blipFill rotWithShape="1">
          <a:blip r:embed="rId3">
            <a:alphaModFix/>
          </a:blip>
          <a:srcRect/>
          <a:stretch/>
        </p:blipFill>
        <p:spPr>
          <a:xfrm>
            <a:off x="1995948" y="1986116"/>
            <a:ext cx="7862119" cy="434753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20" name="Google Shape;420;p57"/>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21" name="Google Shape;421;p5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58"/>
          <p:cNvPicPr preferRelativeResize="0"/>
          <p:nvPr/>
        </p:nvPicPr>
        <p:blipFill rotWithShape="1">
          <a:blip r:embed="rId3">
            <a:alphaModFix/>
          </a:blip>
          <a:srcRect/>
          <a:stretch/>
        </p:blipFill>
        <p:spPr>
          <a:xfrm>
            <a:off x="2163098" y="2005781"/>
            <a:ext cx="7811728" cy="434217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27" name="Google Shape;427;p5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28" name="Google Shape;428;p5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59" descr="Scan0211"/>
          <p:cNvPicPr preferRelativeResize="0"/>
          <p:nvPr/>
        </p:nvPicPr>
        <p:blipFill rotWithShape="1">
          <a:blip r:embed="rId3">
            <a:alphaModFix/>
          </a:blip>
          <a:srcRect/>
          <a:stretch/>
        </p:blipFill>
        <p:spPr>
          <a:xfrm>
            <a:off x="2566219" y="2212258"/>
            <a:ext cx="6949734" cy="422418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34" name="Google Shape;434;p5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35" name="Google Shape;435;p5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60" descr="Scan0212"/>
          <p:cNvPicPr preferRelativeResize="0"/>
          <p:nvPr/>
        </p:nvPicPr>
        <p:blipFill rotWithShape="1">
          <a:blip r:embed="rId3">
            <a:alphaModFix/>
          </a:blip>
          <a:srcRect/>
          <a:stretch/>
        </p:blipFill>
        <p:spPr>
          <a:xfrm>
            <a:off x="2033666" y="1705450"/>
            <a:ext cx="8435280" cy="482361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41" name="Google Shape;441;p6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42" name="Google Shape;442;p6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1"/>
          <p:cNvPicPr preferRelativeResize="0"/>
          <p:nvPr/>
        </p:nvPicPr>
        <p:blipFill rotWithShape="1">
          <a:blip r:embed="rId3">
            <a:alphaModFix/>
          </a:blip>
          <a:srcRect/>
          <a:stretch/>
        </p:blipFill>
        <p:spPr>
          <a:xfrm>
            <a:off x="1842356" y="1662766"/>
            <a:ext cx="8507288" cy="49286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48" name="Google Shape;448;p6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49" name="Google Shape;449;p6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38200" y="1474838"/>
            <a:ext cx="10515600" cy="8947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116" name="Google Shape;116;p17"/>
          <p:cNvSpPr txBox="1">
            <a:spLocks noGrp="1"/>
          </p:cNvSpPr>
          <p:nvPr>
            <p:ph type="body" idx="1"/>
          </p:nvPr>
        </p:nvSpPr>
        <p:spPr>
          <a:xfrm>
            <a:off x="838200" y="2762865"/>
            <a:ext cx="5181600" cy="341409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hi-IN"/>
              <a:t>ओवर हैंड लूप</a:t>
            </a:r>
            <a:endParaRPr/>
          </a:p>
          <a:p>
            <a:pPr marL="228600" lvl="0" indent="-228600" algn="l" rtl="0">
              <a:lnSpc>
                <a:spcPct val="90000"/>
              </a:lnSpc>
              <a:spcBef>
                <a:spcPts val="1000"/>
              </a:spcBef>
              <a:spcAft>
                <a:spcPts val="0"/>
              </a:spcAft>
              <a:buClr>
                <a:schemeClr val="dk1"/>
              </a:buClr>
              <a:buSzPts val="2800"/>
              <a:buChar char="•"/>
            </a:pPr>
            <a:r>
              <a:rPr lang="hi-IN"/>
              <a:t>अंडर हैंड लूप</a:t>
            </a:r>
            <a:endParaRPr/>
          </a:p>
          <a:p>
            <a:pPr marL="228600" lvl="0" indent="-228600" algn="l" rtl="0">
              <a:lnSpc>
                <a:spcPct val="90000"/>
              </a:lnSpc>
              <a:spcBef>
                <a:spcPts val="1000"/>
              </a:spcBef>
              <a:spcAft>
                <a:spcPts val="0"/>
              </a:spcAft>
              <a:buClr>
                <a:schemeClr val="dk1"/>
              </a:buClr>
              <a:buSzPts val="2800"/>
              <a:buChar char="•"/>
            </a:pPr>
            <a:r>
              <a:rPr lang="hi-IN"/>
              <a:t>बाइट( bight )</a:t>
            </a:r>
            <a:endParaRPr/>
          </a:p>
          <a:p>
            <a:pPr marL="228600" lvl="0" indent="-228600" algn="l" rtl="0">
              <a:lnSpc>
                <a:spcPct val="90000"/>
              </a:lnSpc>
              <a:spcBef>
                <a:spcPts val="1000"/>
              </a:spcBef>
              <a:spcAft>
                <a:spcPts val="0"/>
              </a:spcAft>
              <a:buClr>
                <a:schemeClr val="dk1"/>
              </a:buClr>
              <a:buSzPts val="2800"/>
              <a:buChar char="•"/>
            </a:pPr>
            <a:r>
              <a:rPr lang="hi-IN"/>
              <a:t>अंगूठे की गाँठ (thumb knots )</a:t>
            </a:r>
            <a:endParaRPr/>
          </a:p>
          <a:p>
            <a:pPr marL="228600" lvl="0" indent="-228600" algn="l" rtl="0">
              <a:lnSpc>
                <a:spcPct val="90000"/>
              </a:lnSpc>
              <a:spcBef>
                <a:spcPts val="1000"/>
              </a:spcBef>
              <a:spcAft>
                <a:spcPts val="0"/>
              </a:spcAft>
              <a:buClr>
                <a:schemeClr val="dk1"/>
              </a:buClr>
              <a:buSzPts val="2800"/>
              <a:buChar char="•"/>
            </a:pPr>
            <a:r>
              <a:rPr lang="hi-IN"/>
              <a:t>आठ की आकृति वाली गाँठ (figure of eight knot ) </a:t>
            </a:r>
            <a:endParaRPr/>
          </a:p>
          <a:p>
            <a:pPr marL="228600" lvl="0" indent="-228600" algn="l" rtl="0">
              <a:lnSpc>
                <a:spcPct val="90000"/>
              </a:lnSpc>
              <a:spcBef>
                <a:spcPts val="1000"/>
              </a:spcBef>
              <a:spcAft>
                <a:spcPts val="0"/>
              </a:spcAft>
              <a:buClr>
                <a:schemeClr val="dk1"/>
              </a:buClr>
              <a:buSzPts val="2800"/>
              <a:buChar char="•"/>
            </a:pPr>
            <a:r>
              <a:rPr lang="hi-IN"/>
              <a:t>आधी गाँठ (half hitch) </a:t>
            </a:r>
            <a:endParaRPr/>
          </a:p>
        </p:txBody>
      </p:sp>
      <p:sp>
        <p:nvSpPr>
          <p:cNvPr id="117" name="Google Shape;117;p17"/>
          <p:cNvSpPr txBox="1">
            <a:spLocks noGrp="1"/>
          </p:cNvSpPr>
          <p:nvPr>
            <p:ph type="body" idx="2"/>
          </p:nvPr>
        </p:nvSpPr>
        <p:spPr>
          <a:xfrm>
            <a:off x="6172200" y="2762863"/>
            <a:ext cx="5181600" cy="34140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t>रीफ नॉट</a:t>
            </a:r>
            <a:endParaRPr/>
          </a:p>
          <a:p>
            <a:pPr marL="228600" lvl="0" indent="-228600" algn="l" rtl="0">
              <a:lnSpc>
                <a:spcPct val="90000"/>
              </a:lnSpc>
              <a:spcBef>
                <a:spcPts val="1000"/>
              </a:spcBef>
              <a:spcAft>
                <a:spcPts val="0"/>
              </a:spcAft>
              <a:buClr>
                <a:schemeClr val="dk1"/>
              </a:buClr>
              <a:buSzPts val="2800"/>
              <a:buChar char="•"/>
            </a:pPr>
            <a:r>
              <a:rPr lang="hi-IN"/>
              <a:t>क्लोव हिच (clove hitch) </a:t>
            </a:r>
            <a:endParaRPr/>
          </a:p>
          <a:p>
            <a:pPr marL="228600" lvl="0" indent="-228600" algn="l" rtl="0">
              <a:lnSpc>
                <a:spcPct val="90000"/>
              </a:lnSpc>
              <a:spcBef>
                <a:spcPts val="1000"/>
              </a:spcBef>
              <a:spcAft>
                <a:spcPts val="0"/>
              </a:spcAft>
              <a:buClr>
                <a:schemeClr val="dk1"/>
              </a:buClr>
              <a:buSzPts val="2800"/>
              <a:buChar char="•"/>
            </a:pPr>
            <a:r>
              <a:rPr lang="hi-IN"/>
              <a:t>कुर्सी नॉट ( chair knots )</a:t>
            </a:r>
            <a:endParaRPr/>
          </a:p>
          <a:p>
            <a:pPr marL="228600" lvl="0" indent="-228600" algn="l" rtl="0">
              <a:lnSpc>
                <a:spcPct val="90000"/>
              </a:lnSpc>
              <a:spcBef>
                <a:spcPts val="1000"/>
              </a:spcBef>
              <a:spcAft>
                <a:spcPts val="0"/>
              </a:spcAft>
              <a:buClr>
                <a:schemeClr val="dk1"/>
              </a:buClr>
              <a:buSzPts val="2800"/>
              <a:buChar char="•"/>
            </a:pPr>
            <a:r>
              <a:rPr lang="hi-IN"/>
              <a:t>ड्रा हिच</a:t>
            </a:r>
            <a:endParaRPr/>
          </a:p>
          <a:p>
            <a:pPr marL="228600" lvl="0" indent="-228600" algn="l" rtl="0">
              <a:lnSpc>
                <a:spcPct val="90000"/>
              </a:lnSpc>
              <a:spcBef>
                <a:spcPts val="1000"/>
              </a:spcBef>
              <a:spcAft>
                <a:spcPts val="0"/>
              </a:spcAft>
              <a:buClr>
                <a:schemeClr val="dk1"/>
              </a:buClr>
              <a:buSzPts val="2800"/>
              <a:buChar char="•"/>
            </a:pPr>
            <a:r>
              <a:rPr lang="hi-IN"/>
              <a:t>बोलाइन</a:t>
            </a:r>
            <a:endParaRPr/>
          </a:p>
        </p:txBody>
      </p:sp>
      <p:pic>
        <p:nvPicPr>
          <p:cNvPr id="118" name="Google Shape;118;p17"/>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119" name="Google Shape;119;p17"/>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62"/>
          <p:cNvPicPr preferRelativeResize="0"/>
          <p:nvPr/>
        </p:nvPicPr>
        <p:blipFill rotWithShape="1">
          <a:blip r:embed="rId3">
            <a:alphaModFix/>
          </a:blip>
          <a:srcRect/>
          <a:stretch/>
        </p:blipFill>
        <p:spPr>
          <a:xfrm>
            <a:off x="1950368" y="1935496"/>
            <a:ext cx="8291264" cy="45601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55" name="Google Shape;455;p6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56" name="Google Shape;456;p6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63"/>
          <p:cNvPicPr preferRelativeResize="0"/>
          <p:nvPr/>
        </p:nvPicPr>
        <p:blipFill rotWithShape="1">
          <a:blip r:embed="rId3">
            <a:alphaModFix/>
          </a:blip>
          <a:srcRect/>
          <a:stretch/>
        </p:blipFill>
        <p:spPr>
          <a:xfrm>
            <a:off x="2116018" y="1672049"/>
            <a:ext cx="7745737" cy="453210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62" name="Google Shape;462;p6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63" name="Google Shape;463;p6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64"/>
          <p:cNvPicPr preferRelativeResize="0"/>
          <p:nvPr/>
        </p:nvPicPr>
        <p:blipFill rotWithShape="1">
          <a:blip r:embed="rId3">
            <a:alphaModFix/>
          </a:blip>
          <a:srcRect/>
          <a:stretch/>
        </p:blipFill>
        <p:spPr>
          <a:xfrm>
            <a:off x="2300749" y="1808282"/>
            <a:ext cx="7315200" cy="415006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69" name="Google Shape;469;p6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70" name="Google Shape;470;p6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65" descr="Scan0210"/>
          <p:cNvPicPr preferRelativeResize="0"/>
          <p:nvPr/>
        </p:nvPicPr>
        <p:blipFill rotWithShape="1">
          <a:blip r:embed="rId3">
            <a:alphaModFix/>
          </a:blip>
          <a:srcRect/>
          <a:stretch/>
        </p:blipFill>
        <p:spPr>
          <a:xfrm>
            <a:off x="2063552" y="1495734"/>
            <a:ext cx="8064896" cy="44958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76" name="Google Shape;476;p6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77" name="Google Shape;477;p6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66" descr="Scan0205"/>
          <p:cNvPicPr preferRelativeResize="0"/>
          <p:nvPr/>
        </p:nvPicPr>
        <p:blipFill rotWithShape="1">
          <a:blip r:embed="rId3">
            <a:alphaModFix/>
          </a:blip>
          <a:srcRect/>
          <a:stretch/>
        </p:blipFill>
        <p:spPr>
          <a:xfrm>
            <a:off x="1981200" y="1644690"/>
            <a:ext cx="8229600" cy="47091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83" name="Google Shape;483;p6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84" name="Google Shape;484;p66"/>
          <p:cNvPicPr preferRelativeResize="0"/>
          <p:nvPr/>
        </p:nvPicPr>
        <p:blipFill rotWithShape="1">
          <a:blip r:embed="rId5">
            <a:alphaModFix/>
          </a:blip>
          <a:srcRect/>
          <a:stretch/>
        </p:blipFill>
        <p:spPr>
          <a:xfrm>
            <a:off x="304801" y="156749"/>
            <a:ext cx="1295400" cy="98527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67"/>
          <p:cNvPicPr preferRelativeResize="0"/>
          <p:nvPr/>
        </p:nvPicPr>
        <p:blipFill rotWithShape="1">
          <a:blip r:embed="rId3">
            <a:alphaModFix/>
          </a:blip>
          <a:srcRect/>
          <a:stretch/>
        </p:blipFill>
        <p:spPr>
          <a:xfrm>
            <a:off x="2118851" y="1616960"/>
            <a:ext cx="8229600" cy="482361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90" name="Google Shape;490;p67"/>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91" name="Google Shape;491;p6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68" descr="Scan0209"/>
          <p:cNvPicPr preferRelativeResize="0"/>
          <p:nvPr/>
        </p:nvPicPr>
        <p:blipFill rotWithShape="1">
          <a:blip r:embed="rId3">
            <a:alphaModFix/>
          </a:blip>
          <a:srcRect/>
          <a:stretch/>
        </p:blipFill>
        <p:spPr>
          <a:xfrm>
            <a:off x="2158180" y="1839415"/>
            <a:ext cx="8229600" cy="40402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97" name="Google Shape;497;p6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498" name="Google Shape;498;p6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9"/>
          <p:cNvPicPr preferRelativeResize="0"/>
          <p:nvPr/>
        </p:nvPicPr>
        <p:blipFill rotWithShape="1">
          <a:blip r:embed="rId3">
            <a:alphaModFix/>
          </a:blip>
          <a:srcRect/>
          <a:stretch/>
        </p:blipFill>
        <p:spPr>
          <a:xfrm>
            <a:off x="1981200" y="1582817"/>
            <a:ext cx="8229600" cy="420838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04" name="Google Shape;504;p6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05" name="Google Shape;505;p6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70"/>
          <p:cNvPicPr preferRelativeResize="0"/>
          <p:nvPr/>
        </p:nvPicPr>
        <p:blipFill rotWithShape="1">
          <a:blip r:embed="rId3">
            <a:alphaModFix/>
          </a:blip>
          <a:srcRect/>
          <a:stretch/>
        </p:blipFill>
        <p:spPr>
          <a:xfrm>
            <a:off x="1816558" y="2005604"/>
            <a:ext cx="8229600" cy="413955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11" name="Google Shape;511;p7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12" name="Google Shape;512;p7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71" descr="Scan0207"/>
          <p:cNvPicPr preferRelativeResize="0"/>
          <p:nvPr/>
        </p:nvPicPr>
        <p:blipFill rotWithShape="1">
          <a:blip r:embed="rId3">
            <a:alphaModFix/>
          </a:blip>
          <a:srcRect/>
          <a:stretch/>
        </p:blipFill>
        <p:spPr>
          <a:xfrm>
            <a:off x="2222090" y="1944146"/>
            <a:ext cx="7678994" cy="429933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18" name="Google Shape;518;p7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19" name="Google Shape;519;p7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38200" y="1976284"/>
            <a:ext cx="105156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125" name="Google Shape;125;p18"/>
          <p:cNvSpPr txBox="1">
            <a:spLocks noGrp="1"/>
          </p:cNvSpPr>
          <p:nvPr>
            <p:ph type="body" idx="1"/>
          </p:nvPr>
        </p:nvSpPr>
        <p:spPr>
          <a:xfrm>
            <a:off x="838200" y="3106994"/>
            <a:ext cx="10515600" cy="30699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b="1"/>
              <a:t>ओवर हैंड लूप – over hand loop -</a:t>
            </a:r>
            <a:endParaRPr/>
          </a:p>
          <a:p>
            <a:pPr marL="228600" lvl="0" indent="-228600" algn="l" rtl="0">
              <a:lnSpc>
                <a:spcPct val="90000"/>
              </a:lnSpc>
              <a:spcBef>
                <a:spcPts val="1000"/>
              </a:spcBef>
              <a:spcAft>
                <a:spcPts val="0"/>
              </a:spcAft>
              <a:buClr>
                <a:schemeClr val="dk1"/>
              </a:buClr>
              <a:buSzPts val="2800"/>
              <a:buChar char="•"/>
            </a:pPr>
            <a:r>
              <a:rPr lang="hi-IN"/>
              <a:t>चलने वाले सिरे पर खड़ा भाग।</a:t>
            </a:r>
            <a:endParaRPr/>
          </a:p>
        </p:txBody>
      </p:sp>
      <p:pic>
        <p:nvPicPr>
          <p:cNvPr id="126" name="Google Shape;126;p18"/>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127" name="Google Shape;127;p18"/>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72" descr="Scan0189"/>
          <p:cNvPicPr preferRelativeResize="0"/>
          <p:nvPr/>
        </p:nvPicPr>
        <p:blipFill rotWithShape="1">
          <a:blip r:embed="rId3">
            <a:alphaModFix/>
          </a:blip>
          <a:srcRect/>
          <a:stretch/>
        </p:blipFill>
        <p:spPr>
          <a:xfrm>
            <a:off x="2155772" y="2005780"/>
            <a:ext cx="8077200" cy="44613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25" name="Google Shape;525;p7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26" name="Google Shape;526;p7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73" descr="Scan0188"/>
          <p:cNvPicPr preferRelativeResize="0"/>
          <p:nvPr/>
        </p:nvPicPr>
        <p:blipFill rotWithShape="1">
          <a:blip r:embed="rId3">
            <a:alphaModFix/>
          </a:blip>
          <a:srcRect/>
          <a:stretch/>
        </p:blipFill>
        <p:spPr>
          <a:xfrm>
            <a:off x="2019300" y="1771444"/>
            <a:ext cx="8153400" cy="44425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32" name="Google Shape;532;p7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33" name="Google Shape;533;p7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74" descr="Scan0175"/>
          <p:cNvPicPr preferRelativeResize="0"/>
          <p:nvPr/>
        </p:nvPicPr>
        <p:blipFill rotWithShape="1">
          <a:blip r:embed="rId3">
            <a:alphaModFix/>
          </a:blip>
          <a:srcRect/>
          <a:stretch/>
        </p:blipFill>
        <p:spPr>
          <a:xfrm>
            <a:off x="1909965" y="1552038"/>
            <a:ext cx="8077200" cy="45601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39" name="Google Shape;539;p7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40" name="Google Shape;540;p7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75" descr="Scan0176"/>
          <p:cNvPicPr preferRelativeResize="0"/>
          <p:nvPr/>
        </p:nvPicPr>
        <p:blipFill rotWithShape="1">
          <a:blip r:embed="rId3">
            <a:alphaModFix/>
          </a:blip>
          <a:srcRect/>
          <a:stretch/>
        </p:blipFill>
        <p:spPr>
          <a:xfrm>
            <a:off x="1981200" y="1710812"/>
            <a:ext cx="8229600" cy="4419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46" name="Google Shape;546;p7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47" name="Google Shape;547;p75"/>
          <p:cNvPicPr preferRelativeResize="0"/>
          <p:nvPr/>
        </p:nvPicPr>
        <p:blipFill rotWithShape="1">
          <a:blip r:embed="rId5">
            <a:alphaModFix/>
          </a:blip>
          <a:srcRect/>
          <a:stretch/>
        </p:blipFill>
        <p:spPr>
          <a:xfrm>
            <a:off x="304801" y="146917"/>
            <a:ext cx="1295400" cy="98527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76" descr="Scan0178"/>
          <p:cNvPicPr preferRelativeResize="0"/>
          <p:nvPr/>
        </p:nvPicPr>
        <p:blipFill rotWithShape="1">
          <a:blip r:embed="rId3">
            <a:alphaModFix/>
          </a:blip>
          <a:srcRect/>
          <a:stretch/>
        </p:blipFill>
        <p:spPr>
          <a:xfrm>
            <a:off x="2069689" y="1754326"/>
            <a:ext cx="8229600" cy="43915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53" name="Google Shape;553;p7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54" name="Google Shape;554;p76"/>
          <p:cNvPicPr preferRelativeResize="0"/>
          <p:nvPr/>
        </p:nvPicPr>
        <p:blipFill rotWithShape="1">
          <a:blip r:embed="rId5">
            <a:alphaModFix/>
          </a:blip>
          <a:srcRect/>
          <a:stretch/>
        </p:blipFill>
        <p:spPr>
          <a:xfrm>
            <a:off x="304801" y="146917"/>
            <a:ext cx="1295400" cy="98527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77" descr="Scan0179"/>
          <p:cNvPicPr preferRelativeResize="0"/>
          <p:nvPr/>
        </p:nvPicPr>
        <p:blipFill rotWithShape="1">
          <a:blip r:embed="rId3">
            <a:alphaModFix/>
          </a:blip>
          <a:srcRect/>
          <a:stretch/>
        </p:blipFill>
        <p:spPr>
          <a:xfrm>
            <a:off x="2033666" y="1741539"/>
            <a:ext cx="8435280" cy="44958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60" name="Google Shape;560;p77"/>
          <p:cNvPicPr preferRelativeResize="0"/>
          <p:nvPr/>
        </p:nvPicPr>
        <p:blipFill rotWithShape="1">
          <a:blip r:embed="rId4">
            <a:alphaModFix/>
          </a:blip>
          <a:srcRect/>
          <a:stretch/>
        </p:blipFill>
        <p:spPr>
          <a:xfrm>
            <a:off x="10468946" y="166582"/>
            <a:ext cx="1418253" cy="985277"/>
          </a:xfrm>
          <a:prstGeom prst="rect">
            <a:avLst/>
          </a:prstGeom>
          <a:noFill/>
          <a:ln>
            <a:noFill/>
          </a:ln>
        </p:spPr>
      </p:pic>
      <p:pic>
        <p:nvPicPr>
          <p:cNvPr id="561" name="Google Shape;561;p7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78" descr="Scan0181"/>
          <p:cNvPicPr preferRelativeResize="0"/>
          <p:nvPr/>
        </p:nvPicPr>
        <p:blipFill rotWithShape="1">
          <a:blip r:embed="rId3">
            <a:alphaModFix/>
          </a:blip>
          <a:srcRect/>
          <a:stretch/>
        </p:blipFill>
        <p:spPr>
          <a:xfrm>
            <a:off x="1930810" y="1907458"/>
            <a:ext cx="8153400" cy="4419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67" name="Google Shape;567;p7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68" name="Google Shape;568;p7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79" descr="Scan0182"/>
          <p:cNvPicPr preferRelativeResize="0"/>
          <p:nvPr/>
        </p:nvPicPr>
        <p:blipFill rotWithShape="1">
          <a:blip r:embed="rId3">
            <a:alphaModFix/>
          </a:blip>
          <a:srcRect/>
          <a:stretch/>
        </p:blipFill>
        <p:spPr>
          <a:xfrm>
            <a:off x="2303231" y="1673941"/>
            <a:ext cx="7585538" cy="4572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74" name="Google Shape;574;p7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75" name="Google Shape;575;p7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80" descr="Scan0170"/>
          <p:cNvPicPr preferRelativeResize="0"/>
          <p:nvPr/>
        </p:nvPicPr>
        <p:blipFill rotWithShape="1">
          <a:blip r:embed="rId3">
            <a:alphaModFix/>
          </a:blip>
          <a:srcRect/>
          <a:stretch/>
        </p:blipFill>
        <p:spPr>
          <a:xfrm>
            <a:off x="2089355" y="1608440"/>
            <a:ext cx="7585587" cy="44958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81" name="Google Shape;581;p8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82" name="Google Shape;582;p8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81" descr="Scan0191"/>
          <p:cNvPicPr preferRelativeResize="0"/>
          <p:nvPr/>
        </p:nvPicPr>
        <p:blipFill rotWithShape="1">
          <a:blip r:embed="rId3">
            <a:alphaModFix/>
          </a:blip>
          <a:srcRect/>
          <a:stretch/>
        </p:blipFill>
        <p:spPr>
          <a:xfrm>
            <a:off x="1981200" y="1597251"/>
            <a:ext cx="7605252" cy="44958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88" name="Google Shape;588;p8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89" name="Google Shape;589;p8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8200" y="2043057"/>
            <a:ext cx="10515600" cy="9852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133" name="Google Shape;133;p19"/>
          <p:cNvSpPr txBox="1">
            <a:spLocks noGrp="1"/>
          </p:cNvSpPr>
          <p:nvPr>
            <p:ph type="body" idx="1"/>
          </p:nvPr>
        </p:nvSpPr>
        <p:spPr>
          <a:xfrm>
            <a:off x="838200" y="3028335"/>
            <a:ext cx="10515600" cy="31486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t>2. </a:t>
            </a:r>
            <a:r>
              <a:rPr lang="hi-IN" b="1"/>
              <a:t>अंडर हैंड लूप –under hand loop-</a:t>
            </a:r>
            <a:endParaRPr/>
          </a:p>
          <a:p>
            <a:pPr marL="0" lvl="0" indent="0" algn="l" rtl="0">
              <a:lnSpc>
                <a:spcPct val="90000"/>
              </a:lnSpc>
              <a:spcBef>
                <a:spcPts val="1000"/>
              </a:spcBef>
              <a:spcAft>
                <a:spcPts val="0"/>
              </a:spcAft>
              <a:buClr>
                <a:schemeClr val="dk1"/>
              </a:buClr>
              <a:buSzPts val="2800"/>
              <a:buNone/>
            </a:pPr>
            <a:r>
              <a:rPr lang="hi-IN"/>
              <a:t>  खड़े भाग के नीचे चलने वाला सिरा।</a:t>
            </a:r>
            <a:endParaRPr/>
          </a:p>
        </p:txBody>
      </p:sp>
      <p:pic>
        <p:nvPicPr>
          <p:cNvPr id="134" name="Google Shape;134;p19"/>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135" name="Google Shape;135;p19"/>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82" descr="Scan0192"/>
          <p:cNvPicPr preferRelativeResize="0"/>
          <p:nvPr/>
        </p:nvPicPr>
        <p:blipFill rotWithShape="1">
          <a:blip r:embed="rId3">
            <a:alphaModFix/>
          </a:blip>
          <a:srcRect/>
          <a:stretch/>
        </p:blipFill>
        <p:spPr>
          <a:xfrm>
            <a:off x="2207342" y="1919257"/>
            <a:ext cx="7054646" cy="4419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95" name="Google Shape;595;p8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596" name="Google Shape;596;p8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10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83" descr="Scan0193"/>
          <p:cNvPicPr preferRelativeResize="0"/>
          <p:nvPr/>
        </p:nvPicPr>
        <p:blipFill rotWithShape="1">
          <a:blip r:embed="rId3">
            <a:alphaModFix/>
          </a:blip>
          <a:srcRect/>
          <a:stretch/>
        </p:blipFill>
        <p:spPr>
          <a:xfrm>
            <a:off x="1746292" y="1761941"/>
            <a:ext cx="8306125" cy="4419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02" name="Google Shape;602;p8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03" name="Google Shape;603;p8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84" descr="Scan0195"/>
          <p:cNvPicPr preferRelativeResize="0"/>
          <p:nvPr/>
        </p:nvPicPr>
        <p:blipFill rotWithShape="1">
          <a:blip r:embed="rId3">
            <a:alphaModFix/>
          </a:blip>
          <a:srcRect/>
          <a:stretch/>
        </p:blipFill>
        <p:spPr>
          <a:xfrm>
            <a:off x="1873045" y="1441230"/>
            <a:ext cx="8229600" cy="44164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09" name="Google Shape;609;p8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10" name="Google Shape;610;p8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85" descr="C:\Documents and Settings\Admin\Desktop\Images\Image008.jpg"/>
          <p:cNvPicPr preferRelativeResize="0"/>
          <p:nvPr/>
        </p:nvPicPr>
        <p:blipFill rotWithShape="1">
          <a:blip r:embed="rId3">
            <a:alphaModFix/>
          </a:blip>
          <a:srcRect/>
          <a:stretch/>
        </p:blipFill>
        <p:spPr>
          <a:xfrm>
            <a:off x="1755569" y="1703705"/>
            <a:ext cx="8208912" cy="432048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16" name="Google Shape;616;p8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17" name="Google Shape;617;p8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86" descr="Scan0213"/>
          <p:cNvPicPr preferRelativeResize="0"/>
          <p:nvPr/>
        </p:nvPicPr>
        <p:blipFill rotWithShape="1">
          <a:blip r:embed="rId3">
            <a:alphaModFix/>
          </a:blip>
          <a:srcRect/>
          <a:stretch/>
        </p:blipFill>
        <p:spPr>
          <a:xfrm>
            <a:off x="1981200" y="1634258"/>
            <a:ext cx="8229600" cy="473950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23" name="Google Shape;623;p8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24" name="Google Shape;624;p86"/>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87" descr="D:\Images\thb046.gif"/>
          <p:cNvPicPr preferRelativeResize="0"/>
          <p:nvPr/>
        </p:nvPicPr>
        <p:blipFill rotWithShape="1">
          <a:blip r:embed="rId3">
            <a:alphaModFix/>
          </a:blip>
          <a:srcRect/>
          <a:stretch/>
        </p:blipFill>
        <p:spPr>
          <a:xfrm>
            <a:off x="1787013" y="1966452"/>
            <a:ext cx="8382000" cy="41270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30" name="Google Shape;630;p87"/>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31" name="Google Shape;631;p8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88" descr="Scan0029"/>
          <p:cNvPicPr preferRelativeResize="0"/>
          <p:nvPr/>
        </p:nvPicPr>
        <p:blipFill rotWithShape="1">
          <a:blip r:embed="rId3">
            <a:alphaModFix/>
          </a:blip>
          <a:srcRect/>
          <a:stretch/>
        </p:blipFill>
        <p:spPr>
          <a:xfrm>
            <a:off x="2166785" y="1664947"/>
            <a:ext cx="8153400" cy="47204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37" name="Google Shape;637;p8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38" name="Google Shape;638;p8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89" descr="D:\Images\step-20.png"/>
          <p:cNvPicPr preferRelativeResize="0"/>
          <p:nvPr/>
        </p:nvPicPr>
        <p:blipFill rotWithShape="1">
          <a:blip r:embed="rId3">
            <a:alphaModFix/>
          </a:blip>
          <a:srcRect/>
          <a:stretch/>
        </p:blipFill>
        <p:spPr>
          <a:xfrm>
            <a:off x="2019300" y="1910589"/>
            <a:ext cx="8153400" cy="422474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44" name="Google Shape;644;p8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45" name="Google Shape;645;p89"/>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90" descr="D:\Images\kg24-diagonal-lashing-04_lg.jpg"/>
          <p:cNvPicPr preferRelativeResize="0"/>
          <p:nvPr/>
        </p:nvPicPr>
        <p:blipFill rotWithShape="1">
          <a:blip r:embed="rId3">
            <a:alphaModFix/>
          </a:blip>
          <a:srcRect/>
          <a:stretch/>
        </p:blipFill>
        <p:spPr>
          <a:xfrm>
            <a:off x="2045159" y="1476686"/>
            <a:ext cx="7688777" cy="44619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51" name="Google Shape;651;p9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52" name="Google Shape;652;p9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91" descr="D:\Images\lashing2.jpg"/>
          <p:cNvPicPr preferRelativeResize="0"/>
          <p:nvPr/>
        </p:nvPicPr>
        <p:blipFill rotWithShape="1">
          <a:blip r:embed="rId3">
            <a:alphaModFix/>
          </a:blip>
          <a:srcRect/>
          <a:stretch/>
        </p:blipFill>
        <p:spPr>
          <a:xfrm>
            <a:off x="1991544" y="1703084"/>
            <a:ext cx="8208912" cy="41962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58" name="Google Shape;658;p9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59" name="Google Shape;659;p9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838200" y="1828800"/>
            <a:ext cx="10515600" cy="14551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गांठों के प्रकार</a:t>
            </a:r>
            <a:endParaRPr>
              <a:solidFill>
                <a:srgbClr val="FF0000"/>
              </a:solidFill>
            </a:endParaRPr>
          </a:p>
        </p:txBody>
      </p:sp>
      <p:sp>
        <p:nvSpPr>
          <p:cNvPr id="141" name="Google Shape;141;p20"/>
          <p:cNvSpPr txBox="1">
            <a:spLocks noGrp="1"/>
          </p:cNvSpPr>
          <p:nvPr>
            <p:ph type="body" idx="1"/>
          </p:nvPr>
        </p:nvSpPr>
        <p:spPr>
          <a:xfrm>
            <a:off x="838200" y="3428999"/>
            <a:ext cx="10515600" cy="27479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t>3. </a:t>
            </a:r>
            <a:r>
              <a:rPr lang="hi-IN" b="1"/>
              <a:t>बाइट – Bight </a:t>
            </a:r>
            <a:endParaRPr b="1"/>
          </a:p>
          <a:p>
            <a:pPr marL="228600" lvl="0" indent="-228600" algn="l" rtl="0">
              <a:lnSpc>
                <a:spcPct val="90000"/>
              </a:lnSpc>
              <a:spcBef>
                <a:spcPts val="1000"/>
              </a:spcBef>
              <a:spcAft>
                <a:spcPts val="0"/>
              </a:spcAft>
              <a:buClr>
                <a:schemeClr val="dk1"/>
              </a:buClr>
              <a:buSzPts val="2800"/>
              <a:buChar char="•"/>
            </a:pPr>
            <a:r>
              <a:rPr lang="hi-IN"/>
              <a:t>रस्सी में खुला लूप।</a:t>
            </a:r>
            <a:endParaRPr/>
          </a:p>
        </p:txBody>
      </p:sp>
      <p:pic>
        <p:nvPicPr>
          <p:cNvPr id="142" name="Google Shape;142;p20"/>
          <p:cNvPicPr preferRelativeResize="0"/>
          <p:nvPr/>
        </p:nvPicPr>
        <p:blipFill rotWithShape="1">
          <a:blip r:embed="rId3">
            <a:alphaModFix/>
          </a:blip>
          <a:srcRect/>
          <a:stretch/>
        </p:blipFill>
        <p:spPr>
          <a:xfrm>
            <a:off x="10468946" y="156750"/>
            <a:ext cx="1418253" cy="985277"/>
          </a:xfrm>
          <a:prstGeom prst="rect">
            <a:avLst/>
          </a:prstGeom>
          <a:noFill/>
          <a:ln>
            <a:noFill/>
          </a:ln>
        </p:spPr>
      </p:pic>
      <p:pic>
        <p:nvPicPr>
          <p:cNvPr id="143" name="Google Shape;143;p20"/>
          <p:cNvPicPr preferRelativeResize="0"/>
          <p:nvPr/>
        </p:nvPicPr>
        <p:blipFill rotWithShape="1">
          <a:blip r:embed="rId4">
            <a:alphaModFix/>
          </a:blip>
          <a:srcRect/>
          <a:stretch/>
        </p:blipFill>
        <p:spPr>
          <a:xfrm>
            <a:off x="304801" y="137085"/>
            <a:ext cx="1295400" cy="985277"/>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92" descr="Scan0030"/>
          <p:cNvPicPr preferRelativeResize="0"/>
          <p:nvPr/>
        </p:nvPicPr>
        <p:blipFill rotWithShape="1">
          <a:blip r:embed="rId3">
            <a:alphaModFix/>
          </a:blip>
          <a:srcRect/>
          <a:stretch/>
        </p:blipFill>
        <p:spPr>
          <a:xfrm>
            <a:off x="2185220" y="1818968"/>
            <a:ext cx="7676535" cy="38444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65" name="Google Shape;665;p9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66" name="Google Shape;666;p9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93" descr="D:\Images\RoundLashing.jpg"/>
          <p:cNvPicPr preferRelativeResize="0"/>
          <p:nvPr/>
        </p:nvPicPr>
        <p:blipFill rotWithShape="1">
          <a:blip r:embed="rId3">
            <a:alphaModFix/>
          </a:blip>
          <a:srcRect/>
          <a:stretch/>
        </p:blipFill>
        <p:spPr>
          <a:xfrm>
            <a:off x="1796026" y="1697912"/>
            <a:ext cx="8243887" cy="40637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72" name="Google Shape;672;p93"/>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73" name="Google Shape;673;p93"/>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Google Shape;678;p94" descr="Scan0031"/>
          <p:cNvPicPr preferRelativeResize="0"/>
          <p:nvPr/>
        </p:nvPicPr>
        <p:blipFill rotWithShape="1">
          <a:blip r:embed="rId3">
            <a:alphaModFix/>
          </a:blip>
          <a:srcRect/>
          <a:stretch/>
        </p:blipFill>
        <p:spPr>
          <a:xfrm>
            <a:off x="1833715" y="2045109"/>
            <a:ext cx="8229600" cy="43286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79" name="Google Shape;679;p94"/>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80" name="Google Shape;680;p94"/>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95" descr="D:\Images\lshshr.png"/>
          <p:cNvPicPr preferRelativeResize="0"/>
          <p:nvPr/>
        </p:nvPicPr>
        <p:blipFill rotWithShape="1">
          <a:blip r:embed="rId3">
            <a:alphaModFix/>
          </a:blip>
          <a:srcRect/>
          <a:stretch/>
        </p:blipFill>
        <p:spPr>
          <a:xfrm>
            <a:off x="2469202" y="1814417"/>
            <a:ext cx="7441714" cy="453722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86" name="Google Shape;686;p95"/>
          <p:cNvPicPr preferRelativeResize="0"/>
          <p:nvPr/>
        </p:nvPicPr>
        <p:blipFill rotWithShape="1">
          <a:blip r:embed="rId4">
            <a:alphaModFix/>
          </a:blip>
          <a:srcRect/>
          <a:stretch/>
        </p:blipFill>
        <p:spPr>
          <a:xfrm>
            <a:off x="10468946" y="166582"/>
            <a:ext cx="1418253" cy="985277"/>
          </a:xfrm>
          <a:prstGeom prst="rect">
            <a:avLst/>
          </a:prstGeom>
          <a:noFill/>
          <a:ln>
            <a:noFill/>
          </a:ln>
        </p:spPr>
      </p:pic>
      <p:pic>
        <p:nvPicPr>
          <p:cNvPr id="687" name="Google Shape;687;p9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96" descr="D:\Images\shear_1(1).gif"/>
          <p:cNvPicPr preferRelativeResize="0"/>
          <p:nvPr/>
        </p:nvPicPr>
        <p:blipFill rotWithShape="1">
          <a:blip r:embed="rId3">
            <a:alphaModFix/>
          </a:blip>
          <a:srcRect/>
          <a:stretch/>
        </p:blipFill>
        <p:spPr>
          <a:xfrm>
            <a:off x="1943100" y="1828800"/>
            <a:ext cx="8305800" cy="436552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93" name="Google Shape;693;p9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694" name="Google Shape;694;p96"/>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97" descr="Scan0034"/>
          <p:cNvPicPr preferRelativeResize="0"/>
          <p:nvPr/>
        </p:nvPicPr>
        <p:blipFill rotWithShape="1">
          <a:blip r:embed="rId3">
            <a:alphaModFix/>
          </a:blip>
          <a:srcRect/>
          <a:stretch/>
        </p:blipFill>
        <p:spPr>
          <a:xfrm>
            <a:off x="1941920" y="1674494"/>
            <a:ext cx="8153400" cy="455178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00" name="Google Shape;700;p97"/>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01" name="Google Shape;701;p97"/>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98" descr="D:\Images\DFDcargo1.jpg"/>
          <p:cNvPicPr preferRelativeResize="0"/>
          <p:nvPr/>
        </p:nvPicPr>
        <p:blipFill rotWithShape="1">
          <a:blip r:embed="rId3">
            <a:alphaModFix/>
          </a:blip>
          <a:srcRect/>
          <a:stretch/>
        </p:blipFill>
        <p:spPr>
          <a:xfrm>
            <a:off x="2241756" y="1691148"/>
            <a:ext cx="7359444" cy="469413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07" name="Google Shape;707;p98"/>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08" name="Google Shape;708;p98"/>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99" descr="D:\Images\VLC136_Block_and_tackle.jpg"/>
          <p:cNvPicPr preferRelativeResize="0"/>
          <p:nvPr/>
        </p:nvPicPr>
        <p:blipFill rotWithShape="1">
          <a:blip r:embed="rId3">
            <a:alphaModFix/>
          </a:blip>
          <a:srcRect/>
          <a:stretch/>
        </p:blipFill>
        <p:spPr>
          <a:xfrm>
            <a:off x="2015612" y="2123767"/>
            <a:ext cx="7947741" cy="39009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14" name="Google Shape;714;p99"/>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15" name="Google Shape;715;p99"/>
          <p:cNvPicPr preferRelativeResize="0"/>
          <p:nvPr/>
        </p:nvPicPr>
        <p:blipFill rotWithShape="1">
          <a:blip r:embed="rId5">
            <a:alphaModFix/>
          </a:blip>
          <a:srcRect/>
          <a:stretch/>
        </p:blipFill>
        <p:spPr>
          <a:xfrm>
            <a:off x="304801" y="146917"/>
            <a:ext cx="1295400" cy="985277"/>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100" descr="D:\Images\p067.gif"/>
          <p:cNvPicPr preferRelativeResize="0"/>
          <p:nvPr/>
        </p:nvPicPr>
        <p:blipFill rotWithShape="1">
          <a:blip r:embed="rId3">
            <a:alphaModFix/>
          </a:blip>
          <a:srcRect/>
          <a:stretch/>
        </p:blipFill>
        <p:spPr>
          <a:xfrm>
            <a:off x="2969342" y="2015612"/>
            <a:ext cx="5946058" cy="397223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21" name="Google Shape;721;p100"/>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22" name="Google Shape;722;p100"/>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p101" descr="Scan0032"/>
          <p:cNvPicPr preferRelativeResize="0"/>
          <p:nvPr/>
        </p:nvPicPr>
        <p:blipFill rotWithShape="1">
          <a:blip r:embed="rId3">
            <a:alphaModFix/>
          </a:blip>
          <a:srcRect/>
          <a:stretch/>
        </p:blipFill>
        <p:spPr>
          <a:xfrm>
            <a:off x="2239346" y="1634258"/>
            <a:ext cx="7248783" cy="4800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28" name="Google Shape;728;p10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29" name="Google Shape;729;p10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a:stretch/>
        </p:blipFill>
        <p:spPr>
          <a:xfrm>
            <a:off x="114300" y="881742"/>
            <a:ext cx="12077700" cy="597625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49" name="Google Shape;149;p21"/>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150" name="Google Shape;150;p21"/>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102" descr="Scan0033"/>
          <p:cNvPicPr preferRelativeResize="0"/>
          <p:nvPr/>
        </p:nvPicPr>
        <p:blipFill rotWithShape="1">
          <a:blip r:embed="rId3">
            <a:alphaModFix/>
          </a:blip>
          <a:srcRect/>
          <a:stretch/>
        </p:blipFill>
        <p:spPr>
          <a:xfrm>
            <a:off x="2089355" y="1526458"/>
            <a:ext cx="7988710" cy="492350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35" name="Google Shape;735;p102"/>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36" name="Google Shape;736;p102"/>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3"/>
          <p:cNvSpPr txBox="1">
            <a:spLocks noGrp="1"/>
          </p:cNvSpPr>
          <p:nvPr>
            <p:ph type="title"/>
          </p:nvPr>
        </p:nvSpPr>
        <p:spPr>
          <a:xfrm>
            <a:off x="838200" y="1641987"/>
            <a:ext cx="10515600" cy="8415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a:solidFill>
                  <a:srgbClr val="FF0000"/>
                </a:solidFill>
              </a:rPr>
              <a:t>विकर्ण गोल लैशिंग Diagonal round lashing </a:t>
            </a:r>
            <a:endParaRPr>
              <a:solidFill>
                <a:srgbClr val="FF0000"/>
              </a:solidFill>
            </a:endParaRPr>
          </a:p>
        </p:txBody>
      </p:sp>
      <p:pic>
        <p:nvPicPr>
          <p:cNvPr id="742" name="Google Shape;742;p103" descr="C:\Documents and Settings\Admin\Desktop\Images\Image011.jpg"/>
          <p:cNvPicPr preferRelativeResize="0"/>
          <p:nvPr/>
        </p:nvPicPr>
        <p:blipFill rotWithShape="1">
          <a:blip r:embed="rId3">
            <a:alphaModFix/>
          </a:blip>
          <a:srcRect/>
          <a:stretch/>
        </p:blipFill>
        <p:spPr>
          <a:xfrm>
            <a:off x="2032466" y="2871019"/>
            <a:ext cx="3124200" cy="16085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43" name="Google Shape;743;p103" descr="C:\Documents and Settings\Admin\Desktop\Images\Image007.jpg"/>
          <p:cNvPicPr preferRelativeResize="0"/>
          <p:nvPr/>
        </p:nvPicPr>
        <p:blipFill rotWithShape="1">
          <a:blip r:embed="rId4">
            <a:alphaModFix/>
          </a:blip>
          <a:srcRect/>
          <a:stretch/>
        </p:blipFill>
        <p:spPr>
          <a:xfrm>
            <a:off x="2032466" y="4778477"/>
            <a:ext cx="3124200" cy="17143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44" name="Google Shape;744;p103" descr="C:\Documents and Settings\Admin\Desktop\Images\Image034.jpg"/>
          <p:cNvPicPr preferRelativeResize="0"/>
          <p:nvPr/>
        </p:nvPicPr>
        <p:blipFill rotWithShape="1">
          <a:blip r:embed="rId5">
            <a:alphaModFix/>
          </a:blip>
          <a:srcRect/>
          <a:stretch/>
        </p:blipFill>
        <p:spPr>
          <a:xfrm>
            <a:off x="7560721" y="2983544"/>
            <a:ext cx="3480905" cy="3545579"/>
          </a:xfrm>
          <a:prstGeom prst="rect">
            <a:avLst/>
          </a:prstGeom>
          <a:noFill/>
          <a:ln>
            <a:noFill/>
          </a:ln>
        </p:spPr>
      </p:pic>
      <p:pic>
        <p:nvPicPr>
          <p:cNvPr id="745" name="Google Shape;745;p103"/>
          <p:cNvPicPr preferRelativeResize="0"/>
          <p:nvPr/>
        </p:nvPicPr>
        <p:blipFill rotWithShape="1">
          <a:blip r:embed="rId6">
            <a:alphaModFix/>
          </a:blip>
          <a:srcRect/>
          <a:stretch/>
        </p:blipFill>
        <p:spPr>
          <a:xfrm>
            <a:off x="10468946" y="156750"/>
            <a:ext cx="1418253" cy="985277"/>
          </a:xfrm>
          <a:prstGeom prst="rect">
            <a:avLst/>
          </a:prstGeom>
          <a:noFill/>
          <a:ln>
            <a:noFill/>
          </a:ln>
        </p:spPr>
      </p:pic>
      <p:pic>
        <p:nvPicPr>
          <p:cNvPr id="746" name="Google Shape;746;p103"/>
          <p:cNvPicPr preferRelativeResize="0"/>
          <p:nvPr/>
        </p:nvPicPr>
        <p:blipFill rotWithShape="1">
          <a:blip r:embed="rId7">
            <a:alphaModFix/>
          </a:blip>
          <a:srcRect/>
          <a:stretch/>
        </p:blipFill>
        <p:spPr>
          <a:xfrm>
            <a:off x="304801" y="137085"/>
            <a:ext cx="1295400" cy="985277"/>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2"/>
          <p:cNvSpPr txBox="1">
            <a:spLocks noGrp="1"/>
          </p:cNvSpPr>
          <p:nvPr>
            <p:ph type="title"/>
          </p:nvPr>
        </p:nvSpPr>
        <p:spPr>
          <a:xfrm>
            <a:off x="838200" y="1337187"/>
            <a:ext cx="10515600" cy="1258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a:solidFill>
                  <a:srgbClr val="FF0000"/>
                </a:solidFill>
              </a:rPr>
              <a:t>फिगर ऑफ़ आठ लेशिंग(Figure of eight lashing) </a:t>
            </a:r>
            <a:endParaRPr>
              <a:solidFill>
                <a:srgbClr val="FF0000"/>
              </a:solidFill>
            </a:endParaRPr>
          </a:p>
        </p:txBody>
      </p:sp>
      <p:pic>
        <p:nvPicPr>
          <p:cNvPr id="784" name="Google Shape;784;p2" descr="Scan0033"/>
          <p:cNvPicPr preferRelativeResize="0"/>
          <p:nvPr/>
        </p:nvPicPr>
        <p:blipFill rotWithShape="1">
          <a:blip r:embed="rId3">
            <a:alphaModFix/>
          </a:blip>
          <a:srcRect/>
          <a:stretch/>
        </p:blipFill>
        <p:spPr>
          <a:xfrm>
            <a:off x="493746" y="3126657"/>
            <a:ext cx="4819956" cy="29812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85" name="Google Shape;785;p2" descr="C:\Documents and Settings\Admin\Desktop\Images\Image033.jpg"/>
          <p:cNvPicPr preferRelativeResize="0"/>
          <p:nvPr/>
        </p:nvPicPr>
        <p:blipFill rotWithShape="1">
          <a:blip r:embed="rId4">
            <a:alphaModFix/>
          </a:blip>
          <a:srcRect/>
          <a:stretch/>
        </p:blipFill>
        <p:spPr>
          <a:xfrm>
            <a:off x="6644456" y="3126657"/>
            <a:ext cx="4819957" cy="29812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86" name="Google Shape;786;p2"/>
          <p:cNvPicPr preferRelativeResize="0"/>
          <p:nvPr/>
        </p:nvPicPr>
        <p:blipFill rotWithShape="1">
          <a:blip r:embed="rId5">
            <a:alphaModFix/>
          </a:blip>
          <a:srcRect/>
          <a:stretch/>
        </p:blipFill>
        <p:spPr>
          <a:xfrm>
            <a:off x="10468946" y="156750"/>
            <a:ext cx="1418253" cy="985278"/>
          </a:xfrm>
          <a:prstGeom prst="rect">
            <a:avLst/>
          </a:prstGeom>
          <a:noFill/>
          <a:ln>
            <a:noFill/>
          </a:ln>
        </p:spPr>
      </p:pic>
      <p:pic>
        <p:nvPicPr>
          <p:cNvPr id="787" name="Google Shape;787;p2"/>
          <p:cNvPicPr preferRelativeResize="0"/>
          <p:nvPr/>
        </p:nvPicPr>
        <p:blipFill rotWithShape="1">
          <a:blip r:embed="rId6">
            <a:alphaModFix/>
          </a:blip>
          <a:srcRect/>
          <a:stretch/>
        </p:blipFill>
        <p:spPr>
          <a:xfrm>
            <a:off x="304801" y="137085"/>
            <a:ext cx="1295400" cy="985277"/>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05" descr="D:\Images\images_q=tbn_ANd9GcT_yhBQbSJUjDUqOEQJGtpswjM6.jpg"/>
          <p:cNvPicPr preferRelativeResize="0"/>
          <p:nvPr/>
        </p:nvPicPr>
        <p:blipFill rotWithShape="1">
          <a:blip r:embed="rId3">
            <a:alphaModFix/>
          </a:blip>
          <a:srcRect/>
          <a:stretch/>
        </p:blipFill>
        <p:spPr>
          <a:xfrm>
            <a:off x="2099414" y="1808963"/>
            <a:ext cx="7776864" cy="394290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61" name="Google Shape;761;p105"/>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62" name="Google Shape;762;p105"/>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106" descr="D:\Images\Picture19.jpg"/>
          <p:cNvPicPr preferRelativeResize="0"/>
          <p:nvPr/>
        </p:nvPicPr>
        <p:blipFill rotWithShape="1">
          <a:blip r:embed="rId3">
            <a:alphaModFix/>
          </a:blip>
          <a:srcRect/>
          <a:stretch/>
        </p:blipFill>
        <p:spPr>
          <a:xfrm>
            <a:off x="1686233" y="2320413"/>
            <a:ext cx="8229600" cy="382474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68" name="Google Shape;768;p106"/>
          <p:cNvPicPr preferRelativeResize="0"/>
          <p:nvPr/>
        </p:nvPicPr>
        <p:blipFill rotWithShape="1">
          <a:blip r:embed="rId4">
            <a:alphaModFix/>
          </a:blip>
          <a:srcRect/>
          <a:stretch/>
        </p:blipFill>
        <p:spPr>
          <a:xfrm>
            <a:off x="10468946" y="156750"/>
            <a:ext cx="1418253" cy="985277"/>
          </a:xfrm>
          <a:prstGeom prst="rect">
            <a:avLst/>
          </a:prstGeom>
          <a:noFill/>
          <a:ln>
            <a:noFill/>
          </a:ln>
        </p:spPr>
      </p:pic>
      <p:pic>
        <p:nvPicPr>
          <p:cNvPr id="769" name="Google Shape;769;p106"/>
          <p:cNvPicPr preferRelativeResize="0"/>
          <p:nvPr/>
        </p:nvPicPr>
        <p:blipFill rotWithShape="1">
          <a:blip r:embed="rId5">
            <a:alphaModFix/>
          </a:blip>
          <a:srcRect/>
          <a:stretch/>
        </p:blipFill>
        <p:spPr>
          <a:xfrm>
            <a:off x="304801" y="137085"/>
            <a:ext cx="1295400" cy="985277"/>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07"/>
          <p:cNvSpPr/>
          <p:nvPr/>
        </p:nvSpPr>
        <p:spPr>
          <a:xfrm>
            <a:off x="1799303" y="2094271"/>
            <a:ext cx="8829368" cy="4404852"/>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6000" b="1" i="0" u="none" strike="noStrike" cap="none">
                <a:solidFill>
                  <a:srgbClr val="FF0000"/>
                </a:solidFill>
                <a:latin typeface="Calibri"/>
                <a:ea typeface="Calibri"/>
                <a:cs typeface="Calibri"/>
                <a:sym typeface="Calibri"/>
              </a:rPr>
              <a:t>धन्यवाद</a:t>
            </a:r>
            <a:r>
              <a:rPr lang="hi-IN" sz="4000" b="1" i="0" u="none" strike="noStrike" cap="none">
                <a:solidFill>
                  <a:srgbClr val="FF0000"/>
                </a:solidFill>
                <a:latin typeface="Calibri"/>
                <a:ea typeface="Calibri"/>
                <a:cs typeface="Calibri"/>
                <a:sym typeface="Calibri"/>
              </a:rPr>
              <a:t> </a:t>
            </a:r>
            <a:endParaRPr sz="4000" b="1" i="0" u="none" strike="noStrike" cap="none">
              <a:solidFill>
                <a:srgbClr val="FF0000"/>
              </a:solidFill>
              <a:latin typeface="Calibri"/>
              <a:ea typeface="Calibri"/>
              <a:cs typeface="Calibri"/>
              <a:sym typeface="Calibri"/>
            </a:endParaRPr>
          </a:p>
        </p:txBody>
      </p:sp>
      <p:pic>
        <p:nvPicPr>
          <p:cNvPr id="775" name="Google Shape;775;p107"/>
          <p:cNvPicPr preferRelativeResize="0"/>
          <p:nvPr/>
        </p:nvPicPr>
        <p:blipFill rotWithShape="1">
          <a:blip r:embed="rId3">
            <a:alphaModFix/>
          </a:blip>
          <a:srcRect/>
          <a:stretch/>
        </p:blipFill>
        <p:spPr>
          <a:xfrm>
            <a:off x="5451987" y="216462"/>
            <a:ext cx="1750141" cy="133703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790</Words>
  <Application>Microsoft Office PowerPoint</Application>
  <PresentationFormat>Widescreen</PresentationFormat>
  <Paragraphs>67</Paragraphs>
  <Slides>95</Slides>
  <Notes>95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95</vt:i4>
      </vt:variant>
    </vt:vector>
  </HeadingPairs>
  <TitlesOfParts>
    <vt:vector size="98" baseType="lpstr">
      <vt:lpstr>Arial</vt:lpstr>
      <vt:lpstr>Calibri</vt:lpstr>
      <vt:lpstr>Office Theme</vt:lpstr>
      <vt:lpstr>Lesson-2   रस्सियाँ – गाँठें और बाँधने की तकनीक (Knots &amp; Lashings)   </vt:lpstr>
      <vt:lpstr>PowerPoint Presentation</vt:lpstr>
      <vt:lpstr>रस्सियों की आवश्यकताएं</vt:lpstr>
      <vt:lpstr>रस्सियों की आवश्यकताएं</vt:lpstr>
      <vt:lpstr>गांठों के प्रकार</vt:lpstr>
      <vt:lpstr>गांठों के प्रकार</vt:lpstr>
      <vt:lpstr>गांठों के प्रकार</vt:lpstr>
      <vt:lpstr>गांठों के प्रकार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गांठों के प्रकार</vt:lpstr>
      <vt:lpstr>गांठों के प्रकार</vt:lpstr>
      <vt:lpstr>गांठों के प्रकार</vt:lpstr>
      <vt:lpstr>गांठों के प्रकार</vt:lpstr>
      <vt:lpstr>गांठों के प्रकार</vt:lpstr>
      <vt:lpstr>गांठों के प्रकार</vt:lpstr>
      <vt:lpstr>   गांठों के प्रकार</vt:lpstr>
      <vt:lpstr>गांठों के प्रकार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विकर्ण गोल लैशिंग Diagonal round lashing </vt:lpstr>
      <vt:lpstr>फिगर ऑफ़ आठ लेशिंग(Figure of eight lashing)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रस्सियाँ – गाँठें और बाँधने की तकनीक (Knots &amp; Lashings)   </dc:title>
  <cp:lastModifiedBy>DOG K9</cp:lastModifiedBy>
  <cp:revision>6</cp:revision>
  <dcterms:modified xsi:type="dcterms:W3CDTF">2025-12-18T07:23:19Z</dcterms:modified>
</cp:coreProperties>
</file>