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313" r:id="rId3"/>
    <p:sldId id="345" r:id="rId4"/>
    <p:sldId id="346" r:id="rId5"/>
    <p:sldId id="371" r:id="rId6"/>
    <p:sldId id="347" r:id="rId7"/>
    <p:sldId id="348" r:id="rId8"/>
    <p:sldId id="372" r:id="rId9"/>
    <p:sldId id="373" r:id="rId10"/>
    <p:sldId id="374" r:id="rId11"/>
    <p:sldId id="351" r:id="rId12"/>
    <p:sldId id="352" r:id="rId13"/>
    <p:sldId id="375" r:id="rId14"/>
    <p:sldId id="353" r:id="rId15"/>
    <p:sldId id="354" r:id="rId16"/>
    <p:sldId id="355" r:id="rId17"/>
    <p:sldId id="356" r:id="rId18"/>
    <p:sldId id="357" r:id="rId19"/>
    <p:sldId id="358" r:id="rId20"/>
    <p:sldId id="376" r:id="rId21"/>
    <p:sldId id="359" r:id="rId22"/>
    <p:sldId id="360" r:id="rId23"/>
    <p:sldId id="361" r:id="rId24"/>
    <p:sldId id="362" r:id="rId25"/>
    <p:sldId id="363" r:id="rId26"/>
    <p:sldId id="364" r:id="rId27"/>
    <p:sldId id="365" r:id="rId28"/>
    <p:sldId id="366" r:id="rId29"/>
    <p:sldId id="367" r:id="rId30"/>
    <p:sldId id="368" r:id="rId31"/>
    <p:sldId id="369" r:id="rId32"/>
    <p:sldId id="370" r:id="rId33"/>
    <p:sldId id="296" r:id="rId34"/>
    <p:sldId id="298" r:id="rId35"/>
    <p:sldId id="319" r:id="rId36"/>
    <p:sldId id="299"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65" autoAdjust="0"/>
    <p:restoredTop sz="94660"/>
  </p:normalViewPr>
  <p:slideViewPr>
    <p:cSldViewPr>
      <p:cViewPr varScale="1">
        <p:scale>
          <a:sx n="84" d="100"/>
          <a:sy n="84" d="100"/>
        </p:scale>
        <p:origin x="1488" y="78"/>
      </p:cViewPr>
      <p:guideLst>
        <p:guide orient="horz" pos="2160"/>
        <p:guide pos="3840"/>
      </p:guideLst>
    </p:cSldViewPr>
  </p:slideViewPr>
  <p:notesTextViewPr>
    <p:cViewPr>
      <p:scale>
        <a:sx n="100" d="100"/>
        <a:sy n="100" d="100"/>
      </p:scale>
      <p:origin x="0" y="0"/>
    </p:cViewPr>
  </p:notesTextViewPr>
  <p:sorterViewPr>
    <p:cViewPr>
      <p:scale>
        <a:sx n="66" d="100"/>
        <a:sy n="66" d="100"/>
      </p:scale>
      <p:origin x="0" y="48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82C51A-E553-4AA2-8304-BBEEF71E2319}" type="datetimeFigureOut">
              <a:rPr lang="en-US" smtClean="0"/>
              <a:pPr/>
              <a:t>12/17/2025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4CB9CB-7A53-4CA2-8A9E-7BC8C076423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efault 01" type="tx">
  <p:cSld name="Default 01">
    <p:bg>
      <p:bgPr>
        <a:solidFill>
          <a:srgbClr val="FFFFFF"/>
        </a:solidFill>
        <a:effectLst/>
      </p:bgPr>
    </p:bg>
    <p:spTree>
      <p:nvGrpSpPr>
        <p:cNvPr id="1" name="Shape 15"/>
        <p:cNvGrpSpPr/>
        <p:nvPr/>
      </p:nvGrpSpPr>
      <p:grpSpPr>
        <a:xfrm>
          <a:off x="0" y="0"/>
          <a:ext cx="0" cy="0"/>
          <a:chOff x="0" y="0"/>
          <a:chExt cx="0" cy="0"/>
        </a:xfrm>
      </p:grpSpPr>
      <p:sp>
        <p:nvSpPr>
          <p:cNvPr id="16" name="Google Shape;16;p2"/>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200" b="0" i="0" u="none" strike="noStrike" cap="none">
                <a:solidFill>
                  <a:srgbClr val="535353"/>
                </a:solidFill>
                <a:latin typeface="Open Sans SemiBold"/>
                <a:ea typeface="Open Sans SemiBold"/>
                <a:cs typeface="Open Sans SemiBold"/>
                <a:sym typeface="Open Sans SemiBold"/>
              </a:rPr>
              <a:t>PEER | CSSR | INDIA</a:t>
            </a:r>
            <a:endParaRPr/>
          </a:p>
        </p:txBody>
      </p:sp>
      <p:sp>
        <p:nvSpPr>
          <p:cNvPr id="17" name="Google Shape;17;p2"/>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8" name="Google Shape;18;p2"/>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500" b="1">
                <a:solidFill>
                  <a:srgbClr val="535353"/>
                </a:solidFill>
                <a:latin typeface="Open Sans"/>
                <a:ea typeface="Open Sans"/>
                <a:cs typeface="Open Sans"/>
                <a:sym typeface="Open Sans"/>
              </a:rPr>
              <a:t>PPT 2 -</a:t>
            </a:r>
            <a:endParaRPr/>
          </a:p>
        </p:txBody>
      </p:sp>
      <p:sp>
        <p:nvSpPr>
          <p:cNvPr id="19" name="Google Shape;19;p2"/>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0" name="Google Shape;20;p2"/>
          <p:cNvSpPr txBox="1">
            <a:spLocks noGrp="1"/>
          </p:cNvSpPr>
          <p:nvPr>
            <p:ph type="sldNum" idx="12"/>
          </p:nvPr>
        </p:nvSpPr>
        <p:spPr>
          <a:xfrm>
            <a:off x="11384562" y="6406669"/>
            <a:ext cx="302110" cy="338635"/>
          </a:xfrm>
          <a:prstGeom prst="rect">
            <a:avLst/>
          </a:prstGeom>
          <a:noFill/>
          <a:ln>
            <a:noFill/>
          </a:ln>
        </p:spPr>
        <p:txBody>
          <a:bodyPr spcFirstLastPara="1" wrap="square" lIns="78275" tIns="78275" rIns="78275" bIns="78275" anchor="t" anchorCtr="0">
            <a:noAutofit/>
          </a:bodyPr>
          <a:lstStyle>
            <a:lvl1pPr marL="0" lvl="0" indent="0" algn="ctr">
              <a:spcBef>
                <a:spcPts val="0"/>
              </a:spcBef>
              <a:buNone/>
              <a:defRPr sz="1500" b="1">
                <a:solidFill>
                  <a:srgbClr val="535353"/>
                </a:solidFill>
                <a:latin typeface="Open Sans"/>
                <a:ea typeface="Open Sans"/>
                <a:cs typeface="Open Sans"/>
                <a:sym typeface="Open Sans"/>
              </a:defRPr>
            </a:lvl1pPr>
            <a:lvl2pPr marL="0" lvl="1" indent="0" algn="ctr">
              <a:spcBef>
                <a:spcPts val="0"/>
              </a:spcBef>
              <a:buNone/>
              <a:defRPr sz="1500" b="1">
                <a:solidFill>
                  <a:srgbClr val="535353"/>
                </a:solidFill>
                <a:latin typeface="Open Sans"/>
                <a:ea typeface="Open Sans"/>
                <a:cs typeface="Open Sans"/>
                <a:sym typeface="Open Sans"/>
              </a:defRPr>
            </a:lvl2pPr>
            <a:lvl3pPr marL="0" lvl="2" indent="0" algn="ctr">
              <a:spcBef>
                <a:spcPts val="0"/>
              </a:spcBef>
              <a:buNone/>
              <a:defRPr sz="1500" b="1">
                <a:solidFill>
                  <a:srgbClr val="535353"/>
                </a:solidFill>
                <a:latin typeface="Open Sans"/>
                <a:ea typeface="Open Sans"/>
                <a:cs typeface="Open Sans"/>
                <a:sym typeface="Open Sans"/>
              </a:defRPr>
            </a:lvl3pPr>
            <a:lvl4pPr marL="0" lvl="3" indent="0" algn="ctr">
              <a:spcBef>
                <a:spcPts val="0"/>
              </a:spcBef>
              <a:buNone/>
              <a:defRPr sz="1500" b="1">
                <a:solidFill>
                  <a:srgbClr val="535353"/>
                </a:solidFill>
                <a:latin typeface="Open Sans"/>
                <a:ea typeface="Open Sans"/>
                <a:cs typeface="Open Sans"/>
                <a:sym typeface="Open Sans"/>
              </a:defRPr>
            </a:lvl4pPr>
            <a:lvl5pPr marL="0" lvl="4" indent="0" algn="ctr">
              <a:spcBef>
                <a:spcPts val="0"/>
              </a:spcBef>
              <a:buNone/>
              <a:defRPr sz="1500" b="1">
                <a:solidFill>
                  <a:srgbClr val="535353"/>
                </a:solidFill>
                <a:latin typeface="Open Sans"/>
                <a:ea typeface="Open Sans"/>
                <a:cs typeface="Open Sans"/>
                <a:sym typeface="Open Sans"/>
              </a:defRPr>
            </a:lvl5pPr>
            <a:lvl6pPr marL="0" lvl="5" indent="0" algn="ctr">
              <a:spcBef>
                <a:spcPts val="0"/>
              </a:spcBef>
              <a:buNone/>
              <a:defRPr sz="1500" b="1">
                <a:solidFill>
                  <a:srgbClr val="535353"/>
                </a:solidFill>
                <a:latin typeface="Open Sans"/>
                <a:ea typeface="Open Sans"/>
                <a:cs typeface="Open Sans"/>
                <a:sym typeface="Open Sans"/>
              </a:defRPr>
            </a:lvl6pPr>
            <a:lvl7pPr marL="0" lvl="6" indent="0" algn="ctr">
              <a:spcBef>
                <a:spcPts val="0"/>
              </a:spcBef>
              <a:buNone/>
              <a:defRPr sz="1500" b="1">
                <a:solidFill>
                  <a:srgbClr val="535353"/>
                </a:solidFill>
                <a:latin typeface="Open Sans"/>
                <a:ea typeface="Open Sans"/>
                <a:cs typeface="Open Sans"/>
                <a:sym typeface="Open Sans"/>
              </a:defRPr>
            </a:lvl7pPr>
            <a:lvl8pPr marL="0" lvl="7" indent="0" algn="ctr">
              <a:spcBef>
                <a:spcPts val="0"/>
              </a:spcBef>
              <a:buNone/>
              <a:defRPr sz="1500" b="1">
                <a:solidFill>
                  <a:srgbClr val="535353"/>
                </a:solidFill>
                <a:latin typeface="Open Sans"/>
                <a:ea typeface="Open Sans"/>
                <a:cs typeface="Open Sans"/>
                <a:sym typeface="Open Sans"/>
              </a:defRPr>
            </a:lvl8pPr>
            <a:lvl9pPr marL="0" lvl="8" indent="0" algn="ctr">
              <a:spcBef>
                <a:spcPts val="0"/>
              </a:spcBef>
              <a:buNone/>
              <a:defRPr sz="1500" b="1">
                <a:solidFill>
                  <a:srgbClr val="535353"/>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US"/>
              <a:t>‹#›</a:t>
            </a:fld>
            <a:endParaRPr i="0" u="none" strike="noStrike" cap="none"/>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1410" y="283029"/>
            <a:ext cx="1525361" cy="1039760"/>
          </a:xfrm>
          <a:prstGeom prst="rect">
            <a:avLst/>
          </a:prstGeom>
        </p:spPr>
      </p:pic>
    </p:spTree>
    <p:extLst>
      <p:ext uri="{BB962C8B-B14F-4D97-AF65-F5344CB8AC3E}">
        <p14:creationId xmlns:p14="http://schemas.microsoft.com/office/powerpoint/2010/main" val="20590313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Picture with Caption" type="picTx">
  <p:cSld name="1_Picture with Caption">
    <p:spTree>
      <p:nvGrpSpPr>
        <p:cNvPr id="1" name="Shape 71"/>
        <p:cNvGrpSpPr/>
        <p:nvPr/>
      </p:nvGrpSpPr>
      <p:grpSpPr>
        <a:xfrm>
          <a:off x="0" y="0"/>
          <a:ext cx="0" cy="0"/>
          <a:chOff x="0" y="0"/>
          <a:chExt cx="0" cy="0"/>
        </a:xfrm>
      </p:grpSpPr>
      <p:sp>
        <p:nvSpPr>
          <p:cNvPr id="72" name="Google Shape;72;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11"/>
          <p:cNvSpPr>
            <a:spLocks noGrp="1"/>
          </p:cNvSpPr>
          <p:nvPr>
            <p:ph type="pic" idx="2"/>
          </p:nvPr>
        </p:nvSpPr>
        <p:spPr>
          <a:xfrm>
            <a:off x="5183188" y="987425"/>
            <a:ext cx="6172200" cy="4873625"/>
          </a:xfrm>
          <a:prstGeom prst="rect">
            <a:avLst/>
          </a:prstGeom>
          <a:noFill/>
          <a:ln>
            <a:noFill/>
          </a:ln>
        </p:spPr>
      </p:sp>
      <p:sp>
        <p:nvSpPr>
          <p:cNvPr id="74" name="Google Shape;74;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5" name="Google Shape;7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73790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12/17/2025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4" Type="http://schemas.openxmlformats.org/officeDocument/2006/relationships/image" Target="../media/image10.png"/></Relationships>
</file>

<file path=ppt/slides/_rels/slide3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5" Type="http://schemas.openxmlformats.org/officeDocument/2006/relationships/image" Target="../media/image11.png"/><Relationship Id="rId4" Type="http://schemas.openxmlformats.org/officeDocument/2006/relationships/image" Target="../media/image10.png"/></Relationships>
</file>

<file path=ppt/slides/_rels/slide3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descr="Image result for bio agent"/>
          <p:cNvPicPr>
            <a:picLocks noChangeAspect="1" noChangeArrowheads="1"/>
          </p:cNvPicPr>
          <p:nvPr/>
        </p:nvPicPr>
        <p:blipFill>
          <a:blip r:embed="rId2">
            <a:duotone>
              <a:prstClr val="black"/>
              <a:schemeClr val="accent3">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0" cy="6857999"/>
          </a:xfrm>
          <a:prstGeom prst="rect">
            <a:avLst/>
          </a:prstGeom>
          <a:noFill/>
          <a:extLst>
            <a:ext uri="{909E8E84-426E-40DD-AFC4-6F175D3DCCD1}">
              <a14:hiddenFill xmlns:a14="http://schemas.microsoft.com/office/drawing/2010/main">
                <a:solidFill>
                  <a:srgbClr val="FFFFFF"/>
                </a:solidFill>
              </a14:hiddenFill>
            </a:ext>
          </a:extLst>
        </p:spPr>
      </p:pic>
      <p:sp>
        <p:nvSpPr>
          <p:cNvPr id="2056" name="AutoShape 9" descr="Image result for skull spine and chest injury"/>
          <p:cNvSpPr>
            <a:spLocks noChangeAspect="1" noChangeArrowheads="1"/>
          </p:cNvSpPr>
          <p:nvPr/>
        </p:nvSpPr>
        <p:spPr bwMode="auto">
          <a:xfrm>
            <a:off x="1697038" y="-144463"/>
            <a:ext cx="304800" cy="304801"/>
          </a:xfrm>
          <a:prstGeom prst="rect">
            <a:avLst/>
          </a:prstGeom>
          <a:noFill/>
          <a:ln w="9525">
            <a:noFill/>
            <a:miter lim="800000"/>
            <a:headEnd/>
            <a:tailEnd/>
          </a:ln>
        </p:spPr>
        <p:txBody>
          <a:bodyPr/>
          <a:lstStyle/>
          <a:p>
            <a:endParaRPr lang="en-US"/>
          </a:p>
        </p:txBody>
      </p:sp>
      <p:sp>
        <p:nvSpPr>
          <p:cNvPr id="2057" name="AutoShape 11" descr="Image result for skull spine and chest injury"/>
          <p:cNvSpPr>
            <a:spLocks noChangeAspect="1" noChangeArrowheads="1"/>
          </p:cNvSpPr>
          <p:nvPr/>
        </p:nvSpPr>
        <p:spPr bwMode="auto">
          <a:xfrm>
            <a:off x="1697038" y="-144463"/>
            <a:ext cx="304800" cy="304801"/>
          </a:xfrm>
          <a:prstGeom prst="rect">
            <a:avLst/>
          </a:prstGeom>
          <a:noFill/>
          <a:ln w="9525">
            <a:noFill/>
            <a:miter lim="800000"/>
            <a:headEnd/>
            <a:tailEnd/>
          </a:ln>
        </p:spPr>
        <p:txBody>
          <a:bodyPr/>
          <a:lstStyle/>
          <a:p>
            <a:endParaRPr lang="en-US"/>
          </a:p>
        </p:txBody>
      </p:sp>
      <p:sp>
        <p:nvSpPr>
          <p:cNvPr id="2058" name="AutoShape 13" descr="Image result for skull spine and chest injury"/>
          <p:cNvSpPr>
            <a:spLocks noChangeAspect="1" noChangeArrowheads="1"/>
          </p:cNvSpPr>
          <p:nvPr/>
        </p:nvSpPr>
        <p:spPr bwMode="auto">
          <a:xfrm>
            <a:off x="1697038" y="-144463"/>
            <a:ext cx="304800" cy="304801"/>
          </a:xfrm>
          <a:prstGeom prst="rect">
            <a:avLst/>
          </a:prstGeom>
          <a:noFill/>
          <a:ln w="9525">
            <a:noFill/>
            <a:miter lim="800000"/>
            <a:headEnd/>
            <a:tailEnd/>
          </a:ln>
        </p:spPr>
        <p:txBody>
          <a:bodyPr/>
          <a:lstStyle/>
          <a:p>
            <a:endParaRPr lang="en-US"/>
          </a:p>
        </p:txBody>
      </p:sp>
      <p:sp>
        <p:nvSpPr>
          <p:cNvPr id="2059" name="AutoShape 15" descr="Related image"/>
          <p:cNvSpPr>
            <a:spLocks noChangeAspect="1" noChangeArrowheads="1"/>
          </p:cNvSpPr>
          <p:nvPr/>
        </p:nvSpPr>
        <p:spPr bwMode="auto">
          <a:xfrm>
            <a:off x="1697038" y="-144463"/>
            <a:ext cx="304800" cy="304801"/>
          </a:xfrm>
          <a:prstGeom prst="rect">
            <a:avLst/>
          </a:prstGeom>
          <a:noFill/>
          <a:ln w="9525">
            <a:noFill/>
            <a:miter lim="800000"/>
            <a:headEnd/>
            <a:tailEnd/>
          </a:ln>
        </p:spPr>
        <p:txBody>
          <a:bodyPr/>
          <a:lstStyle/>
          <a:p>
            <a:endParaRPr lang="en-US"/>
          </a:p>
        </p:txBody>
      </p:sp>
      <p:sp>
        <p:nvSpPr>
          <p:cNvPr id="2060" name="AutoShape 17" descr="Image result for skull spine and chest injury"/>
          <p:cNvSpPr>
            <a:spLocks noChangeAspect="1" noChangeArrowheads="1"/>
          </p:cNvSpPr>
          <p:nvPr/>
        </p:nvSpPr>
        <p:spPr bwMode="auto">
          <a:xfrm>
            <a:off x="1697038" y="-144463"/>
            <a:ext cx="304800" cy="304801"/>
          </a:xfrm>
          <a:prstGeom prst="rect">
            <a:avLst/>
          </a:prstGeom>
          <a:noFill/>
          <a:ln w="9525">
            <a:noFill/>
            <a:miter lim="800000"/>
            <a:headEnd/>
            <a:tailEnd/>
          </a:ln>
        </p:spPr>
        <p:txBody>
          <a:bodyPr/>
          <a:lstStyle/>
          <a:p>
            <a:endParaRPr lang="en-US"/>
          </a:p>
        </p:txBody>
      </p:sp>
      <p:sp>
        <p:nvSpPr>
          <p:cNvPr id="2061" name="AutoShape 19" descr="Image result for skull spine and chest injury"/>
          <p:cNvSpPr>
            <a:spLocks noChangeAspect="1" noChangeArrowheads="1"/>
          </p:cNvSpPr>
          <p:nvPr/>
        </p:nvSpPr>
        <p:spPr bwMode="auto">
          <a:xfrm>
            <a:off x="1697038" y="-144463"/>
            <a:ext cx="304800" cy="304801"/>
          </a:xfrm>
          <a:prstGeom prst="rect">
            <a:avLst/>
          </a:prstGeom>
          <a:noFill/>
          <a:ln w="9525">
            <a:noFill/>
            <a:miter lim="800000"/>
            <a:headEnd/>
            <a:tailEnd/>
          </a:ln>
        </p:spPr>
        <p:txBody>
          <a:bodyPr/>
          <a:lstStyle/>
          <a:p>
            <a:endParaRPr lang="en-US"/>
          </a:p>
        </p:txBody>
      </p:sp>
      <p:sp>
        <p:nvSpPr>
          <p:cNvPr id="2062" name="AutoShape 21" descr="Related image"/>
          <p:cNvSpPr>
            <a:spLocks noChangeAspect="1" noChangeArrowheads="1"/>
          </p:cNvSpPr>
          <p:nvPr/>
        </p:nvSpPr>
        <p:spPr bwMode="auto">
          <a:xfrm>
            <a:off x="1697038" y="-144463"/>
            <a:ext cx="304800" cy="304801"/>
          </a:xfrm>
          <a:prstGeom prst="rect">
            <a:avLst/>
          </a:prstGeom>
          <a:noFill/>
          <a:ln w="9525">
            <a:noFill/>
            <a:miter lim="800000"/>
            <a:headEnd/>
            <a:tailEnd/>
          </a:ln>
        </p:spPr>
        <p:txBody>
          <a:bodyPr/>
          <a:lstStyle/>
          <a:p>
            <a:endParaRPr lang="en-US"/>
          </a:p>
        </p:txBody>
      </p:sp>
      <p:sp>
        <p:nvSpPr>
          <p:cNvPr id="2063" name="AutoShape 23" descr="Related image"/>
          <p:cNvSpPr>
            <a:spLocks noChangeAspect="1" noChangeArrowheads="1"/>
          </p:cNvSpPr>
          <p:nvPr/>
        </p:nvSpPr>
        <p:spPr bwMode="auto">
          <a:xfrm>
            <a:off x="1697038" y="-144463"/>
            <a:ext cx="304800" cy="304801"/>
          </a:xfrm>
          <a:prstGeom prst="rect">
            <a:avLst/>
          </a:prstGeom>
          <a:noFill/>
          <a:ln w="9525">
            <a:noFill/>
            <a:miter lim="800000"/>
            <a:headEnd/>
            <a:tailEnd/>
          </a:ln>
        </p:spPr>
        <p:txBody>
          <a:bodyPr/>
          <a:lstStyle/>
          <a:p>
            <a:endParaRPr lang="en-US"/>
          </a:p>
        </p:txBody>
      </p:sp>
      <p:sp>
        <p:nvSpPr>
          <p:cNvPr id="44039" name="AutoShape 7" descr="Related image"/>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4041" name="AutoShape 9" descr="Related image"/>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4043" name="AutoShape 11" descr="Related image"/>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4045" name="AutoShape 13" descr="Image result for burn"/>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4047" name="AutoShape 15" descr="Image result for burn"/>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4049" name="AutoShape 17" descr="Related image"/>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4051" name="AutoShape 19" descr="Doctors develop dissolvable wound dressings."/>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4053" name="AutoShape 21" descr="Doctors develop dissolvable wound dressings."/>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1506" name="AutoShape 2" descr="Image result for triage"/>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7" name="Picture 26">
            <a:extLst>
              <a:ext uri="{FF2B5EF4-FFF2-40B4-BE49-F238E27FC236}">
                <a16:creationId xmlns:a16="http://schemas.microsoft.com/office/drawing/2014/main" id="{6D5DB6AB-3BF5-4EEC-BF98-E61A8ACB68BC}"/>
              </a:ext>
            </a:extLst>
          </p:cNvPr>
          <p:cNvPicPr>
            <a:picLocks noChangeAspect="1"/>
          </p:cNvPicPr>
          <p:nvPr/>
        </p:nvPicPr>
        <p:blipFill>
          <a:blip r:embed="rId3"/>
          <a:stretch>
            <a:fillRect/>
          </a:stretch>
        </p:blipFill>
        <p:spPr>
          <a:xfrm>
            <a:off x="0" y="1910925"/>
            <a:ext cx="10744200" cy="1594275"/>
          </a:xfrm>
          <a:prstGeom prst="rect">
            <a:avLst/>
          </a:prstGeom>
        </p:spPr>
      </p:pic>
      <p:sp>
        <p:nvSpPr>
          <p:cNvPr id="2" name="Rectangle 1">
            <a:extLst>
              <a:ext uri="{FF2B5EF4-FFF2-40B4-BE49-F238E27FC236}">
                <a16:creationId xmlns:a16="http://schemas.microsoft.com/office/drawing/2014/main" id="{31D64143-5090-4FB6-96A5-00F37A85D32B}"/>
              </a:ext>
            </a:extLst>
          </p:cNvPr>
          <p:cNvSpPr/>
          <p:nvPr/>
        </p:nvSpPr>
        <p:spPr>
          <a:xfrm>
            <a:off x="0" y="2029361"/>
            <a:ext cx="10439400" cy="1323439"/>
          </a:xfrm>
          <a:prstGeom prst="rect">
            <a:avLst/>
          </a:prstGeom>
        </p:spPr>
        <p:txBody>
          <a:bodyPr wrap="square">
            <a:spAutoFit/>
          </a:bodyPr>
          <a:lstStyle/>
          <a:p>
            <a:r>
              <a:rPr lang="hi-IN" sz="4000" b="1" dirty="0">
                <a:solidFill>
                  <a:schemeClr val="bg1"/>
                </a:solidFill>
                <a:latin typeface="Open sans" panose="020B0606030504020204"/>
                <a:cs typeface="Arial" pitchFamily="34" charset="0"/>
              </a:rPr>
              <a:t>बीडब्ल्यूए-बैक्टीरिया, वायरस, रिकेटिसिया और कवक के संकेत और उपदंश</a:t>
            </a:r>
            <a:endParaRPr lang="en-US" sz="4000" b="1" dirty="0">
              <a:solidFill>
                <a:schemeClr val="bg1"/>
              </a:solidFill>
              <a:latin typeface="Open sans" panose="020B0606030504020204"/>
              <a:cs typeface="Arial" pitchFamily="34" charset="0"/>
            </a:endParaRPr>
          </a:p>
        </p:txBody>
      </p:sp>
      <p:pic>
        <p:nvPicPr>
          <p:cNvPr id="28" name="object 4">
            <a:extLst>
              <a:ext uri="{FF2B5EF4-FFF2-40B4-BE49-F238E27FC236}">
                <a16:creationId xmlns:a16="http://schemas.microsoft.com/office/drawing/2014/main" id="{03E92EE8-D202-4BB1-8AF2-C60B38FB7498}"/>
              </a:ext>
            </a:extLst>
          </p:cNvPr>
          <p:cNvPicPr/>
          <p:nvPr/>
        </p:nvPicPr>
        <p:blipFill rotWithShape="1">
          <a:blip r:embed="rId4" cstate="print"/>
          <a:srcRect r="21695"/>
          <a:stretch/>
        </p:blipFill>
        <p:spPr>
          <a:xfrm>
            <a:off x="10741032" y="27603"/>
            <a:ext cx="1436668" cy="1088879"/>
          </a:xfrm>
          <a:prstGeom prst="rect">
            <a:avLst/>
          </a:prstGeom>
        </p:spPr>
      </p:pic>
      <p:pic>
        <p:nvPicPr>
          <p:cNvPr id="29" name="Picture 28">
            <a:extLst>
              <a:ext uri="{FF2B5EF4-FFF2-40B4-BE49-F238E27FC236}">
                <a16:creationId xmlns:a16="http://schemas.microsoft.com/office/drawing/2014/main" id="{2C457323-C724-40EE-A5E5-522E9396C8C9}"/>
              </a:ext>
            </a:extLst>
          </p:cNvPr>
          <p:cNvPicPr>
            <a:picLocks noChangeAspect="1"/>
          </p:cNvPicPr>
          <p:nvPr/>
        </p:nvPicPr>
        <p:blipFill>
          <a:blip r:embed="rId5"/>
          <a:stretch>
            <a:fillRect/>
          </a:stretch>
        </p:blipFill>
        <p:spPr>
          <a:xfrm>
            <a:off x="234651" y="117884"/>
            <a:ext cx="1384533" cy="941482"/>
          </a:xfrm>
          <a:prstGeom prst="rect">
            <a:avLst/>
          </a:prstGeom>
        </p:spPr>
      </p:pic>
      <p:pic>
        <p:nvPicPr>
          <p:cNvPr id="30" name="Picture 2" descr="Federal Emergency Management Agency (FEMA) Chemical, Biological,  Radiological, and Nuclear (CBRN) Office: Chemical Portfolio Ove">
            <a:extLst>
              <a:ext uri="{FF2B5EF4-FFF2-40B4-BE49-F238E27FC236}">
                <a16:creationId xmlns:a16="http://schemas.microsoft.com/office/drawing/2014/main" id="{AB24C149-049B-4FB7-8346-69B7C204D7B5}"/>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68961" y="0"/>
            <a:ext cx="1848682" cy="1848678"/>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5">
            <a:extLst>
              <a:ext uri="{FF2B5EF4-FFF2-40B4-BE49-F238E27FC236}">
                <a16:creationId xmlns:a16="http://schemas.microsoft.com/office/drawing/2014/main" id="{B9E5E85E-E61B-44A5-A715-39067B33A565}"/>
              </a:ext>
            </a:extLst>
          </p:cNvPr>
          <p:cNvPicPr>
            <a:picLocks noChangeAspect="1"/>
          </p:cNvPicPr>
          <p:nvPr/>
        </p:nvPicPr>
        <p:blipFill>
          <a:blip r:embed="rId7"/>
          <a:stretch>
            <a:fillRect/>
          </a:stretch>
        </p:blipFill>
        <p:spPr>
          <a:xfrm>
            <a:off x="0" y="5600889"/>
            <a:ext cx="12192000" cy="1261872"/>
          </a:xfrm>
          <a:prstGeom prst="rect">
            <a:avLst/>
          </a:prstGeom>
        </p:spPr>
      </p:pic>
      <p:sp>
        <p:nvSpPr>
          <p:cNvPr id="4" name="TextBox 3">
            <a:extLst>
              <a:ext uri="{FF2B5EF4-FFF2-40B4-BE49-F238E27FC236}">
                <a16:creationId xmlns:a16="http://schemas.microsoft.com/office/drawing/2014/main" id="{BEC77904-FBA2-9B0E-4AAE-46B6804A9582}"/>
              </a:ext>
            </a:extLst>
          </p:cNvPr>
          <p:cNvSpPr txBox="1"/>
          <p:nvPr/>
        </p:nvSpPr>
        <p:spPr>
          <a:xfrm>
            <a:off x="6477000" y="6041930"/>
            <a:ext cx="6206490" cy="675441"/>
          </a:xfrm>
          <a:prstGeom prst="rect">
            <a:avLst/>
          </a:prstGeom>
          <a:noFill/>
        </p:spPr>
        <p:txBody>
          <a:bodyPr wrap="square">
            <a:spAutoFit/>
          </a:bodyPr>
          <a:lstStyle/>
          <a:p>
            <a:pPr>
              <a:lnSpc>
                <a:spcPct val="107000"/>
              </a:lnSpc>
              <a:spcAft>
                <a:spcPts val="800"/>
              </a:spcAft>
              <a:buNone/>
            </a:pPr>
            <a:r>
              <a:rPr lang="hi-IN" sz="3600" b="1" dirty="0">
                <a:effectLst/>
                <a:latin typeface="Kruti Dev 092" pitchFamily="2" charset="0"/>
                <a:ea typeface="Calibri" panose="020F0502020204030204" pitchFamily="34" charset="0"/>
                <a:cs typeface="Mangal" panose="02040503050203030202" pitchFamily="18" charset="0"/>
              </a:rPr>
              <a:t>सिपाही/</a:t>
            </a:r>
            <a:r>
              <a:rPr lang="hi-IN" sz="3600" b="1" dirty="0" err="1">
                <a:effectLst/>
                <a:latin typeface="Kruti Dev 092" pitchFamily="2" charset="0"/>
                <a:ea typeface="Calibri" panose="020F0502020204030204" pitchFamily="34" charset="0"/>
                <a:cs typeface="Mangal" panose="02040503050203030202" pitchFamily="18" charset="0"/>
              </a:rPr>
              <a:t>जीडी</a:t>
            </a:r>
            <a:r>
              <a:rPr lang="hi-IN" sz="3600" b="1" dirty="0">
                <a:effectLst/>
                <a:latin typeface="Kruti Dev 092" pitchFamily="2" charset="0"/>
                <a:ea typeface="Calibri" panose="020F0502020204030204" pitchFamily="34" charset="0"/>
                <a:cs typeface="Mangal" panose="02040503050203030202" pitchFamily="18" charset="0"/>
              </a:rPr>
              <a:t> </a:t>
            </a:r>
            <a:r>
              <a:rPr lang="hi-IN" sz="3600" b="1" dirty="0" err="1">
                <a:effectLst/>
                <a:latin typeface="Kruti Dev 092" pitchFamily="2" charset="0"/>
                <a:ea typeface="Calibri" panose="020F0502020204030204" pitchFamily="34" charset="0"/>
                <a:cs typeface="Mangal" panose="02040503050203030202" pitchFamily="18" charset="0"/>
              </a:rPr>
              <a:t>रामनिवास</a:t>
            </a:r>
            <a:r>
              <a:rPr lang="hi-IN" sz="3600" b="1" dirty="0">
                <a:effectLst/>
                <a:latin typeface="Kruti Dev 092" pitchFamily="2" charset="0"/>
                <a:ea typeface="Calibri" panose="020F0502020204030204" pitchFamily="34" charset="0"/>
                <a:cs typeface="Mangal" panose="02040503050203030202" pitchFamily="18" charset="0"/>
              </a:rPr>
              <a:t> राठौर</a:t>
            </a:r>
            <a:endParaRPr lang="en-IN" sz="4400" b="1" dirty="0">
              <a:effectLst/>
              <a:latin typeface="Calibri" panose="020F0502020204030204" pitchFamily="34" charset="0"/>
              <a:ea typeface="Calibri" panose="020F0502020204030204" pitchFamily="34" charset="0"/>
              <a:cs typeface="Mangal" panose="02040503050203030202"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676400"/>
            <a:ext cx="3352800" cy="3429000"/>
          </a:xfrm>
        </p:spPr>
        <p:txBody>
          <a:bodyPr>
            <a:noAutofit/>
          </a:bodyPr>
          <a:lstStyle/>
          <a:p>
            <a:r>
              <a:rPr lang="hi-IN" sz="4000" b="1" dirty="0">
                <a:solidFill>
                  <a:srgbClr val="C00000"/>
                </a:solidFill>
                <a:latin typeface="Open sans"/>
                <a:cs typeface="Arial" pitchFamily="34" charset="0"/>
              </a:rPr>
              <a:t>विशिष्ट जीवाणु बीडब्ल्यूए के संकेत और लक्षण</a:t>
            </a:r>
            <a:endParaRPr lang="en-US" sz="4000" b="1" dirty="0">
              <a:solidFill>
                <a:srgbClr val="C00000"/>
              </a:solidFill>
              <a:latin typeface="Open sans"/>
              <a:cs typeface="Arial" pitchFamily="34" charset="0"/>
            </a:endParaRPr>
          </a:p>
        </p:txBody>
      </p:sp>
      <p:pic>
        <p:nvPicPr>
          <p:cNvPr id="8" name="object 4">
            <a:extLst>
              <a:ext uri="{FF2B5EF4-FFF2-40B4-BE49-F238E27FC236}">
                <a16:creationId xmlns:a16="http://schemas.microsoft.com/office/drawing/2014/main" id="{78BBCF63-65E9-4320-869F-8A95B9D181DB}"/>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6059FF18-5A93-4081-BEBC-6FF97570A860}"/>
              </a:ext>
            </a:extLst>
          </p:cNvPr>
          <p:cNvPicPr>
            <a:picLocks noChangeAspect="1"/>
          </p:cNvPicPr>
          <p:nvPr/>
        </p:nvPicPr>
        <p:blipFill>
          <a:blip r:embed="rId3"/>
          <a:stretch>
            <a:fillRect/>
          </a:stretch>
        </p:blipFill>
        <p:spPr>
          <a:xfrm>
            <a:off x="234651" y="117884"/>
            <a:ext cx="1384533" cy="941482"/>
          </a:xfrm>
          <a:prstGeom prst="rect">
            <a:avLst/>
          </a:prstGeom>
        </p:spPr>
      </p:pic>
      <p:sp>
        <p:nvSpPr>
          <p:cNvPr id="11" name="Content Placeholder 2">
            <a:extLst>
              <a:ext uri="{FF2B5EF4-FFF2-40B4-BE49-F238E27FC236}">
                <a16:creationId xmlns:a16="http://schemas.microsoft.com/office/drawing/2014/main" id="{666C44C9-9FE0-4C08-90A6-DC728172E558}"/>
              </a:ext>
            </a:extLst>
          </p:cNvPr>
          <p:cNvSpPr>
            <a:spLocks noGrp="1"/>
          </p:cNvSpPr>
          <p:nvPr>
            <p:ph idx="1"/>
          </p:nvPr>
        </p:nvSpPr>
        <p:spPr>
          <a:xfrm>
            <a:off x="4572000" y="1219200"/>
            <a:ext cx="7086600" cy="5257800"/>
          </a:xfrm>
        </p:spPr>
        <p:txBody>
          <a:bodyPr>
            <a:noAutofit/>
          </a:bodyPr>
          <a:lstStyle/>
          <a:p>
            <a:pPr algn="just">
              <a:buFont typeface="Wingdings" pitchFamily="2" charset="2"/>
              <a:buChar char="§"/>
            </a:pPr>
            <a:r>
              <a:rPr lang="hi-IN" sz="2400" dirty="0">
                <a:latin typeface="Arial" pitchFamily="34" charset="0"/>
                <a:cs typeface="Arial" pitchFamily="34" charset="0"/>
              </a:rPr>
              <a:t>प्राकृतिक रूप से अधिग्रहित बीमारी में मनुष्यों के लिए संक्रमण का प्राकृतिक स्रोत संक्रमित पशुधन और जंगली जानवर या दूषित पशु उत्पाद हैं।
मानव से मानव संचरण दुर्लभ है और केवल त्वचीय एंथ्रेक्स के साथ रिपोर्ट किया जाता है। 
इनहेलेशन एंथ्रेक्स कुछ व्यवसायों में रिपोर्ट किया जाता है जहां बीजाणुओं को दूषित पशु उत्पादों जैसे पशु बाल प्रसंस्करण से हवा में मजबूर किया जा सकता है।
 व्यावसायिक जोखिम समूहों में पशु चिकित्सक, पशु संचालक, बूचड़खाने के कर्मचारी और प्रयोगशाला कर्मचारी शामिल हैं।</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522277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0"/>
            <a:ext cx="3276600" cy="2133600"/>
          </a:xfrm>
        </p:spPr>
        <p:txBody>
          <a:bodyPr>
            <a:noAutofit/>
          </a:bodyPr>
          <a:lstStyle/>
          <a:p>
            <a:r>
              <a:rPr lang="hi-IN" sz="4000" b="1" dirty="0">
                <a:solidFill>
                  <a:srgbClr val="C00000"/>
                </a:solidFill>
                <a:latin typeface="Open sans"/>
                <a:cs typeface="Arial" pitchFamily="34" charset="0"/>
              </a:rPr>
              <a:t>संकेत</a:t>
            </a:r>
            <a:br>
              <a:rPr lang="hi-IN" sz="4000" b="1" dirty="0">
                <a:solidFill>
                  <a:srgbClr val="C00000"/>
                </a:solidFill>
                <a:latin typeface="Open sans"/>
                <a:cs typeface="Arial" pitchFamily="34" charset="0"/>
              </a:rPr>
            </a:br>
            <a:r>
              <a:rPr lang="hi-IN" sz="4000" b="1" dirty="0">
                <a:solidFill>
                  <a:srgbClr val="C00000"/>
                </a:solidFill>
                <a:latin typeface="Open sans"/>
                <a:cs typeface="Arial" pitchFamily="34" charset="0"/>
              </a:rPr>
              <a:t> और लक्षण</a:t>
            </a:r>
            <a:endParaRPr lang="en-US" sz="4000" b="1" dirty="0">
              <a:solidFill>
                <a:srgbClr val="C00000"/>
              </a:solidFill>
              <a:latin typeface="Open sans"/>
              <a:cs typeface="Arial" pitchFamily="34" charset="0"/>
            </a:endParaRPr>
          </a:p>
        </p:txBody>
      </p:sp>
      <p:sp>
        <p:nvSpPr>
          <p:cNvPr id="3" name="Content Placeholder 2"/>
          <p:cNvSpPr>
            <a:spLocks noGrp="1"/>
          </p:cNvSpPr>
          <p:nvPr>
            <p:ph idx="1"/>
          </p:nvPr>
        </p:nvSpPr>
        <p:spPr>
          <a:xfrm>
            <a:off x="4648200" y="1295400"/>
            <a:ext cx="7086600" cy="5105400"/>
          </a:xfrm>
        </p:spPr>
        <p:txBody>
          <a:bodyPr>
            <a:noAutofit/>
          </a:bodyPr>
          <a:lstStyle/>
          <a:p>
            <a:pPr>
              <a:lnSpc>
                <a:spcPct val="150000"/>
              </a:lnSpc>
              <a:buFont typeface="Wingdings" pitchFamily="2" charset="2"/>
              <a:buChar char="§"/>
            </a:pPr>
            <a:r>
              <a:rPr lang="hi-IN" sz="2800" dirty="0">
                <a:latin typeface="Open sans"/>
                <a:cs typeface="Arial" pitchFamily="34" charset="0"/>
              </a:rPr>
              <a:t>बुखार और थकान
इसके बाद थोड़ा सुधार हुआ और फिर गंभीर श्वसन समस्याओं की अचानक शुरुआत।
सदमा।
निमोनिया और 2-3 दिनों के भीतर मृत्यु।</a:t>
            </a:r>
            <a:endParaRPr lang="en-US" sz="2800" dirty="0">
              <a:latin typeface="Arial" pitchFamily="34" charset="0"/>
              <a:cs typeface="Arial" pitchFamily="34" charset="0"/>
            </a:endParaRPr>
          </a:p>
        </p:txBody>
      </p:sp>
      <p:pic>
        <p:nvPicPr>
          <p:cNvPr id="10" name="object 4">
            <a:extLst>
              <a:ext uri="{FF2B5EF4-FFF2-40B4-BE49-F238E27FC236}">
                <a16:creationId xmlns:a16="http://schemas.microsoft.com/office/drawing/2014/main" id="{73966570-9593-467A-95F5-B67C4AC022B9}"/>
              </a:ext>
            </a:extLst>
          </p:cNvPr>
          <p:cNvPicPr/>
          <p:nvPr/>
        </p:nvPicPr>
        <p:blipFill rotWithShape="1">
          <a:blip r:embed="rId2" cstate="print"/>
          <a:srcRect r="21695"/>
          <a:stretch/>
        </p:blipFill>
        <p:spPr>
          <a:xfrm>
            <a:off x="10741032" y="27603"/>
            <a:ext cx="1436668" cy="1088879"/>
          </a:xfrm>
          <a:prstGeom prst="rect">
            <a:avLst/>
          </a:prstGeom>
        </p:spPr>
      </p:pic>
      <p:pic>
        <p:nvPicPr>
          <p:cNvPr id="11" name="Picture 10">
            <a:extLst>
              <a:ext uri="{FF2B5EF4-FFF2-40B4-BE49-F238E27FC236}">
                <a16:creationId xmlns:a16="http://schemas.microsoft.com/office/drawing/2014/main" id="{24D45270-ECA3-4226-A412-8D004B14E290}"/>
              </a:ext>
            </a:extLst>
          </p:cNvPr>
          <p:cNvPicPr>
            <a:picLocks noChangeAspect="1"/>
          </p:cNvPicPr>
          <p:nvPr/>
        </p:nvPicPr>
        <p:blipFill>
          <a:blip r:embed="rId3"/>
          <a:stretch>
            <a:fillRect/>
          </a:stretch>
        </p:blipFill>
        <p:spPr>
          <a:xfrm>
            <a:off x="234651" y="117884"/>
            <a:ext cx="1384533" cy="941482"/>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819400"/>
            <a:ext cx="2667000" cy="762000"/>
          </a:xfrm>
        </p:spPr>
        <p:txBody>
          <a:bodyPr>
            <a:noAutofit/>
          </a:bodyPr>
          <a:lstStyle/>
          <a:p>
            <a:r>
              <a:rPr lang="hi-IN" sz="4000" b="1" dirty="0">
                <a:solidFill>
                  <a:srgbClr val="C00000"/>
                </a:solidFill>
                <a:latin typeface="Open sans"/>
                <a:cs typeface="Arial" pitchFamily="34" charset="0"/>
              </a:rPr>
              <a:t>प्लेग</a:t>
            </a:r>
            <a:endParaRPr lang="en-US" sz="4000" b="1" dirty="0">
              <a:solidFill>
                <a:srgbClr val="C00000"/>
              </a:solidFill>
              <a:latin typeface="Open sans"/>
              <a:cs typeface="Arial" pitchFamily="34" charset="0"/>
            </a:endParaRPr>
          </a:p>
        </p:txBody>
      </p:sp>
      <p:sp>
        <p:nvSpPr>
          <p:cNvPr id="3" name="Content Placeholder 2"/>
          <p:cNvSpPr>
            <a:spLocks noGrp="1"/>
          </p:cNvSpPr>
          <p:nvPr>
            <p:ph idx="1"/>
          </p:nvPr>
        </p:nvSpPr>
        <p:spPr>
          <a:xfrm>
            <a:off x="4648200" y="1143000"/>
            <a:ext cx="6934200" cy="5105400"/>
          </a:xfrm>
        </p:spPr>
        <p:txBody>
          <a:bodyPr>
            <a:noAutofit/>
          </a:bodyPr>
          <a:lstStyle/>
          <a:p>
            <a:pPr algn="just">
              <a:lnSpc>
                <a:spcPct val="150000"/>
              </a:lnSpc>
              <a:buFont typeface="Wingdings" pitchFamily="2" charset="2"/>
              <a:buChar char="§"/>
            </a:pPr>
            <a:r>
              <a:rPr lang="hi-IN" sz="2500" dirty="0">
                <a:latin typeface="Arial" pitchFamily="34" charset="0"/>
                <a:cs typeface="Arial" pitchFamily="34" charset="0"/>
              </a:rPr>
              <a:t>प्रेरक जीव: यर्सिनिया कीट
प्रभावी खुराक: 100-500 जीव
प्रवेश: एक कृंतक (चूहों) पिस्सू द्वारा काटना जो प्लेग वायरस को ले जा रहा है या एक संक्रमित जानवर को संभाल रहा है।
कृन्तकों के बीच और मनुष्यों में पिस्सू के काटने या पिस्सू के चेहरों के अंतर्ग्रहण से प्रेषित होता है।</a:t>
            </a:r>
            <a:endParaRPr lang="en-US" sz="2500" dirty="0">
              <a:latin typeface="Arial" pitchFamily="34" charset="0"/>
              <a:cs typeface="Arial" pitchFamily="34" charset="0"/>
            </a:endParaRPr>
          </a:p>
        </p:txBody>
      </p:sp>
      <p:pic>
        <p:nvPicPr>
          <p:cNvPr id="8" name="object 4">
            <a:extLst>
              <a:ext uri="{FF2B5EF4-FFF2-40B4-BE49-F238E27FC236}">
                <a16:creationId xmlns:a16="http://schemas.microsoft.com/office/drawing/2014/main" id="{272C4A0E-FF6B-49FE-A4E5-3768DE186E5C}"/>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0BB52657-498B-4D10-B660-3CDCEF7D9E9B}"/>
              </a:ext>
            </a:extLst>
          </p:cNvPr>
          <p:cNvPicPr>
            <a:picLocks noChangeAspect="1"/>
          </p:cNvPicPr>
          <p:nvPr/>
        </p:nvPicPr>
        <p:blipFill>
          <a:blip r:embed="rId3"/>
          <a:stretch>
            <a:fillRect/>
          </a:stretch>
        </p:blipFill>
        <p:spPr>
          <a:xfrm>
            <a:off x="234651" y="117884"/>
            <a:ext cx="1384533" cy="941482"/>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971800"/>
            <a:ext cx="2667000" cy="762000"/>
          </a:xfrm>
        </p:spPr>
        <p:txBody>
          <a:bodyPr>
            <a:noAutofit/>
          </a:bodyPr>
          <a:lstStyle/>
          <a:p>
            <a:r>
              <a:rPr lang="hi-IN" sz="4000" b="1" dirty="0">
                <a:solidFill>
                  <a:srgbClr val="C00000"/>
                </a:solidFill>
                <a:latin typeface="Open sans"/>
                <a:cs typeface="Arial" pitchFamily="34" charset="0"/>
              </a:rPr>
              <a:t>प्लेग</a:t>
            </a:r>
            <a:endParaRPr lang="en-US" sz="4000" b="1" dirty="0">
              <a:solidFill>
                <a:srgbClr val="C00000"/>
              </a:solidFill>
              <a:latin typeface="Open sans"/>
              <a:cs typeface="Arial" pitchFamily="34" charset="0"/>
            </a:endParaRPr>
          </a:p>
        </p:txBody>
      </p:sp>
      <p:sp>
        <p:nvSpPr>
          <p:cNvPr id="3" name="Content Placeholder 2"/>
          <p:cNvSpPr>
            <a:spLocks noGrp="1"/>
          </p:cNvSpPr>
          <p:nvPr>
            <p:ph idx="1"/>
          </p:nvPr>
        </p:nvSpPr>
        <p:spPr>
          <a:xfrm>
            <a:off x="4648200" y="2209800"/>
            <a:ext cx="6781800" cy="2743200"/>
          </a:xfrm>
        </p:spPr>
        <p:txBody>
          <a:bodyPr>
            <a:noAutofit/>
          </a:bodyPr>
          <a:lstStyle/>
          <a:p>
            <a:pPr algn="just">
              <a:lnSpc>
                <a:spcPct val="150000"/>
              </a:lnSpc>
              <a:buFont typeface="Wingdings" pitchFamily="2" charset="2"/>
              <a:buChar char="§"/>
            </a:pPr>
            <a:r>
              <a:rPr lang="hi-IN" sz="2500" dirty="0">
                <a:latin typeface="Arial" pitchFamily="34" charset="0"/>
                <a:cs typeface="Arial" pitchFamily="34" charset="0"/>
              </a:rPr>
              <a:t>यह मानव से मानव में भी प्रेषित हो सकता है जब एक प्लेग पीड़ित निमोनिया विकसित करता है और खांसी से संक्रमित बूंदों को फैलाता है और महामारी का शुरुआती बिंदु हो सकता है।</a:t>
            </a:r>
            <a:endParaRPr lang="en-US" sz="2500" dirty="0">
              <a:latin typeface="Arial" pitchFamily="34" charset="0"/>
              <a:cs typeface="Arial" pitchFamily="34" charset="0"/>
            </a:endParaRPr>
          </a:p>
        </p:txBody>
      </p:sp>
      <p:pic>
        <p:nvPicPr>
          <p:cNvPr id="8" name="object 4">
            <a:extLst>
              <a:ext uri="{FF2B5EF4-FFF2-40B4-BE49-F238E27FC236}">
                <a16:creationId xmlns:a16="http://schemas.microsoft.com/office/drawing/2014/main" id="{272C4A0E-FF6B-49FE-A4E5-3768DE186E5C}"/>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0BB52657-498B-4D10-B660-3CDCEF7D9E9B}"/>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162750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362200"/>
            <a:ext cx="3124200" cy="2209800"/>
          </a:xfrm>
        </p:spPr>
        <p:txBody>
          <a:bodyPr>
            <a:noAutofit/>
          </a:bodyPr>
          <a:lstStyle/>
          <a:p>
            <a:r>
              <a:rPr lang="hi-IN" sz="4000" b="1" dirty="0">
                <a:solidFill>
                  <a:srgbClr val="C00000"/>
                </a:solidFill>
                <a:latin typeface="Open sans"/>
                <a:cs typeface="Arial" pitchFamily="34" charset="0"/>
              </a:rPr>
              <a:t>संकेत</a:t>
            </a:r>
            <a:br>
              <a:rPr lang="hi-IN" sz="4000" b="1" dirty="0">
                <a:solidFill>
                  <a:srgbClr val="C00000"/>
                </a:solidFill>
                <a:latin typeface="Open sans"/>
                <a:cs typeface="Arial" pitchFamily="34" charset="0"/>
              </a:rPr>
            </a:br>
            <a:r>
              <a:rPr lang="hi-IN" sz="4000" b="1" dirty="0">
                <a:solidFill>
                  <a:srgbClr val="C00000"/>
                </a:solidFill>
                <a:latin typeface="Open sans"/>
                <a:cs typeface="Arial" pitchFamily="34" charset="0"/>
              </a:rPr>
              <a:t> और लक्षण</a:t>
            </a:r>
            <a:endParaRPr lang="en-US" sz="4000" b="1" dirty="0">
              <a:solidFill>
                <a:srgbClr val="C00000"/>
              </a:solidFill>
              <a:latin typeface="Open sans"/>
              <a:cs typeface="Arial" pitchFamily="34" charset="0"/>
            </a:endParaRPr>
          </a:p>
        </p:txBody>
      </p:sp>
      <p:sp>
        <p:nvSpPr>
          <p:cNvPr id="3" name="Content Placeholder 2"/>
          <p:cNvSpPr>
            <a:spLocks noGrp="1"/>
          </p:cNvSpPr>
          <p:nvPr>
            <p:ph idx="1"/>
          </p:nvPr>
        </p:nvSpPr>
        <p:spPr>
          <a:xfrm>
            <a:off x="4419600" y="1295400"/>
            <a:ext cx="7315200" cy="5029200"/>
          </a:xfrm>
        </p:spPr>
        <p:txBody>
          <a:bodyPr>
            <a:noAutofit/>
          </a:bodyPr>
          <a:lstStyle/>
          <a:p>
            <a:pPr algn="ctr">
              <a:buNone/>
            </a:pPr>
            <a:r>
              <a:rPr lang="hi-IN" sz="2800" b="1" dirty="0">
                <a:latin typeface="Open sans"/>
                <a:cs typeface="Arial" pitchFamily="34" charset="0"/>
              </a:rPr>
              <a:t>बुबोनिक प्लेग</a:t>
            </a:r>
            <a:endParaRPr lang="en-US" sz="2800" b="1" dirty="0">
              <a:latin typeface="Open sans"/>
              <a:cs typeface="Arial" pitchFamily="34" charset="0"/>
            </a:endParaRPr>
          </a:p>
          <a:p>
            <a:pPr algn="ctr">
              <a:buNone/>
            </a:pPr>
            <a:r>
              <a:rPr lang="hi-IN" sz="2800" dirty="0">
                <a:latin typeface="Open sans"/>
                <a:cs typeface="Arial" pitchFamily="34" charset="0"/>
              </a:rPr>
              <a:t>बहुत दर्दनाक, सूजन और अक्सर गर्म करने के लिए आउच लिम्फ नोड एक </a:t>
            </a:r>
            <a:r>
              <a:rPr lang="en-US" sz="2800" dirty="0">
                <a:latin typeface="Open sans"/>
                <a:cs typeface="Arial" pitchFamily="34" charset="0"/>
              </a:rPr>
              <a:t>bubo </a:t>
            </a:r>
            <a:r>
              <a:rPr lang="hi-IN" sz="2800" dirty="0">
                <a:latin typeface="Open sans"/>
                <a:cs typeface="Arial" pitchFamily="34" charset="0"/>
              </a:rPr>
              <a:t>कहा जाता है.
बुखार, सिरदर्द और सामान्य बीमारी।
त्वचा के घाव और संभावित रक्तस्राव।
अत्यधिक थकावट।
कृंतक पिस्सू, जंगली खरगोश, या बीमार या मृत मांसाहारियों के संभावित जोखिम का इतिहास।</a:t>
            </a:r>
            <a:endParaRPr lang="en-US" sz="2800" dirty="0">
              <a:latin typeface="Open sans"/>
              <a:cs typeface="Arial" pitchFamily="34" charset="0"/>
            </a:endParaRPr>
          </a:p>
        </p:txBody>
      </p:sp>
      <p:pic>
        <p:nvPicPr>
          <p:cNvPr id="11" name="object 4">
            <a:extLst>
              <a:ext uri="{FF2B5EF4-FFF2-40B4-BE49-F238E27FC236}">
                <a16:creationId xmlns:a16="http://schemas.microsoft.com/office/drawing/2014/main" id="{F7F0DA80-B847-4F5E-8BEA-B6060A28EE1A}"/>
              </a:ext>
            </a:extLst>
          </p:cNvPr>
          <p:cNvPicPr/>
          <p:nvPr/>
        </p:nvPicPr>
        <p:blipFill rotWithShape="1">
          <a:blip r:embed="rId2" cstate="print"/>
          <a:srcRect r="21695"/>
          <a:stretch/>
        </p:blipFill>
        <p:spPr>
          <a:xfrm>
            <a:off x="10741032" y="27603"/>
            <a:ext cx="1436668" cy="1088879"/>
          </a:xfrm>
          <a:prstGeom prst="rect">
            <a:avLst/>
          </a:prstGeom>
        </p:spPr>
      </p:pic>
      <p:pic>
        <p:nvPicPr>
          <p:cNvPr id="12" name="Picture 11">
            <a:extLst>
              <a:ext uri="{FF2B5EF4-FFF2-40B4-BE49-F238E27FC236}">
                <a16:creationId xmlns:a16="http://schemas.microsoft.com/office/drawing/2014/main" id="{11192600-53C4-477E-83D5-2BDCD119A298}"/>
              </a:ext>
            </a:extLst>
          </p:cNvPr>
          <p:cNvPicPr>
            <a:picLocks noChangeAspect="1"/>
          </p:cNvPicPr>
          <p:nvPr/>
        </p:nvPicPr>
        <p:blipFill>
          <a:blip r:embed="rId3"/>
          <a:stretch>
            <a:fillRect/>
          </a:stretch>
        </p:blipFill>
        <p:spPr>
          <a:xfrm>
            <a:off x="234651" y="117884"/>
            <a:ext cx="1384533" cy="941482"/>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590800"/>
            <a:ext cx="3429000" cy="1447800"/>
          </a:xfrm>
        </p:spPr>
        <p:txBody>
          <a:bodyPr>
            <a:noAutofit/>
          </a:bodyPr>
          <a:lstStyle/>
          <a:p>
            <a:r>
              <a:rPr lang="hi-IN" sz="4000" b="1" dirty="0">
                <a:solidFill>
                  <a:srgbClr val="C00000"/>
                </a:solidFill>
                <a:latin typeface="Open sans"/>
                <a:cs typeface="Arial" pitchFamily="34" charset="0"/>
              </a:rPr>
              <a:t>न्यूमोनिक प्लेग</a:t>
            </a:r>
            <a:endParaRPr lang="en-US" sz="4000" b="1" dirty="0">
              <a:solidFill>
                <a:srgbClr val="C00000"/>
              </a:solidFill>
              <a:latin typeface="Open sans"/>
              <a:cs typeface="Arial" pitchFamily="34" charset="0"/>
            </a:endParaRPr>
          </a:p>
        </p:txBody>
      </p:sp>
      <p:sp>
        <p:nvSpPr>
          <p:cNvPr id="3" name="Content Placeholder 2"/>
          <p:cNvSpPr>
            <a:spLocks noGrp="1"/>
          </p:cNvSpPr>
          <p:nvPr>
            <p:ph idx="1"/>
          </p:nvPr>
        </p:nvSpPr>
        <p:spPr>
          <a:xfrm>
            <a:off x="4191000" y="1295400"/>
            <a:ext cx="7696200" cy="4419600"/>
          </a:xfrm>
        </p:spPr>
        <p:txBody>
          <a:bodyPr>
            <a:noAutofit/>
          </a:bodyPr>
          <a:lstStyle/>
          <a:p>
            <a:pPr algn="just">
              <a:buFont typeface="Wingdings" pitchFamily="2" charset="2"/>
              <a:buChar char="§"/>
            </a:pPr>
            <a:r>
              <a:rPr lang="hi-IN" sz="2800" dirty="0">
                <a:latin typeface="Open sans"/>
                <a:cs typeface="Arial" pitchFamily="34" charset="0"/>
              </a:rPr>
              <a:t>बैक्टीरिया रक्त प्रवाह पर आक्रमण कर सकता है जिससे प्लेग सेप्टीसीमिया नामक गंभीर बीमारी हो सकती है। 
प्राथमिक न्यूमोनिक प्लेग की इनक्यूबेशन अवधि 1-3 दिन है और इसकी विशेषता है:
अत्यधिक निमोनिया।
तेज बुखार, ठंड लगना।
खांसी, खूनी थूक।
संभावित रक्तस्राव,
संचार विफलता और 
अंततः मौत।</a:t>
            </a:r>
            <a:endParaRPr lang="en-US" sz="2800" dirty="0">
              <a:latin typeface="Arial" pitchFamily="34" charset="0"/>
              <a:cs typeface="Arial" pitchFamily="34" charset="0"/>
            </a:endParaRPr>
          </a:p>
        </p:txBody>
      </p:sp>
      <p:pic>
        <p:nvPicPr>
          <p:cNvPr id="5" name="object 4">
            <a:extLst>
              <a:ext uri="{FF2B5EF4-FFF2-40B4-BE49-F238E27FC236}">
                <a16:creationId xmlns:a16="http://schemas.microsoft.com/office/drawing/2014/main" id="{7D4224A8-5363-4835-9DC4-F7A6F5412515}"/>
              </a:ext>
            </a:extLst>
          </p:cNvPr>
          <p:cNvPicPr/>
          <p:nvPr/>
        </p:nvPicPr>
        <p:blipFill rotWithShape="1">
          <a:blip r:embed="rId2" cstate="print"/>
          <a:srcRect r="21695"/>
          <a:stretch/>
        </p:blipFill>
        <p:spPr>
          <a:xfrm>
            <a:off x="10741032" y="27603"/>
            <a:ext cx="1436668" cy="1088879"/>
          </a:xfrm>
          <a:prstGeom prst="rect">
            <a:avLst/>
          </a:prstGeom>
        </p:spPr>
      </p:pic>
      <p:pic>
        <p:nvPicPr>
          <p:cNvPr id="6" name="Picture 5">
            <a:extLst>
              <a:ext uri="{FF2B5EF4-FFF2-40B4-BE49-F238E27FC236}">
                <a16:creationId xmlns:a16="http://schemas.microsoft.com/office/drawing/2014/main" id="{A413A59F-D453-4D46-AE3F-C5FFE0673475}"/>
              </a:ext>
            </a:extLst>
          </p:cNvPr>
          <p:cNvPicPr>
            <a:picLocks noChangeAspect="1"/>
          </p:cNvPicPr>
          <p:nvPr/>
        </p:nvPicPr>
        <p:blipFill>
          <a:blip r:embed="rId3"/>
          <a:stretch>
            <a:fillRect/>
          </a:stretch>
        </p:blipFill>
        <p:spPr>
          <a:xfrm>
            <a:off x="234651" y="117884"/>
            <a:ext cx="1384533" cy="941482"/>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24200"/>
            <a:ext cx="3200400" cy="762000"/>
          </a:xfrm>
        </p:spPr>
        <p:txBody>
          <a:bodyPr>
            <a:noAutofit/>
          </a:bodyPr>
          <a:lstStyle/>
          <a:p>
            <a:r>
              <a:rPr lang="hi-IN" sz="4000" b="1" dirty="0">
                <a:solidFill>
                  <a:srgbClr val="C00000"/>
                </a:solidFill>
                <a:latin typeface="Open sans"/>
                <a:cs typeface="Arial" pitchFamily="34" charset="0"/>
              </a:rPr>
              <a:t>तुलारेमिया</a:t>
            </a:r>
            <a:endParaRPr lang="en-US" sz="4000" b="1" dirty="0">
              <a:solidFill>
                <a:srgbClr val="C00000"/>
              </a:solidFill>
              <a:latin typeface="Open sans"/>
              <a:cs typeface="Arial" pitchFamily="34" charset="0"/>
            </a:endParaRPr>
          </a:p>
        </p:txBody>
      </p:sp>
      <p:sp>
        <p:nvSpPr>
          <p:cNvPr id="3" name="Content Placeholder 2"/>
          <p:cNvSpPr>
            <a:spLocks noGrp="1"/>
          </p:cNvSpPr>
          <p:nvPr>
            <p:ph idx="1"/>
          </p:nvPr>
        </p:nvSpPr>
        <p:spPr>
          <a:xfrm>
            <a:off x="4038600" y="1219200"/>
            <a:ext cx="7772400" cy="5105400"/>
          </a:xfrm>
        </p:spPr>
        <p:txBody>
          <a:bodyPr>
            <a:noAutofit/>
          </a:bodyPr>
          <a:lstStyle/>
          <a:p>
            <a:pPr algn="just">
              <a:buNone/>
            </a:pPr>
            <a:r>
              <a:rPr lang="hi-IN" sz="2600" b="1" u="sng" dirty="0">
                <a:latin typeface="Open sans"/>
                <a:cs typeface="Arial" pitchFamily="34" charset="0"/>
              </a:rPr>
              <a:t>प्रेरक जीव: </a:t>
            </a:r>
            <a:r>
              <a:rPr lang="hi-IN" sz="2600" u="sng" dirty="0">
                <a:latin typeface="Open sans"/>
                <a:cs typeface="Arial" pitchFamily="34" charset="0"/>
              </a:rPr>
              <a:t>फ्रांसिसेला टुलारेंसिस। 
सबसे संक्रामक रोगजनक बैक्टीरिया में से एक है जिसमें बीमारी पैदा करने के लिए कम से कम 10 जीवों की आवश्यकता होती है, जिससे यह एक संभावित जैव आतंकवादी हथियार बन जाता है। 
प्रभावी खुराक: 10-50 जीव।</a:t>
            </a:r>
            <a:r>
              <a:rPr lang="hi-IN" sz="2600" b="1" u="sng" dirty="0">
                <a:latin typeface="Open sans"/>
                <a:cs typeface="Arial" pitchFamily="34" charset="0"/>
              </a:rPr>
              <a:t>
प्रवेश: 
</a:t>
            </a:r>
            <a:r>
              <a:rPr lang="hi-IN" sz="2600" u="sng" dirty="0">
                <a:latin typeface="Open sans"/>
                <a:cs typeface="Arial" pitchFamily="34" charset="0"/>
              </a:rPr>
              <a:t>मनुष्य विविध पर्यावरणीय जोखिमों के माध्यम से आकस्मिक रूप से संक्रमित हो जाते हैं और गंभीर और कभी-कभी घातक बीमारी विकसित कर सकते हैं लेकिन दूसरों को संक्रमण नहीं पहुंचाते हैं। 
पानी, मिट्टी और वनस्पति में मौजूद बैक्टीरिया।</a:t>
            </a:r>
            <a:endParaRPr lang="en-US" sz="2600" dirty="0">
              <a:latin typeface="Open sans"/>
              <a:cs typeface="Arial" pitchFamily="34" charset="0"/>
            </a:endParaRPr>
          </a:p>
        </p:txBody>
      </p:sp>
      <p:pic>
        <p:nvPicPr>
          <p:cNvPr id="8" name="object 4">
            <a:extLst>
              <a:ext uri="{FF2B5EF4-FFF2-40B4-BE49-F238E27FC236}">
                <a16:creationId xmlns:a16="http://schemas.microsoft.com/office/drawing/2014/main" id="{610CFBEC-C63B-4568-B52F-5BD42291CF8D}"/>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FC799555-E001-4387-AA97-8C59C2859EE0}"/>
              </a:ext>
            </a:extLst>
          </p:cNvPr>
          <p:cNvPicPr>
            <a:picLocks noChangeAspect="1"/>
          </p:cNvPicPr>
          <p:nvPr/>
        </p:nvPicPr>
        <p:blipFill>
          <a:blip r:embed="rId3"/>
          <a:stretch>
            <a:fillRect/>
          </a:stretch>
        </p:blipFill>
        <p:spPr>
          <a:xfrm>
            <a:off x="234651" y="117884"/>
            <a:ext cx="1384533" cy="941482"/>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133600"/>
            <a:ext cx="2971800" cy="1905000"/>
          </a:xfrm>
        </p:spPr>
        <p:txBody>
          <a:bodyPr>
            <a:noAutofit/>
          </a:bodyPr>
          <a:lstStyle/>
          <a:p>
            <a:r>
              <a:rPr lang="hi-IN" sz="4000" b="1" dirty="0">
                <a:solidFill>
                  <a:srgbClr val="C00000"/>
                </a:solidFill>
                <a:latin typeface="Open sans"/>
                <a:cs typeface="Arial" pitchFamily="34" charset="0"/>
              </a:rPr>
              <a:t>संक्रमण का भंडार</a:t>
            </a:r>
            <a:endParaRPr lang="en-US" sz="4000" b="1" dirty="0">
              <a:solidFill>
                <a:srgbClr val="C00000"/>
              </a:solidFill>
              <a:latin typeface="Open sans"/>
              <a:cs typeface="Arial" pitchFamily="34" charset="0"/>
            </a:endParaRPr>
          </a:p>
        </p:txBody>
      </p:sp>
      <p:sp>
        <p:nvSpPr>
          <p:cNvPr id="3" name="Content Placeholder 2"/>
          <p:cNvSpPr>
            <a:spLocks noGrp="1"/>
          </p:cNvSpPr>
          <p:nvPr>
            <p:ph idx="1"/>
          </p:nvPr>
        </p:nvSpPr>
        <p:spPr>
          <a:xfrm>
            <a:off x="4191000" y="1143000"/>
            <a:ext cx="7391400" cy="4724400"/>
          </a:xfrm>
        </p:spPr>
        <p:txBody>
          <a:bodyPr>
            <a:noAutofit/>
          </a:bodyPr>
          <a:lstStyle/>
          <a:p>
            <a:pPr algn="just">
              <a:buFont typeface="Wingdings" pitchFamily="2" charset="2"/>
              <a:buChar char="§"/>
            </a:pPr>
            <a:r>
              <a:rPr lang="hi-IN" sz="2800" dirty="0">
                <a:latin typeface="Open sans"/>
                <a:cs typeface="Arial" pitchFamily="34" charset="0"/>
              </a:rPr>
              <a:t>चूहों, गिलहरी, खरगोशों और खरगोशों सहित विभिन्न प्रकार के छोटे स्तनधारी संक्रमण के प्राकृतिक भंडार हैं। 
वे टिक्स, मक्खियों और मच्छरों के काटने और दूषित वातावरण के संपर्क में आने से संक्रमण प्राप्त करते हैं। 
मनुष्य विभिन्न तरीकों से संक्रमित हो जाता है जिसमें संक्रमित आर्थ्रोपोड्स द्वारा काटना, संक्रामक जानवरों के ऊतकों या तरल पदार्थों को संभालना, दूषित पानी, भोजन या मिट्टी के सीधे संपर्क या अंतर्ग्रहण और संक्रामक एरोसोल का साँस लेना शामिल है।</a:t>
            </a:r>
            <a:endParaRPr lang="en-US" sz="2800" dirty="0">
              <a:latin typeface="Open sans"/>
              <a:cs typeface="Arial" pitchFamily="34" charset="0"/>
            </a:endParaRPr>
          </a:p>
        </p:txBody>
      </p:sp>
      <p:pic>
        <p:nvPicPr>
          <p:cNvPr id="8" name="object 4">
            <a:extLst>
              <a:ext uri="{FF2B5EF4-FFF2-40B4-BE49-F238E27FC236}">
                <a16:creationId xmlns:a16="http://schemas.microsoft.com/office/drawing/2014/main" id="{DA1EF741-F56A-408A-9370-229521DC2BEE}"/>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F0A68A20-8370-4449-914C-3480BD2F52D2}"/>
              </a:ext>
            </a:extLst>
          </p:cNvPr>
          <p:cNvPicPr>
            <a:picLocks noChangeAspect="1"/>
          </p:cNvPicPr>
          <p:nvPr/>
        </p:nvPicPr>
        <p:blipFill>
          <a:blip r:embed="rId3"/>
          <a:stretch>
            <a:fillRect/>
          </a:stretch>
        </p:blipFill>
        <p:spPr>
          <a:xfrm>
            <a:off x="234651" y="117884"/>
            <a:ext cx="1384533" cy="941482"/>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438400"/>
            <a:ext cx="3124200" cy="1981200"/>
          </a:xfrm>
        </p:spPr>
        <p:txBody>
          <a:bodyPr>
            <a:noAutofit/>
          </a:bodyPr>
          <a:lstStyle/>
          <a:p>
            <a:r>
              <a:rPr lang="hi-IN" sz="4000" b="1" dirty="0">
                <a:solidFill>
                  <a:srgbClr val="C00000"/>
                </a:solidFill>
                <a:latin typeface="Open sans"/>
                <a:cs typeface="Arial" pitchFamily="34" charset="0"/>
              </a:rPr>
              <a:t>संकेत</a:t>
            </a:r>
            <a:br>
              <a:rPr lang="hi-IN" sz="4000" b="1" dirty="0">
                <a:solidFill>
                  <a:srgbClr val="C00000"/>
                </a:solidFill>
                <a:latin typeface="Open sans"/>
                <a:cs typeface="Arial" pitchFamily="34" charset="0"/>
              </a:rPr>
            </a:br>
            <a:r>
              <a:rPr lang="hi-IN" sz="4000" b="1" dirty="0">
                <a:solidFill>
                  <a:srgbClr val="C00000"/>
                </a:solidFill>
                <a:latin typeface="Open sans"/>
                <a:cs typeface="Arial" pitchFamily="34" charset="0"/>
              </a:rPr>
              <a:t> और लक्षण</a:t>
            </a:r>
            <a:endParaRPr lang="en-US" sz="4000" b="1" dirty="0">
              <a:solidFill>
                <a:srgbClr val="C00000"/>
              </a:solidFill>
              <a:latin typeface="Open sans"/>
              <a:cs typeface="Arial" pitchFamily="34" charset="0"/>
            </a:endParaRPr>
          </a:p>
        </p:txBody>
      </p:sp>
      <p:sp>
        <p:nvSpPr>
          <p:cNvPr id="3" name="Content Placeholder 2"/>
          <p:cNvSpPr>
            <a:spLocks noGrp="1"/>
          </p:cNvSpPr>
          <p:nvPr>
            <p:ph idx="1"/>
          </p:nvPr>
        </p:nvSpPr>
        <p:spPr>
          <a:xfrm>
            <a:off x="4495800" y="1447800"/>
            <a:ext cx="7239000" cy="4495800"/>
          </a:xfrm>
        </p:spPr>
        <p:txBody>
          <a:bodyPr>
            <a:noAutofit/>
          </a:bodyPr>
          <a:lstStyle/>
          <a:p>
            <a:pPr>
              <a:buFont typeface="Wingdings" pitchFamily="2" charset="2"/>
              <a:buChar char="§"/>
            </a:pPr>
            <a:r>
              <a:rPr lang="hi-IN" sz="2800" dirty="0">
                <a:latin typeface="Open sans" panose="020B0606030504020204"/>
                <a:cs typeface="Arial" pitchFamily="34" charset="0"/>
              </a:rPr>
              <a:t>शुरुआत आमतौर पर बुखार के साथ अचानक होती है (38-40 डिग्री सेल्सियस)
सिरदर्द, अस्वस्थता और सामान्य बेचैनी
ठंड लगना और कठोरता
सामान्यीकृत शरीर में दर्द (अक्सर पीठ के निचले हिस्से में प्रमुख)
परेशान करने वाली खांसी
वजन घटना।</a:t>
            </a:r>
            <a:endParaRPr lang="en-US" sz="2800" dirty="0">
              <a:latin typeface="Arial" pitchFamily="34" charset="0"/>
              <a:cs typeface="Arial" pitchFamily="34" charset="0"/>
            </a:endParaRPr>
          </a:p>
        </p:txBody>
      </p:sp>
      <p:pic>
        <p:nvPicPr>
          <p:cNvPr id="10" name="object 4">
            <a:extLst>
              <a:ext uri="{FF2B5EF4-FFF2-40B4-BE49-F238E27FC236}">
                <a16:creationId xmlns:a16="http://schemas.microsoft.com/office/drawing/2014/main" id="{291E09B8-FF51-4D4D-ADBA-8DEEC80372C8}"/>
              </a:ext>
            </a:extLst>
          </p:cNvPr>
          <p:cNvPicPr/>
          <p:nvPr/>
        </p:nvPicPr>
        <p:blipFill rotWithShape="1">
          <a:blip r:embed="rId2" cstate="print"/>
          <a:srcRect r="21695"/>
          <a:stretch/>
        </p:blipFill>
        <p:spPr>
          <a:xfrm>
            <a:off x="10741032" y="27603"/>
            <a:ext cx="1436668" cy="1088879"/>
          </a:xfrm>
          <a:prstGeom prst="rect">
            <a:avLst/>
          </a:prstGeom>
        </p:spPr>
      </p:pic>
      <p:pic>
        <p:nvPicPr>
          <p:cNvPr id="11" name="Picture 10">
            <a:extLst>
              <a:ext uri="{FF2B5EF4-FFF2-40B4-BE49-F238E27FC236}">
                <a16:creationId xmlns:a16="http://schemas.microsoft.com/office/drawing/2014/main" id="{06C274B0-5587-477F-A2A3-9899334932F9}"/>
              </a:ext>
            </a:extLst>
          </p:cNvPr>
          <p:cNvPicPr>
            <a:picLocks noChangeAspect="1"/>
          </p:cNvPicPr>
          <p:nvPr/>
        </p:nvPicPr>
        <p:blipFill>
          <a:blip r:embed="rId3"/>
          <a:stretch>
            <a:fillRect/>
          </a:stretch>
        </p:blipFill>
        <p:spPr>
          <a:xfrm>
            <a:off x="234651" y="117884"/>
            <a:ext cx="1384533" cy="941482"/>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6917" y="3048000"/>
            <a:ext cx="2971800" cy="762000"/>
          </a:xfrm>
        </p:spPr>
        <p:txBody>
          <a:bodyPr>
            <a:noAutofit/>
          </a:bodyPr>
          <a:lstStyle/>
          <a:p>
            <a:r>
              <a:rPr lang="hi-IN" sz="4000" b="1" dirty="0">
                <a:solidFill>
                  <a:srgbClr val="C00000"/>
                </a:solidFill>
                <a:latin typeface="Open sans"/>
                <a:cs typeface="Arial" pitchFamily="34" charset="0"/>
              </a:rPr>
              <a:t>ग्लैंडर्स</a:t>
            </a:r>
            <a:endParaRPr lang="en-US" sz="4000" b="1" dirty="0">
              <a:solidFill>
                <a:srgbClr val="C00000"/>
              </a:solidFill>
              <a:latin typeface="Open sans"/>
              <a:cs typeface="Arial" pitchFamily="34" charset="0"/>
            </a:endParaRPr>
          </a:p>
        </p:txBody>
      </p:sp>
      <p:sp>
        <p:nvSpPr>
          <p:cNvPr id="3" name="Content Placeholder 2"/>
          <p:cNvSpPr>
            <a:spLocks noGrp="1"/>
          </p:cNvSpPr>
          <p:nvPr>
            <p:ph idx="1"/>
          </p:nvPr>
        </p:nvSpPr>
        <p:spPr>
          <a:xfrm>
            <a:off x="4495800" y="990600"/>
            <a:ext cx="7391400" cy="5715000"/>
          </a:xfrm>
        </p:spPr>
        <p:txBody>
          <a:bodyPr>
            <a:noAutofit/>
          </a:bodyPr>
          <a:lstStyle/>
          <a:p>
            <a:pPr algn="just">
              <a:lnSpc>
                <a:spcPct val="150000"/>
              </a:lnSpc>
              <a:buFont typeface="Wingdings" pitchFamily="2" charset="2"/>
              <a:buChar char="§"/>
            </a:pPr>
            <a:r>
              <a:rPr lang="hi-IN" sz="2800" dirty="0">
                <a:latin typeface="Open sans" panose="020B0606030504020204"/>
                <a:cs typeface="Arial" pitchFamily="34" charset="0"/>
              </a:rPr>
              <a:t>यह मुख्य रूप से घोड़ों, खच्चरों और गधों की बीमारी है। 
मनुष्यों में यह रोग चार मूल रूपों में हो सकता है।
तीव्र स्थानीयकृत संक्रमण।
सेप्टीसेमिक बीमारी।
तीव्र फुफ्फुसीय संक्रमण।
क्रोनिक त्वचीय संक्रमण।</a:t>
            </a:r>
            <a:endParaRPr lang="en-US" sz="2400" dirty="0">
              <a:latin typeface="Arial" pitchFamily="34" charset="0"/>
              <a:cs typeface="Arial" pitchFamily="34" charset="0"/>
            </a:endParaRPr>
          </a:p>
        </p:txBody>
      </p:sp>
      <p:pic>
        <p:nvPicPr>
          <p:cNvPr id="8" name="object 4">
            <a:extLst>
              <a:ext uri="{FF2B5EF4-FFF2-40B4-BE49-F238E27FC236}">
                <a16:creationId xmlns:a16="http://schemas.microsoft.com/office/drawing/2014/main" id="{1223B530-83D9-4366-9E7D-FD48A1D256A2}"/>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8046513B-561B-455D-912E-197522FD9304}"/>
              </a:ext>
            </a:extLst>
          </p:cNvPr>
          <p:cNvPicPr>
            <a:picLocks noChangeAspect="1"/>
          </p:cNvPicPr>
          <p:nvPr/>
        </p:nvPicPr>
        <p:blipFill>
          <a:blip r:embed="rId3"/>
          <a:stretch>
            <a:fillRect/>
          </a:stretch>
        </p:blipFill>
        <p:spPr>
          <a:xfrm>
            <a:off x="234651" y="117884"/>
            <a:ext cx="1384533" cy="94148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447800"/>
            <a:ext cx="3124200" cy="762000"/>
          </a:xfrm>
        </p:spPr>
        <p:txBody>
          <a:bodyPr>
            <a:noAutofit/>
          </a:bodyPr>
          <a:lstStyle/>
          <a:p>
            <a:r>
              <a:rPr lang="hi-IN" sz="4000" b="1" dirty="0">
                <a:solidFill>
                  <a:srgbClr val="C00000"/>
                </a:solidFill>
                <a:latin typeface="Open sans"/>
                <a:ea typeface="Sans Serif Collection" panose="020B0502040504020204" pitchFamily="34" charset="0"/>
                <a:cs typeface="Sans Serif Collection" panose="020B0502040504020204" pitchFamily="34" charset="0"/>
              </a:rPr>
              <a:t>उद्देश्यों</a:t>
            </a:r>
            <a:endParaRPr lang="en-US" sz="4000" b="1" dirty="0">
              <a:solidFill>
                <a:srgbClr val="C00000"/>
              </a:solidFill>
              <a:latin typeface="Open sans"/>
              <a:ea typeface="Sans Serif Collection" panose="020B0502040504020204" pitchFamily="34" charset="0"/>
              <a:cs typeface="Sans Serif Collection" panose="020B0502040504020204" pitchFamily="34" charset="0"/>
            </a:endParaRPr>
          </a:p>
        </p:txBody>
      </p:sp>
      <p:sp>
        <p:nvSpPr>
          <p:cNvPr id="3" name="Content Placeholder 2"/>
          <p:cNvSpPr>
            <a:spLocks noGrp="1"/>
          </p:cNvSpPr>
          <p:nvPr>
            <p:ph idx="1"/>
          </p:nvPr>
        </p:nvSpPr>
        <p:spPr>
          <a:xfrm>
            <a:off x="4572000" y="1295400"/>
            <a:ext cx="7391400" cy="5029200"/>
          </a:xfrm>
        </p:spPr>
        <p:txBody>
          <a:bodyPr>
            <a:noAutofit/>
          </a:bodyPr>
          <a:lstStyle/>
          <a:p>
            <a:pPr lvl="0">
              <a:lnSpc>
                <a:spcPct val="150000"/>
              </a:lnSpc>
              <a:buFont typeface="Wingdings" pitchFamily="2" charset="2"/>
              <a:buChar char="§"/>
            </a:pPr>
            <a:r>
              <a:rPr lang="hi-IN" sz="2400" dirty="0">
                <a:latin typeface="Open sans" panose="020B0606030504020204"/>
                <a:cs typeface="Arial" pitchFamily="34" charset="0"/>
              </a:rPr>
              <a:t>शरीर में बैक्टीरिया के प्रवेश के मार्गों की सूची बनाएं।
बैक्टीरियल वारफेयर एजेंटों (एंथ्रेक्स, प्लेग, टुलारेमिया, ग्लैंडर्स, हैजा) के कारण होने वाले संकेतों और लक्षणों का वर्णन करें।
</a:t>
            </a:r>
            <a:r>
              <a:rPr lang="en-US" sz="2400" dirty="0">
                <a:latin typeface="Open sans" panose="020B0606030504020204"/>
                <a:cs typeface="Arial" pitchFamily="34" charset="0"/>
              </a:rPr>
              <a:t>BWA </a:t>
            </a:r>
            <a:r>
              <a:rPr lang="hi-IN" sz="2400" dirty="0">
                <a:latin typeface="Open sans" panose="020B0606030504020204"/>
                <a:cs typeface="Arial" pitchFamily="34" charset="0"/>
              </a:rPr>
              <a:t>के रूप में उपयोग किए जाने वाले वायरस के कारण होने वाले संकेतों और लक्षणों का वर्णन करें
चेचक, ईएचएफ, वीईई, पीला बुखार</a:t>
            </a:r>
            <a:endParaRPr lang="en-US" sz="2400" dirty="0">
              <a:latin typeface="Arial" pitchFamily="34" charset="0"/>
              <a:cs typeface="Arial" pitchFamily="34" charset="0"/>
            </a:endParaRPr>
          </a:p>
          <a:p>
            <a:pPr lvl="0">
              <a:lnSpc>
                <a:spcPct val="150000"/>
              </a:lnSpc>
              <a:buFont typeface="Wingdings" pitchFamily="2" charset="2"/>
              <a:buChar char="§"/>
            </a:pPr>
            <a:endParaRPr lang="en-US" sz="2400" dirty="0">
              <a:latin typeface="Arial" pitchFamily="34" charset="0"/>
              <a:cs typeface="Arial" pitchFamily="34" charset="0"/>
            </a:endParaRPr>
          </a:p>
          <a:p>
            <a:pPr algn="just">
              <a:lnSpc>
                <a:spcPct val="150000"/>
              </a:lnSpc>
              <a:buFont typeface="Wingdings" pitchFamily="2" charset="2"/>
              <a:buChar char="§"/>
            </a:pPr>
            <a:endParaRPr lang="en-US" sz="2400" dirty="0">
              <a:latin typeface="Arial" pitchFamily="34" charset="0"/>
              <a:cs typeface="Arial" pitchFamily="34" charset="0"/>
            </a:endParaRPr>
          </a:p>
        </p:txBody>
      </p:sp>
      <p:pic>
        <p:nvPicPr>
          <p:cNvPr id="8" name="object 4">
            <a:extLst>
              <a:ext uri="{FF2B5EF4-FFF2-40B4-BE49-F238E27FC236}">
                <a16:creationId xmlns:a16="http://schemas.microsoft.com/office/drawing/2014/main" id="{E65462D6-3846-46B8-BF9D-AF047DE8D21A}"/>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64B3881E-6512-4254-B83D-1CC4613BC605}"/>
              </a:ext>
            </a:extLst>
          </p:cNvPr>
          <p:cNvPicPr>
            <a:picLocks noChangeAspect="1"/>
          </p:cNvPicPr>
          <p:nvPr/>
        </p:nvPicPr>
        <p:blipFill>
          <a:blip r:embed="rId3"/>
          <a:stretch>
            <a:fillRect/>
          </a:stretch>
        </p:blipFill>
        <p:spPr>
          <a:xfrm>
            <a:off x="234651" y="117884"/>
            <a:ext cx="1384533" cy="941482"/>
          </a:xfrm>
          <a:prstGeom prst="rect">
            <a:avLst/>
          </a:prstGeom>
        </p:spPr>
      </p:pic>
      <p:sp>
        <p:nvSpPr>
          <p:cNvPr id="4" name="Rectangle 3">
            <a:extLst>
              <a:ext uri="{FF2B5EF4-FFF2-40B4-BE49-F238E27FC236}">
                <a16:creationId xmlns:a16="http://schemas.microsoft.com/office/drawing/2014/main" id="{D1DEECBE-1838-452A-B044-644E3CE71A57}"/>
              </a:ext>
            </a:extLst>
          </p:cNvPr>
          <p:cNvSpPr/>
          <p:nvPr/>
        </p:nvSpPr>
        <p:spPr>
          <a:xfrm>
            <a:off x="685800" y="2362200"/>
            <a:ext cx="3429000" cy="1974708"/>
          </a:xfrm>
          <a:prstGeom prst="rect">
            <a:avLst/>
          </a:prstGeom>
        </p:spPr>
        <p:txBody>
          <a:bodyPr wrap="square">
            <a:spAutoFit/>
          </a:bodyPr>
          <a:lstStyle/>
          <a:p>
            <a:pPr marL="342900" lvl="0" indent="-342900">
              <a:lnSpc>
                <a:spcPct val="150000"/>
              </a:lnSpc>
              <a:spcBef>
                <a:spcPct val="20000"/>
              </a:spcBef>
              <a:buFont typeface="Wingdings" pitchFamily="2" charset="2"/>
              <a:buChar char="§"/>
            </a:pPr>
            <a:r>
              <a:rPr lang="hi-IN" sz="2800" dirty="0">
                <a:solidFill>
                  <a:prstClr val="black"/>
                </a:solidFill>
                <a:latin typeface="Open sans" panose="020B0606030504020204"/>
                <a:cs typeface="Arial" pitchFamily="34" charset="0"/>
              </a:rPr>
              <a:t>इस पाठ के पूरा होने पर आप निम्न में सक्षम होंगे:</a:t>
            </a:r>
            <a:endParaRPr lang="en-US" sz="2800" b="1" u="sng" dirty="0">
              <a:solidFill>
                <a:prstClr val="black"/>
              </a:solidFill>
              <a:latin typeface="Open sans" panose="020B0606030504020204"/>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971800"/>
            <a:ext cx="2971800" cy="762000"/>
          </a:xfrm>
        </p:spPr>
        <p:txBody>
          <a:bodyPr>
            <a:noAutofit/>
          </a:bodyPr>
          <a:lstStyle/>
          <a:p>
            <a:r>
              <a:rPr lang="hi-IN" sz="4000" b="1" dirty="0">
                <a:solidFill>
                  <a:srgbClr val="C00000"/>
                </a:solidFill>
                <a:latin typeface="Open sans"/>
                <a:cs typeface="Arial" pitchFamily="34" charset="0"/>
              </a:rPr>
              <a:t>ग्लैंडर्स</a:t>
            </a:r>
            <a:endParaRPr lang="en-US" sz="4000" b="1" dirty="0">
              <a:solidFill>
                <a:srgbClr val="C00000"/>
              </a:solidFill>
              <a:latin typeface="Open sans"/>
              <a:cs typeface="Arial" pitchFamily="34" charset="0"/>
            </a:endParaRPr>
          </a:p>
        </p:txBody>
      </p:sp>
      <p:sp>
        <p:nvSpPr>
          <p:cNvPr id="3" name="Content Placeholder 2"/>
          <p:cNvSpPr>
            <a:spLocks noGrp="1"/>
          </p:cNvSpPr>
          <p:nvPr>
            <p:ph idx="1"/>
          </p:nvPr>
        </p:nvSpPr>
        <p:spPr>
          <a:xfrm>
            <a:off x="4495800" y="990600"/>
            <a:ext cx="7162800" cy="5029200"/>
          </a:xfrm>
        </p:spPr>
        <p:txBody>
          <a:bodyPr>
            <a:noAutofit/>
          </a:bodyPr>
          <a:lstStyle/>
          <a:p>
            <a:pPr algn="just">
              <a:lnSpc>
                <a:spcPct val="150000"/>
              </a:lnSpc>
              <a:buNone/>
            </a:pPr>
            <a:r>
              <a:rPr lang="hi-IN" sz="2800" b="1" dirty="0">
                <a:latin typeface="Open sans" panose="020B0606030504020204"/>
                <a:cs typeface="Arial" pitchFamily="34" charset="0"/>
              </a:rPr>
              <a:t>प्रेरक जीव: बर्कहोल्डरिया मल्ली।</a:t>
            </a:r>
            <a:endParaRPr lang="en-US" sz="2800" b="1" dirty="0">
              <a:latin typeface="Open sans" panose="020B0606030504020204"/>
              <a:cs typeface="Arial" pitchFamily="34" charset="0"/>
            </a:endParaRPr>
          </a:p>
          <a:p>
            <a:pPr algn="just">
              <a:lnSpc>
                <a:spcPct val="150000"/>
              </a:lnSpc>
              <a:buNone/>
            </a:pPr>
            <a:r>
              <a:rPr lang="hi-IN" sz="2800" b="1" dirty="0">
                <a:latin typeface="Open sans" panose="020B0606030504020204"/>
                <a:cs typeface="Arial" pitchFamily="34" charset="0"/>
              </a:rPr>
              <a:t>फैलना:</a:t>
            </a:r>
            <a:r>
              <a:rPr lang="en-US" sz="2800" dirty="0">
                <a:latin typeface="Open sans" panose="020B0606030504020204"/>
                <a:cs typeface="Arial" pitchFamily="34" charset="0"/>
              </a:rPr>
              <a:t> </a:t>
            </a:r>
            <a:r>
              <a:rPr lang="hi-IN" sz="2800" dirty="0">
                <a:latin typeface="Open sans" panose="020B0606030504020204"/>
                <a:cs typeface="Arial" pitchFamily="34" charset="0"/>
              </a:rPr>
              <a:t>आम तौर पर नाक, मौखिक और नेत्रश्लेष्मला श्लेष्म झिल्ली के माध्यम से जानवरों से जानवरों में फैलता है; फेफड़ों में साँस लेने से; या फटे हुए या घिसी हुई त्वचा के माध्यम से। पशु चिकित्सक, घोड़ा और गधा देखभालकर्ता, बूचड़खाने के कर्मचारी, प्रयोगशाला। श्रमिक एक उच्च जोखिम वाला समूह हैं।</a:t>
            </a:r>
            <a:endParaRPr lang="en-US" sz="2400" dirty="0">
              <a:latin typeface="Arial" pitchFamily="34" charset="0"/>
              <a:cs typeface="Arial" pitchFamily="34" charset="0"/>
            </a:endParaRPr>
          </a:p>
        </p:txBody>
      </p:sp>
      <p:pic>
        <p:nvPicPr>
          <p:cNvPr id="8" name="object 4">
            <a:extLst>
              <a:ext uri="{FF2B5EF4-FFF2-40B4-BE49-F238E27FC236}">
                <a16:creationId xmlns:a16="http://schemas.microsoft.com/office/drawing/2014/main" id="{1223B530-83D9-4366-9E7D-FD48A1D256A2}"/>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8046513B-561B-455D-912E-197522FD9304}"/>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7677481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48200" y="1295400"/>
            <a:ext cx="6248400" cy="4495800"/>
          </a:xfrm>
        </p:spPr>
        <p:txBody>
          <a:bodyPr>
            <a:noAutofit/>
          </a:bodyPr>
          <a:lstStyle/>
          <a:p>
            <a:pPr>
              <a:buFont typeface="Wingdings" pitchFamily="2" charset="2"/>
              <a:buChar char="§"/>
            </a:pPr>
            <a:r>
              <a:rPr lang="hi-IN" dirty="0">
                <a:latin typeface="Open sans"/>
                <a:cs typeface="Arial" pitchFamily="34" charset="0"/>
              </a:rPr>
              <a:t>बुखार
अस्वस्थता
फुफ्फुसीय सीने में दर्द
सर्वाइकल एडेनोपैथी
स्प्लेनोमेगाली
सामान्यीकृत पैपुल/पुष्ठीय विस्फोट
एंटीबायोटिक उपचार के बावजूद मृत्यु दर 50% से अधिक है।</a:t>
            </a:r>
            <a:endParaRPr lang="en-US" sz="2800" dirty="0">
              <a:latin typeface="Arial" pitchFamily="34" charset="0"/>
              <a:cs typeface="Arial" pitchFamily="34" charset="0"/>
            </a:endParaRPr>
          </a:p>
        </p:txBody>
      </p:sp>
      <p:pic>
        <p:nvPicPr>
          <p:cNvPr id="11" name="object 4">
            <a:extLst>
              <a:ext uri="{FF2B5EF4-FFF2-40B4-BE49-F238E27FC236}">
                <a16:creationId xmlns:a16="http://schemas.microsoft.com/office/drawing/2014/main" id="{A2540B42-781B-4D63-AB1D-19C761ECF613}"/>
              </a:ext>
            </a:extLst>
          </p:cNvPr>
          <p:cNvPicPr/>
          <p:nvPr/>
        </p:nvPicPr>
        <p:blipFill rotWithShape="1">
          <a:blip r:embed="rId2" cstate="print"/>
          <a:srcRect r="21695"/>
          <a:stretch/>
        </p:blipFill>
        <p:spPr>
          <a:xfrm>
            <a:off x="10741032" y="27603"/>
            <a:ext cx="1436668" cy="1088879"/>
          </a:xfrm>
          <a:prstGeom prst="rect">
            <a:avLst/>
          </a:prstGeom>
        </p:spPr>
      </p:pic>
      <p:pic>
        <p:nvPicPr>
          <p:cNvPr id="12" name="Picture 11">
            <a:extLst>
              <a:ext uri="{FF2B5EF4-FFF2-40B4-BE49-F238E27FC236}">
                <a16:creationId xmlns:a16="http://schemas.microsoft.com/office/drawing/2014/main" id="{BB62DC8C-8D90-43DF-AA55-EA26A0EFD42A}"/>
              </a:ext>
            </a:extLst>
          </p:cNvPr>
          <p:cNvPicPr>
            <a:picLocks noChangeAspect="1"/>
          </p:cNvPicPr>
          <p:nvPr/>
        </p:nvPicPr>
        <p:blipFill>
          <a:blip r:embed="rId3"/>
          <a:stretch>
            <a:fillRect/>
          </a:stretch>
        </p:blipFill>
        <p:spPr>
          <a:xfrm>
            <a:off x="234651" y="117884"/>
            <a:ext cx="1384533" cy="941482"/>
          </a:xfrm>
          <a:prstGeom prst="rect">
            <a:avLst/>
          </a:prstGeom>
        </p:spPr>
      </p:pic>
      <p:sp>
        <p:nvSpPr>
          <p:cNvPr id="8" name="Title 1">
            <a:extLst>
              <a:ext uri="{FF2B5EF4-FFF2-40B4-BE49-F238E27FC236}">
                <a16:creationId xmlns:a16="http://schemas.microsoft.com/office/drawing/2014/main" id="{E14777E3-EF11-45D2-8D6C-8F36F16A8A38}"/>
              </a:ext>
            </a:extLst>
          </p:cNvPr>
          <p:cNvSpPr txBox="1">
            <a:spLocks/>
          </p:cNvSpPr>
          <p:nvPr/>
        </p:nvSpPr>
        <p:spPr>
          <a:xfrm>
            <a:off x="762000" y="2514600"/>
            <a:ext cx="3048000" cy="19812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hi-IN" sz="4000" b="1" dirty="0">
                <a:solidFill>
                  <a:srgbClr val="C00000"/>
                </a:solidFill>
                <a:latin typeface="Open sans"/>
                <a:cs typeface="Arial" pitchFamily="34" charset="0"/>
              </a:rPr>
              <a:t>संकेत</a:t>
            </a:r>
            <a:br>
              <a:rPr lang="hi-IN" sz="4000" b="1" dirty="0">
                <a:solidFill>
                  <a:srgbClr val="C00000"/>
                </a:solidFill>
                <a:latin typeface="Open sans"/>
                <a:cs typeface="Arial" pitchFamily="34" charset="0"/>
              </a:rPr>
            </a:br>
            <a:r>
              <a:rPr lang="hi-IN" sz="4000" b="1" dirty="0">
                <a:solidFill>
                  <a:srgbClr val="C00000"/>
                </a:solidFill>
                <a:latin typeface="Open sans"/>
                <a:cs typeface="Arial" pitchFamily="34" charset="0"/>
              </a:rPr>
              <a:t> और लक्षण</a:t>
            </a:r>
            <a:endParaRPr lang="en-US" sz="4000" b="1" dirty="0">
              <a:solidFill>
                <a:srgbClr val="C00000"/>
              </a:solidFill>
              <a:latin typeface="Open sans"/>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124200"/>
            <a:ext cx="2895600" cy="762000"/>
          </a:xfrm>
        </p:spPr>
        <p:txBody>
          <a:bodyPr>
            <a:noAutofit/>
          </a:bodyPr>
          <a:lstStyle/>
          <a:p>
            <a:r>
              <a:rPr lang="hi-IN" sz="4000" b="1" dirty="0">
                <a:solidFill>
                  <a:srgbClr val="C00000"/>
                </a:solidFill>
                <a:latin typeface="Open sans"/>
                <a:cs typeface="Arial" pitchFamily="34" charset="0"/>
              </a:rPr>
              <a:t>हैजा</a:t>
            </a:r>
            <a:endParaRPr lang="en-US" sz="4000" b="1" dirty="0">
              <a:solidFill>
                <a:srgbClr val="C00000"/>
              </a:solidFill>
              <a:latin typeface="Open sans"/>
              <a:cs typeface="Arial" pitchFamily="34" charset="0"/>
            </a:endParaRPr>
          </a:p>
        </p:txBody>
      </p:sp>
      <p:sp>
        <p:nvSpPr>
          <p:cNvPr id="3" name="Content Placeholder 2"/>
          <p:cNvSpPr>
            <a:spLocks noGrp="1"/>
          </p:cNvSpPr>
          <p:nvPr>
            <p:ph idx="1"/>
          </p:nvPr>
        </p:nvSpPr>
        <p:spPr>
          <a:xfrm>
            <a:off x="4648200" y="1143000"/>
            <a:ext cx="7239000" cy="5181600"/>
          </a:xfrm>
        </p:spPr>
        <p:txBody>
          <a:bodyPr>
            <a:noAutofit/>
          </a:bodyPr>
          <a:lstStyle/>
          <a:p>
            <a:pPr>
              <a:buNone/>
            </a:pPr>
            <a:r>
              <a:rPr lang="hi-IN" sz="2400" b="1" dirty="0">
                <a:latin typeface="Open sans"/>
                <a:cs typeface="Arial" pitchFamily="34" charset="0"/>
              </a:rPr>
              <a:t>प्रेरक जीव: विब्रियो कोलरा
फैलना: 
संक्रमित पानी के माध्यम से। 
खाद्य पदार्थों का मल संदूषण। 
कच्चे या बिना पके शेलफिश खाने से फैलता है जो स्वाभाविक रूप से दूषित होते हैं।
संकेत और लक्षण:
अत्यधिक पानी जैसा दस्त
उल्टी
संचार पतन
सदमा।
मृत्यु दर: 25-50% यदि अनुपचारित किया जाए।</a:t>
            </a:r>
            <a:endParaRPr lang="en-US" sz="2400" dirty="0">
              <a:latin typeface="Open sans"/>
              <a:cs typeface="Arial" pitchFamily="34" charset="0"/>
            </a:endParaRPr>
          </a:p>
        </p:txBody>
      </p:sp>
      <p:pic>
        <p:nvPicPr>
          <p:cNvPr id="5" name="object 4">
            <a:extLst>
              <a:ext uri="{FF2B5EF4-FFF2-40B4-BE49-F238E27FC236}">
                <a16:creationId xmlns:a16="http://schemas.microsoft.com/office/drawing/2014/main" id="{C85D0A80-35B6-4B0A-B5D7-842F683E3AE0}"/>
              </a:ext>
            </a:extLst>
          </p:cNvPr>
          <p:cNvPicPr/>
          <p:nvPr/>
        </p:nvPicPr>
        <p:blipFill rotWithShape="1">
          <a:blip r:embed="rId2" cstate="print"/>
          <a:srcRect r="21695"/>
          <a:stretch/>
        </p:blipFill>
        <p:spPr>
          <a:xfrm>
            <a:off x="10741032" y="27603"/>
            <a:ext cx="1436668" cy="1088879"/>
          </a:xfrm>
          <a:prstGeom prst="rect">
            <a:avLst/>
          </a:prstGeom>
        </p:spPr>
      </p:pic>
      <p:pic>
        <p:nvPicPr>
          <p:cNvPr id="6" name="Picture 5">
            <a:extLst>
              <a:ext uri="{FF2B5EF4-FFF2-40B4-BE49-F238E27FC236}">
                <a16:creationId xmlns:a16="http://schemas.microsoft.com/office/drawing/2014/main" id="{57B50DC3-31D7-403D-8F27-36460C3863ED}"/>
              </a:ext>
            </a:extLst>
          </p:cNvPr>
          <p:cNvPicPr>
            <a:picLocks noChangeAspect="1"/>
          </p:cNvPicPr>
          <p:nvPr/>
        </p:nvPicPr>
        <p:blipFill>
          <a:blip r:embed="rId3"/>
          <a:stretch>
            <a:fillRect/>
          </a:stretch>
        </p:blipFill>
        <p:spPr>
          <a:xfrm>
            <a:off x="234651" y="117884"/>
            <a:ext cx="1384533" cy="941482"/>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19400"/>
            <a:ext cx="3352800" cy="1371600"/>
          </a:xfrm>
        </p:spPr>
        <p:txBody>
          <a:bodyPr>
            <a:noAutofit/>
          </a:bodyPr>
          <a:lstStyle/>
          <a:p>
            <a:r>
              <a:rPr lang="hi-IN" sz="4000" b="1" dirty="0">
                <a:solidFill>
                  <a:srgbClr val="C00000"/>
                </a:solidFill>
                <a:latin typeface="Open sans"/>
                <a:cs typeface="Arial" pitchFamily="34" charset="0"/>
              </a:rPr>
              <a:t>बीडब्ल्यूए के रूप में वायरस</a:t>
            </a:r>
            <a:endParaRPr lang="en-US" sz="4000" b="1" dirty="0">
              <a:solidFill>
                <a:srgbClr val="C00000"/>
              </a:solidFill>
              <a:latin typeface="Open sans"/>
              <a:cs typeface="Arial" pitchFamily="34" charset="0"/>
            </a:endParaRPr>
          </a:p>
        </p:txBody>
      </p:sp>
      <p:sp>
        <p:nvSpPr>
          <p:cNvPr id="3" name="Content Placeholder 2"/>
          <p:cNvSpPr>
            <a:spLocks noGrp="1"/>
          </p:cNvSpPr>
          <p:nvPr>
            <p:ph idx="1"/>
          </p:nvPr>
        </p:nvSpPr>
        <p:spPr>
          <a:xfrm>
            <a:off x="4038600" y="1143000"/>
            <a:ext cx="7696200" cy="4495800"/>
          </a:xfrm>
        </p:spPr>
        <p:txBody>
          <a:bodyPr>
            <a:noAutofit/>
          </a:bodyPr>
          <a:lstStyle/>
          <a:p>
            <a:pPr algn="just">
              <a:buFont typeface="Wingdings" pitchFamily="2" charset="2"/>
              <a:buChar char="§"/>
            </a:pPr>
            <a:r>
              <a:rPr lang="hi-IN" sz="2600" dirty="0">
                <a:latin typeface="Arial" pitchFamily="34" charset="0"/>
                <a:cs typeface="Arial" pitchFamily="34" charset="0"/>
              </a:rPr>
              <a:t>एक वायरस में अपने स्वयं के प्रजनन की एक प्रणाली का अभाव होता है।
इसलिए वे मेजबान कोशिका को संक्रमित करते हैं; कोशिका रेत में तेजी से बढ़ती है और फिर पड़ोसी कोशिकाओं में फैल जाती है।
 प्रवेश के बिंदु पर, एक वायरस स्थानीय संक्रमण को जन्म दे सकता है, जैसे कि एक सामान्य सर्दी वायरस, या लसीका या रक्त परिसंचरण के माध्यम से शरीर के अन्य भागों में फैल सकता है, जहां वे विशिष्ट अंगों में संक्रमण को जन्म देते हैं या सामान्य लक्षण पैदा करते हैं।
इस पाठ में हम वायरस के संकेतों और लक्षणों के बारे में सीखेंगे जिनका उपयोग बीडब्ल्यूए के रूप में किया जा सकता है।</a:t>
            </a:r>
            <a:endParaRPr lang="en-US" sz="2600" dirty="0">
              <a:latin typeface="Arial" pitchFamily="34" charset="0"/>
              <a:cs typeface="Arial" pitchFamily="34" charset="0"/>
            </a:endParaRPr>
          </a:p>
        </p:txBody>
      </p:sp>
      <p:pic>
        <p:nvPicPr>
          <p:cNvPr id="8" name="object 4">
            <a:extLst>
              <a:ext uri="{FF2B5EF4-FFF2-40B4-BE49-F238E27FC236}">
                <a16:creationId xmlns:a16="http://schemas.microsoft.com/office/drawing/2014/main" id="{1B4D9D10-FFEF-45F2-B3C2-CE79D519592E}"/>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46692D2A-E129-451E-BAC4-C421FD0BC5D9}"/>
              </a:ext>
            </a:extLst>
          </p:cNvPr>
          <p:cNvPicPr>
            <a:picLocks noChangeAspect="1"/>
          </p:cNvPicPr>
          <p:nvPr/>
        </p:nvPicPr>
        <p:blipFill>
          <a:blip r:embed="rId3"/>
          <a:stretch>
            <a:fillRect/>
          </a:stretch>
        </p:blipFill>
        <p:spPr>
          <a:xfrm>
            <a:off x="234651" y="117884"/>
            <a:ext cx="1384533" cy="941482"/>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667000"/>
            <a:ext cx="2895600" cy="1447800"/>
          </a:xfrm>
        </p:spPr>
        <p:txBody>
          <a:bodyPr>
            <a:noAutofit/>
          </a:bodyPr>
          <a:lstStyle/>
          <a:p>
            <a:r>
              <a:rPr lang="hi-IN" sz="4000" b="1" dirty="0">
                <a:solidFill>
                  <a:srgbClr val="C00000"/>
                </a:solidFill>
                <a:latin typeface="Open sans"/>
                <a:cs typeface="Arial" pitchFamily="34" charset="0"/>
              </a:rPr>
              <a:t>छोटा सा चेचक</a:t>
            </a:r>
            <a:endParaRPr lang="en-US" sz="4000" b="1" dirty="0">
              <a:solidFill>
                <a:srgbClr val="C00000"/>
              </a:solidFill>
              <a:latin typeface="Open sans"/>
              <a:cs typeface="Arial" pitchFamily="34" charset="0"/>
            </a:endParaRPr>
          </a:p>
        </p:txBody>
      </p:sp>
      <p:sp>
        <p:nvSpPr>
          <p:cNvPr id="3" name="Content Placeholder 2"/>
          <p:cNvSpPr>
            <a:spLocks noGrp="1"/>
          </p:cNvSpPr>
          <p:nvPr>
            <p:ph idx="1"/>
          </p:nvPr>
        </p:nvSpPr>
        <p:spPr>
          <a:xfrm>
            <a:off x="4114800" y="1143000"/>
            <a:ext cx="7696200" cy="5486400"/>
          </a:xfrm>
        </p:spPr>
        <p:txBody>
          <a:bodyPr>
            <a:noAutofit/>
          </a:bodyPr>
          <a:lstStyle/>
          <a:p>
            <a:pPr algn="just">
              <a:buFont typeface="Wingdings" pitchFamily="2" charset="2"/>
              <a:buChar char="§"/>
            </a:pPr>
            <a:r>
              <a:rPr lang="hi-IN" sz="2400" dirty="0">
                <a:latin typeface="Open sans"/>
                <a:cs typeface="Arial" pitchFamily="34" charset="0"/>
              </a:rPr>
              <a:t>वायरस के कण सूखे रूप और पानी दोनों में बेहद स्थिर होते हैं और इसके परिणामस्वरूप बीडब्ल्यूए के रूप में उपयुक्त होंगे।
प्रेरक जीव : वेरियोला वायरस।
प्रभावी खुराक: 10-100 जीव
इनक्यूबेशन अवधि: 1-2 सप्ताह
मृत्यु दर : बिना टीकाकरण वाले व्यक्तियों में 30%
फैलना:  
संक्रामक एजेंट केवल मनुष्यों में पाया जाता है। अत्यधिक संक्रामक और संक्रमित लार की बूंदों द्वारा मानव से मानव में फैलता है:
खांसी, छींकना, त्वचा के टुकड़े</a:t>
            </a:r>
            <a:endParaRPr lang="en-US" sz="2400" dirty="0">
              <a:latin typeface="Arial" pitchFamily="34" charset="0"/>
              <a:cs typeface="Arial" pitchFamily="34" charset="0"/>
            </a:endParaRPr>
          </a:p>
        </p:txBody>
      </p:sp>
      <p:pic>
        <p:nvPicPr>
          <p:cNvPr id="8" name="object 4">
            <a:extLst>
              <a:ext uri="{FF2B5EF4-FFF2-40B4-BE49-F238E27FC236}">
                <a16:creationId xmlns:a16="http://schemas.microsoft.com/office/drawing/2014/main" id="{27CF453D-2B0D-4896-AE60-C794C7845D47}"/>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D3E6013C-6D99-4528-BC25-B122EDE180AF}"/>
              </a:ext>
            </a:extLst>
          </p:cNvPr>
          <p:cNvPicPr>
            <a:picLocks noChangeAspect="1"/>
          </p:cNvPicPr>
          <p:nvPr/>
        </p:nvPicPr>
        <p:blipFill>
          <a:blip r:embed="rId3"/>
          <a:stretch>
            <a:fillRect/>
          </a:stretch>
        </p:blipFill>
        <p:spPr>
          <a:xfrm>
            <a:off x="234651" y="117884"/>
            <a:ext cx="1384533" cy="941482"/>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00600" y="1371600"/>
            <a:ext cx="6934200" cy="4800600"/>
          </a:xfrm>
        </p:spPr>
        <p:txBody>
          <a:bodyPr>
            <a:noAutofit/>
          </a:bodyPr>
          <a:lstStyle/>
          <a:p>
            <a:pPr lvl="0" algn="just">
              <a:buFont typeface="Wingdings" pitchFamily="2" charset="2"/>
              <a:buChar char="§"/>
            </a:pPr>
            <a:r>
              <a:rPr lang="hi-IN" sz="2800" dirty="0">
                <a:latin typeface="Open sans"/>
                <a:cs typeface="Arial" pitchFamily="34" charset="0"/>
              </a:rPr>
              <a:t>तेज बुखार और रोग के विशिष्ट त्वचा के दाने का विकास, जो कुछ हफ्तों के बाद गायब हो जाता है।
थकावट
सिर और पीठ दर्द
इसके बाद 2-3 दिनों में चेहरे, हाथ और पैरों पर सबसे प्रमुख दाने दिखाई देते हैं।
अधिकांश रोगी ठीक हो जाते हैं लेकिन मृत्यु के परिणामस्वरूप 30% तक मामले सामने आते हैं।</a:t>
            </a:r>
            <a:endParaRPr lang="en-US" sz="2400" dirty="0">
              <a:latin typeface="Arial" pitchFamily="34" charset="0"/>
              <a:cs typeface="Arial" pitchFamily="34" charset="0"/>
            </a:endParaRPr>
          </a:p>
        </p:txBody>
      </p:sp>
      <p:pic>
        <p:nvPicPr>
          <p:cNvPr id="10" name="object 4">
            <a:extLst>
              <a:ext uri="{FF2B5EF4-FFF2-40B4-BE49-F238E27FC236}">
                <a16:creationId xmlns:a16="http://schemas.microsoft.com/office/drawing/2014/main" id="{198EC191-7F3B-4535-8E56-D27056E3BCEF}"/>
              </a:ext>
            </a:extLst>
          </p:cNvPr>
          <p:cNvPicPr/>
          <p:nvPr/>
        </p:nvPicPr>
        <p:blipFill rotWithShape="1">
          <a:blip r:embed="rId2" cstate="print"/>
          <a:srcRect r="21695"/>
          <a:stretch/>
        </p:blipFill>
        <p:spPr>
          <a:xfrm>
            <a:off x="10741032" y="27603"/>
            <a:ext cx="1436668" cy="1088879"/>
          </a:xfrm>
          <a:prstGeom prst="rect">
            <a:avLst/>
          </a:prstGeom>
        </p:spPr>
      </p:pic>
      <p:pic>
        <p:nvPicPr>
          <p:cNvPr id="11" name="Picture 10">
            <a:extLst>
              <a:ext uri="{FF2B5EF4-FFF2-40B4-BE49-F238E27FC236}">
                <a16:creationId xmlns:a16="http://schemas.microsoft.com/office/drawing/2014/main" id="{39153840-E8A2-48B5-BB63-89AA5B6F79E1}"/>
              </a:ext>
            </a:extLst>
          </p:cNvPr>
          <p:cNvPicPr>
            <a:picLocks noChangeAspect="1"/>
          </p:cNvPicPr>
          <p:nvPr/>
        </p:nvPicPr>
        <p:blipFill>
          <a:blip r:embed="rId3"/>
          <a:stretch>
            <a:fillRect/>
          </a:stretch>
        </p:blipFill>
        <p:spPr>
          <a:xfrm>
            <a:off x="234651" y="117884"/>
            <a:ext cx="1384533" cy="941482"/>
          </a:xfrm>
          <a:prstGeom prst="rect">
            <a:avLst/>
          </a:prstGeom>
        </p:spPr>
      </p:pic>
      <p:sp>
        <p:nvSpPr>
          <p:cNvPr id="12" name="Title 1">
            <a:extLst>
              <a:ext uri="{FF2B5EF4-FFF2-40B4-BE49-F238E27FC236}">
                <a16:creationId xmlns:a16="http://schemas.microsoft.com/office/drawing/2014/main" id="{F825A59A-63A6-41E3-8735-8B9D067EC2A0}"/>
              </a:ext>
            </a:extLst>
          </p:cNvPr>
          <p:cNvSpPr txBox="1">
            <a:spLocks/>
          </p:cNvSpPr>
          <p:nvPr/>
        </p:nvSpPr>
        <p:spPr>
          <a:xfrm>
            <a:off x="914400" y="2362200"/>
            <a:ext cx="3048000" cy="2133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hi-IN" sz="4000" b="1" dirty="0">
                <a:solidFill>
                  <a:srgbClr val="C00000"/>
                </a:solidFill>
                <a:latin typeface="Open sans"/>
                <a:cs typeface="Arial" pitchFamily="34" charset="0"/>
              </a:rPr>
              <a:t>संकेत</a:t>
            </a:r>
            <a:br>
              <a:rPr lang="hi-IN" sz="4000" b="1" dirty="0">
                <a:solidFill>
                  <a:srgbClr val="C00000"/>
                </a:solidFill>
                <a:latin typeface="Open sans"/>
                <a:cs typeface="Arial" pitchFamily="34" charset="0"/>
              </a:rPr>
            </a:br>
            <a:r>
              <a:rPr lang="hi-IN" sz="4000" b="1" dirty="0">
                <a:solidFill>
                  <a:srgbClr val="C00000"/>
                </a:solidFill>
                <a:latin typeface="Open sans"/>
                <a:cs typeface="Arial" pitchFamily="34" charset="0"/>
              </a:rPr>
              <a:t> और लक्षण</a:t>
            </a:r>
            <a:endParaRPr lang="en-US" sz="4000" b="1" dirty="0">
              <a:solidFill>
                <a:srgbClr val="C00000"/>
              </a:solidFill>
              <a:latin typeface="Open sans"/>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057400"/>
            <a:ext cx="3962400" cy="2438400"/>
          </a:xfrm>
        </p:spPr>
        <p:txBody>
          <a:bodyPr>
            <a:noAutofit/>
          </a:bodyPr>
          <a:lstStyle/>
          <a:p>
            <a:r>
              <a:rPr lang="hi-IN" sz="4000" b="1" dirty="0">
                <a:solidFill>
                  <a:srgbClr val="C00000"/>
                </a:solidFill>
                <a:latin typeface="Open sans"/>
                <a:cs typeface="Arial" pitchFamily="34" charset="0"/>
              </a:rPr>
              <a:t>ईएचएफ (इबोला रक्तस्रावी बुखार)</a:t>
            </a:r>
            <a:endParaRPr lang="en-US" sz="4000" b="1" dirty="0">
              <a:solidFill>
                <a:srgbClr val="C00000"/>
              </a:solidFill>
              <a:latin typeface="Open sans"/>
              <a:cs typeface="Arial" pitchFamily="34" charset="0"/>
            </a:endParaRPr>
          </a:p>
        </p:txBody>
      </p:sp>
      <p:sp>
        <p:nvSpPr>
          <p:cNvPr id="3" name="Content Placeholder 2"/>
          <p:cNvSpPr>
            <a:spLocks noGrp="1"/>
          </p:cNvSpPr>
          <p:nvPr>
            <p:ph idx="1"/>
          </p:nvPr>
        </p:nvSpPr>
        <p:spPr>
          <a:xfrm>
            <a:off x="4267200" y="1219200"/>
            <a:ext cx="7543800" cy="5257800"/>
          </a:xfrm>
        </p:spPr>
        <p:txBody>
          <a:bodyPr>
            <a:noAutofit/>
          </a:bodyPr>
          <a:lstStyle/>
          <a:p>
            <a:pPr algn="just">
              <a:buFont typeface="Wingdings" pitchFamily="2" charset="2"/>
              <a:buChar char="§"/>
            </a:pPr>
            <a:r>
              <a:rPr lang="hi-IN" sz="2800" dirty="0">
                <a:latin typeface="Open sans"/>
                <a:cs typeface="Arial" pitchFamily="34" charset="0"/>
              </a:rPr>
              <a:t>यह मनुष्यों और गैर-मानव प्राइमेट्स (बंदर और चिंपैंजी) में एक गंभीर, अक्सर घातक बीमारी है जो 1976 में अपनी प्रारंभिक मान्यता के बाद से छिटपुट रूप से दिखाई दी है। 
यह कई आंतरिक अंगों पर हमला करता है जिनमें से यकृत और लसीका प्रणाली सबसे अधिक प्रभावित होती है।
	प्रेरक जीव : इबोला वायरस
	इनक्यूबेशन अवधि: 4-21 दिन
	प्रभावी खुराक: 1-10 जीव</a:t>
            </a:r>
            <a:endParaRPr lang="en-US" sz="2800" dirty="0">
              <a:latin typeface="Arial" pitchFamily="34" charset="0"/>
              <a:cs typeface="Arial" pitchFamily="34" charset="0"/>
            </a:endParaRPr>
          </a:p>
        </p:txBody>
      </p:sp>
      <p:pic>
        <p:nvPicPr>
          <p:cNvPr id="8" name="object 4">
            <a:extLst>
              <a:ext uri="{FF2B5EF4-FFF2-40B4-BE49-F238E27FC236}">
                <a16:creationId xmlns:a16="http://schemas.microsoft.com/office/drawing/2014/main" id="{37733EF9-B16C-481D-B3F2-EA67C641B29C}"/>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14B9CD2D-82EB-48B3-9AC8-3FCA32538A59}"/>
              </a:ext>
            </a:extLst>
          </p:cNvPr>
          <p:cNvPicPr>
            <a:picLocks noChangeAspect="1"/>
          </p:cNvPicPr>
          <p:nvPr/>
        </p:nvPicPr>
        <p:blipFill>
          <a:blip r:embed="rId3"/>
          <a:stretch>
            <a:fillRect/>
          </a:stretch>
        </p:blipFill>
        <p:spPr>
          <a:xfrm>
            <a:off x="234651" y="117884"/>
            <a:ext cx="1384533" cy="941482"/>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62400" y="1143000"/>
            <a:ext cx="7848600" cy="5410200"/>
          </a:xfrm>
        </p:spPr>
        <p:txBody>
          <a:bodyPr>
            <a:noAutofit/>
          </a:bodyPr>
          <a:lstStyle/>
          <a:p>
            <a:pPr lvl="0" algn="just">
              <a:buFont typeface="Wingdings" pitchFamily="2" charset="2"/>
              <a:buChar char="§"/>
            </a:pPr>
            <a:r>
              <a:rPr lang="hi-IN" sz="2600" dirty="0">
                <a:latin typeface="Open sans"/>
                <a:cs typeface="Arial" pitchFamily="34" charset="0"/>
              </a:rPr>
              <a:t>तेज बुखार और सिरदर्द।
मांसपेशियों में दर्द और पेट दर्द।
उसके बाद शुरुआती कुछ दिनों में थकान और दस्त
सीने में दर्द और सदमा
संक्रमण के एक सप्ताह के भीतर मौत।
शायद ही कभी गले में खराश, हिचकी, दाने; लाल और खुजलीदार आंखें, उल्टी, खून खूनी दस्त, अंधापन और रक्तस्राव भी इबोला संक्रमण से जुड़े हैं। 
परिवार के सदस्य और करीबी संपर्क असुरक्षित हैं।</a:t>
            </a:r>
            <a:endParaRPr lang="en-US" sz="2400" dirty="0">
              <a:latin typeface="Arial" pitchFamily="34" charset="0"/>
              <a:cs typeface="Arial" pitchFamily="34" charset="0"/>
            </a:endParaRPr>
          </a:p>
        </p:txBody>
      </p:sp>
      <p:pic>
        <p:nvPicPr>
          <p:cNvPr id="8" name="object 4">
            <a:extLst>
              <a:ext uri="{FF2B5EF4-FFF2-40B4-BE49-F238E27FC236}">
                <a16:creationId xmlns:a16="http://schemas.microsoft.com/office/drawing/2014/main" id="{74B7F332-77BA-4353-B864-C97F0A274C26}"/>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727DD9AC-3645-487B-87A5-98C3B9E2A86E}"/>
              </a:ext>
            </a:extLst>
          </p:cNvPr>
          <p:cNvPicPr>
            <a:picLocks noChangeAspect="1"/>
          </p:cNvPicPr>
          <p:nvPr/>
        </p:nvPicPr>
        <p:blipFill>
          <a:blip r:embed="rId3"/>
          <a:stretch>
            <a:fillRect/>
          </a:stretch>
        </p:blipFill>
        <p:spPr>
          <a:xfrm>
            <a:off x="234651" y="117884"/>
            <a:ext cx="1384533" cy="941482"/>
          </a:xfrm>
          <a:prstGeom prst="rect">
            <a:avLst/>
          </a:prstGeom>
        </p:spPr>
      </p:pic>
      <p:sp>
        <p:nvSpPr>
          <p:cNvPr id="10" name="Title 1">
            <a:extLst>
              <a:ext uri="{FF2B5EF4-FFF2-40B4-BE49-F238E27FC236}">
                <a16:creationId xmlns:a16="http://schemas.microsoft.com/office/drawing/2014/main" id="{8AD9A048-5D5B-4AB2-B526-A26935B19D75}"/>
              </a:ext>
            </a:extLst>
          </p:cNvPr>
          <p:cNvSpPr txBox="1">
            <a:spLocks/>
          </p:cNvSpPr>
          <p:nvPr/>
        </p:nvSpPr>
        <p:spPr>
          <a:xfrm>
            <a:off x="533400" y="2590800"/>
            <a:ext cx="3048000" cy="19812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hi-IN" sz="4000" b="1" dirty="0">
                <a:solidFill>
                  <a:srgbClr val="C00000"/>
                </a:solidFill>
                <a:latin typeface="Open sans"/>
                <a:cs typeface="Arial" pitchFamily="34" charset="0"/>
              </a:rPr>
              <a:t>संकेत</a:t>
            </a:r>
            <a:br>
              <a:rPr lang="hi-IN" sz="4000" b="1" dirty="0">
                <a:solidFill>
                  <a:srgbClr val="C00000"/>
                </a:solidFill>
                <a:latin typeface="Open sans"/>
                <a:cs typeface="Arial" pitchFamily="34" charset="0"/>
              </a:rPr>
            </a:br>
            <a:r>
              <a:rPr lang="hi-IN" sz="4000" b="1" dirty="0">
                <a:solidFill>
                  <a:srgbClr val="C00000"/>
                </a:solidFill>
                <a:latin typeface="Open sans"/>
                <a:cs typeface="Arial" pitchFamily="34" charset="0"/>
              </a:rPr>
              <a:t> और लक्षण</a:t>
            </a:r>
            <a:endParaRPr lang="en-US" sz="4000" b="1" dirty="0">
              <a:solidFill>
                <a:srgbClr val="C00000"/>
              </a:solidFill>
              <a:latin typeface="Open sans"/>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133600"/>
            <a:ext cx="3733800" cy="3352800"/>
          </a:xfrm>
        </p:spPr>
        <p:txBody>
          <a:bodyPr>
            <a:noAutofit/>
          </a:bodyPr>
          <a:lstStyle/>
          <a:p>
            <a:r>
              <a:rPr lang="hi-IN" sz="4000" b="1" dirty="0">
                <a:solidFill>
                  <a:srgbClr val="C00000"/>
                </a:solidFill>
                <a:latin typeface="Open sans"/>
                <a:cs typeface="Arial" pitchFamily="34" charset="0"/>
              </a:rPr>
              <a:t>वेनेजुएला (वेनेजुएला इक्वाइन एन्सेफलाइटिस या वीई)</a:t>
            </a:r>
            <a:endParaRPr lang="en-US" sz="4000" b="1" dirty="0">
              <a:solidFill>
                <a:srgbClr val="C00000"/>
              </a:solidFill>
              <a:latin typeface="Open sans"/>
              <a:cs typeface="Arial" pitchFamily="34" charset="0"/>
            </a:endParaRPr>
          </a:p>
        </p:txBody>
      </p:sp>
      <p:sp>
        <p:nvSpPr>
          <p:cNvPr id="3" name="Content Placeholder 2"/>
          <p:cNvSpPr>
            <a:spLocks noGrp="1"/>
          </p:cNvSpPr>
          <p:nvPr>
            <p:ph idx="1"/>
          </p:nvPr>
        </p:nvSpPr>
        <p:spPr>
          <a:xfrm>
            <a:off x="4572000" y="1219200"/>
            <a:ext cx="7315200" cy="5181600"/>
          </a:xfrm>
        </p:spPr>
        <p:txBody>
          <a:bodyPr>
            <a:noAutofit/>
          </a:bodyPr>
          <a:lstStyle/>
          <a:p>
            <a:pPr>
              <a:buNone/>
            </a:pPr>
            <a:r>
              <a:rPr lang="hi-IN" sz="2800" b="1" dirty="0">
                <a:latin typeface="Open sans"/>
                <a:cs typeface="Arial" pitchFamily="34" charset="0"/>
              </a:rPr>
              <a:t>प्रेरक जीव: </a:t>
            </a:r>
            <a:r>
              <a:rPr lang="hi-IN" sz="2800" dirty="0">
                <a:latin typeface="Open sans"/>
                <a:cs typeface="Arial" pitchFamily="34" charset="0"/>
              </a:rPr>
              <a:t>वेनेजुएला इक्वाइन एन्सेफलाइटिस वायरस।</a:t>
            </a:r>
            <a:r>
              <a:rPr lang="hi-IN" sz="2800" b="1" dirty="0">
                <a:latin typeface="Open sans"/>
                <a:cs typeface="Arial" pitchFamily="34" charset="0"/>
              </a:rPr>
              <a:t>
प्रभावी खुराक: </a:t>
            </a:r>
            <a:r>
              <a:rPr lang="hi-IN" sz="2800" dirty="0">
                <a:latin typeface="Open sans"/>
                <a:cs typeface="Arial" pitchFamily="34" charset="0"/>
              </a:rPr>
              <a:t>10-100 जीव।
इनक्यूबेशन अवधि: 4-20 दिन</a:t>
            </a:r>
            <a:r>
              <a:rPr lang="hi-IN" sz="2800" b="1" dirty="0">
                <a:latin typeface="Open sans"/>
                <a:cs typeface="Arial" pitchFamily="34" charset="0"/>
              </a:rPr>
              <a:t>
मृत्यु दर : </a:t>
            </a:r>
            <a:r>
              <a:rPr lang="hi-IN" sz="2800" dirty="0">
                <a:latin typeface="Open sans"/>
                <a:cs typeface="Arial" pitchFamily="34" charset="0"/>
              </a:rPr>
              <a:t>कम</a:t>
            </a:r>
            <a:r>
              <a:rPr lang="hi-IN" sz="2800" b="1" dirty="0">
                <a:latin typeface="Open sans"/>
                <a:cs typeface="Arial" pitchFamily="34" charset="0"/>
              </a:rPr>
              <a:t>
संकेत और लक्षण:
</a:t>
            </a:r>
            <a:r>
              <a:rPr lang="hi-IN" sz="2800" dirty="0">
                <a:latin typeface="Open sans"/>
                <a:cs typeface="Arial" pitchFamily="34" charset="0"/>
              </a:rPr>
              <a:t>अचानक बुखार और तेज खांसी।
सिरदर्द और मांसपेशियों में दर्द।
मतली और उल्टी।
गले में तकलीफ़
दस्त</a:t>
            </a:r>
            <a:endParaRPr lang="en-US" sz="2400" dirty="0">
              <a:latin typeface="Arial" pitchFamily="34" charset="0"/>
              <a:cs typeface="Arial" pitchFamily="34" charset="0"/>
            </a:endParaRPr>
          </a:p>
        </p:txBody>
      </p:sp>
      <p:pic>
        <p:nvPicPr>
          <p:cNvPr id="8" name="object 4">
            <a:extLst>
              <a:ext uri="{FF2B5EF4-FFF2-40B4-BE49-F238E27FC236}">
                <a16:creationId xmlns:a16="http://schemas.microsoft.com/office/drawing/2014/main" id="{8EB4C604-3426-4270-BFA1-572C4458D9B5}"/>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B88AD5C-6CCB-4A75-A513-AAE06751869A}"/>
              </a:ext>
            </a:extLst>
          </p:cNvPr>
          <p:cNvPicPr>
            <a:picLocks noChangeAspect="1"/>
          </p:cNvPicPr>
          <p:nvPr/>
        </p:nvPicPr>
        <p:blipFill>
          <a:blip r:embed="rId3"/>
          <a:stretch>
            <a:fillRect/>
          </a:stretch>
        </p:blipFill>
        <p:spPr>
          <a:xfrm>
            <a:off x="234651" y="117884"/>
            <a:ext cx="1384533" cy="941482"/>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362200"/>
            <a:ext cx="2971800" cy="1676400"/>
          </a:xfrm>
        </p:spPr>
        <p:txBody>
          <a:bodyPr>
            <a:noAutofit/>
          </a:bodyPr>
          <a:lstStyle/>
          <a:p>
            <a:r>
              <a:rPr lang="hi-IN" sz="4000" b="1" dirty="0">
                <a:solidFill>
                  <a:srgbClr val="C00000"/>
                </a:solidFill>
                <a:latin typeface="Open sans"/>
                <a:cs typeface="Arial" pitchFamily="34" charset="0"/>
              </a:rPr>
              <a:t>येलो फ़ीवर</a:t>
            </a:r>
            <a:endParaRPr lang="en-US" sz="4000" b="1" dirty="0">
              <a:solidFill>
                <a:srgbClr val="C00000"/>
              </a:solidFill>
              <a:latin typeface="Open sans"/>
              <a:cs typeface="Arial" pitchFamily="34" charset="0"/>
            </a:endParaRPr>
          </a:p>
        </p:txBody>
      </p:sp>
      <p:sp>
        <p:nvSpPr>
          <p:cNvPr id="3" name="Content Placeholder 2"/>
          <p:cNvSpPr>
            <a:spLocks noGrp="1"/>
          </p:cNvSpPr>
          <p:nvPr>
            <p:ph idx="1"/>
          </p:nvPr>
        </p:nvSpPr>
        <p:spPr>
          <a:xfrm>
            <a:off x="4724400" y="1219200"/>
            <a:ext cx="7162800" cy="4495800"/>
          </a:xfrm>
        </p:spPr>
        <p:txBody>
          <a:bodyPr>
            <a:noAutofit/>
          </a:bodyPr>
          <a:lstStyle/>
          <a:p>
            <a:pPr algn="just">
              <a:buFont typeface="Wingdings" pitchFamily="2" charset="2"/>
              <a:buChar char="§"/>
            </a:pPr>
            <a:r>
              <a:rPr lang="hi-IN" sz="2800" dirty="0">
                <a:latin typeface="Open sans"/>
                <a:cs typeface="Arial" pitchFamily="34" charset="0"/>
              </a:rPr>
              <a:t>पीला बुखार पहला वायरस था, जिसे कीड़े के काटने (मच्छरों) के माध्यम से फैलने का प्रदर्शन किया गया था। 
वायरस इनक्यूबेशन अवधि के दौरान लसीका प्रणाली में बढ़ता है और आंतरिक अंगों में फैलता है।
	प्रेरक जीव: पीला बुखार वायरस
	प्रभावी खुराक: 1-10 जीव।
	इनक्यूबेशन अवधि: 3-6 दिन
	मृत्यु दर : 20-50%</a:t>
            </a:r>
            <a:endParaRPr lang="en-US" sz="2800" dirty="0">
              <a:latin typeface="Arial" pitchFamily="34" charset="0"/>
              <a:cs typeface="Arial" pitchFamily="34" charset="0"/>
            </a:endParaRPr>
          </a:p>
        </p:txBody>
      </p:sp>
      <p:pic>
        <p:nvPicPr>
          <p:cNvPr id="8" name="object 4">
            <a:extLst>
              <a:ext uri="{FF2B5EF4-FFF2-40B4-BE49-F238E27FC236}">
                <a16:creationId xmlns:a16="http://schemas.microsoft.com/office/drawing/2014/main" id="{C4C5B737-C48B-4E50-ACB6-983A6CB1125A}"/>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5B275474-44D3-40FF-9ACD-1090B794FB20}"/>
              </a:ext>
            </a:extLst>
          </p:cNvPr>
          <p:cNvPicPr>
            <a:picLocks noChangeAspect="1"/>
          </p:cNvPicPr>
          <p:nvPr/>
        </p:nvPicPr>
        <p:blipFill>
          <a:blip r:embed="rId3"/>
          <a:stretch>
            <a:fillRect/>
          </a:stretch>
        </p:blipFill>
        <p:spPr>
          <a:xfrm>
            <a:off x="234651" y="117884"/>
            <a:ext cx="1384533" cy="94148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3200"/>
            <a:ext cx="2743200" cy="762000"/>
          </a:xfrm>
        </p:spPr>
        <p:txBody>
          <a:bodyPr>
            <a:noAutofit/>
          </a:bodyPr>
          <a:lstStyle/>
          <a:p>
            <a:r>
              <a:rPr lang="hi-IN" sz="4000" b="1" dirty="0">
                <a:solidFill>
                  <a:srgbClr val="C00000"/>
                </a:solidFill>
                <a:latin typeface="Open sans"/>
                <a:cs typeface="Arial" pitchFamily="34" charset="0"/>
              </a:rPr>
              <a:t>जीवाणु</a:t>
            </a:r>
            <a:endParaRPr lang="en-US" sz="4000" b="1" dirty="0">
              <a:solidFill>
                <a:srgbClr val="C00000"/>
              </a:solidFill>
              <a:latin typeface="Open sans"/>
              <a:cs typeface="Arial" pitchFamily="34" charset="0"/>
            </a:endParaRPr>
          </a:p>
        </p:txBody>
      </p:sp>
      <p:sp>
        <p:nvSpPr>
          <p:cNvPr id="3" name="Content Placeholder 2"/>
          <p:cNvSpPr>
            <a:spLocks noGrp="1"/>
          </p:cNvSpPr>
          <p:nvPr>
            <p:ph idx="1"/>
          </p:nvPr>
        </p:nvSpPr>
        <p:spPr>
          <a:xfrm>
            <a:off x="4419600" y="1143000"/>
            <a:ext cx="7391400" cy="4724400"/>
          </a:xfrm>
        </p:spPr>
        <p:txBody>
          <a:bodyPr>
            <a:noAutofit/>
          </a:bodyPr>
          <a:lstStyle/>
          <a:p>
            <a:pPr algn="just">
              <a:buNone/>
            </a:pPr>
            <a:r>
              <a:rPr lang="en-US" sz="2800" b="1" dirty="0">
                <a:latin typeface="Arial" pitchFamily="34" charset="0"/>
                <a:cs typeface="Arial" pitchFamily="34" charset="0"/>
              </a:rPr>
              <a:t>	</a:t>
            </a:r>
            <a:r>
              <a:rPr lang="hi-IN" sz="2800" b="1" dirty="0">
                <a:latin typeface="Open sans"/>
                <a:cs typeface="Arial" pitchFamily="34" charset="0"/>
              </a:rPr>
              <a:t>बैक्टीरिया दो मुख्य रूप से अलग-अलग तंत्रों के माध्यम से मनुष्यों और जानवरों में बीमारी पैदा कर सकते हैं:
ऊतकों पर आक्रमण करके
विषाक्त पदार्थों का उत्पादन करके।
कुछ रोगजनक बैक्टीरिया में दोनों गुण होते हैं जैसे जीवाणु जो पेचिश का कारण बनता है (शिगेला पेचिश आंत पर आक्रमण करता है और शिगा विष नामक विष का उत्पादन करता है)</a:t>
            </a:r>
            <a:endParaRPr lang="en-US" sz="2800" dirty="0">
              <a:latin typeface="Arial" pitchFamily="34" charset="0"/>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24400" y="1447800"/>
            <a:ext cx="7162800" cy="4495800"/>
          </a:xfrm>
        </p:spPr>
        <p:txBody>
          <a:bodyPr>
            <a:noAutofit/>
          </a:bodyPr>
          <a:lstStyle/>
          <a:p>
            <a:pPr>
              <a:buFont typeface="Wingdings" pitchFamily="2" charset="2"/>
              <a:buChar char="§"/>
            </a:pPr>
            <a:r>
              <a:rPr lang="hi-IN" sz="2800" dirty="0">
                <a:latin typeface="Open sans"/>
                <a:cs typeface="Arial" pitchFamily="34" charset="0"/>
              </a:rPr>
              <a:t>त्वचा का दाना।
त्वचा और श्लेष्मा झिल्ली से खून बह रहा है।
तेज बुखार।
खाँसी।
सरदर्द।
मतली, उल्टी।
संवहनी जटिलताओं (आसान रक्तस्राव सहित, कम रक्तचाप)।</a:t>
            </a:r>
            <a:endParaRPr lang="en-US" sz="2800" dirty="0">
              <a:latin typeface="Arial" pitchFamily="34" charset="0"/>
              <a:cs typeface="Arial" pitchFamily="34" charset="0"/>
            </a:endParaRPr>
          </a:p>
        </p:txBody>
      </p:sp>
      <p:pic>
        <p:nvPicPr>
          <p:cNvPr id="8" name="object 4">
            <a:extLst>
              <a:ext uri="{FF2B5EF4-FFF2-40B4-BE49-F238E27FC236}">
                <a16:creationId xmlns:a16="http://schemas.microsoft.com/office/drawing/2014/main" id="{C8D9DAD0-FEE6-4A62-A598-412342807546}"/>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13855FD6-F13D-4158-B70E-43C8F2AF2139}"/>
              </a:ext>
            </a:extLst>
          </p:cNvPr>
          <p:cNvPicPr>
            <a:picLocks noChangeAspect="1"/>
          </p:cNvPicPr>
          <p:nvPr/>
        </p:nvPicPr>
        <p:blipFill>
          <a:blip r:embed="rId3"/>
          <a:stretch>
            <a:fillRect/>
          </a:stretch>
        </p:blipFill>
        <p:spPr>
          <a:xfrm>
            <a:off x="234651" y="117884"/>
            <a:ext cx="1384533" cy="941482"/>
          </a:xfrm>
          <a:prstGeom prst="rect">
            <a:avLst/>
          </a:prstGeom>
        </p:spPr>
      </p:pic>
      <p:sp>
        <p:nvSpPr>
          <p:cNvPr id="10" name="Title 1">
            <a:extLst>
              <a:ext uri="{FF2B5EF4-FFF2-40B4-BE49-F238E27FC236}">
                <a16:creationId xmlns:a16="http://schemas.microsoft.com/office/drawing/2014/main" id="{1754A751-0170-4EDE-9785-D931AB67F5CF}"/>
              </a:ext>
            </a:extLst>
          </p:cNvPr>
          <p:cNvSpPr txBox="1">
            <a:spLocks/>
          </p:cNvSpPr>
          <p:nvPr/>
        </p:nvSpPr>
        <p:spPr>
          <a:xfrm>
            <a:off x="838200" y="2514600"/>
            <a:ext cx="3048000" cy="1905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hi-IN" sz="4000" b="1" dirty="0">
                <a:solidFill>
                  <a:srgbClr val="C00000"/>
                </a:solidFill>
                <a:latin typeface="Open sans"/>
                <a:cs typeface="Arial" pitchFamily="34" charset="0"/>
              </a:rPr>
              <a:t>संकेत</a:t>
            </a:r>
            <a:br>
              <a:rPr lang="hi-IN" sz="4000" b="1" dirty="0">
                <a:solidFill>
                  <a:srgbClr val="C00000"/>
                </a:solidFill>
                <a:latin typeface="Open sans"/>
                <a:cs typeface="Arial" pitchFamily="34" charset="0"/>
              </a:rPr>
            </a:br>
            <a:r>
              <a:rPr lang="hi-IN" sz="4000" b="1" dirty="0">
                <a:solidFill>
                  <a:srgbClr val="C00000"/>
                </a:solidFill>
                <a:latin typeface="Open sans"/>
                <a:cs typeface="Arial" pitchFamily="34" charset="0"/>
              </a:rPr>
              <a:t> और लक्षण</a:t>
            </a:r>
            <a:endParaRPr lang="en-US" sz="4000" b="1" dirty="0">
              <a:solidFill>
                <a:srgbClr val="C00000"/>
              </a:solidFill>
              <a:latin typeface="Open sans"/>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819400"/>
            <a:ext cx="2895600" cy="762000"/>
          </a:xfrm>
        </p:spPr>
        <p:txBody>
          <a:bodyPr>
            <a:noAutofit/>
          </a:bodyPr>
          <a:lstStyle/>
          <a:p>
            <a:r>
              <a:rPr lang="hi-IN" sz="4000" b="1" dirty="0">
                <a:solidFill>
                  <a:srgbClr val="C00000"/>
                </a:solidFill>
                <a:latin typeface="Open sans"/>
                <a:cs typeface="Arial" pitchFamily="34" charset="0"/>
              </a:rPr>
              <a:t>रिकेटिया</a:t>
            </a:r>
            <a:endParaRPr lang="en-US" sz="4000" b="1" dirty="0">
              <a:solidFill>
                <a:srgbClr val="C00000"/>
              </a:solidFill>
              <a:latin typeface="Open sans"/>
              <a:cs typeface="Arial" pitchFamily="34" charset="0"/>
            </a:endParaRPr>
          </a:p>
        </p:txBody>
      </p:sp>
      <p:sp>
        <p:nvSpPr>
          <p:cNvPr id="3" name="Content Placeholder 2"/>
          <p:cNvSpPr>
            <a:spLocks noGrp="1"/>
          </p:cNvSpPr>
          <p:nvPr>
            <p:ph idx="1"/>
          </p:nvPr>
        </p:nvSpPr>
        <p:spPr>
          <a:xfrm>
            <a:off x="4343400" y="1295400"/>
            <a:ext cx="7162800" cy="5181600"/>
          </a:xfrm>
        </p:spPr>
        <p:txBody>
          <a:bodyPr>
            <a:noAutofit/>
          </a:bodyPr>
          <a:lstStyle/>
          <a:p>
            <a:pPr algn="just">
              <a:buFont typeface="Wingdings" pitchFamily="2" charset="2"/>
              <a:buChar char="§"/>
            </a:pPr>
            <a:r>
              <a:rPr lang="hi-IN" sz="2800" dirty="0">
                <a:latin typeface="Open sans"/>
                <a:cs typeface="Arial" pitchFamily="34" charset="0"/>
              </a:rPr>
              <a:t>एक अद्वितीय प्रकार का बैक्टीरिया, जो मेजबान कोशिकाओं के बाहर गुणा करने में असमर्थ होता है। 
संक्रमण के मामले में, वे मेजबान कोशिकाओं में प्रवेश करते हैं और उनके प्रजनन के लिए उनका उपयोग करते हैं।
सामान्य तौर पर, रिकेट्सिया कीड़ों द्वारा किया जाता है।
उदाहरण: 
टाइफस (रिकेट्सिया टाइफी), 
क्यू-बुखार ( </a:t>
            </a:r>
            <a:r>
              <a:rPr lang="en-US" sz="2800" dirty="0">
                <a:latin typeface="Open sans"/>
                <a:cs typeface="Arial" pitchFamily="34" charset="0"/>
              </a:rPr>
              <a:t>Coxiella </a:t>
            </a:r>
            <a:r>
              <a:rPr lang="en-US" sz="2800" dirty="0" err="1">
                <a:latin typeface="Open sans"/>
                <a:cs typeface="Arial" pitchFamily="34" charset="0"/>
              </a:rPr>
              <a:t>burnetti</a:t>
            </a:r>
            <a:r>
              <a:rPr lang="en-US" sz="2800" dirty="0">
                <a:latin typeface="Open sans"/>
                <a:cs typeface="Arial" pitchFamily="34" charset="0"/>
              </a:rPr>
              <a:t> )</a:t>
            </a:r>
            <a:endParaRPr lang="en-US" sz="2800" dirty="0">
              <a:latin typeface="Arial" pitchFamily="34" charset="0"/>
              <a:cs typeface="Arial" pitchFamily="34" charset="0"/>
            </a:endParaRPr>
          </a:p>
        </p:txBody>
      </p:sp>
      <p:pic>
        <p:nvPicPr>
          <p:cNvPr id="8" name="object 4">
            <a:extLst>
              <a:ext uri="{FF2B5EF4-FFF2-40B4-BE49-F238E27FC236}">
                <a16:creationId xmlns:a16="http://schemas.microsoft.com/office/drawing/2014/main" id="{1FF49855-32D6-452A-BEB2-434BF9502DFA}"/>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71E7D7C9-048F-4922-BCEC-C16FC3B836AB}"/>
              </a:ext>
            </a:extLst>
          </p:cNvPr>
          <p:cNvPicPr>
            <a:picLocks noChangeAspect="1"/>
          </p:cNvPicPr>
          <p:nvPr/>
        </p:nvPicPr>
        <p:blipFill>
          <a:blip r:embed="rId3"/>
          <a:stretch>
            <a:fillRect/>
          </a:stretch>
        </p:blipFill>
        <p:spPr>
          <a:xfrm>
            <a:off x="234651" y="117884"/>
            <a:ext cx="1384533" cy="941482"/>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048000"/>
            <a:ext cx="2362200" cy="762000"/>
          </a:xfrm>
        </p:spPr>
        <p:txBody>
          <a:bodyPr>
            <a:noAutofit/>
          </a:bodyPr>
          <a:lstStyle/>
          <a:p>
            <a:r>
              <a:rPr lang="hi-IN" sz="4000" b="1" dirty="0">
                <a:solidFill>
                  <a:srgbClr val="C00000"/>
                </a:solidFill>
                <a:latin typeface="Open sans"/>
                <a:cs typeface="Arial" pitchFamily="34" charset="0"/>
              </a:rPr>
              <a:t>कवक</a:t>
            </a:r>
            <a:endParaRPr lang="en-US" sz="4000" b="1" dirty="0">
              <a:solidFill>
                <a:srgbClr val="C00000"/>
              </a:solidFill>
              <a:latin typeface="Open sans"/>
              <a:cs typeface="Arial" pitchFamily="34" charset="0"/>
            </a:endParaRPr>
          </a:p>
        </p:txBody>
      </p:sp>
      <p:sp>
        <p:nvSpPr>
          <p:cNvPr id="3" name="Content Placeholder 2"/>
          <p:cNvSpPr>
            <a:spLocks noGrp="1"/>
          </p:cNvSpPr>
          <p:nvPr>
            <p:ph idx="1"/>
          </p:nvPr>
        </p:nvSpPr>
        <p:spPr>
          <a:xfrm>
            <a:off x="4648200" y="1371600"/>
            <a:ext cx="6858000" cy="4724400"/>
          </a:xfrm>
        </p:spPr>
        <p:txBody>
          <a:bodyPr>
            <a:noAutofit/>
          </a:bodyPr>
          <a:lstStyle/>
          <a:p>
            <a:pPr algn="just">
              <a:lnSpc>
                <a:spcPct val="150000"/>
              </a:lnSpc>
              <a:buFont typeface="Wingdings" pitchFamily="2" charset="2"/>
              <a:buChar char="§"/>
            </a:pPr>
            <a:r>
              <a:rPr lang="hi-IN" sz="2800" dirty="0">
                <a:latin typeface="Arial" pitchFamily="34" charset="0"/>
                <a:cs typeface="Arial" pitchFamily="34" charset="0"/>
              </a:rPr>
              <a:t>एक कवक यूकेरियोटिक जीवों के समूह का कोई भी सदस्य है जिसमें सूक्ष्मजीव शामिल हैं।
आमतौर पर बहुकोशिकीय जीवों का एक साम्राज्य जो विषमपोषी होते हैं।
नेकार्डोसिस, हिस्टोप्लाज्मोसिस</a:t>
            </a:r>
            <a:endParaRPr lang="en-US" sz="2400" dirty="0">
              <a:latin typeface="Arial" pitchFamily="34" charset="0"/>
              <a:cs typeface="Arial" pitchFamily="34" charset="0"/>
            </a:endParaRPr>
          </a:p>
        </p:txBody>
      </p:sp>
      <p:pic>
        <p:nvPicPr>
          <p:cNvPr id="8" name="object 4">
            <a:extLst>
              <a:ext uri="{FF2B5EF4-FFF2-40B4-BE49-F238E27FC236}">
                <a16:creationId xmlns:a16="http://schemas.microsoft.com/office/drawing/2014/main" id="{B4C469FB-097A-4904-8168-F2AF93AFAB43}"/>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AC586251-5DCE-420D-848F-4B94249C9C3B}"/>
              </a:ext>
            </a:extLst>
          </p:cNvPr>
          <p:cNvPicPr>
            <a:picLocks noChangeAspect="1"/>
          </p:cNvPicPr>
          <p:nvPr/>
        </p:nvPicPr>
        <p:blipFill>
          <a:blip r:embed="rId3"/>
          <a:stretch>
            <a:fillRect/>
          </a:stretch>
        </p:blipFill>
        <p:spPr>
          <a:xfrm>
            <a:off x="234651" y="117884"/>
            <a:ext cx="1384533" cy="941482"/>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655128" y="-86222"/>
            <a:ext cx="7694588" cy="6944222"/>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106532" y="2626709"/>
            <a:ext cx="4254779" cy="78667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lvl="0" algn="ctr">
              <a:lnSpc>
                <a:spcPct val="120000"/>
              </a:lnSpc>
              <a:buClr>
                <a:srgbClr val="C00000"/>
              </a:buClr>
              <a:buSzPts val="3600"/>
            </a:pPr>
            <a:r>
              <a:rPr lang="hi-IN" altLang="en-US" sz="4000" b="1" dirty="0">
                <a:solidFill>
                  <a:srgbClr val="C00000"/>
                </a:solidFill>
                <a:latin typeface="Open sans"/>
              </a:rPr>
              <a:t>समीक्षा</a:t>
            </a:r>
            <a:endParaRPr lang="en-US" sz="4000" dirty="0">
              <a:latin typeface="Open Sans"/>
            </a:endParaRPr>
          </a:p>
        </p:txBody>
      </p:sp>
      <p:sp>
        <p:nvSpPr>
          <p:cNvPr id="223" name="Ensure your safety and the safety of your crew, the patient, and bystanders…"/>
          <p:cNvSpPr txBox="1"/>
          <p:nvPr/>
        </p:nvSpPr>
        <p:spPr>
          <a:xfrm>
            <a:off x="4904510" y="1295400"/>
            <a:ext cx="7439890" cy="454674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lvl="0">
              <a:lnSpc>
                <a:spcPct val="150000"/>
              </a:lnSpc>
              <a:buFont typeface="Wingdings" pitchFamily="2" charset="2"/>
              <a:buChar char="§"/>
            </a:pPr>
            <a:r>
              <a:rPr lang="hi-IN" sz="2800" dirty="0">
                <a:latin typeface="Arial" pitchFamily="34" charset="0"/>
                <a:cs typeface="Arial" pitchFamily="34" charset="0"/>
              </a:rPr>
              <a:t>शरीर में बैक्टीरिया के प्रवेश के मार्गों की सूची बनाएं।
 बैक्टीरियल वारफेयर एजेंटों (एंथ्रेक्स, प्लेग, टुलारेमिया, ग्लैंडर्स, हैजा) के कारण होने वाले संकेतों और लक्षणों का वर्णन करें।
 </a:t>
            </a:r>
            <a:r>
              <a:rPr lang="en-US" sz="2800" dirty="0">
                <a:latin typeface="Arial" pitchFamily="34" charset="0"/>
                <a:cs typeface="Arial" pitchFamily="34" charset="0"/>
              </a:rPr>
              <a:t>BWA </a:t>
            </a:r>
            <a:r>
              <a:rPr lang="hi-IN" sz="2800" dirty="0">
                <a:latin typeface="Arial" pitchFamily="34" charset="0"/>
                <a:cs typeface="Arial" pitchFamily="34" charset="0"/>
              </a:rPr>
              <a:t>के रूप में उपयोग किए जाने वाले वायरस के कारण होने वाले संकेतों और लक्षणों का वर्णन करें
 चेचक, ईएचएफ, वीईई, पीला बुखार</a:t>
            </a:r>
            <a:endParaRPr lang="en-US" sz="2800" dirty="0">
              <a:latin typeface="Arial" pitchFamily="34" charset="0"/>
              <a:cs typeface="Arial" pitchFamily="34"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58273" y="112697"/>
            <a:ext cx="1115571" cy="1214299"/>
          </a:xfrm>
          <a:prstGeom prst="rect">
            <a:avLst/>
          </a:prstGeom>
        </p:spPr>
      </p:pic>
      <p:sp>
        <p:nvSpPr>
          <p:cNvPr id="8" name="Rectangle 7"/>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1454957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548494" y="-14539"/>
            <a:ext cx="7694588" cy="6944222"/>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180109" y="3230213"/>
            <a:ext cx="4391891" cy="6946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algn="ctr"/>
            <a:r>
              <a:rPr lang="hi-IN" sz="4000" b="1" dirty="0">
                <a:solidFill>
                  <a:srgbClr val="C00000"/>
                </a:solidFill>
                <a:latin typeface="Open sans"/>
              </a:rPr>
              <a:t>कोई प्रश्न?</a:t>
            </a:r>
            <a:endParaRPr lang="en-US" sz="4000" b="1" dirty="0">
              <a:solidFill>
                <a:srgbClr val="C00000"/>
              </a:solidFill>
              <a:latin typeface="Open sans"/>
            </a:endParaRPr>
          </a:p>
        </p:txBody>
      </p:sp>
      <p:sp>
        <p:nvSpPr>
          <p:cNvPr id="223" name="Ensure your safety and the safety of your crew, the patient, and bystanders…"/>
          <p:cNvSpPr txBox="1"/>
          <p:nvPr/>
        </p:nvSpPr>
        <p:spPr>
          <a:xfrm>
            <a:off x="5004914" y="1896739"/>
            <a:ext cx="7238167" cy="96871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marL="457200" lvl="0" indent="-457200" algn="just">
              <a:lnSpc>
                <a:spcPct val="250000"/>
              </a:lnSpc>
              <a:buClr>
                <a:schemeClr val="dk1"/>
              </a:buClr>
              <a:buSzPts val="3200"/>
              <a:buFont typeface="Noto Sans Symbols"/>
              <a:buChar char="▪"/>
            </a:pPr>
            <a:endParaRPr lang="en-US" sz="2800" dirty="0">
              <a:solidFill>
                <a:schemeClr val="dk1"/>
              </a:solidFill>
              <a:latin typeface="Open Sans"/>
              <a:cs typeface="Times New Roman"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58273" y="112697"/>
            <a:ext cx="1115571" cy="1214299"/>
          </a:xfrm>
          <a:prstGeom prst="rect">
            <a:avLst/>
          </a:prstGeom>
        </p:spPr>
      </p:pic>
      <p:sp>
        <p:nvSpPr>
          <p:cNvPr id="8" name="Rectangle 7"/>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3" name="Picture 2"/>
          <p:cNvPicPr>
            <a:picLocks noChangeAspect="1"/>
          </p:cNvPicPr>
          <p:nvPr/>
        </p:nvPicPr>
        <p:blipFill>
          <a:blip r:embed="rId5"/>
          <a:stretch>
            <a:fillRect/>
          </a:stretch>
        </p:blipFill>
        <p:spPr>
          <a:xfrm>
            <a:off x="6711441" y="1765969"/>
            <a:ext cx="3368693" cy="3368693"/>
          </a:xfrm>
          <a:prstGeom prst="rect">
            <a:avLst/>
          </a:prstGeom>
        </p:spPr>
      </p:pic>
    </p:spTree>
    <p:extLst>
      <p:ext uri="{BB962C8B-B14F-4D97-AF65-F5344CB8AC3E}">
        <p14:creationId xmlns:p14="http://schemas.microsoft.com/office/powerpoint/2010/main" val="35948631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387928" y="2057400"/>
            <a:ext cx="3740727" cy="3401291"/>
          </a:xfrm>
        </p:spPr>
        <p:txBody>
          <a:bodyPr>
            <a:normAutofit/>
          </a:bodyPr>
          <a:lstStyle/>
          <a:p>
            <a:endParaRPr lang="en-US" sz="5400" dirty="0">
              <a:latin typeface="Open sans"/>
            </a:endParaRPr>
          </a:p>
          <a:p>
            <a:r>
              <a:rPr lang="hi-IN" sz="4000" b="1" dirty="0">
                <a:solidFill>
                  <a:srgbClr val="C00000"/>
                </a:solidFill>
                <a:latin typeface="Open sans"/>
              </a:rPr>
              <a:t>मूल्यांकन</a:t>
            </a:r>
            <a:endParaRPr lang="en-IN" sz="4000" b="1" dirty="0">
              <a:solidFill>
                <a:srgbClr val="C00000"/>
              </a:solidFill>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35</a:t>
            </a:fld>
            <a:endParaRPr lang="en-US"/>
          </a:p>
        </p:txBody>
      </p:sp>
      <p:pic>
        <p:nvPicPr>
          <p:cNvPr id="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692" y="174626"/>
            <a:ext cx="1252142" cy="904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4357688" y="0"/>
            <a:ext cx="783431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0" indent="0">
              <a:buNone/>
            </a:pPr>
            <a:endParaRPr lang="en-US" sz="2800" dirty="0">
              <a:solidFill>
                <a:schemeClr val="tx1"/>
              </a:solidFill>
            </a:endParaRPr>
          </a:p>
          <a:p>
            <a:pPr marL="0" lvl="0" indent="0">
              <a:buNone/>
            </a:pPr>
            <a:endParaRPr lang="en-US" sz="2800" dirty="0">
              <a:solidFill>
                <a:schemeClr val="tx1"/>
              </a:solidFill>
            </a:endParaRPr>
          </a:p>
          <a:p>
            <a:pPr algn="just">
              <a:buNone/>
            </a:pPr>
            <a:r>
              <a:rPr lang="en-US" sz="2800" dirty="0">
                <a:solidFill>
                  <a:schemeClr val="tx1"/>
                </a:solidFill>
              </a:rPr>
              <a:t>1</a:t>
            </a:r>
            <a:r>
              <a:rPr lang="hi-IN" sz="2800" dirty="0">
                <a:solidFill>
                  <a:schemeClr val="tx1"/>
                </a:solidFill>
                <a:latin typeface="Open sans"/>
              </a:rPr>
              <a:t>. चेचक रोग के लिए प्रेरक जीव क्या है?
उत्तर- वेरियोला वायरस।
2. सूची मानव एंथ्रेक्स के प्रवेश बिंदु के आधार पर तीन प्रमुख नैदानिक रूप हैं। 
उत्तर- - त्वचीय एंथ्रेक्स
		- साँस लेना एंथ्रेक्स
		- जीआई एंथ्रेक्स</a:t>
            </a:r>
            <a:endParaRPr lang="en-US" sz="2800" dirty="0">
              <a:solidFill>
                <a:srgbClr val="FF0000"/>
              </a:solidFill>
              <a:latin typeface="Open sans"/>
            </a:endParaRPr>
          </a:p>
          <a:p>
            <a:pPr marL="0" indent="0">
              <a:buNone/>
            </a:pPr>
            <a:r>
              <a:rPr lang="en-US" sz="2800" dirty="0">
                <a:solidFill>
                  <a:srgbClr val="FF0000"/>
                </a:solidFill>
                <a:latin typeface="Open sans"/>
              </a:rPr>
              <a:t>  </a:t>
            </a:r>
          </a:p>
          <a:p>
            <a:pPr algn="ctr"/>
            <a:endParaRPr lang="en-IN" dirty="0"/>
          </a:p>
        </p:txBody>
      </p:sp>
      <p:pic>
        <p:nvPicPr>
          <p:cNvPr id="11" name="Picture 10"/>
          <p:cNvPicPr>
            <a:picLocks noChangeAspect="1"/>
          </p:cNvPicPr>
          <p:nvPr/>
        </p:nvPicPr>
        <p:blipFill>
          <a:blip r:embed="rId3"/>
          <a:stretch>
            <a:fillRect/>
          </a:stretch>
        </p:blipFill>
        <p:spPr>
          <a:xfrm>
            <a:off x="11076335" y="0"/>
            <a:ext cx="1115665" cy="1213209"/>
          </a:xfrm>
          <a:prstGeom prst="rect">
            <a:avLst/>
          </a:prstGeom>
        </p:spPr>
      </p:pic>
    </p:spTree>
    <p:extLst>
      <p:ext uri="{BB962C8B-B14F-4D97-AF65-F5344CB8AC3E}">
        <p14:creationId xmlns:p14="http://schemas.microsoft.com/office/powerpoint/2010/main" val="33041979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548494" y="-14539"/>
            <a:ext cx="7694588" cy="6944222"/>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1125171" y="3172269"/>
            <a:ext cx="3724569" cy="6946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9142" tIns="39142" rIns="39142" bIns="39142">
            <a:spAutoFit/>
          </a:bodyPr>
          <a:lstStyle/>
          <a:p>
            <a:pPr algn="ctr"/>
            <a:r>
              <a:rPr lang="hi-IN" sz="4000" b="1" dirty="0">
                <a:solidFill>
                  <a:srgbClr val="C00000"/>
                </a:solidFill>
                <a:latin typeface="Open sans"/>
              </a:rPr>
              <a:t>धन्यवाद</a:t>
            </a:r>
            <a:endParaRPr lang="en-US" sz="4000" dirty="0">
              <a:solidFill>
                <a:srgbClr val="C00000"/>
              </a:solidFill>
              <a:latin typeface="Open sans"/>
            </a:endParaRPr>
          </a:p>
        </p:txBody>
      </p:sp>
      <p:sp>
        <p:nvSpPr>
          <p:cNvPr id="223" name="Ensure your safety and the safety of your crew, the patient, and bystanders…"/>
          <p:cNvSpPr txBox="1"/>
          <p:nvPr/>
        </p:nvSpPr>
        <p:spPr>
          <a:xfrm>
            <a:off x="5004915" y="1311523"/>
            <a:ext cx="6781746" cy="44838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9142" tIns="39142" rIns="39142" bIns="39142">
            <a:spAutoFit/>
          </a:bodyPr>
          <a:lstStyle/>
          <a:p>
            <a:pPr marL="457200" lvl="0" indent="-457200" algn="just">
              <a:buClr>
                <a:schemeClr val="dk1"/>
              </a:buClr>
              <a:buSzPts val="3200"/>
              <a:buFont typeface="Noto Sans Symbols"/>
              <a:buChar char="▪"/>
            </a:pPr>
            <a:endParaRPr lang="en-US" sz="2400" dirty="0">
              <a:solidFill>
                <a:schemeClr val="dk1"/>
              </a:solidFill>
              <a:latin typeface="Open Sans"/>
              <a:cs typeface="Times New Roman"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37803" y="112697"/>
            <a:ext cx="6036042" cy="6570232"/>
          </a:xfrm>
          <a:prstGeom prst="rect">
            <a:avLst/>
          </a:prstGeom>
        </p:spPr>
      </p:pic>
      <p:sp>
        <p:nvSpPr>
          <p:cNvPr id="9" name="Rectangle 8"/>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4188008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62400" y="1600200"/>
            <a:ext cx="7543800" cy="4343400"/>
          </a:xfrm>
        </p:spPr>
        <p:txBody>
          <a:bodyPr>
            <a:noAutofit/>
          </a:bodyPr>
          <a:lstStyle/>
          <a:p>
            <a:pPr algn="just">
              <a:buFont typeface="Wingdings" pitchFamily="2" charset="2"/>
              <a:buChar char="§"/>
            </a:pPr>
            <a:r>
              <a:rPr lang="hi-IN" sz="2800" dirty="0">
                <a:latin typeface="Open sans"/>
                <a:cs typeface="Arial" pitchFamily="34" charset="0"/>
              </a:rPr>
              <a:t>जब कोई जीवाणु संक्रमण के किसी मार्ग से शरीर में प्रवेश करने में सफल हो जाता है।
शरीर की प्रतिरक्षा प्रणाली तुरंत सक्रिय हो जाती है। 
जीवाणु कोशिका जो शरीर के पहले एंटी-माइक्रोबियल तंत्र पर काबू पाती है, शरीर की कोशिकाओं से पोषक तत्वों का उपयोग करके विभिन्न ऊतकों में बढ़ती है।</a:t>
            </a:r>
            <a:endParaRPr lang="en-US" sz="2800" dirty="0">
              <a:latin typeface="Open sans"/>
              <a:cs typeface="Arial" pitchFamily="34" charset="0"/>
            </a:endParaRPr>
          </a:p>
        </p:txBody>
      </p:sp>
      <p:pic>
        <p:nvPicPr>
          <p:cNvPr id="8" name="object 4">
            <a:extLst>
              <a:ext uri="{FF2B5EF4-FFF2-40B4-BE49-F238E27FC236}">
                <a16:creationId xmlns:a16="http://schemas.microsoft.com/office/drawing/2014/main" id="{B7B7998B-0705-428D-86BB-DFFC01182C9D}"/>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9C85E4A2-72A2-4457-AC25-9C7273B6BD46}"/>
              </a:ext>
            </a:extLst>
          </p:cNvPr>
          <p:cNvPicPr>
            <a:picLocks noChangeAspect="1"/>
          </p:cNvPicPr>
          <p:nvPr/>
        </p:nvPicPr>
        <p:blipFill>
          <a:blip r:embed="rId3"/>
          <a:stretch>
            <a:fillRect/>
          </a:stretch>
        </p:blipFill>
        <p:spPr>
          <a:xfrm>
            <a:off x="234651" y="117884"/>
            <a:ext cx="1384533" cy="941482"/>
          </a:xfrm>
          <a:prstGeom prst="rect">
            <a:avLst/>
          </a:prstGeom>
        </p:spPr>
      </p:pic>
      <p:sp>
        <p:nvSpPr>
          <p:cNvPr id="10" name="Title 1">
            <a:extLst>
              <a:ext uri="{FF2B5EF4-FFF2-40B4-BE49-F238E27FC236}">
                <a16:creationId xmlns:a16="http://schemas.microsoft.com/office/drawing/2014/main" id="{02DF10DA-8CA4-4ECD-965C-C38D5A72F197}"/>
              </a:ext>
            </a:extLst>
          </p:cNvPr>
          <p:cNvSpPr>
            <a:spLocks noGrp="1"/>
          </p:cNvSpPr>
          <p:nvPr>
            <p:ph type="title"/>
          </p:nvPr>
        </p:nvSpPr>
        <p:spPr>
          <a:xfrm>
            <a:off x="685800" y="2895600"/>
            <a:ext cx="2895600" cy="762000"/>
          </a:xfrm>
        </p:spPr>
        <p:txBody>
          <a:bodyPr>
            <a:noAutofit/>
          </a:bodyPr>
          <a:lstStyle/>
          <a:p>
            <a:r>
              <a:rPr lang="hi-IN" sz="4000" b="1" dirty="0">
                <a:solidFill>
                  <a:srgbClr val="C00000"/>
                </a:solidFill>
                <a:latin typeface="Open sans"/>
                <a:cs typeface="Arial" pitchFamily="34" charset="0"/>
              </a:rPr>
              <a:t>जीवाणु</a:t>
            </a:r>
            <a:endParaRPr lang="en-US" sz="4000" b="1" dirty="0">
              <a:solidFill>
                <a:srgbClr val="C00000"/>
              </a:solidFill>
              <a:latin typeface="Open sans"/>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43400" y="1143000"/>
            <a:ext cx="7315200" cy="4876800"/>
          </a:xfrm>
        </p:spPr>
        <p:txBody>
          <a:bodyPr>
            <a:noAutofit/>
          </a:bodyPr>
          <a:lstStyle/>
          <a:p>
            <a:pPr algn="just">
              <a:lnSpc>
                <a:spcPct val="150000"/>
              </a:lnSpc>
              <a:buFont typeface="Wingdings" pitchFamily="2" charset="2"/>
              <a:buChar char="§"/>
            </a:pPr>
            <a:r>
              <a:rPr lang="hi-IN" sz="2800" dirty="0">
                <a:latin typeface="Open sans"/>
                <a:cs typeface="Arial" pitchFamily="34" charset="0"/>
              </a:rPr>
              <a:t>कई बैक्टीरिया हानिकारक एजेंट पैदा करते हैं, जिसके परिणामस्वरूप कोशिकाएं क्षतिग्रस्त हो जाती हैं और मर जाती हैं जिसके कारण शरीर की शारीरिक गतिविधियां गड़बड़ा जाती हैं।
शरीर की सामान्य शारीरिक गतिविधियों में परिवर्तन जीव के प्रकार और लक्ष्य अंग के आधार पर विभिन्न प्रकार के संकेत और लक्षण उत्पन्न करते हैं।</a:t>
            </a:r>
            <a:endParaRPr lang="en-US" sz="2800" dirty="0">
              <a:latin typeface="Open sans"/>
              <a:cs typeface="Arial" pitchFamily="34" charset="0"/>
            </a:endParaRPr>
          </a:p>
        </p:txBody>
      </p:sp>
      <p:pic>
        <p:nvPicPr>
          <p:cNvPr id="8" name="object 4">
            <a:extLst>
              <a:ext uri="{FF2B5EF4-FFF2-40B4-BE49-F238E27FC236}">
                <a16:creationId xmlns:a16="http://schemas.microsoft.com/office/drawing/2014/main" id="{B7B7998B-0705-428D-86BB-DFFC01182C9D}"/>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9C85E4A2-72A2-4457-AC25-9C7273B6BD46}"/>
              </a:ext>
            </a:extLst>
          </p:cNvPr>
          <p:cNvPicPr>
            <a:picLocks noChangeAspect="1"/>
          </p:cNvPicPr>
          <p:nvPr/>
        </p:nvPicPr>
        <p:blipFill>
          <a:blip r:embed="rId3"/>
          <a:stretch>
            <a:fillRect/>
          </a:stretch>
        </p:blipFill>
        <p:spPr>
          <a:xfrm>
            <a:off x="234651" y="117884"/>
            <a:ext cx="1384533" cy="941482"/>
          </a:xfrm>
          <a:prstGeom prst="rect">
            <a:avLst/>
          </a:prstGeom>
        </p:spPr>
      </p:pic>
      <p:sp>
        <p:nvSpPr>
          <p:cNvPr id="10" name="Title 1">
            <a:extLst>
              <a:ext uri="{FF2B5EF4-FFF2-40B4-BE49-F238E27FC236}">
                <a16:creationId xmlns:a16="http://schemas.microsoft.com/office/drawing/2014/main" id="{17B77BB1-2E31-4438-86D8-1FACA12DD05F}"/>
              </a:ext>
            </a:extLst>
          </p:cNvPr>
          <p:cNvSpPr>
            <a:spLocks noGrp="1"/>
          </p:cNvSpPr>
          <p:nvPr>
            <p:ph type="title"/>
          </p:nvPr>
        </p:nvSpPr>
        <p:spPr>
          <a:xfrm>
            <a:off x="762000" y="2743200"/>
            <a:ext cx="2667000" cy="762000"/>
          </a:xfrm>
        </p:spPr>
        <p:txBody>
          <a:bodyPr>
            <a:noAutofit/>
          </a:bodyPr>
          <a:lstStyle/>
          <a:p>
            <a:r>
              <a:rPr lang="hi-IN" sz="4000" b="1" dirty="0">
                <a:solidFill>
                  <a:srgbClr val="C00000"/>
                </a:solidFill>
                <a:latin typeface="Open sans"/>
                <a:cs typeface="Arial" pitchFamily="34" charset="0"/>
              </a:rPr>
              <a:t>जीवाणु</a:t>
            </a:r>
            <a:endParaRPr lang="en-US" sz="4000" b="1" dirty="0">
              <a:solidFill>
                <a:srgbClr val="C00000"/>
              </a:solidFill>
              <a:latin typeface="Open sans"/>
              <a:cs typeface="Arial" pitchFamily="34" charset="0"/>
            </a:endParaRPr>
          </a:p>
        </p:txBody>
      </p:sp>
    </p:spTree>
    <p:extLst>
      <p:ext uri="{BB962C8B-B14F-4D97-AF65-F5344CB8AC3E}">
        <p14:creationId xmlns:p14="http://schemas.microsoft.com/office/powerpoint/2010/main" val="3251689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38400"/>
            <a:ext cx="2971800" cy="1981200"/>
          </a:xfrm>
        </p:spPr>
        <p:txBody>
          <a:bodyPr>
            <a:noAutofit/>
          </a:bodyPr>
          <a:lstStyle/>
          <a:p>
            <a:r>
              <a:rPr lang="hi-IN" sz="4000" b="1" dirty="0">
                <a:solidFill>
                  <a:srgbClr val="C00000"/>
                </a:solidFill>
                <a:latin typeface="Open sans"/>
                <a:cs typeface="Arial" pitchFamily="34" charset="0"/>
              </a:rPr>
              <a:t>मार्ग</a:t>
            </a:r>
            <a:br>
              <a:rPr lang="hi-IN" sz="4000" b="1" dirty="0">
                <a:solidFill>
                  <a:srgbClr val="C00000"/>
                </a:solidFill>
                <a:latin typeface="Open sans"/>
                <a:cs typeface="Arial" pitchFamily="34" charset="0"/>
              </a:rPr>
            </a:br>
            <a:r>
              <a:rPr lang="hi-IN" sz="4000" b="1" dirty="0">
                <a:solidFill>
                  <a:srgbClr val="C00000"/>
                </a:solidFill>
                <a:latin typeface="Open sans"/>
                <a:cs typeface="Arial" pitchFamily="34" charset="0"/>
              </a:rPr>
              <a:t> संक्रमण का</a:t>
            </a:r>
            <a:endParaRPr lang="en-US" sz="4000" b="1" dirty="0">
              <a:solidFill>
                <a:srgbClr val="C00000"/>
              </a:solidFill>
              <a:latin typeface="Open sans"/>
              <a:cs typeface="Arial" pitchFamily="34" charset="0"/>
            </a:endParaRPr>
          </a:p>
        </p:txBody>
      </p:sp>
      <p:sp>
        <p:nvSpPr>
          <p:cNvPr id="3" name="Content Placeholder 2"/>
          <p:cNvSpPr>
            <a:spLocks noGrp="1"/>
          </p:cNvSpPr>
          <p:nvPr>
            <p:ph idx="1"/>
          </p:nvPr>
        </p:nvSpPr>
        <p:spPr>
          <a:xfrm>
            <a:off x="4267200" y="1219200"/>
            <a:ext cx="7543800" cy="5486400"/>
          </a:xfrm>
        </p:spPr>
        <p:txBody>
          <a:bodyPr>
            <a:noAutofit/>
          </a:bodyPr>
          <a:lstStyle/>
          <a:p>
            <a:pPr algn="just">
              <a:buFont typeface="Wingdings" pitchFamily="2" charset="2"/>
              <a:buChar char="§"/>
            </a:pPr>
            <a:r>
              <a:rPr lang="hi-IN" sz="2800" dirty="0">
                <a:latin typeface="Open sans"/>
                <a:cs typeface="Arial" pitchFamily="34" charset="0"/>
              </a:rPr>
              <a:t>बैक्टीरिया प्रवेश के कई मार्गों के साथ स्व-सहायक सूक्ष्मजीव हैं। 
रोगजनक सूक्ष्मजीवों को बड़े पैमाने पर हवा और भोजन (पानी सहित) के माध्यम से शरीर में स्थानांतरित किया जाता है।
वे शरीर में प्रवेश करने में सक्षम हैं।
वायुमार्ग
जीआईटी
आंखों की तरह अन्य श्लेष्म झिल्ली
कीड़े के काटने के माध्यम से।
घावों आदि के माध्यम से।</a:t>
            </a:r>
            <a:endParaRPr lang="en-US" sz="2800" dirty="0">
              <a:latin typeface="Arial" pitchFamily="34" charset="0"/>
              <a:cs typeface="Arial" pitchFamily="34" charset="0"/>
            </a:endParaRPr>
          </a:p>
        </p:txBody>
      </p:sp>
      <p:pic>
        <p:nvPicPr>
          <p:cNvPr id="8" name="object 4">
            <a:extLst>
              <a:ext uri="{FF2B5EF4-FFF2-40B4-BE49-F238E27FC236}">
                <a16:creationId xmlns:a16="http://schemas.microsoft.com/office/drawing/2014/main" id="{D367D22F-2E47-47DB-9D84-757229C9C15D}"/>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016A0252-CDF4-4B81-A0E0-8B067085CE48}"/>
              </a:ext>
            </a:extLst>
          </p:cNvPr>
          <p:cNvPicPr>
            <a:picLocks noChangeAspect="1"/>
          </p:cNvPicPr>
          <p:nvPr/>
        </p:nvPicPr>
        <p:blipFill>
          <a:blip r:embed="rId3"/>
          <a:stretch>
            <a:fillRect/>
          </a:stretch>
        </p:blipFill>
        <p:spPr>
          <a:xfrm>
            <a:off x="234651" y="117884"/>
            <a:ext cx="1384533" cy="94148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057400"/>
            <a:ext cx="3352800" cy="3429000"/>
          </a:xfrm>
        </p:spPr>
        <p:txBody>
          <a:bodyPr>
            <a:noAutofit/>
          </a:bodyPr>
          <a:lstStyle/>
          <a:p>
            <a:r>
              <a:rPr lang="hi-IN" sz="4000" b="1" dirty="0">
                <a:solidFill>
                  <a:srgbClr val="C00000"/>
                </a:solidFill>
                <a:latin typeface="Open sans"/>
                <a:cs typeface="Arial" pitchFamily="34" charset="0"/>
              </a:rPr>
              <a:t>विशिष्ट जीवाणु बीडब्ल्यूए के संकेत और लक्षण</a:t>
            </a:r>
            <a:endParaRPr lang="en-US" sz="4000" b="1" dirty="0">
              <a:solidFill>
                <a:srgbClr val="C00000"/>
              </a:solidFill>
              <a:latin typeface="Open sans"/>
              <a:cs typeface="Arial" pitchFamily="34" charset="0"/>
            </a:endParaRPr>
          </a:p>
        </p:txBody>
      </p:sp>
      <p:sp>
        <p:nvSpPr>
          <p:cNvPr id="3" name="Content Placeholder 2"/>
          <p:cNvSpPr>
            <a:spLocks noGrp="1"/>
          </p:cNvSpPr>
          <p:nvPr>
            <p:ph idx="1"/>
          </p:nvPr>
        </p:nvSpPr>
        <p:spPr>
          <a:xfrm>
            <a:off x="4648200" y="1143000"/>
            <a:ext cx="7086600" cy="5029200"/>
          </a:xfrm>
        </p:spPr>
        <p:txBody>
          <a:bodyPr>
            <a:noAutofit/>
          </a:bodyPr>
          <a:lstStyle/>
          <a:p>
            <a:pPr algn="ctr">
              <a:buNone/>
            </a:pPr>
            <a:r>
              <a:rPr lang="hi-IN" b="1" dirty="0">
                <a:latin typeface="Open sans"/>
                <a:cs typeface="Arial" pitchFamily="34" charset="0"/>
              </a:rPr>
              <a:t>ऐन्‍थ्रैक्‍स</a:t>
            </a:r>
            <a:endParaRPr lang="en-US" b="1" dirty="0">
              <a:latin typeface="Open sans"/>
              <a:cs typeface="Arial" pitchFamily="34" charset="0"/>
            </a:endParaRPr>
          </a:p>
          <a:p>
            <a:pPr>
              <a:buNone/>
            </a:pPr>
            <a:r>
              <a:rPr lang="en-US" sz="2400" b="1" dirty="0">
                <a:latin typeface="Open sans"/>
                <a:cs typeface="Arial" pitchFamily="34" charset="0"/>
              </a:rPr>
              <a:t> </a:t>
            </a:r>
            <a:r>
              <a:rPr lang="hi-IN" sz="2400" b="1" dirty="0">
                <a:latin typeface="Open sans"/>
                <a:cs typeface="Arial" pitchFamily="34" charset="0"/>
              </a:rPr>
              <a:t>प्रेरक जीव: </a:t>
            </a:r>
            <a:r>
              <a:rPr lang="hi-IN" sz="2400" dirty="0">
                <a:latin typeface="Open sans"/>
                <a:cs typeface="Arial" pitchFamily="34" charset="0"/>
              </a:rPr>
              <a:t>बैसिलस एन्थ्रेसिक
</a:t>
            </a:r>
            <a:r>
              <a:rPr lang="hi-IN" sz="2400" b="1" dirty="0">
                <a:latin typeface="Open sans"/>
                <a:cs typeface="Arial" pitchFamily="34" charset="0"/>
              </a:rPr>
              <a:t>प्रभावी खुराक: </a:t>
            </a:r>
            <a:r>
              <a:rPr lang="hi-IN" sz="2400" dirty="0">
                <a:latin typeface="Open sans"/>
                <a:cs typeface="Arial" pitchFamily="34" charset="0"/>
              </a:rPr>
              <a:t>8000-50000 जीव</a:t>
            </a:r>
            <a:r>
              <a:rPr lang="hi-IN" sz="2400" b="1" dirty="0">
                <a:latin typeface="Open sans"/>
                <a:cs typeface="Arial" pitchFamily="34" charset="0"/>
              </a:rPr>
              <a:t>
मृत्यु दर: साँस लेना: </a:t>
            </a:r>
            <a:r>
              <a:rPr lang="hi-IN" sz="2400" dirty="0">
                <a:latin typeface="Open sans"/>
                <a:cs typeface="Arial" pitchFamily="34" charset="0"/>
              </a:rPr>
              <a:t>90-100%</a:t>
            </a:r>
            <a:r>
              <a:rPr lang="hi-IN" sz="2400" b="1" dirty="0">
                <a:latin typeface="Open sans"/>
                <a:cs typeface="Arial" pitchFamily="34" charset="0"/>
              </a:rPr>
              <a:t>
जीआईटी एथ्रेक्स: </a:t>
            </a:r>
            <a:r>
              <a:rPr lang="hi-IN" sz="2400" dirty="0">
                <a:latin typeface="Open sans"/>
                <a:cs typeface="Arial" pitchFamily="34" charset="0"/>
              </a:rPr>
              <a:t>25-75% </a:t>
            </a:r>
            <a:r>
              <a:rPr lang="hi-IN" sz="2400" b="1" dirty="0">
                <a:latin typeface="Open sans"/>
                <a:cs typeface="Arial" pitchFamily="34" charset="0"/>
              </a:rPr>
              <a:t>
प्रवेश: </a:t>
            </a:r>
            <a:r>
              <a:rPr lang="hi-IN" sz="2400" dirty="0">
                <a:latin typeface="Open sans"/>
                <a:cs typeface="Arial" pitchFamily="34" charset="0"/>
              </a:rPr>
              <a:t>त्वचा, वायुमार्ग, जीआईटी में घाव।</a:t>
            </a:r>
            <a:r>
              <a:rPr lang="hi-IN" sz="2400" b="1" dirty="0">
                <a:latin typeface="Open sans"/>
                <a:cs typeface="Arial" pitchFamily="34" charset="0"/>
              </a:rPr>
              <a:t>
धमकी: 
</a:t>
            </a:r>
            <a:r>
              <a:rPr lang="en-US" sz="2400" b="1" dirty="0">
                <a:latin typeface="Open sans"/>
                <a:cs typeface="Arial" pitchFamily="34" charset="0"/>
              </a:rPr>
              <a:t>B. </a:t>
            </a:r>
            <a:r>
              <a:rPr lang="hi-IN" sz="2400" dirty="0">
                <a:latin typeface="Open sans"/>
                <a:cs typeface="Arial" pitchFamily="34" charset="0"/>
              </a:rPr>
              <a:t>आतंकवाद के कृत्यों में एन्थ्रेसिक का उपयोग किए जाने की संभावना है।
</a:t>
            </a:r>
            <a:r>
              <a:rPr lang="en-US" sz="2400" dirty="0">
                <a:latin typeface="Open sans"/>
                <a:cs typeface="Arial" pitchFamily="34" charset="0"/>
              </a:rPr>
              <a:t>    </a:t>
            </a:r>
            <a:r>
              <a:rPr lang="hi-IN" sz="2400" dirty="0">
                <a:latin typeface="Open sans"/>
                <a:cs typeface="Arial" pitchFamily="34" charset="0"/>
              </a:rPr>
              <a:t>बैक्टीरिया धूप, यूवी विकिरण, गर्मी और कीटाणुनाशक के लिए बेहद प्रतिरोधी हैं।</a:t>
            </a:r>
            <a:endParaRPr lang="en-US" sz="2400" dirty="0">
              <a:latin typeface="Open sans"/>
              <a:cs typeface="Arial" pitchFamily="34" charset="0"/>
            </a:endParaRPr>
          </a:p>
        </p:txBody>
      </p:sp>
      <p:pic>
        <p:nvPicPr>
          <p:cNvPr id="8" name="object 4">
            <a:extLst>
              <a:ext uri="{FF2B5EF4-FFF2-40B4-BE49-F238E27FC236}">
                <a16:creationId xmlns:a16="http://schemas.microsoft.com/office/drawing/2014/main" id="{78BBCF63-65E9-4320-869F-8A95B9D181DB}"/>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6059FF18-5A93-4081-BEBC-6FF97570A860}"/>
              </a:ext>
            </a:extLst>
          </p:cNvPr>
          <p:cNvPicPr>
            <a:picLocks noChangeAspect="1"/>
          </p:cNvPicPr>
          <p:nvPr/>
        </p:nvPicPr>
        <p:blipFill>
          <a:blip r:embed="rId3"/>
          <a:stretch>
            <a:fillRect/>
          </a:stretch>
        </p:blipFill>
        <p:spPr>
          <a:xfrm>
            <a:off x="234651" y="117884"/>
            <a:ext cx="1384533" cy="94148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05000"/>
            <a:ext cx="3352800" cy="3429000"/>
          </a:xfrm>
        </p:spPr>
        <p:txBody>
          <a:bodyPr>
            <a:noAutofit/>
          </a:bodyPr>
          <a:lstStyle/>
          <a:p>
            <a:r>
              <a:rPr lang="hi-IN" sz="4000" b="1" dirty="0">
                <a:solidFill>
                  <a:srgbClr val="C00000"/>
                </a:solidFill>
                <a:latin typeface="Open sans"/>
                <a:cs typeface="Arial" pitchFamily="34" charset="0"/>
              </a:rPr>
              <a:t>विशिष्ट जीवाणु बीडब्ल्यूए के संकेत और लक्षण</a:t>
            </a:r>
            <a:endParaRPr lang="en-US" sz="4000" b="1" dirty="0">
              <a:solidFill>
                <a:srgbClr val="C00000"/>
              </a:solidFill>
              <a:latin typeface="Open sans"/>
              <a:cs typeface="Arial" pitchFamily="34" charset="0"/>
            </a:endParaRPr>
          </a:p>
        </p:txBody>
      </p:sp>
      <p:pic>
        <p:nvPicPr>
          <p:cNvPr id="8" name="object 4">
            <a:extLst>
              <a:ext uri="{FF2B5EF4-FFF2-40B4-BE49-F238E27FC236}">
                <a16:creationId xmlns:a16="http://schemas.microsoft.com/office/drawing/2014/main" id="{78BBCF63-65E9-4320-869F-8A95B9D181DB}"/>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6059FF18-5A93-4081-BEBC-6FF97570A860}"/>
              </a:ext>
            </a:extLst>
          </p:cNvPr>
          <p:cNvPicPr>
            <a:picLocks noChangeAspect="1"/>
          </p:cNvPicPr>
          <p:nvPr/>
        </p:nvPicPr>
        <p:blipFill>
          <a:blip r:embed="rId3"/>
          <a:stretch>
            <a:fillRect/>
          </a:stretch>
        </p:blipFill>
        <p:spPr>
          <a:xfrm>
            <a:off x="234651" y="117884"/>
            <a:ext cx="1384533" cy="941482"/>
          </a:xfrm>
          <a:prstGeom prst="rect">
            <a:avLst/>
          </a:prstGeom>
        </p:spPr>
      </p:pic>
      <p:sp>
        <p:nvSpPr>
          <p:cNvPr id="10" name="Content Placeholder 2">
            <a:extLst>
              <a:ext uri="{FF2B5EF4-FFF2-40B4-BE49-F238E27FC236}">
                <a16:creationId xmlns:a16="http://schemas.microsoft.com/office/drawing/2014/main" id="{65718B4F-FBBE-4E17-87DB-D35167C4F213}"/>
              </a:ext>
            </a:extLst>
          </p:cNvPr>
          <p:cNvSpPr>
            <a:spLocks noGrp="1"/>
          </p:cNvSpPr>
          <p:nvPr>
            <p:ph idx="1"/>
          </p:nvPr>
        </p:nvSpPr>
        <p:spPr>
          <a:xfrm>
            <a:off x="4724400" y="1524000"/>
            <a:ext cx="6934200" cy="4495800"/>
          </a:xfrm>
        </p:spPr>
        <p:txBody>
          <a:bodyPr>
            <a:noAutofit/>
          </a:bodyPr>
          <a:lstStyle/>
          <a:p>
            <a:pPr algn="just">
              <a:buFont typeface="Wingdings" pitchFamily="2" charset="2"/>
              <a:buChar char="§"/>
            </a:pPr>
            <a:r>
              <a:rPr lang="hi-IN" sz="2800" dirty="0">
                <a:latin typeface="Open sans"/>
                <a:cs typeface="Arial" pitchFamily="34" charset="0"/>
              </a:rPr>
              <a:t>मानव एंथ्रेक्स के प्रवेश बिंदु के आधार पर तीन प्रमुख नैदानिक रूप हैं। 
त्वचीय एंथ्रेक्स
साँस लेना एंथ्रेक्स
जीआई एंथ्रेक्स 
त्वचीय एंथ्रेक्स त्वचा के माध्यम से बीजाणुओं के प्रवेश का परिणाम है, श्वसन पथ के माध्यम से साँस लेना एंथ्रेक्स और अंतर्ग्रहण द्वारा जीआई।</a:t>
            </a:r>
            <a:endParaRPr lang="en-US" dirty="0">
              <a:latin typeface="Arial" pitchFamily="34" charset="0"/>
              <a:cs typeface="Arial" pitchFamily="34" charset="0"/>
            </a:endParaRPr>
          </a:p>
        </p:txBody>
      </p:sp>
    </p:spTree>
    <p:extLst>
      <p:ext uri="{BB962C8B-B14F-4D97-AF65-F5344CB8AC3E}">
        <p14:creationId xmlns:p14="http://schemas.microsoft.com/office/powerpoint/2010/main" val="32481652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905000"/>
            <a:ext cx="3352800" cy="3429000"/>
          </a:xfrm>
        </p:spPr>
        <p:txBody>
          <a:bodyPr>
            <a:noAutofit/>
          </a:bodyPr>
          <a:lstStyle/>
          <a:p>
            <a:r>
              <a:rPr lang="hi-IN" sz="4000" b="1" dirty="0">
                <a:solidFill>
                  <a:srgbClr val="C00000"/>
                </a:solidFill>
                <a:latin typeface="Open sans"/>
                <a:cs typeface="Arial" pitchFamily="34" charset="0"/>
              </a:rPr>
              <a:t>विशिष्ट जीवाणु बीडब्ल्यूए के संकेत और लक्षण</a:t>
            </a:r>
            <a:endParaRPr lang="en-US" sz="4000" b="1" dirty="0">
              <a:solidFill>
                <a:srgbClr val="C00000"/>
              </a:solidFill>
              <a:latin typeface="Open sans"/>
              <a:cs typeface="Arial" pitchFamily="34" charset="0"/>
            </a:endParaRPr>
          </a:p>
        </p:txBody>
      </p:sp>
      <p:pic>
        <p:nvPicPr>
          <p:cNvPr id="8" name="object 4">
            <a:extLst>
              <a:ext uri="{FF2B5EF4-FFF2-40B4-BE49-F238E27FC236}">
                <a16:creationId xmlns:a16="http://schemas.microsoft.com/office/drawing/2014/main" id="{78BBCF63-65E9-4320-869F-8A95B9D181DB}"/>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6059FF18-5A93-4081-BEBC-6FF97570A860}"/>
              </a:ext>
            </a:extLst>
          </p:cNvPr>
          <p:cNvPicPr>
            <a:picLocks noChangeAspect="1"/>
          </p:cNvPicPr>
          <p:nvPr/>
        </p:nvPicPr>
        <p:blipFill>
          <a:blip r:embed="rId3"/>
          <a:stretch>
            <a:fillRect/>
          </a:stretch>
        </p:blipFill>
        <p:spPr>
          <a:xfrm>
            <a:off x="234651" y="117884"/>
            <a:ext cx="1384533" cy="941482"/>
          </a:xfrm>
          <a:prstGeom prst="rect">
            <a:avLst/>
          </a:prstGeom>
        </p:spPr>
      </p:pic>
      <p:sp>
        <p:nvSpPr>
          <p:cNvPr id="11" name="Content Placeholder 2">
            <a:extLst>
              <a:ext uri="{FF2B5EF4-FFF2-40B4-BE49-F238E27FC236}">
                <a16:creationId xmlns:a16="http://schemas.microsoft.com/office/drawing/2014/main" id="{666C44C9-9FE0-4C08-90A6-DC728172E558}"/>
              </a:ext>
            </a:extLst>
          </p:cNvPr>
          <p:cNvSpPr>
            <a:spLocks noGrp="1"/>
          </p:cNvSpPr>
          <p:nvPr>
            <p:ph idx="1"/>
          </p:nvPr>
        </p:nvSpPr>
        <p:spPr>
          <a:xfrm>
            <a:off x="4572000" y="1371600"/>
            <a:ext cx="7086600" cy="4038600"/>
          </a:xfrm>
        </p:spPr>
        <p:txBody>
          <a:bodyPr>
            <a:noAutofit/>
          </a:bodyPr>
          <a:lstStyle/>
          <a:p>
            <a:pPr algn="just">
              <a:buFont typeface="Wingdings" pitchFamily="2" charset="2"/>
              <a:buChar char="§"/>
            </a:pPr>
            <a:r>
              <a:rPr lang="hi-IN" sz="2400" dirty="0">
                <a:latin typeface="Arial" pitchFamily="34" charset="0"/>
                <a:cs typeface="Arial" pitchFamily="34" charset="0"/>
              </a:rPr>
              <a:t>प्राकृतिक रूप से अधिग्रहित बीमारी में मनुष्यों के लिए संक्रमण का प्राकृतिक स्रोत संक्रमित पशुधन और जंगली जानवर या दूषित पशु उत्पाद हैं।
मानव से मानव संचरण दुर्लभ है और केवल त्वचीय एंथ्रेक्स के साथ रिपोर्ट किया जाता है। 
इनहेलेशन एंथ्रेक्स कुछ व्यवसायों में रिपोर्ट किया जाता है जहां बीजाणुओं को दूषित पशु उत्पादों जैसे पशु बाल प्रसंस्करण से हवा में मजबूर किया जा सकता है।
 व्यावसायिक जोखिम समूहों में पशु चिकित्सक, पशु संचालक, बूचड़खाने के कर्मचारी और प्रयोगशाला कर्मचारी शामिल हैं।</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4726323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1072</TotalTime>
  <Words>2290</Words>
  <Application>Microsoft Office PowerPoint</Application>
  <PresentationFormat>Widescreen</PresentationFormat>
  <Paragraphs>79</Paragraphs>
  <Slides>36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36</vt:i4>
      </vt:variant>
    </vt:vector>
  </HeadingPairs>
  <TitlesOfParts>
    <vt:vector size="45" baseType="lpstr">
      <vt:lpstr>Arial</vt:lpstr>
      <vt:lpstr>Calibri</vt:lpstr>
      <vt:lpstr>Kruti Dev 092</vt:lpstr>
      <vt:lpstr>Noto Sans Symbols</vt:lpstr>
      <vt:lpstr>Open sans</vt:lpstr>
      <vt:lpstr>Open sans</vt:lpstr>
      <vt:lpstr>Open Sans SemiBold</vt:lpstr>
      <vt:lpstr>Wingdings</vt:lpstr>
      <vt:lpstr>Office Theme</vt:lpstr>
      <vt:lpstr>PowerPoint Presentation</vt:lpstr>
      <vt:lpstr>उद्देश्यों</vt:lpstr>
      <vt:lpstr>जीवाणु</vt:lpstr>
      <vt:lpstr>जीवाणु</vt:lpstr>
      <vt:lpstr>जीवाणु</vt:lpstr>
      <vt:lpstr>मार्ग  संक्रमण का</vt:lpstr>
      <vt:lpstr>विशिष्ट जीवाणु बीडब्ल्यूए के संकेत और लक्षण</vt:lpstr>
      <vt:lpstr>विशिष्ट जीवाणु बीडब्ल्यूए के संकेत और लक्षण</vt:lpstr>
      <vt:lpstr>विशिष्ट जीवाणु बीडब्ल्यूए के संकेत और लक्षण</vt:lpstr>
      <vt:lpstr>विशिष्ट जीवाणु बीडब्ल्यूए के संकेत और लक्षण</vt:lpstr>
      <vt:lpstr>संकेत  और लक्षण</vt:lpstr>
      <vt:lpstr>प्लेग</vt:lpstr>
      <vt:lpstr>प्लेग</vt:lpstr>
      <vt:lpstr>संकेत  और लक्षण</vt:lpstr>
      <vt:lpstr>न्यूमोनिक प्लेग</vt:lpstr>
      <vt:lpstr>तुलारेमिया</vt:lpstr>
      <vt:lpstr>संक्रमण का भंडार</vt:lpstr>
      <vt:lpstr>संकेत  और लक्षण</vt:lpstr>
      <vt:lpstr>ग्लैंडर्स</vt:lpstr>
      <vt:lpstr>ग्लैंडर्स</vt:lpstr>
      <vt:lpstr>PowerPoint Presentation</vt:lpstr>
      <vt:lpstr>हैजा</vt:lpstr>
      <vt:lpstr>बीडब्ल्यूए के रूप में वायरस</vt:lpstr>
      <vt:lpstr>छोटा सा चेचक</vt:lpstr>
      <vt:lpstr>PowerPoint Presentation</vt:lpstr>
      <vt:lpstr>ईएचएफ (इबोला रक्तस्रावी बुखार)</vt:lpstr>
      <vt:lpstr>PowerPoint Presentation</vt:lpstr>
      <vt:lpstr>वेनेजुएला (वेनेजुएला इक्वाइन एन्सेफलाइटिस या वीई)</vt:lpstr>
      <vt:lpstr>येलो फ़ीवर</vt:lpstr>
      <vt:lpstr>PowerPoint Presentation</vt:lpstr>
      <vt:lpstr>रिकेटिया</vt:lpstr>
      <vt:lpstr>कवक</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08 TH BN NDRF GHAZIABAD</cp:lastModifiedBy>
  <cp:revision>173</cp:revision>
  <dcterms:created xsi:type="dcterms:W3CDTF">2006-08-16T00:00:00Z</dcterms:created>
  <dcterms:modified xsi:type="dcterms:W3CDTF">2025-12-17T11:16:56Z</dcterms:modified>
</cp:coreProperties>
</file>