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95"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7" r:id="rId26"/>
    <p:sldId id="288" r:id="rId27"/>
    <p:sldId id="289" r:id="rId28"/>
    <p:sldId id="290" r:id="rId29"/>
    <p:sldId id="291" r:id="rId30"/>
    <p:sldId id="29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199" autoAdjust="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AF9D5-2258-4932-8FDF-0CAA767ED907}" type="datetimeFigureOut">
              <a:rPr lang="en-IN" smtClean="0"/>
              <a:pPr/>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60260-BA36-4B3B-A8B1-4E8057926F35}" type="slidenum">
              <a:rPr lang="en-IN" smtClean="0"/>
              <a:pPr/>
              <a:t>‹#›</a:t>
            </a:fld>
            <a:endParaRPr lang="en-IN"/>
          </a:p>
        </p:txBody>
      </p:sp>
    </p:spTree>
    <p:extLst>
      <p:ext uri="{BB962C8B-B14F-4D97-AF65-F5344CB8AC3E}">
        <p14:creationId xmlns:p14="http://schemas.microsoft.com/office/powerpoint/2010/main" xmlns="" val="65256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069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1595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10006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4415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263582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01350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425861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37500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709681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9700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41987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585604" y="6331411"/>
            <a:ext cx="453698" cy="368646"/>
          </a:xfrm>
          <a:prstGeom prst="rect">
            <a:avLst/>
          </a:prstGeom>
        </p:spPr>
        <p:txBody>
          <a:bodyPr vert="horz" lIns="91440" tIns="45720" rIns="91440" bIns="45720" rtlCol="0" anchor="ctr"/>
          <a:lstStyle>
            <a:lvl1pPr algn="r">
              <a:defRPr sz="1200">
                <a:solidFill>
                  <a:schemeClr val="tx1">
                    <a:tint val="75000"/>
                  </a:schemeClr>
                </a:solidFill>
              </a:defRPr>
            </a:lvl1pPr>
          </a:lstStyle>
          <a:p>
            <a:fld id="{68AED0BF-B613-4EA2-A21D-6A60A5241C27}" type="slidenum">
              <a:rPr lang="en-IN" smtClean="0"/>
              <a:pPr/>
              <a:t>‹#›</a:t>
            </a:fld>
            <a:endParaRPr lang="en-IN"/>
          </a:p>
        </p:txBody>
      </p:sp>
      <p:pic>
        <p:nvPicPr>
          <p:cNvPr id="7" name="Picture 6" descr="NDRF LOGO | NDRF - National Disaster Response Force"/>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1594485" cy="876935"/>
          </a:xfrm>
          <a:prstGeom prst="rect">
            <a:avLst/>
          </a:prstGeom>
          <a:noFill/>
          <a:ln>
            <a:noFill/>
          </a:ln>
        </p:spPr>
      </p:pic>
      <p:pic>
        <p:nvPicPr>
          <p:cNvPr id="8" name="Picture 7"/>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1295497" y="5944"/>
            <a:ext cx="882650" cy="877570"/>
          </a:xfrm>
          <a:prstGeom prst="rect">
            <a:avLst/>
          </a:prstGeom>
          <a:noFill/>
        </p:spPr>
      </p:pic>
      <p:sp>
        <p:nvSpPr>
          <p:cNvPr id="9" name="PEER | CSSR | INDIA"/>
          <p:cNvSpPr txBox="1"/>
          <p:nvPr userDrawn="1"/>
        </p:nvSpPr>
        <p:spPr>
          <a:xfrm>
            <a:off x="8861367" y="6301027"/>
            <a:ext cx="2177935"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sz="1200" dirty="0"/>
              <a:t> </a:t>
            </a:r>
            <a:r>
              <a:rPr lang="en-US" sz="1200" dirty="0"/>
              <a:t>PPT-</a:t>
            </a:r>
            <a:endParaRPr sz="1200" dirty="0"/>
          </a:p>
        </p:txBody>
      </p:sp>
      <p:sp>
        <p:nvSpPr>
          <p:cNvPr id="10" name="Rectangle"/>
          <p:cNvSpPr/>
          <p:nvPr userDrawn="1"/>
        </p:nvSpPr>
        <p:spPr>
          <a:xfrm>
            <a:off x="505049" y="6587004"/>
            <a:ext cx="1600098" cy="82412"/>
          </a:xfrm>
          <a:prstGeom prst="rect">
            <a:avLst/>
          </a:prstGeom>
          <a:solidFill>
            <a:srgbClr val="C00000"/>
          </a:solidFill>
          <a:ln w="12700">
            <a:miter lim="400000"/>
          </a:ln>
        </p:spPr>
        <p:txBody>
          <a:bodyPr lIns="78283" tIns="78283" rIns="78283" bIns="78283"/>
          <a:lstStyle/>
          <a:p>
            <a:endParaRPr/>
          </a:p>
        </p:txBody>
      </p:sp>
      <p:sp>
        <p:nvSpPr>
          <p:cNvPr id="11" name="Rectangle"/>
          <p:cNvSpPr/>
          <p:nvPr userDrawn="1"/>
        </p:nvSpPr>
        <p:spPr>
          <a:xfrm>
            <a:off x="8985506" y="6617645"/>
            <a:ext cx="1600098" cy="82412"/>
          </a:xfrm>
          <a:prstGeom prst="rect">
            <a:avLst/>
          </a:prstGeom>
          <a:solidFill>
            <a:srgbClr val="C00000"/>
          </a:solidFill>
          <a:ln w="12700">
            <a:miter lim="400000"/>
          </a:ln>
        </p:spPr>
        <p:txBody>
          <a:bodyPr lIns="78283" tIns="78283" rIns="78283" bIns="78283"/>
          <a:lstStyle/>
          <a:p>
            <a:endParaRPr/>
          </a:p>
        </p:txBody>
      </p:sp>
      <p:sp>
        <p:nvSpPr>
          <p:cNvPr id="12" name="PEER | CSSR | INDIA"/>
          <p:cNvSpPr txBox="1"/>
          <p:nvPr userDrawn="1"/>
        </p:nvSpPr>
        <p:spPr>
          <a:xfrm>
            <a:off x="368530" y="6263888"/>
            <a:ext cx="2177935"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dirty="0"/>
              <a:t>ROPE</a:t>
            </a:r>
            <a:r>
              <a:rPr lang="en-US" sz="1200" baseline="0" dirty="0"/>
              <a:t> RESCUE</a:t>
            </a:r>
            <a:r>
              <a:rPr sz="1200" dirty="0"/>
              <a:t> | INDIA</a:t>
            </a:r>
          </a:p>
        </p:txBody>
      </p:sp>
    </p:spTree>
    <p:extLst>
      <p:ext uri="{BB962C8B-B14F-4D97-AF65-F5344CB8AC3E}">
        <p14:creationId xmlns:p14="http://schemas.microsoft.com/office/powerpoint/2010/main" xmlns="" val="1059101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724"/>
            <a:ext cx="8802977" cy="6857276"/>
          </a:xfrm>
          <a:custGeom>
            <a:avLst/>
            <a:gdLst/>
            <a:ahLst/>
            <a:cxnLst/>
            <a:rect l="l" t="t" r="r" b="b"/>
            <a:pathLst>
              <a:path w="13204465" h="10285914">
                <a:moveTo>
                  <a:pt x="0" y="0"/>
                </a:moveTo>
                <a:lnTo>
                  <a:pt x="13204465" y="0"/>
                </a:lnTo>
                <a:lnTo>
                  <a:pt x="13204465" y="10285914"/>
                </a:lnTo>
                <a:lnTo>
                  <a:pt x="0" y="10285914"/>
                </a:lnTo>
                <a:lnTo>
                  <a:pt x="0" y="0"/>
                </a:lnTo>
                <a:close/>
              </a:path>
            </a:pathLst>
          </a:custGeom>
          <a:blipFill>
            <a:blip r:embed="rId3"/>
            <a:stretch>
              <a:fillRect l="-36825" t="-8664" b="-8664"/>
            </a:stretch>
          </a:blipFill>
        </p:spPr>
      </p:sp>
      <p:grpSp>
        <p:nvGrpSpPr>
          <p:cNvPr id="3" name="Group 3"/>
          <p:cNvGrpSpPr/>
          <p:nvPr/>
        </p:nvGrpSpPr>
        <p:grpSpPr>
          <a:xfrm>
            <a:off x="7127045" y="724"/>
            <a:ext cx="5064955" cy="6857276"/>
            <a:chOff x="0" y="0"/>
            <a:chExt cx="2000970" cy="2709047"/>
          </a:xfrm>
        </p:grpSpPr>
        <p:sp>
          <p:nvSpPr>
            <p:cNvPr id="4" name="Freeform 4"/>
            <p:cNvSpPr/>
            <p:nvPr/>
          </p:nvSpPr>
          <p:spPr>
            <a:xfrm>
              <a:off x="0" y="0"/>
              <a:ext cx="2000970" cy="2709047"/>
            </a:xfrm>
            <a:custGeom>
              <a:avLst/>
              <a:gdLst/>
              <a:ahLst/>
              <a:cxnLst/>
              <a:rect l="l" t="t" r="r" b="b"/>
              <a:pathLst>
                <a:path w="2000970" h="2709047">
                  <a:moveTo>
                    <a:pt x="0" y="0"/>
                  </a:moveTo>
                  <a:lnTo>
                    <a:pt x="2000970" y="0"/>
                  </a:lnTo>
                  <a:lnTo>
                    <a:pt x="2000970" y="2709047"/>
                  </a:lnTo>
                  <a:lnTo>
                    <a:pt x="0" y="2709047"/>
                  </a:lnTo>
                  <a:close/>
                </a:path>
              </a:pathLst>
            </a:custGeom>
            <a:solidFill>
              <a:srgbClr val="F9AF77"/>
            </a:solidFill>
          </p:spPr>
        </p:sp>
        <p:sp>
          <p:nvSpPr>
            <p:cNvPr id="5" name="TextBox 5"/>
            <p:cNvSpPr txBox="1"/>
            <p:nvPr/>
          </p:nvSpPr>
          <p:spPr>
            <a:xfrm>
              <a:off x="0" y="-47625"/>
              <a:ext cx="2000970" cy="2756672"/>
            </a:xfrm>
            <a:prstGeom prst="rect">
              <a:avLst/>
            </a:prstGeom>
          </p:spPr>
          <p:txBody>
            <a:bodyPr lIns="50800" tIns="50800" rIns="50800" bIns="50800" rtlCol="0" anchor="ctr"/>
            <a:lstStyle/>
            <a:p>
              <a:pPr algn="ctr">
                <a:lnSpc>
                  <a:spcPts val="1919"/>
                </a:lnSpc>
              </a:pPr>
              <a:endParaRPr/>
            </a:p>
          </p:txBody>
        </p:sp>
      </p:grpSp>
      <p:grpSp>
        <p:nvGrpSpPr>
          <p:cNvPr id="6" name="Group 6"/>
          <p:cNvGrpSpPr/>
          <p:nvPr/>
        </p:nvGrpSpPr>
        <p:grpSpPr>
          <a:xfrm>
            <a:off x="4789283" y="2195985"/>
            <a:ext cx="5993394" cy="1357884"/>
            <a:chOff x="0" y="0"/>
            <a:chExt cx="2276280" cy="419100"/>
          </a:xfrm>
        </p:grpSpPr>
        <p:sp>
          <p:nvSpPr>
            <p:cNvPr id="7" name="Freeform 7"/>
            <p:cNvSpPr/>
            <p:nvPr/>
          </p:nvSpPr>
          <p:spPr>
            <a:xfrm>
              <a:off x="0" y="0"/>
              <a:ext cx="2276280" cy="419100"/>
            </a:xfrm>
            <a:custGeom>
              <a:avLst/>
              <a:gdLst/>
              <a:ahLst/>
              <a:cxnLst/>
              <a:rect l="l" t="t" r="r" b="b"/>
              <a:pathLst>
                <a:path w="2276280" h="419100">
                  <a:moveTo>
                    <a:pt x="13668" y="0"/>
                  </a:moveTo>
                  <a:lnTo>
                    <a:pt x="2262612" y="0"/>
                  </a:lnTo>
                  <a:cubicBezTo>
                    <a:pt x="2266237" y="0"/>
                    <a:pt x="2269714" y="1440"/>
                    <a:pt x="2272277" y="4003"/>
                  </a:cubicBezTo>
                  <a:cubicBezTo>
                    <a:pt x="2274840" y="6567"/>
                    <a:pt x="2276280" y="10043"/>
                    <a:pt x="2276280" y="13668"/>
                  </a:cubicBezTo>
                  <a:lnTo>
                    <a:pt x="2276280" y="405432"/>
                  </a:lnTo>
                  <a:cubicBezTo>
                    <a:pt x="2276280" y="409057"/>
                    <a:pt x="2274840" y="412533"/>
                    <a:pt x="2272277" y="415097"/>
                  </a:cubicBezTo>
                  <a:cubicBezTo>
                    <a:pt x="2269714" y="417660"/>
                    <a:pt x="2266237" y="419100"/>
                    <a:pt x="2262612" y="419100"/>
                  </a:cubicBezTo>
                  <a:lnTo>
                    <a:pt x="13668" y="419100"/>
                  </a:lnTo>
                  <a:cubicBezTo>
                    <a:pt x="10043" y="419100"/>
                    <a:pt x="6567" y="417660"/>
                    <a:pt x="4003" y="415097"/>
                  </a:cubicBezTo>
                  <a:cubicBezTo>
                    <a:pt x="1440" y="412533"/>
                    <a:pt x="0" y="409057"/>
                    <a:pt x="0" y="405432"/>
                  </a:cubicBezTo>
                  <a:lnTo>
                    <a:pt x="0" y="13668"/>
                  </a:lnTo>
                  <a:cubicBezTo>
                    <a:pt x="0" y="10043"/>
                    <a:pt x="1440" y="6567"/>
                    <a:pt x="4003" y="4003"/>
                  </a:cubicBezTo>
                  <a:cubicBezTo>
                    <a:pt x="6567" y="1440"/>
                    <a:pt x="10043" y="0"/>
                    <a:pt x="13668" y="0"/>
                  </a:cubicBezTo>
                  <a:close/>
                </a:path>
              </a:pathLst>
            </a:custGeom>
            <a:solidFill>
              <a:srgbClr val="B1E3FF"/>
            </a:solidFill>
          </p:spPr>
        </p:sp>
        <p:sp>
          <p:nvSpPr>
            <p:cNvPr id="8" name="TextBox 8"/>
            <p:cNvSpPr txBox="1"/>
            <p:nvPr/>
          </p:nvSpPr>
          <p:spPr>
            <a:xfrm>
              <a:off x="0" y="-47625"/>
              <a:ext cx="2276280" cy="466725"/>
            </a:xfrm>
            <a:prstGeom prst="rect">
              <a:avLst/>
            </a:prstGeom>
          </p:spPr>
          <p:txBody>
            <a:bodyPr lIns="50800" tIns="50800" rIns="50800" bIns="50800" rtlCol="0" anchor="ctr"/>
            <a:lstStyle/>
            <a:p>
              <a:pPr algn="ctr">
                <a:lnSpc>
                  <a:spcPts val="1919"/>
                </a:lnSpc>
              </a:pPr>
              <a:endParaRPr/>
            </a:p>
          </p:txBody>
        </p:sp>
      </p:grpSp>
      <p:sp>
        <p:nvSpPr>
          <p:cNvPr id="9" name="TextBox 9"/>
          <p:cNvSpPr txBox="1"/>
          <p:nvPr/>
        </p:nvSpPr>
        <p:spPr>
          <a:xfrm>
            <a:off x="3823963" y="2268461"/>
            <a:ext cx="7907662" cy="1123897"/>
          </a:xfrm>
          <a:prstGeom prst="rect">
            <a:avLst/>
          </a:prstGeom>
        </p:spPr>
        <p:txBody>
          <a:bodyPr lIns="0" tIns="0" rIns="0" bIns="0" rtlCol="0" anchor="t">
            <a:spAutoFit/>
          </a:bodyPr>
          <a:lstStyle/>
          <a:p>
            <a:pPr algn="ctr">
              <a:lnSpc>
                <a:spcPts val="9506"/>
              </a:lnSpc>
            </a:pPr>
            <a:r>
              <a:rPr lang="en-US" sz="6000" b="1" dirty="0">
                <a:latin typeface="Arial MT Pro Bold"/>
                <a:ea typeface="Arial MT Pro Bold"/>
                <a:cs typeface="Arial MT Pro Bold"/>
                <a:sym typeface="Arial MT Pro Bold"/>
              </a:rPr>
              <a:t>ROPE</a:t>
            </a:r>
            <a:r>
              <a:rPr lang="en-US" sz="6000" b="1" dirty="0">
                <a:solidFill>
                  <a:srgbClr val="FFFFFF"/>
                </a:solidFill>
                <a:latin typeface="Arial MT Pro Bold"/>
                <a:ea typeface="Arial MT Pro Bold"/>
                <a:cs typeface="Arial MT Pro Bold"/>
                <a:sym typeface="Arial MT Pro Bold"/>
              </a:rPr>
              <a:t> </a:t>
            </a:r>
            <a:r>
              <a:rPr lang="en-US" sz="6000" b="1" dirty="0">
                <a:solidFill>
                  <a:srgbClr val="FF0000"/>
                </a:solidFill>
                <a:latin typeface="Arial MT Pro Bold"/>
                <a:ea typeface="Arial MT Pro Bold"/>
                <a:cs typeface="Arial MT Pro Bold"/>
                <a:sym typeface="Arial MT Pro Bold"/>
              </a:rPr>
              <a:t>RESCUE</a:t>
            </a:r>
          </a:p>
        </p:txBody>
      </p:sp>
      <p:sp>
        <p:nvSpPr>
          <p:cNvPr id="10" name="TextBox 10"/>
          <p:cNvSpPr txBox="1"/>
          <p:nvPr/>
        </p:nvSpPr>
        <p:spPr>
          <a:xfrm>
            <a:off x="7776927" y="4508626"/>
            <a:ext cx="4164594" cy="996775"/>
          </a:xfrm>
          <a:prstGeom prst="rect">
            <a:avLst/>
          </a:prstGeom>
        </p:spPr>
        <p:txBody>
          <a:bodyPr wrap="square" lIns="0" tIns="0" rIns="0" bIns="0" rtlCol="0" anchor="t">
            <a:spAutoFit/>
          </a:bodyPr>
          <a:lstStyle/>
          <a:p>
            <a:pPr algn="ctr">
              <a:lnSpc>
                <a:spcPts val="2468"/>
              </a:lnSpc>
            </a:pPr>
            <a:r>
              <a:rPr lang="en-US" sz="2100" b="1" dirty="0" smtClean="0">
                <a:solidFill>
                  <a:srgbClr val="000000"/>
                </a:solidFill>
                <a:latin typeface="Arial MT Pro Bold"/>
                <a:ea typeface="Arial MT Pro Bold"/>
                <a:cs typeface="Arial MT Pro Bold"/>
                <a:sym typeface="Arial MT Pro Bold"/>
              </a:rPr>
              <a:t>Sh</a:t>
            </a:r>
            <a:r>
              <a:rPr lang="en-US" sz="2100" b="1" dirty="0">
                <a:solidFill>
                  <a:srgbClr val="000000"/>
                </a:solidFill>
                <a:latin typeface="Arial MT Pro Bold"/>
                <a:ea typeface="Arial MT Pro Bold"/>
                <a:cs typeface="Arial MT Pro Bold"/>
                <a:sym typeface="Arial MT Pro Bold"/>
              </a:rPr>
              <a:t>.</a:t>
            </a:r>
            <a:r>
              <a:rPr lang="en-US" sz="2100" b="1" dirty="0" smtClean="0">
                <a:solidFill>
                  <a:srgbClr val="000000"/>
                </a:solidFill>
                <a:latin typeface="Arial MT Pro Bold"/>
                <a:ea typeface="Arial MT Pro Bold"/>
                <a:cs typeface="Arial MT Pro Bold"/>
                <a:sym typeface="Arial MT Pro Bold"/>
              </a:rPr>
              <a:t> </a:t>
            </a:r>
            <a:r>
              <a:rPr lang="en-US" sz="2100" b="1" dirty="0">
                <a:solidFill>
                  <a:srgbClr val="000000"/>
                </a:solidFill>
                <a:latin typeface="Arial MT Pro Bold"/>
                <a:ea typeface="Arial MT Pro Bold"/>
                <a:cs typeface="Arial MT Pro Bold"/>
                <a:sym typeface="Arial MT Pro Bold"/>
              </a:rPr>
              <a:t>Deepak Kumar </a:t>
            </a:r>
            <a:r>
              <a:rPr lang="en-US" sz="2100" b="1" dirty="0" err="1">
                <a:solidFill>
                  <a:srgbClr val="000000"/>
                </a:solidFill>
                <a:latin typeface="Arial MT Pro Bold"/>
                <a:ea typeface="Arial MT Pro Bold"/>
                <a:cs typeface="Arial MT Pro Bold"/>
                <a:sym typeface="Arial MT Pro Bold"/>
              </a:rPr>
              <a:t>Jaiswal</a:t>
            </a:r>
            <a:endParaRPr lang="en-US" sz="2100" b="1" dirty="0">
              <a:solidFill>
                <a:srgbClr val="000000"/>
              </a:solidFill>
              <a:latin typeface="Arial MT Pro Bold"/>
              <a:ea typeface="Arial MT Pro Bold"/>
              <a:cs typeface="Arial MT Pro Bold"/>
              <a:sym typeface="Arial MT Pro Bold"/>
            </a:endParaRPr>
          </a:p>
          <a:p>
            <a:pPr algn="ctr">
              <a:lnSpc>
                <a:spcPts val="2468"/>
              </a:lnSpc>
            </a:pPr>
            <a:r>
              <a:rPr lang="en-US" sz="2100" b="1" dirty="0" err="1">
                <a:solidFill>
                  <a:srgbClr val="000000"/>
                </a:solidFill>
                <a:latin typeface="Arial MT Pro Bold"/>
                <a:ea typeface="Arial MT Pro Bold"/>
                <a:cs typeface="Arial MT Pro Bold"/>
                <a:sym typeface="Arial MT Pro Bold"/>
              </a:rPr>
              <a:t>Asstt</a:t>
            </a:r>
            <a:r>
              <a:rPr lang="en-US" sz="2100" b="1" dirty="0">
                <a:solidFill>
                  <a:srgbClr val="000000"/>
                </a:solidFill>
                <a:latin typeface="Arial MT Pro Bold"/>
                <a:ea typeface="Arial MT Pro Bold"/>
                <a:cs typeface="Arial MT Pro Bold"/>
                <a:sym typeface="Arial MT Pro Bold"/>
              </a:rPr>
              <a:t>. Commandant </a:t>
            </a:r>
          </a:p>
          <a:p>
            <a:pPr algn="ctr">
              <a:lnSpc>
                <a:spcPts val="2468"/>
              </a:lnSpc>
            </a:pPr>
            <a:r>
              <a:rPr lang="en-US" sz="2100" b="1" dirty="0">
                <a:solidFill>
                  <a:srgbClr val="000000"/>
                </a:solidFill>
                <a:latin typeface="Arial MT Pro Bold"/>
                <a:ea typeface="Arial MT Pro Bold"/>
                <a:cs typeface="Arial MT Pro Bold"/>
                <a:sym typeface="Arial MT Pro Bold"/>
              </a:rPr>
              <a:t> 12 NDRF, </a:t>
            </a:r>
            <a:r>
              <a:rPr lang="en-US" sz="2100" b="1" dirty="0" err="1">
                <a:solidFill>
                  <a:srgbClr val="000000"/>
                </a:solidFill>
                <a:latin typeface="Arial MT Pro Bold"/>
                <a:ea typeface="Arial MT Pro Bold"/>
                <a:cs typeface="Arial MT Pro Bold"/>
                <a:sym typeface="Arial MT Pro Bold"/>
              </a:rPr>
              <a:t>Itanagar</a:t>
            </a:r>
            <a:endParaRPr lang="en-US" sz="2100" b="1" dirty="0">
              <a:solidFill>
                <a:srgbClr val="000000"/>
              </a:solidFill>
              <a:latin typeface="Arial MT Pro Bold"/>
              <a:ea typeface="Arial MT Pro Bold"/>
              <a:cs typeface="Arial MT Pro Bold"/>
              <a:sym typeface="Arial MT Pro Bold"/>
            </a:endParaRPr>
          </a:p>
        </p:txBody>
      </p:sp>
      <p:pic>
        <p:nvPicPr>
          <p:cNvPr id="11" name="Picture 10" descr="new logo PNG.png"/>
          <p:cNvPicPr>
            <a:picLocks noChangeAspect="1"/>
          </p:cNvPicPr>
          <p:nvPr/>
        </p:nvPicPr>
        <p:blipFill>
          <a:blip r:embed="rId4" cstate="print"/>
          <a:stretch>
            <a:fillRect/>
          </a:stretch>
        </p:blipFill>
        <p:spPr>
          <a:xfrm>
            <a:off x="8708225" y="316871"/>
            <a:ext cx="1377334" cy="17216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AD322C8A-5BE8-7F70-4FA8-69429E089E0B}"/>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D5EA28CC-610E-03BE-CEA4-98D729A32886}"/>
              </a:ext>
            </a:extLst>
          </p:cNvPr>
          <p:cNvSpPr txBox="1">
            <a:spLocks noGrp="1" noChangeArrowheads="1"/>
          </p:cNvSpPr>
          <p:nvPr>
            <p:ph type="title"/>
          </p:nvPr>
        </p:nvSpPr>
        <p:spPr>
          <a:xfrm>
            <a:off x="272237" y="1998133"/>
            <a:ext cx="4238217" cy="1908042"/>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पहाड़ और बर्फ बचाव</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9DB9129A-C721-C990-4660-821226A1E1E6}"/>
              </a:ext>
            </a:extLst>
          </p:cNvPr>
          <p:cNvSpPr>
            <a:spLocks noGrp="1"/>
          </p:cNvSpPr>
          <p:nvPr>
            <p:ph sz="half" idx="1"/>
          </p:nvPr>
        </p:nvSpPr>
        <p:spPr>
          <a:xfrm>
            <a:off x="5208108" y="2721041"/>
            <a:ext cx="4407346" cy="1509384"/>
          </a:xfrm>
        </p:spPr>
        <p:txBody>
          <a:bodyPr>
            <a:normAutofit/>
          </a:bodyPr>
          <a:lstStyle/>
          <a:p>
            <a:pPr marL="0" indent="0">
              <a:lnSpc>
                <a:spcPct val="100000"/>
              </a:lnSpc>
              <a:buNone/>
            </a:pPr>
            <a:r>
              <a:rPr lang="en-US" b="1" dirty="0">
                <a:latin typeface="Open Sans"/>
              </a:rPr>
              <a:t>e)</a:t>
            </a:r>
            <a:r>
              <a:rPr lang="en-IN" b="1" dirty="0">
                <a:latin typeface="Open Sans"/>
              </a:rPr>
              <a:t> </a:t>
            </a:r>
            <a:r>
              <a:rPr lang="hi-IN" b="1" dirty="0">
                <a:latin typeface="Open Sans"/>
              </a:rPr>
              <a:t>ट्रॉटलाइन और ट्रैवर्स</a:t>
            </a:r>
            <a:r>
              <a:rPr lang="en-IN" sz="1800" dirty="0">
                <a:solidFill>
                  <a:srgbClr val="000000"/>
                </a:solidFill>
                <a:latin typeface="Calibri" panose="020F0502020204030204" pitchFamily="34" charset="0"/>
              </a:rPr>
              <a:t>	</a:t>
            </a:r>
          </a:p>
          <a:p>
            <a:pPr marL="0" indent="0">
              <a:lnSpc>
                <a:spcPct val="100000"/>
              </a:lnSpc>
              <a:buNone/>
            </a:pPr>
            <a:endParaRPr lang="en-US" sz="2800" b="1" dirty="0"/>
          </a:p>
          <a:p>
            <a:pPr marL="0" indent="0">
              <a:lnSpc>
                <a:spcPct val="100000"/>
              </a:lnSpc>
              <a:buNone/>
            </a:pPr>
            <a:endParaRPr lang="en-IN" dirty="0"/>
          </a:p>
        </p:txBody>
      </p:sp>
      <p:sp>
        <p:nvSpPr>
          <p:cNvPr id="6" name="Content Placeholder 5">
            <a:extLst>
              <a:ext uri="{FF2B5EF4-FFF2-40B4-BE49-F238E27FC236}">
                <a16:creationId xmlns="" xmlns:a16="http://schemas.microsoft.com/office/drawing/2014/main" id="{8EA87693-BBE2-9AF0-D3EC-267F5B01A276}"/>
              </a:ext>
            </a:extLst>
          </p:cNvPr>
          <p:cNvSpPr>
            <a:spLocks noGrp="1"/>
          </p:cNvSpPr>
          <p:nvPr>
            <p:ph sz="half" idx="2"/>
          </p:nvPr>
        </p:nvSpPr>
        <p:spPr>
          <a:xfrm>
            <a:off x="9008533" y="2742752"/>
            <a:ext cx="2975799" cy="860886"/>
          </a:xfrm>
        </p:spPr>
        <p:txBody>
          <a:bodyPr>
            <a:normAutofit/>
          </a:bodyPr>
          <a:lstStyle/>
          <a:p>
            <a:pPr marL="0" indent="0">
              <a:buNone/>
            </a:pPr>
            <a:r>
              <a:rPr lang="en-IN" b="1" dirty="0">
                <a:latin typeface="Open Sans"/>
              </a:rPr>
              <a:t>f) </a:t>
            </a:r>
            <a:r>
              <a:rPr lang="hi-IN" b="1" dirty="0">
                <a:latin typeface="Open Sans"/>
              </a:rPr>
              <a:t>हेली फिसलना</a:t>
            </a:r>
            <a:r>
              <a:rPr lang="en-IN" sz="1600" dirty="0">
                <a:solidFill>
                  <a:srgbClr val="000000"/>
                </a:solidFill>
                <a:latin typeface="Calibri" panose="020F0502020204030204" pitchFamily="34" charset="0"/>
              </a:rPr>
              <a:t>	</a:t>
            </a:r>
          </a:p>
          <a:p>
            <a:pPr marL="0" indent="0">
              <a:buNone/>
            </a:pPr>
            <a:r>
              <a:rPr lang="en-IN" sz="1600" dirty="0">
                <a:solidFill>
                  <a:srgbClr val="000000"/>
                </a:solidFill>
                <a:latin typeface="Calibri" panose="020F0502020204030204" pitchFamily="34" charset="0"/>
              </a:rPr>
              <a:t>	</a:t>
            </a:r>
          </a:p>
          <a:p>
            <a:pPr marL="0" indent="0">
              <a:buNone/>
            </a:pPr>
            <a:endParaRPr lang="en-IN" sz="1600" dirty="0">
              <a:solidFill>
                <a:srgbClr val="000000"/>
              </a:solidFill>
              <a:latin typeface="Calibri" panose="020F0502020204030204" pitchFamily="34" charset="0"/>
            </a:endParaRPr>
          </a:p>
          <a:p>
            <a:pPr marL="0" indent="0">
              <a:buNone/>
            </a:pPr>
            <a:endParaRPr lang="en-IN" sz="1600" dirty="0">
              <a:solidFill>
                <a:srgbClr val="000000"/>
              </a:solidFill>
              <a:latin typeface="Calibri" panose="020F0502020204030204" pitchFamily="34" charset="0"/>
            </a:endParaRPr>
          </a:p>
          <a:p>
            <a:endParaRPr lang="en-IN" dirty="0"/>
          </a:p>
        </p:txBody>
      </p:sp>
      <p:sp>
        <p:nvSpPr>
          <p:cNvPr id="2" name="Slide Number Placeholder 25">
            <a:extLst>
              <a:ext uri="{FF2B5EF4-FFF2-40B4-BE49-F238E27FC236}">
                <a16:creationId xmlns="" xmlns:a16="http://schemas.microsoft.com/office/drawing/2014/main" id="{04B6B2AF-8308-7C51-0A92-17C5B8E256CA}"/>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10</a:t>
            </a:fld>
            <a:endParaRPr lang="en-US" b="1"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311478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BCB4CCDE-31DC-3700-9534-EB59B08B3A06}"/>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A7E927A1-65FC-EB87-5115-5063749329C8}"/>
              </a:ext>
            </a:extLst>
          </p:cNvPr>
          <p:cNvSpPr txBox="1">
            <a:spLocks noGrp="1" noChangeArrowheads="1"/>
          </p:cNvSpPr>
          <p:nvPr>
            <p:ph type="title"/>
          </p:nvPr>
        </p:nvSpPr>
        <p:spPr>
          <a:xfrm>
            <a:off x="264790" y="2194772"/>
            <a:ext cx="3623908" cy="1805998"/>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पहाड़ और बर्फ बचाव</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4E4AE4FB-0BA1-FFDD-5CD1-6E58DE615E61}"/>
              </a:ext>
            </a:extLst>
          </p:cNvPr>
          <p:cNvSpPr>
            <a:spLocks noGrp="1"/>
          </p:cNvSpPr>
          <p:nvPr>
            <p:ph sz="half" idx="1"/>
          </p:nvPr>
        </p:nvSpPr>
        <p:spPr>
          <a:xfrm>
            <a:off x="4436533" y="2684699"/>
            <a:ext cx="4407346" cy="826145"/>
          </a:xfrm>
        </p:spPr>
        <p:txBody>
          <a:bodyPr>
            <a:normAutofit fontScale="85000" lnSpcReduction="10000"/>
          </a:bodyPr>
          <a:lstStyle/>
          <a:p>
            <a:pPr marL="0" indent="0">
              <a:lnSpc>
                <a:spcPct val="100000"/>
              </a:lnSpc>
              <a:buNone/>
            </a:pPr>
            <a:r>
              <a:rPr lang="en-IN" sz="2600" b="1" dirty="0">
                <a:latin typeface="Open Sans"/>
              </a:rPr>
              <a:t>g) </a:t>
            </a:r>
            <a:r>
              <a:rPr lang="hi-IN" sz="2600" b="1" dirty="0">
                <a:latin typeface="Open Sans"/>
              </a:rPr>
              <a:t>ऑटो लॉक </a:t>
            </a:r>
            <a:r>
              <a:rPr lang="en-IN" sz="2600" b="1" dirty="0">
                <a:latin typeface="Open Sans"/>
              </a:rPr>
              <a:t>Gri-Gri </a:t>
            </a:r>
            <a:r>
              <a:rPr lang="hi-IN" sz="2600" b="1" dirty="0">
                <a:latin typeface="Open Sans"/>
              </a:rPr>
              <a:t>आरोही</a:t>
            </a:r>
            <a:r>
              <a:rPr lang="en-IN" sz="1800" dirty="0">
                <a:solidFill>
                  <a:srgbClr val="000000"/>
                </a:solidFill>
                <a:latin typeface="Calibri" panose="020F0502020204030204" pitchFamily="34" charset="0"/>
              </a:rPr>
              <a:t>	</a:t>
            </a:r>
          </a:p>
          <a:p>
            <a:pPr marL="0" indent="0">
              <a:lnSpc>
                <a:spcPct val="100000"/>
              </a:lnSpc>
              <a:buNone/>
            </a:pPr>
            <a:r>
              <a:rPr lang="en-IN" sz="1800" dirty="0">
                <a:solidFill>
                  <a:srgbClr val="000000"/>
                </a:solidFill>
                <a:latin typeface="Calibri" panose="020F0502020204030204" pitchFamily="34" charset="0"/>
              </a:rPr>
              <a:t>	</a:t>
            </a:r>
          </a:p>
          <a:p>
            <a:pPr marL="0" indent="0">
              <a:lnSpc>
                <a:spcPct val="100000"/>
              </a:lnSpc>
              <a:buNone/>
            </a:pPr>
            <a:endParaRPr lang="en-US" sz="2800" b="1" dirty="0"/>
          </a:p>
          <a:p>
            <a:pPr marL="0" indent="0">
              <a:lnSpc>
                <a:spcPct val="100000"/>
              </a:lnSpc>
              <a:buNone/>
            </a:pPr>
            <a:endParaRPr lang="en-IN" dirty="0"/>
          </a:p>
        </p:txBody>
      </p:sp>
      <p:sp>
        <p:nvSpPr>
          <p:cNvPr id="6" name="Content Placeholder 5">
            <a:extLst>
              <a:ext uri="{FF2B5EF4-FFF2-40B4-BE49-F238E27FC236}">
                <a16:creationId xmlns="" xmlns:a16="http://schemas.microsoft.com/office/drawing/2014/main" id="{D0C51465-1645-5F60-0FAB-BBBB29D14725}"/>
              </a:ext>
            </a:extLst>
          </p:cNvPr>
          <p:cNvSpPr>
            <a:spLocks noGrp="1"/>
          </p:cNvSpPr>
          <p:nvPr>
            <p:ph sz="half" idx="2"/>
          </p:nvPr>
        </p:nvSpPr>
        <p:spPr>
          <a:xfrm>
            <a:off x="8444089" y="2684699"/>
            <a:ext cx="3886200" cy="1104344"/>
          </a:xfrm>
        </p:spPr>
        <p:txBody>
          <a:bodyPr>
            <a:normAutofit fontScale="85000" lnSpcReduction="10000"/>
          </a:bodyPr>
          <a:lstStyle/>
          <a:p>
            <a:pPr marL="0" indent="0">
              <a:buNone/>
            </a:pPr>
            <a:r>
              <a:rPr lang="en-IN" sz="2600" b="1" dirty="0">
                <a:latin typeface="Open Sans"/>
              </a:rPr>
              <a:t>   h) </a:t>
            </a:r>
            <a:r>
              <a:rPr lang="hi-IN" sz="2600" b="1" dirty="0">
                <a:latin typeface="Open Sans"/>
              </a:rPr>
              <a:t>स्ट्रेचर उत्थापन</a:t>
            </a:r>
            <a:r>
              <a:rPr lang="en-IN" sz="2400" dirty="0">
                <a:solidFill>
                  <a:srgbClr val="000000"/>
                </a:solidFill>
                <a:latin typeface="Open Sans"/>
              </a:rPr>
              <a:t>	</a:t>
            </a:r>
          </a:p>
          <a:p>
            <a:pPr marL="0" indent="0">
              <a:buNone/>
            </a:pPr>
            <a:r>
              <a:rPr lang="en-IN" sz="2400" dirty="0">
                <a:solidFill>
                  <a:srgbClr val="000000"/>
                </a:solidFill>
                <a:latin typeface="Open Sans"/>
              </a:rPr>
              <a:t>	</a:t>
            </a:r>
          </a:p>
          <a:p>
            <a:pPr marL="0" indent="0">
              <a:buNone/>
            </a:pPr>
            <a:r>
              <a:rPr lang="en-IN" sz="1800" dirty="0">
                <a:solidFill>
                  <a:srgbClr val="000000"/>
                </a:solidFill>
                <a:latin typeface="Calibri" panose="020F0502020204030204" pitchFamily="34" charset="0"/>
              </a:rPr>
              <a:t>	</a:t>
            </a:r>
          </a:p>
          <a:p>
            <a:pPr marL="0" indent="0">
              <a:buNone/>
            </a:pPr>
            <a:endParaRPr lang="en-IN" sz="1800" dirty="0">
              <a:solidFill>
                <a:srgbClr val="000000"/>
              </a:solidFill>
              <a:latin typeface="Calibri" panose="020F0502020204030204" pitchFamily="34" charset="0"/>
            </a:endParaRPr>
          </a:p>
          <a:p>
            <a:pPr marL="0" indent="0">
              <a:buNone/>
            </a:pPr>
            <a:endParaRPr lang="en-IN" sz="1800" dirty="0">
              <a:solidFill>
                <a:srgbClr val="000000"/>
              </a:solidFill>
              <a:latin typeface="Calibri" panose="020F0502020204030204" pitchFamily="34" charset="0"/>
            </a:endParaRPr>
          </a:p>
          <a:p>
            <a:endParaRPr lang="en-IN" dirty="0"/>
          </a:p>
        </p:txBody>
      </p:sp>
      <p:sp>
        <p:nvSpPr>
          <p:cNvPr id="2" name="Slide Number Placeholder 25">
            <a:extLst>
              <a:ext uri="{FF2B5EF4-FFF2-40B4-BE49-F238E27FC236}">
                <a16:creationId xmlns="" xmlns:a16="http://schemas.microsoft.com/office/drawing/2014/main" id="{DE020410-7030-D82D-FF5A-FEDB8480CA04}"/>
              </a:ext>
            </a:extLst>
          </p:cNvPr>
          <p:cNvSpPr>
            <a:spLocks noGrp="1"/>
          </p:cNvSpPr>
          <p:nvPr>
            <p:ph type="sldNum" sz="quarter" idx="12"/>
          </p:nvPr>
        </p:nvSpPr>
        <p:spPr>
          <a:xfrm>
            <a:off x="10272889" y="6355645"/>
            <a:ext cx="417689" cy="180622"/>
          </a:xfrm>
        </p:spPr>
        <p:txBody>
          <a:bodyPr/>
          <a:lstStyle/>
          <a:p>
            <a:fld id="{CED58697-7893-4CEF-88E0-23F354ABFE93}" type="slidenum">
              <a:rPr lang="en-US" b="1" smtClean="0"/>
              <a:pPr/>
              <a:t>11</a:t>
            </a:fld>
            <a:endParaRPr lang="en-US" b="1"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611065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FB069FB6-1EA5-86A5-87B7-853E4E3008DF}"/>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1A0DF7FA-4F29-E7A1-11DF-978DAA8E8FF8}"/>
              </a:ext>
            </a:extLst>
          </p:cNvPr>
          <p:cNvSpPr txBox="1">
            <a:spLocks noGrp="1" noChangeArrowheads="1"/>
          </p:cNvSpPr>
          <p:nvPr>
            <p:ph type="title"/>
          </p:nvPr>
        </p:nvSpPr>
        <p:spPr>
          <a:xfrm>
            <a:off x="109005" y="1774854"/>
            <a:ext cx="4854222" cy="2431384"/>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80795ED5-9452-83C2-49E6-6B02F331F3DC}"/>
              </a:ext>
            </a:extLst>
          </p:cNvPr>
          <p:cNvSpPr>
            <a:spLocks noGrp="1"/>
          </p:cNvSpPr>
          <p:nvPr>
            <p:ph idx="1"/>
          </p:nvPr>
        </p:nvSpPr>
        <p:spPr>
          <a:xfrm>
            <a:off x="5256738" y="1298222"/>
            <a:ext cx="6935262" cy="4989689"/>
          </a:xfrm>
          <a:solidFill>
            <a:schemeClr val="bg2"/>
          </a:solidFill>
        </p:spPr>
        <p:txBody>
          <a:bodyPr>
            <a:noAutofit/>
          </a:bodyPr>
          <a:lstStyle/>
          <a:p>
            <a:pPr algn="just">
              <a:buNone/>
            </a:pPr>
            <a:r>
              <a:rPr lang="hi-IN" sz="2400" b="1" dirty="0">
                <a:latin typeface="Open Sans"/>
              </a:rPr>
              <a:t>एक अस्थायी स्ट्रेचर तैयार करना/घायलों को ले जाना:</a:t>
            </a:r>
            <a:endParaRPr lang="en-IN" sz="2400" b="1" dirty="0">
              <a:latin typeface="Open Sans"/>
            </a:endParaRPr>
          </a:p>
          <a:p>
            <a:pPr algn="just"/>
            <a:r>
              <a:rPr lang="hi-IN" sz="2400" dirty="0">
                <a:latin typeface="Open Sans"/>
              </a:rPr>
              <a:t>बचाव कार्यों में स्ट्रेचर महत्वपूर्ण हैं, खासकर पहाड़ी इलाकों में।
पहाड़ी क्षेत्रों में परिवहन अक्सर अनुपलब्ध होता है।
यदि कोई स्ट्रेचर उपलब्ध नहीं है, तो बचाव दल को एक अस्थायी स्ट्रेचर बनाना चाहिए।
कठिन इलाके में, घायल व्यक्तियों को मैन्युअल रूप से ले जाने की आवश्यकता हो सकती है।
बचावकर्मियों को प्रभावी ढंग से अस्थायी स्ट्रेचर बनाने और उपयोग करने के लिए प्रशिक्षित किया जाना चाहिए।</a:t>
            </a:r>
            <a:endParaRPr lang="en-US" sz="2400" dirty="0"/>
          </a:p>
          <a:p>
            <a:pPr>
              <a:buNone/>
            </a:pPr>
            <a:r>
              <a:rPr lang="en-US" sz="2400" dirty="0"/>
              <a:t/>
            </a:r>
            <a:br>
              <a:rPr lang="en-US" sz="2400" dirty="0"/>
            </a:br>
            <a:endParaRPr lang="en-IN" sz="2400" dirty="0"/>
          </a:p>
        </p:txBody>
      </p:sp>
      <p:sp>
        <p:nvSpPr>
          <p:cNvPr id="2" name="Slide Number Placeholder 25">
            <a:extLst>
              <a:ext uri="{FF2B5EF4-FFF2-40B4-BE49-F238E27FC236}">
                <a16:creationId xmlns="" xmlns:a16="http://schemas.microsoft.com/office/drawing/2014/main" id="{21DCFE57-F808-9999-E857-8FF86CDC1490}"/>
              </a:ext>
            </a:extLst>
          </p:cNvPr>
          <p:cNvSpPr>
            <a:spLocks noGrp="1"/>
          </p:cNvSpPr>
          <p:nvPr>
            <p:ph type="sldNum" sz="quarter" idx="12"/>
          </p:nvPr>
        </p:nvSpPr>
        <p:spPr>
          <a:xfrm>
            <a:off x="10272889" y="6355645"/>
            <a:ext cx="462844" cy="225777"/>
          </a:xfrm>
        </p:spPr>
        <p:txBody>
          <a:bodyPr/>
          <a:lstStyle/>
          <a:p>
            <a:fld id="{CED58697-7893-4CEF-88E0-23F354ABFE93}" type="slidenum">
              <a:rPr lang="en-US" b="1" smtClean="0"/>
              <a:pPr/>
              <a:t>12</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260960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9A653271-95B4-26D2-FC05-112794E0DC0E}"/>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E5F9416B-1DE2-C3B4-2454-EFCDC4A04F25}"/>
              </a:ext>
            </a:extLst>
          </p:cNvPr>
          <p:cNvSpPr txBox="1">
            <a:spLocks noGrp="1" noChangeArrowheads="1"/>
          </p:cNvSpPr>
          <p:nvPr>
            <p:ph type="title"/>
          </p:nvPr>
        </p:nvSpPr>
        <p:spPr>
          <a:xfrm>
            <a:off x="237065" y="1673579"/>
            <a:ext cx="4150187" cy="2891544"/>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BB2AA680-0E94-4A1B-E146-49A96878FCE3}"/>
              </a:ext>
            </a:extLst>
          </p:cNvPr>
          <p:cNvSpPr>
            <a:spLocks noGrp="1"/>
          </p:cNvSpPr>
          <p:nvPr>
            <p:ph idx="1"/>
          </p:nvPr>
        </p:nvSpPr>
        <p:spPr>
          <a:xfrm>
            <a:off x="4601626" y="1526419"/>
            <a:ext cx="7266799" cy="4809210"/>
          </a:xfrm>
          <a:solidFill>
            <a:schemeClr val="bg2"/>
          </a:solidFill>
        </p:spPr>
        <p:txBody>
          <a:bodyPr>
            <a:normAutofit fontScale="25000" lnSpcReduction="20000"/>
          </a:bodyPr>
          <a:lstStyle/>
          <a:p>
            <a:pPr>
              <a:buNone/>
            </a:pPr>
            <a:r>
              <a:rPr lang="hi-IN" sz="9600" b="1" dirty="0">
                <a:latin typeface="Open Sans"/>
              </a:rPr>
              <a:t>बनाते समय विचार करने योग्य महत्वपूर्ण बिंदु 
अस्थायी स्ट्रेचर</a:t>
            </a:r>
            <a:r>
              <a:rPr lang="en-US" sz="9600" b="1" dirty="0">
                <a:latin typeface="Open Sans"/>
              </a:rPr>
              <a:t>:</a:t>
            </a:r>
          </a:p>
          <a:p>
            <a:pPr>
              <a:buFont typeface="+mj-lt"/>
              <a:buAutoNum type="arabicPeriod"/>
            </a:pPr>
            <a:r>
              <a:rPr lang="en-US" sz="9600" dirty="0">
                <a:latin typeface="Open Sans"/>
              </a:rPr>
              <a:t> </a:t>
            </a:r>
            <a:r>
              <a:rPr lang="hi-IN" sz="9600" dirty="0">
                <a:latin typeface="Open Sans"/>
              </a:rPr>
              <a:t>कौन सी सामग्री या उपकरण उपयोगी होंगे</a:t>
            </a:r>
            <a:r>
              <a:rPr lang="en-US" sz="9600" dirty="0">
                <a:latin typeface="Open Sans"/>
              </a:rPr>
              <a:t> </a:t>
            </a:r>
          </a:p>
          <a:p>
            <a:pPr>
              <a:buFont typeface="+mj-lt"/>
              <a:buAutoNum type="arabicPeriod"/>
            </a:pPr>
            <a:r>
              <a:rPr lang="hi-IN" sz="9600" dirty="0">
                <a:latin typeface="Open Sans"/>
              </a:rPr>
              <a:t>स्ट्रेचर का आधार होना चाहिए आरामदायक और मजबूत</a:t>
            </a:r>
            <a:endParaRPr lang="en-IN" sz="9600" dirty="0">
              <a:latin typeface="Open Sans"/>
            </a:endParaRPr>
          </a:p>
          <a:p>
            <a:pPr>
              <a:buFont typeface="+mj-lt"/>
              <a:buAutoNum type="arabicPeriod"/>
            </a:pPr>
            <a:r>
              <a:rPr lang="en-US" sz="9600" dirty="0">
                <a:latin typeface="Open Sans"/>
              </a:rPr>
              <a:t> </a:t>
            </a:r>
            <a:r>
              <a:rPr lang="hi-IN" sz="9600" dirty="0">
                <a:latin typeface="Open Sans"/>
              </a:rPr>
              <a:t>यदि लकड़ी का उपयोग कर रहे हैं, तो यह लचीला नहीं होना चाहिए या आसानी से झुकना नहीं चाहिए</a:t>
            </a:r>
            <a:endParaRPr lang="en-IN" sz="9600" dirty="0">
              <a:latin typeface="Open Sans"/>
            </a:endParaRPr>
          </a:p>
          <a:p>
            <a:pPr>
              <a:buFont typeface="+mj-lt"/>
              <a:buAutoNum type="arabicPeriod"/>
            </a:pPr>
            <a:r>
              <a:rPr lang="hi-IN" sz="9600" dirty="0">
                <a:latin typeface="Open Sans"/>
              </a:rPr>
              <a:t>लकड़ी आवश्यकतानुसार पर्याप्त लंबाई और </a:t>
            </a:r>
            <a:r>
              <a:rPr lang="hi-IN" sz="9600" dirty="0" smtClean="0">
                <a:latin typeface="Open Sans"/>
              </a:rPr>
              <a:t>मजबूत होनी </a:t>
            </a:r>
            <a:r>
              <a:rPr lang="hi-IN" sz="9600" dirty="0">
                <a:latin typeface="Open Sans"/>
              </a:rPr>
              <a:t>चाहिए</a:t>
            </a:r>
            <a:endParaRPr lang="en-IN" sz="9600" dirty="0">
              <a:latin typeface="Open Sans"/>
            </a:endParaRPr>
          </a:p>
          <a:p>
            <a:pPr>
              <a:buFont typeface="+mj-lt"/>
              <a:buAutoNum type="arabicPeriod"/>
            </a:pPr>
            <a:r>
              <a:rPr lang="hi-IN" sz="9600" dirty="0">
                <a:latin typeface="Open Sans"/>
              </a:rPr>
              <a:t>उपयोग की जाने वाली पट्टियाँ आरामदायक और मजबूत होनी चाहिए, ताकि घायल व्यक्ति को सुरक्षित और आराम से ले जाया जा सके</a:t>
            </a:r>
            <a:endParaRPr lang="en-US" sz="9600" b="1" dirty="0">
              <a:latin typeface="Open Sans"/>
            </a:endParaRPr>
          </a:p>
          <a:p>
            <a:pPr>
              <a:buNone/>
            </a:pPr>
            <a:r>
              <a:rPr lang="en-US" sz="2400" dirty="0"/>
              <a:t/>
            </a:r>
            <a:br>
              <a:rPr lang="en-US" sz="2400" dirty="0"/>
            </a:br>
            <a:endParaRPr lang="en-IN" dirty="0"/>
          </a:p>
        </p:txBody>
      </p:sp>
      <p:sp>
        <p:nvSpPr>
          <p:cNvPr id="2" name="Slide Number Placeholder 25">
            <a:extLst>
              <a:ext uri="{FF2B5EF4-FFF2-40B4-BE49-F238E27FC236}">
                <a16:creationId xmlns="" xmlns:a16="http://schemas.microsoft.com/office/drawing/2014/main" id="{F6A89672-FA6C-0954-E82F-7ED030073FD3}"/>
              </a:ext>
            </a:extLst>
          </p:cNvPr>
          <p:cNvSpPr>
            <a:spLocks noGrp="1"/>
          </p:cNvSpPr>
          <p:nvPr>
            <p:ph type="sldNum" sz="quarter" idx="12"/>
          </p:nvPr>
        </p:nvSpPr>
        <p:spPr>
          <a:xfrm>
            <a:off x="10272889" y="6355645"/>
            <a:ext cx="349955" cy="214488"/>
          </a:xfrm>
        </p:spPr>
        <p:txBody>
          <a:bodyPr/>
          <a:lstStyle/>
          <a:p>
            <a:fld id="{CED58697-7893-4CEF-88E0-23F354ABFE93}" type="slidenum">
              <a:rPr lang="en-US" b="1" smtClean="0"/>
              <a:pPr/>
              <a:t>13</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331950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2B520150-1631-4A79-C81B-B28471847AA7}"/>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1949CEB6-2CA5-494C-9688-59F08D34A830}"/>
              </a:ext>
            </a:extLst>
          </p:cNvPr>
          <p:cNvSpPr txBox="1">
            <a:spLocks noGrp="1" noChangeArrowheads="1"/>
          </p:cNvSpPr>
          <p:nvPr>
            <p:ph type="title"/>
          </p:nvPr>
        </p:nvSpPr>
        <p:spPr>
          <a:xfrm>
            <a:off x="124178" y="2083777"/>
            <a:ext cx="4481689" cy="2594759"/>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B9DDB790-1596-F94C-1116-280128E3F676}"/>
              </a:ext>
            </a:extLst>
          </p:cNvPr>
          <p:cNvSpPr>
            <a:spLocks noGrp="1"/>
          </p:cNvSpPr>
          <p:nvPr>
            <p:ph idx="1"/>
          </p:nvPr>
        </p:nvSpPr>
        <p:spPr>
          <a:xfrm>
            <a:off x="4915149" y="1317479"/>
            <a:ext cx="7276851" cy="5204178"/>
          </a:xfrm>
          <a:solidFill>
            <a:schemeClr val="bg2"/>
          </a:solidFill>
        </p:spPr>
        <p:txBody>
          <a:bodyPr>
            <a:normAutofit fontScale="92500" lnSpcReduction="20000"/>
          </a:bodyPr>
          <a:lstStyle/>
          <a:p>
            <a:pPr algn="just">
              <a:buNone/>
            </a:pPr>
            <a:r>
              <a:rPr lang="hi-IN" sz="2600" b="1" dirty="0">
                <a:latin typeface="Open Sans"/>
              </a:rPr>
              <a:t>अस्थायी स्ट्रेचर बनाने के तरीके
1. लकड़ी के लट्ठों का उपयोग करना:</a:t>
            </a:r>
            <a:endParaRPr lang="en-IN" sz="2600" b="1" dirty="0">
              <a:latin typeface="Open Sans"/>
            </a:endParaRPr>
          </a:p>
          <a:p>
            <a:pPr algn="just"/>
            <a:r>
              <a:rPr lang="hi-IN" sz="2600" dirty="0">
                <a:latin typeface="Open Sans"/>
              </a:rPr>
              <a:t>लकड़ी के लट्ठों का उपयोग करके स्ट्रेचर बनाया जा सकता है।
यहां तक कि एक मजबूत लॉग का भी उपयोग किया जा सकता है।
स्थिरता सुनिश्चित करने के लिए कपड़े, कंबल या रस्सी से बना एक कैजुअल्टी बैग को कम से कम चार बिंदुओं पर लॉग से बांधा जाता है।</a:t>
            </a:r>
            <a:endParaRPr lang="en-US" sz="2600" dirty="0">
              <a:latin typeface="Open Sans"/>
            </a:endParaRPr>
          </a:p>
          <a:p>
            <a:pPr algn="just">
              <a:buNone/>
            </a:pPr>
            <a:r>
              <a:rPr lang="en-US" sz="2600" b="1" dirty="0">
                <a:latin typeface="Open Sans"/>
              </a:rPr>
              <a:t>2. </a:t>
            </a:r>
            <a:r>
              <a:rPr lang="hi-IN" sz="2600" b="1" dirty="0">
                <a:latin typeface="Open Sans"/>
              </a:rPr>
              <a:t>एल्युमीनियम सीढ़ी का उपयोग करना:</a:t>
            </a:r>
            <a:endParaRPr lang="en-IN" sz="2600" b="1" dirty="0">
              <a:latin typeface="Open Sans"/>
            </a:endParaRPr>
          </a:p>
          <a:p>
            <a:pPr algn="just"/>
            <a:r>
              <a:rPr lang="hi-IN" sz="2600" dirty="0">
                <a:latin typeface="Open Sans"/>
              </a:rPr>
              <a:t>एक एल्यूमीनियम सीढ़ी का उपयोग स्ट्रेचर के आधार के रूप में भी किया जा सकता है, खासकर बचाव कार्यों में जहां यह उपलब्ध है।</a:t>
            </a:r>
            <a:endParaRPr lang="en-US" sz="2600" b="1" dirty="0">
              <a:latin typeface="Open Sans"/>
            </a:endParaRPr>
          </a:p>
          <a:p>
            <a:pPr>
              <a:buNone/>
            </a:pPr>
            <a:r>
              <a:rPr lang="en-US" sz="2400" dirty="0"/>
              <a:t/>
            </a:r>
            <a:br>
              <a:rPr lang="en-US" sz="2400" dirty="0"/>
            </a:br>
            <a:endParaRPr lang="en-IN" dirty="0"/>
          </a:p>
        </p:txBody>
      </p:sp>
      <p:sp>
        <p:nvSpPr>
          <p:cNvPr id="2" name="Slide Number Placeholder 25">
            <a:extLst>
              <a:ext uri="{FF2B5EF4-FFF2-40B4-BE49-F238E27FC236}">
                <a16:creationId xmlns="" xmlns:a16="http://schemas.microsoft.com/office/drawing/2014/main" id="{E984ACF1-272A-3255-9A99-D9A4BB939F8E}"/>
              </a:ext>
            </a:extLst>
          </p:cNvPr>
          <p:cNvSpPr>
            <a:spLocks noGrp="1"/>
          </p:cNvSpPr>
          <p:nvPr>
            <p:ph type="sldNum" sz="quarter" idx="12"/>
          </p:nvPr>
        </p:nvSpPr>
        <p:spPr>
          <a:xfrm>
            <a:off x="10272889" y="6355645"/>
            <a:ext cx="372533" cy="173763"/>
          </a:xfrm>
        </p:spPr>
        <p:txBody>
          <a:bodyPr/>
          <a:lstStyle/>
          <a:p>
            <a:fld id="{CED58697-7893-4CEF-88E0-23F354ABFE93}" type="slidenum">
              <a:rPr lang="en-US" b="1" smtClean="0"/>
              <a:pPr/>
              <a:t>14</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033147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263FDB9A-8AB2-498E-CD33-7C641A80EFA2}"/>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B5883C4B-DCB2-A7C2-24F6-CB7D70D238A9}"/>
              </a:ext>
            </a:extLst>
          </p:cNvPr>
          <p:cNvSpPr txBox="1">
            <a:spLocks noGrp="1" noChangeArrowheads="1"/>
          </p:cNvSpPr>
          <p:nvPr>
            <p:ph type="title"/>
          </p:nvPr>
        </p:nvSpPr>
        <p:spPr>
          <a:xfrm>
            <a:off x="485422" y="1934308"/>
            <a:ext cx="5046134" cy="2431670"/>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4A82D432-C683-E534-D7D2-4BB06F63CEE4}"/>
              </a:ext>
            </a:extLst>
          </p:cNvPr>
          <p:cNvSpPr>
            <a:spLocks noGrp="1"/>
          </p:cNvSpPr>
          <p:nvPr>
            <p:ph idx="1"/>
          </p:nvPr>
        </p:nvSpPr>
        <p:spPr>
          <a:xfrm>
            <a:off x="6143328" y="2044747"/>
            <a:ext cx="5856761" cy="2321231"/>
          </a:xfrm>
          <a:solidFill>
            <a:schemeClr val="bg2"/>
          </a:solidFill>
        </p:spPr>
        <p:txBody>
          <a:bodyPr>
            <a:noAutofit/>
          </a:bodyPr>
          <a:lstStyle/>
          <a:p>
            <a:pPr algn="just">
              <a:buNone/>
            </a:pPr>
            <a:r>
              <a:rPr lang="en-US" sz="2400" b="1" dirty="0">
                <a:latin typeface="Open Sans"/>
              </a:rPr>
              <a:t>3. </a:t>
            </a:r>
            <a:r>
              <a:rPr lang="hi-IN" sz="2400" b="1" dirty="0">
                <a:latin typeface="Open Sans"/>
              </a:rPr>
              <a:t>स्की या स्लेज का उपयोग करना:</a:t>
            </a:r>
            <a:r>
              <a:rPr lang="en-US" sz="2400" b="1" dirty="0">
                <a:latin typeface="Open Sans"/>
              </a:rPr>
              <a:t>  </a:t>
            </a:r>
          </a:p>
          <a:p>
            <a:pPr algn="just"/>
            <a:r>
              <a:rPr lang="en-US" sz="2400" b="1" dirty="0">
                <a:latin typeface="Open Sans"/>
              </a:rPr>
              <a:t> </a:t>
            </a:r>
            <a:r>
              <a:rPr lang="hi-IN" sz="2400" dirty="0">
                <a:latin typeface="Open Sans"/>
              </a:rPr>
              <a:t>यदि बचाव दल स्की से सुसज्जित है, तो स्की या स्लेज का उपयोग घायलों को ले जाने के लिए अस्थायी स्ट्रेचर के रूप में भी किया जा सकता है।</a:t>
            </a:r>
            <a:endParaRPr lang="en-US" sz="2800" dirty="0">
              <a:latin typeface="Open Sans"/>
            </a:endParaRPr>
          </a:p>
          <a:p>
            <a:pPr algn="just">
              <a:buNone/>
            </a:pPr>
            <a:endParaRPr lang="en-US" sz="2800" dirty="0"/>
          </a:p>
          <a:p>
            <a:pPr>
              <a:buNone/>
            </a:pPr>
            <a:endParaRPr lang="en-US" sz="2800" b="1" dirty="0"/>
          </a:p>
          <a:p>
            <a:pPr>
              <a:buNone/>
            </a:pPr>
            <a:r>
              <a:rPr lang="en-US" sz="2800" dirty="0"/>
              <a:t/>
            </a:r>
            <a:br>
              <a:rPr lang="en-US" sz="2800" dirty="0"/>
            </a:br>
            <a:endParaRPr lang="en-IN" sz="2800" dirty="0"/>
          </a:p>
        </p:txBody>
      </p:sp>
      <p:sp>
        <p:nvSpPr>
          <p:cNvPr id="2" name="Slide Number Placeholder 25">
            <a:extLst>
              <a:ext uri="{FF2B5EF4-FFF2-40B4-BE49-F238E27FC236}">
                <a16:creationId xmlns="" xmlns:a16="http://schemas.microsoft.com/office/drawing/2014/main" id="{B57298C2-96CB-87F4-00BF-07D609634584}"/>
              </a:ext>
            </a:extLst>
          </p:cNvPr>
          <p:cNvSpPr>
            <a:spLocks noGrp="1"/>
          </p:cNvSpPr>
          <p:nvPr>
            <p:ph type="sldNum" sz="quarter" idx="12"/>
          </p:nvPr>
        </p:nvSpPr>
        <p:spPr>
          <a:xfrm>
            <a:off x="10272889" y="6355645"/>
            <a:ext cx="395111" cy="180622"/>
          </a:xfrm>
        </p:spPr>
        <p:txBody>
          <a:bodyPr/>
          <a:lstStyle/>
          <a:p>
            <a:fld id="{CED58697-7893-4CEF-88E0-23F354ABFE93}" type="slidenum">
              <a:rPr lang="en-US" b="1" smtClean="0"/>
              <a:pPr/>
              <a:t>15</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086130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D369EDC3-6C4F-E9BA-BAA6-F8180E960B38}"/>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7F1694F-C181-FAF2-5C13-36FF4E6F5228}"/>
              </a:ext>
            </a:extLst>
          </p:cNvPr>
          <p:cNvSpPr>
            <a:spLocks noGrp="1"/>
          </p:cNvSpPr>
          <p:nvPr>
            <p:ph idx="1"/>
          </p:nvPr>
        </p:nvSpPr>
        <p:spPr>
          <a:xfrm>
            <a:off x="4526844" y="1004710"/>
            <a:ext cx="7563557" cy="5080001"/>
          </a:xfrm>
          <a:solidFill>
            <a:schemeClr val="bg2"/>
          </a:solidFill>
        </p:spPr>
        <p:txBody>
          <a:bodyPr>
            <a:noAutofit/>
          </a:bodyPr>
          <a:lstStyle/>
          <a:p>
            <a:pPr>
              <a:lnSpc>
                <a:spcPct val="150000"/>
              </a:lnSpc>
              <a:buNone/>
            </a:pPr>
            <a:r>
              <a:rPr lang="hi-IN" sz="2400" b="1" dirty="0">
                <a:latin typeface="Open Sans"/>
              </a:rPr>
              <a:t>घायलों को स्ट्रेचर से बांधते समय:-</a:t>
            </a:r>
            <a:endParaRPr lang="en-IN" sz="2400" b="1" dirty="0">
              <a:latin typeface="Open Sans"/>
            </a:endParaRPr>
          </a:p>
          <a:p>
            <a:pPr>
              <a:lnSpc>
                <a:spcPct val="150000"/>
              </a:lnSpc>
            </a:pPr>
            <a:r>
              <a:rPr lang="hi-IN" sz="2400" dirty="0">
                <a:latin typeface="Open Sans"/>
              </a:rPr>
              <a:t>घायल व्यक्ति के कपड़े और जूते ढीले करें।
कैजुअल्टी को स्ट्रेचर से बहुत कसकर न बांधें।
रस्सी या स्ट्रेचर से दर्द नहीं होना चाहिए और मजबूत होना चाहिए।
घायल व्यक्ति के चेहरे को न ढकें।
स्ट्रेचर का आधार और कवरिंग कपड़ा गर्म होना चाहिए।</a:t>
            </a:r>
            <a:endParaRPr lang="en-US" sz="2400" dirty="0">
              <a:latin typeface="Open Sans"/>
            </a:endParaRPr>
          </a:p>
        </p:txBody>
      </p:sp>
      <p:sp>
        <p:nvSpPr>
          <p:cNvPr id="4" name="Title 1">
            <a:extLst>
              <a:ext uri="{FF2B5EF4-FFF2-40B4-BE49-F238E27FC236}">
                <a16:creationId xmlns="" xmlns:a16="http://schemas.microsoft.com/office/drawing/2014/main" id="{B6872B7F-1344-8E82-319B-9EB7986EBDDD}"/>
              </a:ext>
            </a:extLst>
          </p:cNvPr>
          <p:cNvSpPr txBox="1">
            <a:spLocks noGrp="1" noChangeArrowheads="1"/>
          </p:cNvSpPr>
          <p:nvPr>
            <p:ph type="title"/>
          </p:nvPr>
        </p:nvSpPr>
        <p:spPr>
          <a:xfrm>
            <a:off x="101599" y="1962339"/>
            <a:ext cx="4312357" cy="2835440"/>
          </a:xfrm>
          <a:prstGeom prst="rect">
            <a:avLst/>
          </a:prstGeom>
          <a:solidFill>
            <a:srgbClr val="C0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30711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A36EBB3A-652D-9EFE-1431-9B777F446301}"/>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29133566-EDD7-911E-4E6D-A860B0D4DF96}"/>
              </a:ext>
            </a:extLst>
          </p:cNvPr>
          <p:cNvSpPr txBox="1">
            <a:spLocks noGrp="1" noChangeArrowheads="1"/>
          </p:cNvSpPr>
          <p:nvPr>
            <p:ph type="title"/>
          </p:nvPr>
        </p:nvSpPr>
        <p:spPr>
          <a:xfrm>
            <a:off x="128954" y="2342283"/>
            <a:ext cx="4781713" cy="2396971"/>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F1B3B374-C501-42AB-FAEB-3CC5DC5E8B4D}"/>
              </a:ext>
            </a:extLst>
          </p:cNvPr>
          <p:cNvSpPr>
            <a:spLocks noGrp="1"/>
          </p:cNvSpPr>
          <p:nvPr>
            <p:ph idx="1"/>
          </p:nvPr>
        </p:nvSpPr>
        <p:spPr>
          <a:xfrm>
            <a:off x="1524000" y="1268760"/>
            <a:ext cx="8748464" cy="5403132"/>
          </a:xfrm>
        </p:spPr>
        <p:txBody>
          <a:bodyPr>
            <a:noAutofit/>
          </a:bodyPr>
          <a:lstStyle/>
          <a:p>
            <a:pPr algn="just">
              <a:buNone/>
            </a:pPr>
            <a:endParaRPr lang="en-US" sz="2800" dirty="0"/>
          </a:p>
          <a:p>
            <a:pPr>
              <a:buNone/>
            </a:pPr>
            <a:endParaRPr lang="en-US" sz="2800" b="1" dirty="0"/>
          </a:p>
          <a:p>
            <a:pPr>
              <a:buNone/>
            </a:pPr>
            <a:r>
              <a:rPr lang="en-US" sz="2800" dirty="0"/>
              <a:t/>
            </a:r>
            <a:br>
              <a:rPr lang="en-US" sz="2800" dirty="0"/>
            </a:br>
            <a:endParaRPr lang="en-IN" sz="2800" dirty="0"/>
          </a:p>
        </p:txBody>
      </p:sp>
      <p:sp>
        <p:nvSpPr>
          <p:cNvPr id="5" name="TextBox 4">
            <a:extLst>
              <a:ext uri="{FF2B5EF4-FFF2-40B4-BE49-F238E27FC236}">
                <a16:creationId xmlns="" xmlns:a16="http://schemas.microsoft.com/office/drawing/2014/main" id="{3B9D6DB4-2E35-BF61-A817-FBA8A696BC20}"/>
              </a:ext>
            </a:extLst>
          </p:cNvPr>
          <p:cNvSpPr txBox="1"/>
          <p:nvPr/>
        </p:nvSpPr>
        <p:spPr>
          <a:xfrm>
            <a:off x="5117123" y="1720840"/>
            <a:ext cx="6945923" cy="3357266"/>
          </a:xfrm>
          <a:prstGeom prst="rect">
            <a:avLst/>
          </a:prstGeom>
          <a:solidFill>
            <a:schemeClr val="bg2"/>
          </a:solidFill>
        </p:spPr>
        <p:txBody>
          <a:bodyPr wrap="square">
            <a:spAutoFit/>
          </a:bodyPr>
          <a:lstStyle/>
          <a:p>
            <a:pPr algn="just">
              <a:lnSpc>
                <a:spcPct val="150000"/>
              </a:lnSpc>
            </a:pPr>
            <a:r>
              <a:rPr lang="hi-IN" sz="2400" b="1" dirty="0">
                <a:latin typeface="Open Sans"/>
              </a:rPr>
              <a:t>घायलों को ले जाते समय निम्नलिखित बातों को ध्यान में रखा जाना चाहिए, जो उनके द्वारा लगी चोटों पर निर्भर करता है:</a:t>
            </a:r>
            <a:endParaRPr lang="en-IN" sz="2400" b="1" dirty="0">
              <a:latin typeface="Open Sans"/>
            </a:endParaRPr>
          </a:p>
          <a:p>
            <a:pPr marL="342900" indent="-342900" algn="just">
              <a:lnSpc>
                <a:spcPct val="150000"/>
              </a:lnSpc>
              <a:buFont typeface="Arial" panose="020B0604020202020204" pitchFamily="34" charset="0"/>
              <a:buChar char="•"/>
            </a:pPr>
            <a:r>
              <a:rPr lang="hi-IN" sz="2400" dirty="0">
                <a:latin typeface="Open Sans"/>
              </a:rPr>
              <a:t>बचावकर्मियों द्वारा स्ट्रेचर को संभालना:स्ट्रेचर को उठाकर सावधानी से और आराम से रखा जाना चाहिए।</a:t>
            </a:r>
            <a:endParaRPr lang="en-IN" sz="2400" dirty="0">
              <a:latin typeface="Open Sans"/>
            </a:endParaRPr>
          </a:p>
        </p:txBody>
      </p:sp>
      <p:sp>
        <p:nvSpPr>
          <p:cNvPr id="2" name="Slide Number Placeholder 25">
            <a:extLst>
              <a:ext uri="{FF2B5EF4-FFF2-40B4-BE49-F238E27FC236}">
                <a16:creationId xmlns="" xmlns:a16="http://schemas.microsoft.com/office/drawing/2014/main" id="{B7E7A7B9-B0B0-4A8B-0C74-D4E7922CD7FB}"/>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17</a:t>
            </a:fld>
            <a:endParaRPr lang="en-US" b="1" dirty="0"/>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783259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1E937D0E-9EAA-750E-CC8F-7DE868E00012}"/>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0A0A362E-4B87-9C15-3520-0244878DD582}"/>
              </a:ext>
            </a:extLst>
          </p:cNvPr>
          <p:cNvSpPr txBox="1">
            <a:spLocks noGrp="1" noChangeArrowheads="1"/>
          </p:cNvSpPr>
          <p:nvPr>
            <p:ph type="title"/>
          </p:nvPr>
        </p:nvSpPr>
        <p:spPr>
          <a:xfrm>
            <a:off x="270933" y="2128565"/>
            <a:ext cx="4775200" cy="2319257"/>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स्ट्रेचर और मानव भार ले जाने के तरीके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43800CAC-AF7D-1634-51B3-556215C41332}"/>
              </a:ext>
            </a:extLst>
          </p:cNvPr>
          <p:cNvSpPr>
            <a:spLocks noGrp="1"/>
          </p:cNvSpPr>
          <p:nvPr>
            <p:ph idx="1"/>
          </p:nvPr>
        </p:nvSpPr>
        <p:spPr>
          <a:xfrm>
            <a:off x="1524000" y="1268760"/>
            <a:ext cx="8748464" cy="5403132"/>
          </a:xfrm>
        </p:spPr>
        <p:txBody>
          <a:bodyPr>
            <a:noAutofit/>
          </a:bodyPr>
          <a:lstStyle/>
          <a:p>
            <a:pPr algn="just">
              <a:buNone/>
            </a:pPr>
            <a:endParaRPr lang="en-US" sz="2800" dirty="0"/>
          </a:p>
          <a:p>
            <a:pPr>
              <a:buNone/>
            </a:pPr>
            <a:endParaRPr lang="en-US" sz="2800" b="1" dirty="0"/>
          </a:p>
          <a:p>
            <a:pPr>
              <a:buNone/>
            </a:pPr>
            <a:r>
              <a:rPr lang="en-US" sz="2800" dirty="0"/>
              <a:t/>
            </a:r>
            <a:br>
              <a:rPr lang="en-US" sz="2800" dirty="0"/>
            </a:br>
            <a:endParaRPr lang="en-IN" sz="2800" dirty="0"/>
          </a:p>
        </p:txBody>
      </p:sp>
      <p:sp>
        <p:nvSpPr>
          <p:cNvPr id="5" name="TextBox 4">
            <a:extLst>
              <a:ext uri="{FF2B5EF4-FFF2-40B4-BE49-F238E27FC236}">
                <a16:creationId xmlns="" xmlns:a16="http://schemas.microsoft.com/office/drawing/2014/main" id="{A9EAF6B1-96FF-4149-9406-F413ADEDE12B}"/>
              </a:ext>
            </a:extLst>
          </p:cNvPr>
          <p:cNvSpPr txBox="1"/>
          <p:nvPr/>
        </p:nvSpPr>
        <p:spPr>
          <a:xfrm>
            <a:off x="5271913" y="884939"/>
            <a:ext cx="6739466" cy="4478149"/>
          </a:xfrm>
          <a:prstGeom prst="rect">
            <a:avLst/>
          </a:prstGeom>
          <a:solidFill>
            <a:schemeClr val="bg2"/>
          </a:solidFill>
        </p:spPr>
        <p:txBody>
          <a:bodyPr wrap="square">
            <a:spAutoFit/>
          </a:bodyPr>
          <a:lstStyle/>
          <a:p>
            <a:pPr algn="just" eaLnBrk="0" fontAlgn="base" hangingPunct="0">
              <a:lnSpc>
                <a:spcPct val="150000"/>
              </a:lnSpc>
              <a:spcBef>
                <a:spcPct val="0"/>
              </a:spcBef>
              <a:spcAft>
                <a:spcPct val="0"/>
              </a:spcAft>
              <a:buFontTx/>
              <a:buChar char="•"/>
            </a:pPr>
            <a:r>
              <a:rPr lang="hi-IN" altLang="en-US" sz="2400">
                <a:latin typeface="Open Sans"/>
              </a:rPr>
              <a:t>स्ट्रेचर को समतल सतह पर रखा जाना चाहिए।
यह सुनिश्चित करने के लिए घायल व्यक्ति की लगातार जांच करें कि वे दाएं या बाएं नहीं जा रहे हैं।
घायलों को गर्म रखने में मदद करने के लिए उन्हें चाय या कॉफी दें।
यदि संभव हो, तो घायलों को ले जाने में किसी अन्य व्यक्ति की सहायता करें।</a:t>
            </a:r>
            <a:endParaRPr lang="en-IN" b="1" dirty="0"/>
          </a:p>
        </p:txBody>
      </p:sp>
      <p:sp>
        <p:nvSpPr>
          <p:cNvPr id="2" name="Slide Number Placeholder 25">
            <a:extLst>
              <a:ext uri="{FF2B5EF4-FFF2-40B4-BE49-F238E27FC236}">
                <a16:creationId xmlns="" xmlns:a16="http://schemas.microsoft.com/office/drawing/2014/main" id="{4F985B24-7994-86C8-EA1B-A88E62827385}"/>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18</a:t>
            </a:fld>
            <a:endParaRPr lang="en-US" b="1" dirty="0"/>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312646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6ECD9151-CD80-538E-AF88-53A95961802C}"/>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D32E78FD-1108-4820-8DF2-F7AA02409374}"/>
              </a:ext>
            </a:extLst>
          </p:cNvPr>
          <p:cNvSpPr txBox="1">
            <a:spLocks noGrp="1" noChangeArrowheads="1"/>
          </p:cNvSpPr>
          <p:nvPr>
            <p:ph type="title"/>
          </p:nvPr>
        </p:nvSpPr>
        <p:spPr>
          <a:xfrm>
            <a:off x="248357" y="2607815"/>
            <a:ext cx="3409243" cy="1642370"/>
          </a:xfrm>
          <a:prstGeom prst="rect">
            <a:avLst/>
          </a:prstGeom>
          <a:solidFill>
            <a:srgbClr val="C0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बर्फ बचाव तकनीक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5A5D97A6-019A-A039-50F9-37F0706B1FBC}"/>
              </a:ext>
            </a:extLst>
          </p:cNvPr>
          <p:cNvSpPr>
            <a:spLocks noGrp="1"/>
          </p:cNvSpPr>
          <p:nvPr>
            <p:ph idx="1"/>
          </p:nvPr>
        </p:nvSpPr>
        <p:spPr>
          <a:xfrm>
            <a:off x="1524000" y="1268760"/>
            <a:ext cx="6300192" cy="5403132"/>
          </a:xfrm>
        </p:spPr>
        <p:txBody>
          <a:bodyPr>
            <a:noAutofit/>
          </a:bodyPr>
          <a:lstStyle/>
          <a:p>
            <a:pPr algn="just">
              <a:buNone/>
            </a:pPr>
            <a:endParaRPr lang="en-US" sz="2800" dirty="0"/>
          </a:p>
          <a:p>
            <a:pPr>
              <a:buNone/>
            </a:pPr>
            <a:endParaRPr lang="en-US" sz="2800" b="1" dirty="0"/>
          </a:p>
          <a:p>
            <a:pPr>
              <a:buNone/>
            </a:pPr>
            <a:r>
              <a:rPr lang="en-US" sz="2800" dirty="0"/>
              <a:t/>
            </a:r>
            <a:br>
              <a:rPr lang="en-US" sz="2800" dirty="0"/>
            </a:br>
            <a:endParaRPr lang="en-IN" sz="2800" dirty="0"/>
          </a:p>
        </p:txBody>
      </p:sp>
      <p:sp>
        <p:nvSpPr>
          <p:cNvPr id="5" name="TextBox 4">
            <a:extLst>
              <a:ext uri="{FF2B5EF4-FFF2-40B4-BE49-F238E27FC236}">
                <a16:creationId xmlns="" xmlns:a16="http://schemas.microsoft.com/office/drawing/2014/main" id="{C12CE78D-AB69-FEBF-EEC1-E2BCC0D84A18}"/>
              </a:ext>
            </a:extLst>
          </p:cNvPr>
          <p:cNvSpPr txBox="1"/>
          <p:nvPr/>
        </p:nvSpPr>
        <p:spPr>
          <a:xfrm>
            <a:off x="3928533" y="838108"/>
            <a:ext cx="8015111" cy="5019259"/>
          </a:xfrm>
          <a:prstGeom prst="rect">
            <a:avLst/>
          </a:prstGeom>
          <a:solidFill>
            <a:schemeClr val="bg2"/>
          </a:solidFill>
        </p:spPr>
        <p:txBody>
          <a:bodyPr wrap="square">
            <a:spAutoFit/>
          </a:bodyPr>
          <a:lstStyle/>
          <a:p>
            <a:pPr marL="457200" indent="-457200" algn="just">
              <a:lnSpc>
                <a:spcPct val="150000"/>
              </a:lnSpc>
              <a:buAutoNum type="alphaUcParenBoth"/>
            </a:pPr>
            <a:r>
              <a:rPr lang="hi-IN" sz="2400" b="1" dirty="0">
                <a:latin typeface="Open Sans"/>
              </a:rPr>
              <a:t>बर्फीले क्षेत्रों में दुर्घटनाओं के कारण:</a:t>
            </a:r>
            <a:endParaRPr lang="en-IN" sz="2400" b="1" dirty="0">
              <a:latin typeface="Open Sans"/>
            </a:endParaRPr>
          </a:p>
          <a:p>
            <a:pPr marL="457200" indent="-457200" algn="just">
              <a:lnSpc>
                <a:spcPct val="150000"/>
              </a:lnSpc>
              <a:buFont typeface="+mj-lt"/>
              <a:buAutoNum type="arabicPeriod"/>
            </a:pPr>
            <a:r>
              <a:rPr lang="hi-IN" sz="2400" b="1" dirty="0">
                <a:latin typeface="Open Sans"/>
              </a:rPr>
              <a:t>हिमस्खलन (हिमस्खलन): </a:t>
            </a:r>
            <a:r>
              <a:rPr lang="hi-IN" sz="2400" dirty="0">
                <a:latin typeface="Open Sans"/>
              </a:rPr>
              <a:t>हिमस्खलन, जो अचानक और तेज गति से होता है, लोगों को बर्फ के नीचे दफन कर सकता है।</a:t>
            </a:r>
            <a:endParaRPr lang="en-IN" sz="2400" dirty="0">
              <a:latin typeface="Open Sans"/>
            </a:endParaRPr>
          </a:p>
          <a:p>
            <a:pPr marL="457200" indent="-457200" algn="just">
              <a:lnSpc>
                <a:spcPct val="150000"/>
              </a:lnSpc>
              <a:buFont typeface="+mj-lt"/>
              <a:buAutoNum type="arabicPeriod"/>
            </a:pPr>
            <a:r>
              <a:rPr lang="hi-IN" sz="2400" b="1" dirty="0">
                <a:latin typeface="Open Sans"/>
              </a:rPr>
              <a:t>गहरी बर्फ में फंसना:</a:t>
            </a:r>
            <a:r>
              <a:rPr lang="en-IN" sz="2400" b="1" dirty="0">
                <a:latin typeface="Open Sans"/>
              </a:rPr>
              <a:t> </a:t>
            </a:r>
            <a:r>
              <a:rPr lang="hi-IN" sz="2400" dirty="0">
                <a:latin typeface="Open Sans"/>
              </a:rPr>
              <a:t>लोग गहरी बर्फ में फंस सकते हैं, जिससे हिलना-डुलना मुश्किल हो सकता है और बचाव कार्य जटिल हो सकता है।</a:t>
            </a:r>
            <a:endParaRPr lang="en-IN" sz="2400" dirty="0">
              <a:latin typeface="Open Sans"/>
            </a:endParaRPr>
          </a:p>
          <a:p>
            <a:pPr marL="457200" indent="-457200" algn="just">
              <a:lnSpc>
                <a:spcPct val="150000"/>
              </a:lnSpc>
              <a:buFont typeface="+mj-lt"/>
              <a:buAutoNum type="arabicPeriod"/>
            </a:pPr>
            <a:r>
              <a:rPr lang="hi-IN" sz="2400" b="1" dirty="0">
                <a:latin typeface="Open Sans"/>
              </a:rPr>
              <a:t>बर्फीले गड्ढे में गिरना:</a:t>
            </a:r>
            <a:r>
              <a:rPr lang="hi-IN" sz="2400" dirty="0">
                <a:latin typeface="Open Sans"/>
              </a:rPr>
              <a:t>बर्फीली दरार में गिरने से व्यक्ति गहरे गड्ढे में फंस सकता है।</a:t>
            </a:r>
            <a:endParaRPr lang="en-IN" sz="2400" b="1" dirty="0">
              <a:latin typeface="Open Sans"/>
            </a:endParaRPr>
          </a:p>
        </p:txBody>
      </p:sp>
      <p:sp>
        <p:nvSpPr>
          <p:cNvPr id="2" name="Slide Number Placeholder 25">
            <a:extLst>
              <a:ext uri="{FF2B5EF4-FFF2-40B4-BE49-F238E27FC236}">
                <a16:creationId xmlns="" xmlns:a16="http://schemas.microsoft.com/office/drawing/2014/main" id="{9E2B1724-DCC2-2CEA-CFA4-6715CFEA7051}"/>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19</a:t>
            </a:fld>
            <a:endParaRPr lang="en-US" b="1" dirty="0"/>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79883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2">
            <a:extLst>
              <a:ext uri="{FF2B5EF4-FFF2-40B4-BE49-F238E27FC236}">
                <a16:creationId xmlns="" xmlns:a16="http://schemas.microsoft.com/office/drawing/2014/main" id="{3949E984-7B31-E4A9-BE54-183EBE6F3D74}"/>
              </a:ext>
            </a:extLst>
          </p:cNvPr>
          <p:cNvSpPr txBox="1"/>
          <p:nvPr/>
        </p:nvSpPr>
        <p:spPr>
          <a:xfrm>
            <a:off x="478155" y="1516537"/>
            <a:ext cx="11235690" cy="1920510"/>
          </a:xfrm>
          <a:prstGeom prst="parallelogram">
            <a:avLst/>
          </a:prstGeom>
          <a:solidFill>
            <a:srgbClr val="C00000"/>
          </a:solidFill>
        </p:spPr>
        <p:txBody>
          <a:bodyPr wrap="square" lIns="68580" tIns="34291" rIns="68580" bIns="34291">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hi-IN" sz="4800" b="1">
                <a:solidFill>
                  <a:schemeClr val="bg1"/>
                </a:solidFill>
                <a:latin typeface="Open Sans"/>
              </a:rPr>
              <a:t>उच्च ऊंचाई वाले क्षेत्र में पहाड़ और बर्फ बचाव का ज्ञान</a:t>
            </a:r>
            <a:endParaRPr lang="en-IN" sz="4800" b="1" dirty="0">
              <a:solidFill>
                <a:schemeClr val="bg1"/>
              </a:solidFill>
              <a:latin typeface="Open Sans"/>
            </a:endParaRPr>
          </a:p>
        </p:txBody>
      </p:sp>
      <p:sp>
        <p:nvSpPr>
          <p:cNvPr id="6" name="Slide Number Placeholder 25">
            <a:extLst>
              <a:ext uri="{FF2B5EF4-FFF2-40B4-BE49-F238E27FC236}">
                <a16:creationId xmlns="" xmlns:a16="http://schemas.microsoft.com/office/drawing/2014/main" id="{0D55DC2A-87D9-7307-51B3-4549F0FF88B4}"/>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2</a:t>
            </a:fld>
            <a:endParaRPr lang="en-US" b="1"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654417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0B7FFAA3-BDD1-AFB6-D56B-AB820F454858}"/>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01BEC704-D1DB-ECC0-F4BA-A92EA022BC28}"/>
              </a:ext>
            </a:extLst>
          </p:cNvPr>
          <p:cNvSpPr txBox="1">
            <a:spLocks noGrp="1" noChangeArrowheads="1"/>
          </p:cNvSpPr>
          <p:nvPr>
            <p:ph type="title"/>
          </p:nvPr>
        </p:nvSpPr>
        <p:spPr>
          <a:xfrm>
            <a:off x="79899" y="2390028"/>
            <a:ext cx="4166786" cy="1572372"/>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बर्फ बचाव तकनीक</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DD2AEA31-81CD-ACC1-22FB-D742D78746EF}"/>
              </a:ext>
            </a:extLst>
          </p:cNvPr>
          <p:cNvSpPr>
            <a:spLocks noGrp="1"/>
          </p:cNvSpPr>
          <p:nvPr>
            <p:ph idx="1"/>
          </p:nvPr>
        </p:nvSpPr>
        <p:spPr>
          <a:xfrm>
            <a:off x="1524000" y="1268760"/>
            <a:ext cx="5868144" cy="5403132"/>
          </a:xfrm>
        </p:spPr>
        <p:txBody>
          <a:bodyPr>
            <a:noAutofit/>
          </a:bodyPr>
          <a:lstStyle/>
          <a:p>
            <a:pPr algn="just">
              <a:buNone/>
            </a:pPr>
            <a:endParaRPr lang="en-US" sz="2800" dirty="0"/>
          </a:p>
          <a:p>
            <a:pPr>
              <a:buNone/>
            </a:pPr>
            <a:endParaRPr lang="en-US" sz="2800" b="1" dirty="0"/>
          </a:p>
          <a:p>
            <a:pPr>
              <a:buNone/>
            </a:pPr>
            <a:r>
              <a:rPr lang="en-US" sz="2800" dirty="0"/>
              <a:t/>
            </a:r>
            <a:br>
              <a:rPr lang="en-US" sz="2800" dirty="0"/>
            </a:br>
            <a:endParaRPr lang="en-IN" sz="2800" dirty="0"/>
          </a:p>
        </p:txBody>
      </p:sp>
      <p:sp>
        <p:nvSpPr>
          <p:cNvPr id="5" name="TextBox 4">
            <a:extLst>
              <a:ext uri="{FF2B5EF4-FFF2-40B4-BE49-F238E27FC236}">
                <a16:creationId xmlns="" xmlns:a16="http://schemas.microsoft.com/office/drawing/2014/main" id="{FC914224-A830-E809-308B-19E84BFF9C30}"/>
              </a:ext>
            </a:extLst>
          </p:cNvPr>
          <p:cNvSpPr txBox="1"/>
          <p:nvPr/>
        </p:nvSpPr>
        <p:spPr>
          <a:xfrm>
            <a:off x="4398342" y="1064925"/>
            <a:ext cx="7713759" cy="4524315"/>
          </a:xfrm>
          <a:prstGeom prst="rect">
            <a:avLst/>
          </a:prstGeom>
          <a:solidFill>
            <a:schemeClr val="bg2"/>
          </a:solidFill>
        </p:spPr>
        <p:txBody>
          <a:bodyPr wrap="square">
            <a:spAutoFit/>
          </a:bodyPr>
          <a:lstStyle/>
          <a:p>
            <a:pPr algn="just">
              <a:lnSpc>
                <a:spcPct val="150000"/>
              </a:lnSpc>
              <a:buNone/>
            </a:pPr>
            <a:r>
              <a:rPr lang="en-US" sz="2400" b="1" dirty="0">
                <a:latin typeface="Open Sans"/>
              </a:rPr>
              <a:t>(B) </a:t>
            </a:r>
            <a:r>
              <a:rPr lang="hi-IN" sz="2400" b="1" dirty="0">
                <a:latin typeface="Open Sans"/>
              </a:rPr>
              <a:t>हिमस्खलन की रोकथाम और खोज तकनीक</a:t>
            </a:r>
            <a:r>
              <a:rPr lang="en-US" sz="2400" b="1" dirty="0">
                <a:latin typeface="Open Sans"/>
              </a:rPr>
              <a:t>:</a:t>
            </a:r>
            <a:endParaRPr lang="en-US" sz="2400" dirty="0">
              <a:latin typeface="Open Sans"/>
            </a:endParaRPr>
          </a:p>
          <a:p>
            <a:pPr algn="just">
              <a:lnSpc>
                <a:spcPct val="150000"/>
              </a:lnSpc>
              <a:buFont typeface="+mj-lt"/>
              <a:buAutoNum type="arabicPeriod"/>
            </a:pPr>
            <a:r>
              <a:rPr lang="hi-IN" sz="2400" b="1" dirty="0">
                <a:latin typeface="Open Sans"/>
              </a:rPr>
              <a:t>हिमस्खलन ट्रांसीवर और जांच तकनीक</a:t>
            </a:r>
            <a:r>
              <a:rPr lang="en-US" sz="2400" b="1" dirty="0">
                <a:latin typeface="Open Sans"/>
              </a:rPr>
              <a:t>: </a:t>
            </a:r>
            <a:r>
              <a:rPr lang="hi-IN" sz="2400" dirty="0">
                <a:latin typeface="Open Sans"/>
              </a:rPr>
              <a:t>बर्फ के नीचे फंसे लोगों की तलाश के लिए विशेष उपकरणों का उपयोग किया जाता है।</a:t>
            </a:r>
            <a:endParaRPr lang="en-US" sz="2400" dirty="0">
              <a:latin typeface="Open Sans"/>
            </a:endParaRPr>
          </a:p>
          <a:p>
            <a:pPr algn="just">
              <a:lnSpc>
                <a:spcPct val="150000"/>
              </a:lnSpc>
              <a:buFont typeface="+mj-lt"/>
              <a:buAutoNum type="arabicPeriod"/>
            </a:pPr>
            <a:r>
              <a:rPr lang="hi-IN" sz="2400" b="1" dirty="0">
                <a:latin typeface="Open Sans"/>
              </a:rPr>
              <a:t>फावड़ा लगाने की तकनीक</a:t>
            </a:r>
            <a:r>
              <a:rPr lang="en-US" sz="2400" b="1" dirty="0">
                <a:latin typeface="Open Sans"/>
              </a:rPr>
              <a:t>: </a:t>
            </a:r>
            <a:r>
              <a:rPr lang="hi-IN" sz="2400" dirty="0">
                <a:latin typeface="Open Sans"/>
              </a:rPr>
              <a:t>बर्फ को प्रभावी ढंग से हटाने के लिए उचित कोण और गहराई पर खोदा जाता है।</a:t>
            </a:r>
            <a:endParaRPr lang="en-IN" sz="2400" dirty="0">
              <a:latin typeface="Open Sans"/>
            </a:endParaRPr>
          </a:p>
          <a:p>
            <a:pPr algn="just">
              <a:lnSpc>
                <a:spcPct val="150000"/>
              </a:lnSpc>
              <a:buFont typeface="+mj-lt"/>
              <a:buAutoNum type="arabicPeriod"/>
            </a:pPr>
            <a:r>
              <a:rPr lang="hi-IN" sz="2400" b="1" dirty="0">
                <a:latin typeface="Open Sans"/>
              </a:rPr>
              <a:t>बर्फीले गड्ढे से बचाव</a:t>
            </a:r>
            <a:r>
              <a:rPr lang="en-US" sz="2400" b="1" dirty="0">
                <a:latin typeface="Open Sans"/>
              </a:rPr>
              <a:t>: </a:t>
            </a:r>
            <a:r>
              <a:rPr lang="hi-IN" sz="2400" dirty="0">
                <a:latin typeface="Open Sans"/>
              </a:rPr>
              <a:t>रस्सियों और चरखी प्रणालियों का उपयोग करके सुरक्षित निकासी प्राप्त की जाती है।</a:t>
            </a:r>
            <a:endParaRPr lang="en-IN" sz="2400" b="1" dirty="0">
              <a:latin typeface="Open Sans"/>
            </a:endParaRPr>
          </a:p>
        </p:txBody>
      </p:sp>
      <p:sp>
        <p:nvSpPr>
          <p:cNvPr id="2" name="Slide Number Placeholder 25">
            <a:extLst>
              <a:ext uri="{FF2B5EF4-FFF2-40B4-BE49-F238E27FC236}">
                <a16:creationId xmlns="" xmlns:a16="http://schemas.microsoft.com/office/drawing/2014/main" id="{E6DC1CEF-21FF-D547-18A2-1F2929B67F17}"/>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20</a:t>
            </a:fld>
            <a:endParaRPr lang="en-US" b="1" dirty="0"/>
          </a:p>
        </p:txBody>
      </p:sp>
      <p:grpSp>
        <p:nvGrpSpPr>
          <p:cNvPr id="6" name="Group 5"/>
          <p:cNvGrpSpPr/>
          <p:nvPr/>
        </p:nvGrpSpPr>
        <p:grpSpPr>
          <a:xfrm>
            <a:off x="90530" y="135802"/>
            <a:ext cx="11896258" cy="1095470"/>
            <a:chOff x="90530" y="135802"/>
            <a:chExt cx="11896258" cy="1095470"/>
          </a:xfrm>
        </p:grpSpPr>
        <p:pic>
          <p:nvPicPr>
            <p:cNvPr id="7" name="Picture 6">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925052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7393" y="2287721"/>
            <a:ext cx="5616625" cy="4017045"/>
          </a:xfrm>
        </p:spPr>
        <p:txBody>
          <a:bodyPr>
            <a:normAutofit/>
          </a:bodyPr>
          <a:lstStyle/>
          <a:p>
            <a:pPr marL="114300" indent="0" algn="just">
              <a:lnSpc>
                <a:spcPct val="120000"/>
              </a:lnSpc>
              <a:buNone/>
            </a:pPr>
            <a:r>
              <a:rPr lang="hi-IN" sz="2400">
                <a:latin typeface="Open Sans"/>
              </a:rPr>
              <a:t>एक सीमित क्षेत्र में अचानक बारिश बादल फटने का कारण बनती है, जब यह कुछ वर्ग किलोमीटर के क्षेत्र में जमा हो जाती है और एक घंटे में 100 मिमी से अधिक बारिश होती है।</a:t>
            </a:r>
            <a:endParaRPr lang="en-IN" sz="3000" dirty="0"/>
          </a:p>
        </p:txBody>
      </p:sp>
      <p:sp>
        <p:nvSpPr>
          <p:cNvPr id="4" name="Title 1">
            <a:extLst>
              <a:ext uri="{FF2B5EF4-FFF2-40B4-BE49-F238E27FC236}">
                <a16:creationId xmlns="" xmlns:a16="http://schemas.microsoft.com/office/drawing/2014/main" id="{58803D83-751D-1A88-CADA-D5F108394158}"/>
              </a:ext>
            </a:extLst>
          </p:cNvPr>
          <p:cNvSpPr txBox="1">
            <a:spLocks noChangeArrowheads="1"/>
          </p:cNvSpPr>
          <p:nvPr/>
        </p:nvSpPr>
        <p:spPr>
          <a:xfrm>
            <a:off x="387658" y="2574524"/>
            <a:ext cx="5708342" cy="2068497"/>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बादल फटने और अचानक बाढ़</a:t>
            </a:r>
            <a:endParaRPr lang="en-IN" altLang="en-US" sz="4000" b="1" dirty="0">
              <a:solidFill>
                <a:schemeClr val="bg1"/>
              </a:solidFill>
              <a:latin typeface="Open Sans"/>
            </a:endParaRPr>
          </a:p>
        </p:txBody>
      </p:sp>
      <p:sp>
        <p:nvSpPr>
          <p:cNvPr id="2" name="Slide Number Placeholder 25">
            <a:extLst>
              <a:ext uri="{FF2B5EF4-FFF2-40B4-BE49-F238E27FC236}">
                <a16:creationId xmlns="" xmlns:a16="http://schemas.microsoft.com/office/drawing/2014/main" id="{6DC6C947-C8D3-0365-E0CB-7731F675502E}"/>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21</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55979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61CABB2-3C13-DDAF-F8EB-7C2FCE8D927B}"/>
              </a:ext>
            </a:extLst>
          </p:cNvPr>
          <p:cNvSpPr txBox="1">
            <a:spLocks noGrp="1" noChangeArrowheads="1"/>
          </p:cNvSpPr>
          <p:nvPr>
            <p:ph type="title"/>
          </p:nvPr>
        </p:nvSpPr>
        <p:spPr>
          <a:xfrm>
            <a:off x="186431" y="3032956"/>
            <a:ext cx="5823772" cy="1698842"/>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बादल फटने और अचानक बाढ़</a:t>
            </a:r>
            <a:endParaRPr lang="en-IN" altLang="en-US" sz="4000" b="1" dirty="0">
              <a:solidFill>
                <a:schemeClr val="bg1"/>
              </a:solidFill>
              <a:latin typeface="Open Sans"/>
            </a:endParaRPr>
          </a:p>
        </p:txBody>
      </p:sp>
      <p:sp>
        <p:nvSpPr>
          <p:cNvPr id="3" name="Content Placeholder 2"/>
          <p:cNvSpPr>
            <a:spLocks noGrp="1"/>
          </p:cNvSpPr>
          <p:nvPr>
            <p:ph idx="1"/>
          </p:nvPr>
        </p:nvSpPr>
        <p:spPr>
          <a:xfrm>
            <a:off x="6010202" y="2250233"/>
            <a:ext cx="6172200" cy="5420072"/>
          </a:xfrm>
        </p:spPr>
        <p:txBody>
          <a:bodyPr>
            <a:noAutofit/>
          </a:bodyPr>
          <a:lstStyle/>
          <a:p>
            <a:pPr algn="just">
              <a:lnSpc>
                <a:spcPct val="150000"/>
              </a:lnSpc>
            </a:pPr>
            <a:r>
              <a:rPr lang="hi-IN" sz="2400">
                <a:latin typeface="Open Sans"/>
              </a:rPr>
              <a:t>बादल फटने से अचानक बाढ़ आ सकती है।
मलबे का पानी और संबंधित द्रव्यमान इतनी तेजी से आ सकता है 
आपको उच्च और सुरक्षित क्षेत्रों में जाने की चेतावनी पर ध्यान देना चाहिए।</a:t>
            </a:r>
            <a:endParaRPr lang="en-IN" sz="2400" dirty="0">
              <a:latin typeface="Open Sans"/>
            </a:endParaRPr>
          </a:p>
        </p:txBody>
      </p:sp>
      <p:sp>
        <p:nvSpPr>
          <p:cNvPr id="2" name="Slide Number Placeholder 25">
            <a:extLst>
              <a:ext uri="{FF2B5EF4-FFF2-40B4-BE49-F238E27FC236}">
                <a16:creationId xmlns="" xmlns:a16="http://schemas.microsoft.com/office/drawing/2014/main" id="{B1533DE7-682B-2363-6A81-8167A4306D52}"/>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22</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66160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E8AD4FD9-736C-613F-4822-0196AA68306E}"/>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45B3CB9D-3081-DB8E-1A75-055F350F1A5E}"/>
              </a:ext>
            </a:extLst>
          </p:cNvPr>
          <p:cNvSpPr txBox="1">
            <a:spLocks noGrp="1" noChangeArrowheads="1"/>
          </p:cNvSpPr>
          <p:nvPr>
            <p:ph type="title"/>
          </p:nvPr>
        </p:nvSpPr>
        <p:spPr>
          <a:xfrm>
            <a:off x="0" y="2556770"/>
            <a:ext cx="6027938" cy="2805343"/>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बादल फटने और अचानक बाढ़ के दौरान बचाव अभियान</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19BECCE9-B7C7-D400-89DC-F37AC5B7A52F}"/>
              </a:ext>
            </a:extLst>
          </p:cNvPr>
          <p:cNvSpPr>
            <a:spLocks noGrp="1"/>
          </p:cNvSpPr>
          <p:nvPr>
            <p:ph idx="1"/>
          </p:nvPr>
        </p:nvSpPr>
        <p:spPr>
          <a:xfrm>
            <a:off x="6096000" y="1880334"/>
            <a:ext cx="6096000" cy="4283074"/>
          </a:xfrm>
        </p:spPr>
        <p:txBody>
          <a:bodyPr>
            <a:noAutofit/>
          </a:bodyPr>
          <a:lstStyle/>
          <a:p>
            <a:pPr algn="just">
              <a:lnSpc>
                <a:spcPct val="150000"/>
              </a:lnSpc>
              <a:buNone/>
            </a:pPr>
            <a:r>
              <a:rPr lang="en-US" sz="2400" b="1" dirty="0">
                <a:latin typeface="Open Sans"/>
              </a:rPr>
              <a:t>(A) </a:t>
            </a:r>
            <a:r>
              <a:rPr lang="hi-IN" sz="2400" b="1" dirty="0">
                <a:latin typeface="Open Sans"/>
              </a:rPr>
              <a:t>बादल फटने और अचानक बाढ़ का प्रभाव</a:t>
            </a:r>
            <a:r>
              <a:rPr lang="en-US" sz="2400" b="1" dirty="0">
                <a:latin typeface="Open Sans"/>
              </a:rPr>
              <a:t>:</a:t>
            </a:r>
            <a:endParaRPr lang="en-US" sz="2400" dirty="0">
              <a:latin typeface="Open Sans"/>
            </a:endParaRPr>
          </a:p>
          <a:p>
            <a:pPr algn="just">
              <a:lnSpc>
                <a:spcPct val="150000"/>
              </a:lnSpc>
              <a:buFont typeface="+mj-lt"/>
              <a:buAutoNum type="arabicPeriod"/>
            </a:pPr>
            <a:r>
              <a:rPr lang="hi-IN" sz="2400" dirty="0">
                <a:latin typeface="Open Sans"/>
              </a:rPr>
              <a:t>नदी के जल स्तर में अचानक वृद्धि</a:t>
            </a:r>
            <a:endParaRPr lang="en-IN" sz="2400" dirty="0">
              <a:latin typeface="Open Sans"/>
            </a:endParaRPr>
          </a:p>
          <a:p>
            <a:pPr algn="just">
              <a:lnSpc>
                <a:spcPct val="150000"/>
              </a:lnSpc>
              <a:buFont typeface="+mj-lt"/>
              <a:buAutoNum type="arabicPeriod"/>
            </a:pPr>
            <a:r>
              <a:rPr lang="hi-IN" sz="2400" dirty="0">
                <a:latin typeface="Open Sans"/>
              </a:rPr>
              <a:t>भूस्खलन और पुल ढहना</a:t>
            </a:r>
            <a:endParaRPr lang="en-IN" sz="2400" dirty="0">
              <a:latin typeface="Open Sans"/>
            </a:endParaRPr>
          </a:p>
          <a:p>
            <a:pPr algn="just">
              <a:lnSpc>
                <a:spcPct val="150000"/>
              </a:lnSpc>
              <a:buFont typeface="+mj-lt"/>
              <a:buAutoNum type="arabicPeriod"/>
            </a:pPr>
            <a:r>
              <a:rPr lang="hi-IN" sz="2400" dirty="0">
                <a:latin typeface="Open Sans"/>
              </a:rPr>
              <a:t>लोगों और संपत्ति को व्यापक नुकसान</a:t>
            </a:r>
            <a:endParaRPr lang="en-IN" sz="3000" dirty="0"/>
          </a:p>
        </p:txBody>
      </p:sp>
      <p:sp>
        <p:nvSpPr>
          <p:cNvPr id="2" name="Slide Number Placeholder 25">
            <a:extLst>
              <a:ext uri="{FF2B5EF4-FFF2-40B4-BE49-F238E27FC236}">
                <a16:creationId xmlns="" xmlns:a16="http://schemas.microsoft.com/office/drawing/2014/main" id="{229974B6-6B20-580E-27CC-C848F3F135A9}"/>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23</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739741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0E1A7097-F339-911F-CD26-E588BF7E2B85}"/>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BF169253-C8EC-3832-1CA5-A8740101903E}"/>
              </a:ext>
            </a:extLst>
          </p:cNvPr>
          <p:cNvSpPr txBox="1">
            <a:spLocks noGrp="1" noChangeArrowheads="1"/>
          </p:cNvSpPr>
          <p:nvPr>
            <p:ph type="title"/>
          </p:nvPr>
        </p:nvSpPr>
        <p:spPr>
          <a:xfrm>
            <a:off x="73982" y="2060058"/>
            <a:ext cx="5228947" cy="2929631"/>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बादल फटने और अचानक बाढ़ के दौरान बचाव अभियान</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DADD3ACA-2754-0920-165E-526FAE77016D}"/>
              </a:ext>
            </a:extLst>
          </p:cNvPr>
          <p:cNvSpPr>
            <a:spLocks noGrp="1"/>
          </p:cNvSpPr>
          <p:nvPr>
            <p:ph idx="1"/>
          </p:nvPr>
        </p:nvSpPr>
        <p:spPr>
          <a:xfrm>
            <a:off x="5576711" y="844605"/>
            <a:ext cx="6338107" cy="5454596"/>
          </a:xfrm>
          <a:solidFill>
            <a:schemeClr val="bg2"/>
          </a:solidFill>
        </p:spPr>
        <p:txBody>
          <a:bodyPr>
            <a:noAutofit/>
          </a:bodyPr>
          <a:lstStyle/>
          <a:p>
            <a:pPr algn="just">
              <a:lnSpc>
                <a:spcPct val="150000"/>
              </a:lnSpc>
              <a:buNone/>
            </a:pPr>
            <a:r>
              <a:rPr lang="hi-IN" sz="2000" b="1" dirty="0">
                <a:latin typeface="Open Sans"/>
              </a:rPr>
              <a:t>बचाव रणनीतियाँ</a:t>
            </a:r>
            <a:r>
              <a:rPr lang="en-US" sz="2000" b="1" dirty="0">
                <a:latin typeface="Open Sans"/>
              </a:rPr>
              <a:t>:</a:t>
            </a:r>
            <a:endParaRPr lang="en-US" sz="2000" dirty="0">
              <a:latin typeface="Open Sans"/>
            </a:endParaRPr>
          </a:p>
          <a:p>
            <a:pPr algn="just">
              <a:lnSpc>
                <a:spcPct val="150000"/>
              </a:lnSpc>
              <a:buFont typeface="+mj-lt"/>
              <a:buAutoNum type="arabicPeriod"/>
            </a:pPr>
            <a:r>
              <a:rPr lang="hi-IN" sz="2000" b="1" dirty="0">
                <a:latin typeface="Open Sans"/>
              </a:rPr>
              <a:t>जल स्तर और खतरे के संकेतकों की निगरानी:</a:t>
            </a:r>
            <a:r>
              <a:rPr lang="hi-IN" sz="2000" dirty="0">
                <a:latin typeface="Open Sans"/>
              </a:rPr>
              <a:t>संभावित खतरों की निगरानी के लिए रडार, वर्षा गेज और नदी सेंसर का उपयोग।</a:t>
            </a:r>
            <a:endParaRPr lang="en-IN" sz="2000" dirty="0">
              <a:latin typeface="Open Sans"/>
            </a:endParaRPr>
          </a:p>
          <a:p>
            <a:pPr algn="just">
              <a:lnSpc>
                <a:spcPct val="150000"/>
              </a:lnSpc>
              <a:buFont typeface="+mj-lt"/>
              <a:buAutoNum type="arabicPeriod"/>
            </a:pPr>
            <a:r>
              <a:rPr lang="hi-IN" sz="2000" b="1" dirty="0">
                <a:latin typeface="Open Sans"/>
              </a:rPr>
              <a:t>निकासी तकनीक:</a:t>
            </a:r>
            <a:r>
              <a:rPr lang="hi-IN" sz="2000" dirty="0">
                <a:latin typeface="Open Sans"/>
              </a:rPr>
              <a:t>लोगों को सुरक्षित क्षेत्रों में तेजी से स्थानांतरित करना।</a:t>
            </a:r>
            <a:endParaRPr lang="en-US" sz="2000" dirty="0">
              <a:latin typeface="Open Sans"/>
            </a:endParaRPr>
          </a:p>
          <a:p>
            <a:pPr algn="just">
              <a:lnSpc>
                <a:spcPct val="150000"/>
              </a:lnSpc>
              <a:buFont typeface="+mj-lt"/>
              <a:buAutoNum type="arabicPeriod"/>
            </a:pPr>
            <a:r>
              <a:rPr lang="hi-IN" sz="2000" b="1" dirty="0">
                <a:latin typeface="Open Sans"/>
              </a:rPr>
              <a:t>बचाव उपकरण का उपयोग:</a:t>
            </a:r>
            <a:r>
              <a:rPr lang="hi-IN" sz="2000" dirty="0">
                <a:latin typeface="Open Sans"/>
              </a:rPr>
              <a:t>बचाव कार्यों के लिए लाइफ जैकेट, फ्लोटिंग डिवाइस और मोटर बोट।</a:t>
            </a:r>
            <a:endParaRPr lang="en-IN" sz="2000" dirty="0">
              <a:latin typeface="Open Sans"/>
            </a:endParaRPr>
          </a:p>
          <a:p>
            <a:pPr algn="just">
              <a:lnSpc>
                <a:spcPct val="150000"/>
              </a:lnSpc>
              <a:buFont typeface="+mj-lt"/>
              <a:buAutoNum type="arabicPeriod"/>
            </a:pPr>
            <a:r>
              <a:rPr lang="hi-IN" sz="2000" b="1" dirty="0">
                <a:latin typeface="Open Sans"/>
              </a:rPr>
              <a:t>रस्सी-आधारित जल बचाव तकनीक:</a:t>
            </a:r>
            <a:r>
              <a:rPr lang="hi-IN" sz="2000" dirty="0">
                <a:latin typeface="Open Sans"/>
              </a:rPr>
              <a:t>रस्सियों का उपयोग करके व्यक्तियों को तेजी से बहने वाले पानी को सुरक्षित रूप से पार करने में सहायता करना।</a:t>
            </a:r>
            <a:endParaRPr lang="en-IN" sz="3000" dirty="0"/>
          </a:p>
        </p:txBody>
      </p:sp>
      <p:sp>
        <p:nvSpPr>
          <p:cNvPr id="2" name="Slide Number Placeholder 25">
            <a:extLst>
              <a:ext uri="{FF2B5EF4-FFF2-40B4-BE49-F238E27FC236}">
                <a16:creationId xmlns="" xmlns:a16="http://schemas.microsoft.com/office/drawing/2014/main" id="{5C675685-5D15-CF69-FE12-FC38D5EA4BE7}"/>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24</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445201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BCA926CF-A75B-8964-EFE3-2B51D2322909}"/>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F378ADBE-85D2-408B-9A54-2EF293DCE412}"/>
              </a:ext>
            </a:extLst>
          </p:cNvPr>
          <p:cNvSpPr txBox="1">
            <a:spLocks noGrp="1" noChangeArrowheads="1"/>
          </p:cNvSpPr>
          <p:nvPr>
            <p:ph type="title"/>
          </p:nvPr>
        </p:nvSpPr>
        <p:spPr>
          <a:xfrm>
            <a:off x="204077" y="2261395"/>
            <a:ext cx="4695300" cy="1554250"/>
          </a:xfrm>
          <a:prstGeom prst="rect">
            <a:avLst/>
          </a:prstGeom>
          <a:solidFill>
            <a:srgbClr val="C0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चिकित्सा आपातकालीन उपाय</a:t>
            </a:r>
            <a:endParaRPr lang="en-IN"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9267208C-4570-7950-8307-F99D7CB43D74}"/>
              </a:ext>
            </a:extLst>
          </p:cNvPr>
          <p:cNvSpPr>
            <a:spLocks noGrp="1"/>
          </p:cNvSpPr>
          <p:nvPr>
            <p:ph idx="1"/>
          </p:nvPr>
        </p:nvSpPr>
        <p:spPr>
          <a:xfrm>
            <a:off x="5283200" y="908720"/>
            <a:ext cx="6908800" cy="4769591"/>
          </a:xfrm>
          <a:solidFill>
            <a:schemeClr val="bg2"/>
          </a:solidFill>
        </p:spPr>
        <p:txBody>
          <a:bodyPr>
            <a:noAutofit/>
          </a:bodyPr>
          <a:lstStyle/>
          <a:p>
            <a:pPr marL="457200" indent="-457200">
              <a:buAutoNum type="alphaUcParenR"/>
            </a:pPr>
            <a:r>
              <a:rPr lang="hi-IN" sz="2400" b="1" dirty="0">
                <a:latin typeface="Open Sans"/>
              </a:rPr>
              <a:t>ऊंचाई से संबंधित बीमारियाँ और उपचार:</a:t>
            </a:r>
            <a:endParaRPr lang="en-IN" sz="2400" b="1" dirty="0">
              <a:latin typeface="Open Sans"/>
            </a:endParaRPr>
          </a:p>
          <a:p>
            <a:pPr marL="457200" indent="-457200">
              <a:buFont typeface="+mj-lt"/>
              <a:buAutoNum type="arabicPeriod"/>
            </a:pPr>
            <a:r>
              <a:rPr lang="hi-IN" sz="2400" b="1" dirty="0">
                <a:latin typeface="Open Sans"/>
              </a:rPr>
              <a:t>हाइपोक्सिया (ऑक्सीजन की कमी):</a:t>
            </a:r>
            <a:r>
              <a:rPr lang="hi-IN" sz="2400" dirty="0">
                <a:latin typeface="Open Sans"/>
              </a:rPr>
              <a:t>ऑक्सीजन सिलेंडर का उपयोग और रोगी को कम ऊंचाई पर लाना।</a:t>
            </a:r>
            <a:endParaRPr lang="en-IN" sz="2400" dirty="0">
              <a:latin typeface="Open Sans"/>
            </a:endParaRPr>
          </a:p>
          <a:p>
            <a:pPr marL="457200" indent="-457200">
              <a:buFont typeface="+mj-lt"/>
              <a:buAutoNum type="arabicPeriod"/>
            </a:pPr>
            <a:r>
              <a:rPr lang="hi-IN" sz="2400" b="1" dirty="0">
                <a:latin typeface="Open Sans"/>
              </a:rPr>
              <a:t>अपताप:</a:t>
            </a:r>
            <a:r>
              <a:rPr lang="en-IN" sz="2400" b="1" dirty="0">
                <a:latin typeface="Open Sans"/>
              </a:rPr>
              <a:t> </a:t>
            </a:r>
            <a:r>
              <a:rPr lang="hi-IN" sz="2400" dirty="0">
                <a:latin typeface="Open Sans"/>
              </a:rPr>
              <a:t>शरीर को गर्म रखने के लिए गर्म कपड़े, हीटर और थर्मल कंबल का उपयोग।</a:t>
            </a:r>
            <a:endParaRPr lang="en-IN" sz="2400" dirty="0">
              <a:latin typeface="Open Sans"/>
            </a:endParaRPr>
          </a:p>
          <a:p>
            <a:pPr marL="457200" indent="-457200">
              <a:buFont typeface="+mj-lt"/>
              <a:buAutoNum type="arabicPeriod"/>
            </a:pPr>
            <a:r>
              <a:rPr lang="hi-IN" sz="2400" b="1" dirty="0">
                <a:latin typeface="Open Sans"/>
              </a:rPr>
              <a:t>शीतक्षत:</a:t>
            </a:r>
            <a:r>
              <a:rPr lang="en-IN" sz="2400" b="1" dirty="0">
                <a:latin typeface="Open Sans"/>
              </a:rPr>
              <a:t> </a:t>
            </a:r>
            <a:r>
              <a:rPr lang="hi-IN" sz="2400" dirty="0">
                <a:latin typeface="Open Sans"/>
              </a:rPr>
              <a:t>प्रभावित शरीर के अंगों को धीरे-धीरे गर्म करना।</a:t>
            </a:r>
            <a:endParaRPr lang="en-IN" sz="3000" dirty="0"/>
          </a:p>
        </p:txBody>
      </p:sp>
      <p:sp>
        <p:nvSpPr>
          <p:cNvPr id="2" name="Slide Number Placeholder 25">
            <a:extLst>
              <a:ext uri="{FF2B5EF4-FFF2-40B4-BE49-F238E27FC236}">
                <a16:creationId xmlns="" xmlns:a16="http://schemas.microsoft.com/office/drawing/2014/main" id="{5A8C77B5-AFFA-3235-A621-43DD92774863}"/>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25</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696917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8BCC81D6-E159-3DBC-1FFE-A0DC7EDFE197}"/>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0A1615F1-034B-E049-714F-46D974AC4593}"/>
              </a:ext>
            </a:extLst>
          </p:cNvPr>
          <p:cNvSpPr txBox="1">
            <a:spLocks noGrp="1" noChangeArrowheads="1"/>
          </p:cNvSpPr>
          <p:nvPr>
            <p:ph type="title"/>
          </p:nvPr>
        </p:nvSpPr>
        <p:spPr>
          <a:xfrm>
            <a:off x="148929" y="2684934"/>
            <a:ext cx="5822894" cy="1345200"/>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चिकित्सा आपातकालीन उपाय</a:t>
            </a:r>
            <a:endParaRPr lang="en-IN"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30B8BB9C-8B47-B8DB-FC41-BFB44B590440}"/>
              </a:ext>
            </a:extLst>
          </p:cNvPr>
          <p:cNvSpPr>
            <a:spLocks noGrp="1"/>
          </p:cNvSpPr>
          <p:nvPr>
            <p:ph idx="1"/>
          </p:nvPr>
        </p:nvSpPr>
        <p:spPr>
          <a:xfrm>
            <a:off x="6220178" y="1042982"/>
            <a:ext cx="5194552" cy="5132040"/>
          </a:xfrm>
          <a:solidFill>
            <a:schemeClr val="bg2"/>
          </a:solidFill>
        </p:spPr>
        <p:txBody>
          <a:bodyPr>
            <a:noAutofit/>
          </a:bodyPr>
          <a:lstStyle/>
          <a:p>
            <a:pPr algn="just">
              <a:lnSpc>
                <a:spcPct val="150000"/>
              </a:lnSpc>
              <a:buNone/>
            </a:pPr>
            <a:r>
              <a:rPr lang="en-US" sz="2400" b="1" dirty="0">
                <a:latin typeface="Open Sans"/>
              </a:rPr>
              <a:t>(B) </a:t>
            </a:r>
            <a:r>
              <a:rPr lang="hi-IN" sz="2400" b="1" dirty="0">
                <a:latin typeface="Open Sans"/>
              </a:rPr>
              <a:t>बाढ़ और बर्फ बचाव में प्राथमिक चिकित्सा:</a:t>
            </a:r>
            <a:endParaRPr lang="en-IN" sz="2400" b="1" dirty="0">
              <a:latin typeface="Open Sans"/>
            </a:endParaRPr>
          </a:p>
          <a:p>
            <a:pPr marL="457200" indent="-457200" algn="just">
              <a:lnSpc>
                <a:spcPct val="150000"/>
              </a:lnSpc>
              <a:buFont typeface="+mj-lt"/>
              <a:buAutoNum type="arabicPeriod"/>
            </a:pPr>
            <a:r>
              <a:rPr lang="hi-IN" sz="2400" b="1" dirty="0">
                <a:latin typeface="Open Sans"/>
              </a:rPr>
              <a:t>डूबने की रोकथाम:</a:t>
            </a:r>
            <a:r>
              <a:rPr lang="en-IN" sz="2400" b="1" dirty="0">
                <a:latin typeface="Open Sans"/>
              </a:rPr>
              <a:t> </a:t>
            </a:r>
            <a:r>
              <a:rPr lang="hi-IN" sz="2400" dirty="0">
                <a:latin typeface="Open Sans"/>
              </a:rPr>
              <a:t>सीपीआर (कार्डियोपल्मोनरी रिससिटेशन) और कृत्रिम श्वसन।</a:t>
            </a:r>
            <a:endParaRPr lang="en-US" sz="2400" dirty="0">
              <a:latin typeface="Open Sans"/>
            </a:endParaRPr>
          </a:p>
          <a:p>
            <a:pPr algn="just">
              <a:lnSpc>
                <a:spcPct val="150000"/>
              </a:lnSpc>
              <a:buFont typeface="+mj-lt"/>
              <a:buAutoNum type="arabicPeriod"/>
            </a:pPr>
            <a:r>
              <a:rPr lang="hi-IN" sz="2400" b="1" dirty="0">
                <a:latin typeface="Open Sans"/>
              </a:rPr>
              <a:t>चोटों और फ्रैक्चर के लिए उपचार:</a:t>
            </a:r>
            <a:r>
              <a:rPr lang="en-IN" sz="2400" b="1" dirty="0">
                <a:latin typeface="Open Sans"/>
              </a:rPr>
              <a:t> </a:t>
            </a:r>
            <a:r>
              <a:rPr lang="hi-IN" sz="2400" dirty="0">
                <a:latin typeface="Open Sans"/>
              </a:rPr>
              <a:t>रक्तस्राव को रोकने के लिए स्प्लिंटिंग और टूर्निकेट का उपयोग करना।</a:t>
            </a:r>
            <a:endParaRPr lang="en-IN" sz="3000" dirty="0"/>
          </a:p>
        </p:txBody>
      </p:sp>
      <p:sp>
        <p:nvSpPr>
          <p:cNvPr id="2" name="Slide Number Placeholder 25">
            <a:extLst>
              <a:ext uri="{FF2B5EF4-FFF2-40B4-BE49-F238E27FC236}">
                <a16:creationId xmlns="" xmlns:a16="http://schemas.microsoft.com/office/drawing/2014/main" id="{52CA41AD-2691-2800-C736-E77321BD7A3C}"/>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26</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626555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28978" y="2858294"/>
            <a:ext cx="3951111" cy="1092818"/>
          </a:xfrm>
          <a:solidFill>
            <a:srgbClr val="C00000"/>
          </a:solidFill>
        </p:spPr>
        <p:txBody>
          <a:bodyPr>
            <a:normAutofit/>
          </a:bodyPr>
          <a:lstStyle/>
          <a:p>
            <a:pPr algn="ctr"/>
            <a:r>
              <a:rPr lang="hi-IN" sz="4000" b="1">
                <a:solidFill>
                  <a:schemeClr val="bg1"/>
                </a:solidFill>
                <a:latin typeface="Open Sans"/>
              </a:rPr>
              <a:t>समीक्षा</a:t>
            </a:r>
            <a:endParaRPr lang="en-IN" sz="4000" b="1" dirty="0">
              <a:solidFill>
                <a:schemeClr val="bg1"/>
              </a:solidFill>
              <a:latin typeface="Open Sans"/>
            </a:endParaRPr>
          </a:p>
        </p:txBody>
      </p:sp>
      <p:sp>
        <p:nvSpPr>
          <p:cNvPr id="3" name="Content Placeholder 2"/>
          <p:cNvSpPr>
            <a:spLocks noGrp="1"/>
          </p:cNvSpPr>
          <p:nvPr>
            <p:ph idx="1"/>
          </p:nvPr>
        </p:nvSpPr>
        <p:spPr>
          <a:xfrm>
            <a:off x="4752953" y="1125714"/>
            <a:ext cx="6969969" cy="4351338"/>
          </a:xfrm>
          <a:solidFill>
            <a:schemeClr val="bg2"/>
          </a:solidFill>
        </p:spPr>
        <p:txBody>
          <a:bodyPr>
            <a:normAutofit/>
          </a:bodyPr>
          <a:lstStyle/>
          <a:p>
            <a:pPr marL="114300" indent="0" algn="just">
              <a:buNone/>
            </a:pPr>
            <a:r>
              <a:rPr lang="hi-IN" sz="2400" b="1" dirty="0">
                <a:latin typeface="Open Sans"/>
              </a:rPr>
              <a:t>प्रतिभागियों ने इसके बारे में सीखा है</a:t>
            </a:r>
            <a:r>
              <a:rPr lang="en-US" sz="2400" b="1" dirty="0">
                <a:latin typeface="Open Sans"/>
              </a:rPr>
              <a:t>:-</a:t>
            </a:r>
          </a:p>
          <a:p>
            <a:pPr algn="just">
              <a:lnSpc>
                <a:spcPct val="110000"/>
              </a:lnSpc>
              <a:buFont typeface="+mj-lt"/>
              <a:buAutoNum type="arabicPeriod"/>
            </a:pPr>
            <a:r>
              <a:rPr lang="hi-IN" sz="2400" dirty="0">
                <a:latin typeface="Open Sans"/>
              </a:rPr>
              <a:t>परिचय
ऊंचाई वाले क्षेत्र में पहाड़ और बर्फ से बचाव।
स्ट्रेचर और मानव भार ले जाने के तरीके
बर्फ बचाव तकनीक
बादल फटना और अचानक बाढ़।
बादल फटने और अचानक बाढ़ के दौरान बचाव अभियान
चिकित्सा आपातकालीन उपाय |</a:t>
            </a:r>
            <a:endParaRPr lang="en-IN" sz="2400" dirty="0">
              <a:latin typeface="Open Sans"/>
            </a:endParaRPr>
          </a:p>
        </p:txBody>
      </p:sp>
      <p:sp>
        <p:nvSpPr>
          <p:cNvPr id="4" name="Slide Number Placeholder 25">
            <a:extLst>
              <a:ext uri="{FF2B5EF4-FFF2-40B4-BE49-F238E27FC236}">
                <a16:creationId xmlns="" xmlns:a16="http://schemas.microsoft.com/office/drawing/2014/main" id="{B16C5A98-4DE0-BE15-718A-01F0DEF3395E}"/>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27</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983348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70348" y="2415078"/>
            <a:ext cx="6726504" cy="1118344"/>
          </a:xfrm>
          <a:solidFill>
            <a:srgbClr val="C00000"/>
          </a:solidFill>
        </p:spPr>
        <p:txBody>
          <a:bodyPr>
            <a:noAutofit/>
          </a:bodyPr>
          <a:lstStyle/>
          <a:p>
            <a:pPr algn="ctr"/>
            <a:r>
              <a:rPr lang="hi-IN" sz="4000" b="1">
                <a:solidFill>
                  <a:schemeClr val="bg1"/>
                </a:solidFill>
                <a:latin typeface="Open Sans"/>
              </a:rPr>
              <a:t>कोई सवाल ?</a:t>
            </a:r>
            <a:endParaRPr lang="en-US" sz="4000" b="1" dirty="0">
              <a:solidFill>
                <a:schemeClr val="bg1"/>
              </a:solidFill>
              <a:latin typeface="Open Sans"/>
            </a:endParaRPr>
          </a:p>
        </p:txBody>
      </p:sp>
      <p:sp>
        <p:nvSpPr>
          <p:cNvPr id="3" name="Slide Number Placeholder 25">
            <a:extLst>
              <a:ext uri="{FF2B5EF4-FFF2-40B4-BE49-F238E27FC236}">
                <a16:creationId xmlns="" xmlns:a16="http://schemas.microsoft.com/office/drawing/2014/main" id="{AD2F29E6-C4C4-6D2A-E611-8E4DE374A731}"/>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28</a:t>
            </a:fld>
            <a:endParaRPr lang="en-US" b="1" dirty="0"/>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1251766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7378" y="2486899"/>
            <a:ext cx="4583289" cy="1143000"/>
          </a:xfrm>
          <a:solidFill>
            <a:srgbClr val="C00000"/>
          </a:solidFill>
        </p:spPr>
        <p:txBody>
          <a:bodyPr>
            <a:normAutofit/>
          </a:bodyPr>
          <a:lstStyle/>
          <a:p>
            <a:pPr algn="ctr"/>
            <a:r>
              <a:rPr lang="hi-IN" sz="4000" b="1">
                <a:solidFill>
                  <a:schemeClr val="bg1"/>
                </a:solidFill>
                <a:latin typeface="Open Sans"/>
                <a:cs typeface="Arial" panose="020B0604020202020204" pitchFamily="34" charset="0"/>
              </a:rPr>
              <a:t>मूल्यांकन</a:t>
            </a:r>
            <a:endParaRPr lang="en-US" sz="4000" b="1" dirty="0">
              <a:solidFill>
                <a:schemeClr val="bg1"/>
              </a:solidFill>
              <a:latin typeface="Open Sans"/>
              <a:cs typeface="Arial" panose="020B0604020202020204" pitchFamily="34" charset="0"/>
            </a:endParaRPr>
          </a:p>
        </p:txBody>
      </p:sp>
      <p:sp>
        <p:nvSpPr>
          <p:cNvPr id="3" name="Content Placeholder 2"/>
          <p:cNvSpPr>
            <a:spLocks noGrp="1"/>
          </p:cNvSpPr>
          <p:nvPr>
            <p:ph idx="1"/>
          </p:nvPr>
        </p:nvSpPr>
        <p:spPr>
          <a:xfrm>
            <a:off x="6096000" y="1358671"/>
            <a:ext cx="6013142" cy="3363157"/>
          </a:xfrm>
          <a:solidFill>
            <a:schemeClr val="bg2"/>
          </a:solidFill>
        </p:spPr>
        <p:txBody>
          <a:bodyPr>
            <a:noAutofit/>
          </a:bodyPr>
          <a:lstStyle/>
          <a:p>
            <a:pPr marL="82550" indent="0">
              <a:buNone/>
            </a:pPr>
            <a:r>
              <a:rPr lang="hi-IN" sz="3200" b="1" dirty="0">
                <a:latin typeface="Open Sans"/>
              </a:rPr>
              <a:t>प्रश्न:-1</a:t>
            </a:r>
            <a:r>
              <a:rPr lang="hi-IN" sz="3200" dirty="0">
                <a:latin typeface="Open Sans"/>
              </a:rPr>
              <a:t>उच्च ऊंचाई वाले बचाव में चिकित्सा आपात स्थिति क्या हैं?</a:t>
            </a:r>
            <a:endParaRPr lang="en-US" sz="3200" b="1" dirty="0">
              <a:latin typeface="Open Sans"/>
            </a:endParaRPr>
          </a:p>
          <a:p>
            <a:pPr marL="82550" indent="0">
              <a:buNone/>
            </a:pPr>
            <a:r>
              <a:rPr lang="hi-IN" sz="3200" b="1" dirty="0">
                <a:latin typeface="Open Sans"/>
              </a:rPr>
              <a:t>प्रश्न: -2</a:t>
            </a:r>
            <a:r>
              <a:rPr lang="hi-IN" sz="3200" dirty="0">
                <a:latin typeface="Open Sans"/>
              </a:rPr>
              <a:t>बादल फटने की घटनाएं किस प्रकार के क्षेत्रों में सबसे आम हैं?</a:t>
            </a:r>
            <a:endParaRPr lang="en-US" sz="3200" dirty="0"/>
          </a:p>
        </p:txBody>
      </p:sp>
      <p:sp>
        <p:nvSpPr>
          <p:cNvPr id="4" name="Slide Number Placeholder 25">
            <a:extLst>
              <a:ext uri="{FF2B5EF4-FFF2-40B4-BE49-F238E27FC236}">
                <a16:creationId xmlns="" xmlns:a16="http://schemas.microsoft.com/office/drawing/2014/main" id="{0D6EC82D-E181-1878-CB07-844C3F0FFAFF}"/>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29</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509191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82333" y="2938636"/>
            <a:ext cx="3570577" cy="980728"/>
          </a:xfrm>
          <a:solidFill>
            <a:srgbClr val="C00000"/>
          </a:solidFill>
        </p:spPr>
        <p:txBody>
          <a:bodyPr>
            <a:normAutofit/>
          </a:bodyPr>
          <a:lstStyle/>
          <a:p>
            <a:pPr algn="ctr"/>
            <a:r>
              <a:rPr lang="hi-IN" sz="4000" b="1">
                <a:solidFill>
                  <a:schemeClr val="bg1"/>
                </a:solidFill>
                <a:latin typeface="Open Sans"/>
              </a:rPr>
              <a:t>वस्‍तुनिष्‍ठ</a:t>
            </a:r>
            <a:endParaRPr lang="en-IN" sz="4000" b="1" dirty="0">
              <a:solidFill>
                <a:schemeClr val="bg1"/>
              </a:solidFill>
              <a:latin typeface="Open Sans"/>
            </a:endParaRPr>
          </a:p>
        </p:txBody>
      </p:sp>
      <p:sp>
        <p:nvSpPr>
          <p:cNvPr id="3" name="Content Placeholder 2"/>
          <p:cNvSpPr>
            <a:spLocks noGrp="1"/>
          </p:cNvSpPr>
          <p:nvPr>
            <p:ph idx="1"/>
          </p:nvPr>
        </p:nvSpPr>
        <p:spPr>
          <a:xfrm>
            <a:off x="4049953" y="1458396"/>
            <a:ext cx="7859714" cy="4351338"/>
          </a:xfrm>
        </p:spPr>
        <p:txBody>
          <a:bodyPr>
            <a:normAutofit/>
          </a:bodyPr>
          <a:lstStyle/>
          <a:p>
            <a:pPr marL="114300" indent="0">
              <a:buNone/>
            </a:pPr>
            <a:r>
              <a:rPr lang="hi-IN" sz="2400" b="1" dirty="0">
                <a:latin typeface="Open Sans"/>
              </a:rPr>
              <a:t>इस पाठ के पूरा होने पर, आप इसके बारे में जान पाएंगे: -</a:t>
            </a:r>
            <a:endParaRPr lang="en-IN" sz="2400" dirty="0">
              <a:latin typeface="Open Sans"/>
            </a:endParaRPr>
          </a:p>
          <a:p>
            <a:pPr marL="571500" indent="-457200">
              <a:buFont typeface="+mj-lt"/>
              <a:buAutoNum type="arabicPeriod"/>
            </a:pPr>
            <a:r>
              <a:rPr lang="hi-IN" sz="2400" dirty="0">
                <a:latin typeface="Open Sans"/>
              </a:rPr>
              <a:t>परिचय
ऊंचाई वाले क्षेत्र में पहाड़ और बर्फ से बचाव।
स्ट्रेचर और मानव भार ले जाने के तरीके
बर्फ बचाव तकनीक
बादल फटना और अचानक बाढ़।
बादल फटने और अचानक बाढ़ के दौरान बचाव अभियान
चिकित्सा आपातकालीन उपाय |</a:t>
            </a:r>
            <a:endParaRPr lang="en-IN" sz="2400" dirty="0">
              <a:latin typeface="Open Sans"/>
            </a:endParaRPr>
          </a:p>
        </p:txBody>
      </p:sp>
      <p:sp>
        <p:nvSpPr>
          <p:cNvPr id="4" name="Slide Number Placeholder 25">
            <a:extLst>
              <a:ext uri="{FF2B5EF4-FFF2-40B4-BE49-F238E27FC236}">
                <a16:creationId xmlns="" xmlns:a16="http://schemas.microsoft.com/office/drawing/2014/main" id="{B56D6461-4E94-6214-3846-737B68F3A3D4}"/>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3</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4869044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365058-C396-9105-63DD-DEA4B8AD1E65}"/>
              </a:ext>
            </a:extLst>
          </p:cNvPr>
          <p:cNvSpPr>
            <a:spLocks noGrp="1"/>
          </p:cNvSpPr>
          <p:nvPr>
            <p:ph type="title"/>
          </p:nvPr>
        </p:nvSpPr>
        <p:spPr>
          <a:xfrm>
            <a:off x="3612444" y="2567647"/>
            <a:ext cx="4967111" cy="1008109"/>
          </a:xfrm>
          <a:solidFill>
            <a:srgbClr val="C00000"/>
          </a:solidFill>
        </p:spPr>
        <p:txBody>
          <a:bodyPr>
            <a:normAutofit/>
          </a:bodyPr>
          <a:lstStyle/>
          <a:p>
            <a:pPr algn="ctr"/>
            <a:r>
              <a:rPr lang="hi-IN" sz="4000" b="1">
                <a:solidFill>
                  <a:schemeClr val="bg1"/>
                </a:solidFill>
                <a:latin typeface="Open Sans"/>
              </a:rPr>
              <a:t>धन्यवाद</a:t>
            </a:r>
            <a:endParaRPr lang="en-IN" sz="4000" b="1" dirty="0">
              <a:solidFill>
                <a:schemeClr val="bg1"/>
              </a:solidFill>
              <a:latin typeface="Open Sans"/>
            </a:endParaRPr>
          </a:p>
        </p:txBody>
      </p:sp>
      <p:sp>
        <p:nvSpPr>
          <p:cNvPr id="3" name="Slide Number Placeholder 25">
            <a:extLst>
              <a:ext uri="{FF2B5EF4-FFF2-40B4-BE49-F238E27FC236}">
                <a16:creationId xmlns="" xmlns:a16="http://schemas.microsoft.com/office/drawing/2014/main" id="{5B60816A-4285-7D48-131D-F6CBAE61EA5E}"/>
              </a:ext>
            </a:extLst>
          </p:cNvPr>
          <p:cNvSpPr>
            <a:spLocks noGrp="1"/>
          </p:cNvSpPr>
          <p:nvPr>
            <p:ph type="sldNum" sz="quarter" idx="12"/>
          </p:nvPr>
        </p:nvSpPr>
        <p:spPr>
          <a:xfrm>
            <a:off x="10272889" y="6355645"/>
            <a:ext cx="395111" cy="214488"/>
          </a:xfrm>
        </p:spPr>
        <p:txBody>
          <a:bodyPr/>
          <a:lstStyle/>
          <a:p>
            <a:fld id="{CED58697-7893-4CEF-88E0-23F354ABFE93}" type="slidenum">
              <a:rPr lang="en-US" b="1" smtClean="0"/>
              <a:pPr/>
              <a:t>30</a:t>
            </a:fld>
            <a:endParaRPr lang="en-US" b="1" dirty="0"/>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408274043"/>
      </p:ext>
    </p:extLst>
  </p:cSld>
  <p:clrMapOvr>
    <a:masterClrMapping/>
  </p:clrMapOvr>
  <p:transition>
    <p:split/>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620000" cy="1706562"/>
          </a:xfrm>
        </p:spPr>
        <p:txBody>
          <a:bodyPr/>
          <a:lstStyle/>
          <a:p>
            <a:pPr algn="ctr"/>
            <a:r>
              <a:rPr lang="en-IN" sz="4000" b="1" dirty="0">
                <a:solidFill>
                  <a:srgbClr val="FF0000"/>
                </a:solidFill>
              </a:rPr>
              <a:t/>
            </a:r>
            <a:br>
              <a:rPr lang="en-IN" sz="4000" b="1" dirty="0">
                <a:solidFill>
                  <a:srgbClr val="FF0000"/>
                </a:solidFill>
              </a:rPr>
            </a:br>
            <a:r>
              <a:rPr lang="en-IN" sz="3200" b="1" dirty="0"/>
              <a:t/>
            </a:r>
            <a:br>
              <a:rPr lang="en-IN" sz="3200" b="1" dirty="0"/>
            </a:br>
            <a:endParaRPr lang="en-IN" sz="3200" b="1" dirty="0"/>
          </a:p>
        </p:txBody>
      </p:sp>
      <p:sp>
        <p:nvSpPr>
          <p:cNvPr id="4" name="Title 1">
            <a:extLst>
              <a:ext uri="{FF2B5EF4-FFF2-40B4-BE49-F238E27FC236}">
                <a16:creationId xmlns="" xmlns:a16="http://schemas.microsoft.com/office/drawing/2014/main" id="{1CDE402C-21EB-E724-C0A7-94DF5848C226}"/>
              </a:ext>
            </a:extLst>
          </p:cNvPr>
          <p:cNvSpPr txBox="1">
            <a:spLocks noChangeArrowheads="1"/>
          </p:cNvSpPr>
          <p:nvPr/>
        </p:nvSpPr>
        <p:spPr>
          <a:xfrm>
            <a:off x="199510" y="2858065"/>
            <a:ext cx="4202828" cy="894870"/>
          </a:xfrm>
          <a:prstGeom prst="rect">
            <a:avLst/>
          </a:prstGeom>
          <a:solidFill>
            <a:srgbClr val="C0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altLang="en-US" sz="3200" b="1">
                <a:solidFill>
                  <a:schemeClr val="bg1"/>
                </a:solidFill>
                <a:latin typeface="Open Sans"/>
              </a:rPr>
              <a:t>परिचय</a:t>
            </a:r>
            <a:endParaRPr lang="en-IN" altLang="en-US" sz="3200" b="1" dirty="0">
              <a:solidFill>
                <a:schemeClr val="bg1"/>
              </a:solidFill>
              <a:latin typeface="Open Sans"/>
            </a:endParaRPr>
          </a:p>
        </p:txBody>
      </p:sp>
      <p:sp>
        <p:nvSpPr>
          <p:cNvPr id="6" name="TextBox 5">
            <a:extLst>
              <a:ext uri="{FF2B5EF4-FFF2-40B4-BE49-F238E27FC236}">
                <a16:creationId xmlns="" xmlns:a16="http://schemas.microsoft.com/office/drawing/2014/main" id="{DD9ECFE6-36A2-41CF-D1C5-81B82C9A4608}"/>
              </a:ext>
            </a:extLst>
          </p:cNvPr>
          <p:cNvSpPr txBox="1"/>
          <p:nvPr/>
        </p:nvSpPr>
        <p:spPr>
          <a:xfrm>
            <a:off x="4572000" y="1257478"/>
            <a:ext cx="7258993" cy="3693191"/>
          </a:xfrm>
          <a:prstGeom prst="rect">
            <a:avLst/>
          </a:prstGeom>
          <a:solidFill>
            <a:schemeClr val="bg2"/>
          </a:solidFill>
        </p:spPr>
        <p:txBody>
          <a:bodyPr wrap="square">
            <a:spAutoFit/>
          </a:bodyPr>
          <a:lstStyle/>
          <a:p>
            <a:pPr algn="just">
              <a:lnSpc>
                <a:spcPct val="200000"/>
              </a:lnSpc>
            </a:pPr>
            <a:r>
              <a:rPr lang="hi-IN" sz="2400">
                <a:latin typeface="Open Sans"/>
              </a:rPr>
              <a:t>एनडीआरएफ बचाव दलों का प्राथमिक उद्देश्य आपदा प्रभावित क्षेत्रों में त्वरित और प्रभावी बचाव अभियान चलाना है। प्रतिकूल मौसम की स्थिति, उच्च ऊंचाई और कठिन इलाके के कारण पहाड़ी और हिमालयी क्षेत्रों में बचाव कार्य विशेष रूप से चुनौतीपूर्ण है।</a:t>
            </a:r>
            <a:endParaRPr lang="en-IN" sz="2400" dirty="0">
              <a:latin typeface="Open Sans"/>
            </a:endParaRPr>
          </a:p>
        </p:txBody>
      </p:sp>
      <p:sp>
        <p:nvSpPr>
          <p:cNvPr id="3" name="Slide Number Placeholder 25">
            <a:extLst>
              <a:ext uri="{FF2B5EF4-FFF2-40B4-BE49-F238E27FC236}">
                <a16:creationId xmlns="" xmlns:a16="http://schemas.microsoft.com/office/drawing/2014/main" id="{C6B5B39D-AB25-C406-B73A-954B5B656C00}"/>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4</a:t>
            </a:fld>
            <a:endParaRPr lang="en-US" b="1"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31141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2127027-C402-ACD2-0447-4A30547AC765}"/>
              </a:ext>
            </a:extLst>
          </p:cNvPr>
          <p:cNvSpPr txBox="1">
            <a:spLocks noGrp="1" noChangeArrowheads="1"/>
          </p:cNvSpPr>
          <p:nvPr>
            <p:ph type="title"/>
          </p:nvPr>
        </p:nvSpPr>
        <p:spPr>
          <a:xfrm>
            <a:off x="95901" y="2991090"/>
            <a:ext cx="3586579" cy="873901"/>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3200" b="1">
                <a:solidFill>
                  <a:schemeClr val="bg1"/>
                </a:solidFill>
                <a:latin typeface="Open Sans"/>
              </a:rPr>
              <a:t>पहाड़ और बर्फ बचाव</a:t>
            </a:r>
            <a:endParaRPr lang="en-IN" altLang="en-US" sz="3200" b="1" dirty="0">
              <a:solidFill>
                <a:schemeClr val="bg1"/>
              </a:solidFill>
              <a:latin typeface="Open Sans"/>
            </a:endParaRPr>
          </a:p>
        </p:txBody>
      </p:sp>
      <p:sp>
        <p:nvSpPr>
          <p:cNvPr id="3" name="Content Placeholder 2"/>
          <p:cNvSpPr>
            <a:spLocks noGrp="1"/>
          </p:cNvSpPr>
          <p:nvPr>
            <p:ph idx="1"/>
          </p:nvPr>
        </p:nvSpPr>
        <p:spPr>
          <a:xfrm>
            <a:off x="3990786" y="1797629"/>
            <a:ext cx="8105313" cy="3260825"/>
          </a:xfrm>
          <a:solidFill>
            <a:schemeClr val="bg2"/>
          </a:solidFill>
        </p:spPr>
        <p:txBody>
          <a:bodyPr>
            <a:normAutofit/>
          </a:bodyPr>
          <a:lstStyle/>
          <a:p>
            <a:pPr marL="457200" indent="-457200">
              <a:lnSpc>
                <a:spcPct val="150000"/>
              </a:lnSpc>
              <a:buAutoNum type="alphaLcParenR"/>
            </a:pPr>
            <a:r>
              <a:rPr lang="hi-IN" sz="2400" b="1" dirty="0">
                <a:latin typeface="Open Sans"/>
              </a:rPr>
              <a:t>पर्वत बचाव की चुनौतियाँ:</a:t>
            </a:r>
            <a:endParaRPr lang="en-IN" sz="2400" b="1" dirty="0">
              <a:latin typeface="Open Sans"/>
            </a:endParaRPr>
          </a:p>
          <a:p>
            <a:pPr>
              <a:lnSpc>
                <a:spcPct val="150000"/>
              </a:lnSpc>
            </a:pPr>
            <a:r>
              <a:rPr lang="hi-IN" sz="2400" dirty="0">
                <a:latin typeface="Open Sans"/>
              </a:rPr>
              <a:t>अधिक ऊंचाई के कारण ऑक्सीजन की कमी (हाइपोक्सिया), जिससे सिरदर्द, उल्टी, थकान और भ्रम हो सकता है।</a:t>
            </a:r>
            <a:endParaRPr lang="en-US" sz="2400" dirty="0">
              <a:latin typeface="Open Sans"/>
            </a:endParaRPr>
          </a:p>
          <a:p>
            <a:pPr algn="just">
              <a:lnSpc>
                <a:spcPct val="100000"/>
              </a:lnSpc>
            </a:pPr>
            <a:r>
              <a:rPr lang="hi-IN" sz="2400" dirty="0">
                <a:latin typeface="Open Sans"/>
              </a:rPr>
              <a:t>ठंड के कारण हाइपोथर्मिया और शीतदंश का खतरा, जिससे शरीर के अंग जम सकते हैं और इसके परिणामस्वरूप स्थायी क्षति हो सकती है।</a:t>
            </a:r>
            <a:endParaRPr lang="en-IN" sz="2400" dirty="0">
              <a:latin typeface="Open Sans"/>
            </a:endParaRPr>
          </a:p>
        </p:txBody>
      </p:sp>
      <p:sp>
        <p:nvSpPr>
          <p:cNvPr id="2" name="Slide Number Placeholder 25">
            <a:extLst>
              <a:ext uri="{FF2B5EF4-FFF2-40B4-BE49-F238E27FC236}">
                <a16:creationId xmlns="" xmlns:a16="http://schemas.microsoft.com/office/drawing/2014/main" id="{25CE11FF-B379-4177-F870-B92E0D1142C8}"/>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5</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763545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DD383051-63AA-09C2-EBC5-F557DA3FE322}"/>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6ED6E582-FEB1-8893-AE28-1DFEBBB51AFA}"/>
              </a:ext>
            </a:extLst>
          </p:cNvPr>
          <p:cNvSpPr txBox="1">
            <a:spLocks noGrp="1" noChangeArrowheads="1"/>
          </p:cNvSpPr>
          <p:nvPr>
            <p:ph type="title"/>
          </p:nvPr>
        </p:nvSpPr>
        <p:spPr>
          <a:xfrm>
            <a:off x="239697" y="2684392"/>
            <a:ext cx="4820575" cy="1150761"/>
          </a:xfrm>
          <a:prstGeom prst="rect">
            <a:avLst/>
          </a:prstGeom>
          <a:solidFill>
            <a:srgbClr val="C00000"/>
          </a:solidFill>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3200" b="1">
                <a:solidFill>
                  <a:schemeClr val="bg1"/>
                </a:solidFill>
                <a:latin typeface="Open Sans"/>
              </a:rPr>
              <a:t>पहाड़ और बर्फ बचाव</a:t>
            </a:r>
            <a:endParaRPr lang="en-IN" altLang="en-US" sz="3200" b="1" dirty="0">
              <a:solidFill>
                <a:schemeClr val="bg1"/>
              </a:solidFill>
              <a:latin typeface="Open Sans"/>
            </a:endParaRPr>
          </a:p>
        </p:txBody>
      </p:sp>
      <p:sp>
        <p:nvSpPr>
          <p:cNvPr id="3" name="Content Placeholder 2">
            <a:extLst>
              <a:ext uri="{FF2B5EF4-FFF2-40B4-BE49-F238E27FC236}">
                <a16:creationId xmlns="" xmlns:a16="http://schemas.microsoft.com/office/drawing/2014/main" id="{FC014DA1-2564-E9F7-6A1F-3BF3E786B9DA}"/>
              </a:ext>
            </a:extLst>
          </p:cNvPr>
          <p:cNvSpPr>
            <a:spLocks noGrp="1"/>
          </p:cNvSpPr>
          <p:nvPr>
            <p:ph idx="1"/>
          </p:nvPr>
        </p:nvSpPr>
        <p:spPr>
          <a:xfrm>
            <a:off x="5517955" y="1728433"/>
            <a:ext cx="6192688" cy="3261256"/>
          </a:xfrm>
          <a:solidFill>
            <a:schemeClr val="bg2"/>
          </a:solidFill>
        </p:spPr>
        <p:txBody>
          <a:bodyPr>
            <a:normAutofit/>
          </a:bodyPr>
          <a:lstStyle/>
          <a:p>
            <a:pPr marL="0" indent="0" algn="just">
              <a:lnSpc>
                <a:spcPct val="100000"/>
              </a:lnSpc>
              <a:buNone/>
            </a:pPr>
            <a:r>
              <a:rPr lang="hi-IN" sz="2400">
                <a:latin typeface="Open Sans"/>
              </a:rPr>
              <a:t>3. दुर्गम मार्ग और सीमित संचार सुविधाएं, जो बचाव कार्यों में देरी का कारण बन सकती हैं।
4. तेज हवाओं और हिमस्खलन की संभावना, जो बचाव दल के लिए ही जोखिम पैदा कर सकती है।</a:t>
            </a:r>
            <a:endParaRPr lang="en-IN" sz="2400" dirty="0">
              <a:latin typeface="Open Sans"/>
            </a:endParaRPr>
          </a:p>
        </p:txBody>
      </p:sp>
      <p:sp>
        <p:nvSpPr>
          <p:cNvPr id="2" name="Slide Number Placeholder 25">
            <a:extLst>
              <a:ext uri="{FF2B5EF4-FFF2-40B4-BE49-F238E27FC236}">
                <a16:creationId xmlns="" xmlns:a16="http://schemas.microsoft.com/office/drawing/2014/main" id="{7B9A2153-57FE-9FB2-7328-BFB12DD2E3DA}"/>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6</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77367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9C938A17-1E73-A29C-76A1-C6A263E57500}"/>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C94D65E6-737C-861F-37F4-E950830A70B9}"/>
              </a:ext>
            </a:extLst>
          </p:cNvPr>
          <p:cNvSpPr txBox="1">
            <a:spLocks noGrp="1" noChangeArrowheads="1"/>
          </p:cNvSpPr>
          <p:nvPr>
            <p:ph type="title"/>
          </p:nvPr>
        </p:nvSpPr>
        <p:spPr>
          <a:xfrm>
            <a:off x="196076" y="2678754"/>
            <a:ext cx="4740676" cy="1185675"/>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पहाड़ और बर्फ बचाव</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40AE825C-9C8E-E0BB-9587-EF956D019BEE}"/>
              </a:ext>
            </a:extLst>
          </p:cNvPr>
          <p:cNvSpPr>
            <a:spLocks noGrp="1"/>
          </p:cNvSpPr>
          <p:nvPr>
            <p:ph idx="1"/>
          </p:nvPr>
        </p:nvSpPr>
        <p:spPr>
          <a:xfrm>
            <a:off x="5187850" y="1543755"/>
            <a:ext cx="6120680" cy="3770489"/>
          </a:xfrm>
          <a:solidFill>
            <a:schemeClr val="bg2"/>
          </a:solidFill>
        </p:spPr>
        <p:txBody>
          <a:bodyPr>
            <a:normAutofit/>
          </a:bodyPr>
          <a:lstStyle/>
          <a:p>
            <a:pPr marL="0" indent="0" algn="just">
              <a:lnSpc>
                <a:spcPct val="100000"/>
              </a:lnSpc>
              <a:buNone/>
            </a:pPr>
            <a:r>
              <a:rPr lang="en-US" sz="2400" b="1" dirty="0">
                <a:latin typeface="Open Sans"/>
              </a:rPr>
              <a:t>b) </a:t>
            </a:r>
            <a:r>
              <a:rPr lang="hi-IN" sz="2400" b="1" u="sng" dirty="0">
                <a:latin typeface="Open Sans"/>
              </a:rPr>
              <a:t>पर्वत बचाव के प्रमुख तरीके:</a:t>
            </a:r>
            <a:endParaRPr lang="en-US" sz="2400" b="1" dirty="0">
              <a:latin typeface="Open Sans"/>
            </a:endParaRPr>
          </a:p>
          <a:p>
            <a:pPr marL="0" indent="0" algn="just">
              <a:lnSpc>
                <a:spcPct val="100000"/>
              </a:lnSpc>
              <a:buNone/>
            </a:pPr>
            <a:r>
              <a:rPr lang="en-US" sz="2400" b="1" dirty="0">
                <a:latin typeface="Open Sans"/>
              </a:rPr>
              <a:t>     (I) </a:t>
            </a:r>
            <a:r>
              <a:rPr lang="hi-IN" sz="2400" dirty="0">
                <a:latin typeface="Open Sans"/>
              </a:rPr>
              <a:t>रस्सी बचाव तकनीक:</a:t>
            </a:r>
            <a:br>
              <a:rPr lang="hi-IN" sz="2400" dirty="0">
                <a:latin typeface="Open Sans"/>
              </a:rPr>
            </a:br>
            <a:r>
              <a:rPr lang="hi-IN" sz="2400" dirty="0">
                <a:latin typeface="Open Sans"/>
              </a:rPr>
              <a:t>जब किसी आपदा में फंसे किसी व्यक्ति या अन्य को बचावकर्ता की सुरक्षा सुनिश्चित करते हुए और लगने वाले समय को कम करते हुए रस्सी या रस्सी का उपयोग करके बचाया जाता है, तो इसे रस्सी बचाव कहा जाता है।</a:t>
            </a:r>
            <a:endParaRPr lang="en-IN" sz="3200" dirty="0"/>
          </a:p>
        </p:txBody>
      </p:sp>
      <p:sp>
        <p:nvSpPr>
          <p:cNvPr id="2" name="Slide Number Placeholder 25">
            <a:extLst>
              <a:ext uri="{FF2B5EF4-FFF2-40B4-BE49-F238E27FC236}">
                <a16:creationId xmlns="" xmlns:a16="http://schemas.microsoft.com/office/drawing/2014/main" id="{506ED71E-8B41-A6CD-FA28-03C3C88B539F}"/>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7</a:t>
            </a:fld>
            <a:endParaRPr lang="en-US" b="1" dirty="0"/>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575362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04C36E51-7042-7F44-58D3-E4EC186C2BA1}"/>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9CC83CC1-6E73-9401-512B-E375EE52058F}"/>
              </a:ext>
            </a:extLst>
          </p:cNvPr>
          <p:cNvSpPr txBox="1">
            <a:spLocks noGrp="1" noChangeArrowheads="1"/>
          </p:cNvSpPr>
          <p:nvPr>
            <p:ph type="title"/>
          </p:nvPr>
        </p:nvSpPr>
        <p:spPr>
          <a:xfrm>
            <a:off x="114854" y="2760956"/>
            <a:ext cx="4537045" cy="1146044"/>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पहाड़ और बर्फ बचाव</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10039BB4-61B2-BACF-B833-82A27F0B23A4}"/>
              </a:ext>
            </a:extLst>
          </p:cNvPr>
          <p:cNvSpPr>
            <a:spLocks noGrp="1"/>
          </p:cNvSpPr>
          <p:nvPr>
            <p:ph sz="half" idx="1"/>
          </p:nvPr>
        </p:nvSpPr>
        <p:spPr>
          <a:xfrm>
            <a:off x="5148282" y="3907000"/>
            <a:ext cx="3293615" cy="3828082"/>
          </a:xfrm>
        </p:spPr>
        <p:txBody>
          <a:bodyPr>
            <a:normAutofit/>
          </a:bodyPr>
          <a:lstStyle/>
          <a:p>
            <a:pPr marL="0" indent="0">
              <a:lnSpc>
                <a:spcPct val="100000"/>
              </a:lnSpc>
              <a:buNone/>
            </a:pPr>
            <a:r>
              <a:rPr lang="en-US" sz="2400" b="1" dirty="0">
                <a:latin typeface="Open Sans"/>
              </a:rPr>
              <a:t>a) Z </a:t>
            </a:r>
            <a:r>
              <a:rPr lang="hi-IN" sz="2400" b="1" dirty="0">
                <a:latin typeface="Open Sans"/>
              </a:rPr>
              <a:t>चरखी विधि</a:t>
            </a:r>
            <a:endParaRPr lang="en-US" sz="2400" b="1" dirty="0">
              <a:latin typeface="Open Sans"/>
            </a:endParaRPr>
          </a:p>
          <a:p>
            <a:pPr marL="0" indent="0">
              <a:lnSpc>
                <a:spcPct val="100000"/>
              </a:lnSpc>
              <a:buNone/>
            </a:pPr>
            <a:r>
              <a:rPr lang="en-US" dirty="0"/>
              <a:t>          </a:t>
            </a:r>
            <a:endParaRPr lang="en-IN" dirty="0"/>
          </a:p>
        </p:txBody>
      </p:sp>
      <p:sp>
        <p:nvSpPr>
          <p:cNvPr id="6" name="Content Placeholder 5">
            <a:extLst>
              <a:ext uri="{FF2B5EF4-FFF2-40B4-BE49-F238E27FC236}">
                <a16:creationId xmlns="" xmlns:a16="http://schemas.microsoft.com/office/drawing/2014/main" id="{DF9DE6B8-E773-1A9D-B385-3AC2A00CF742}"/>
              </a:ext>
            </a:extLst>
          </p:cNvPr>
          <p:cNvSpPr>
            <a:spLocks noGrp="1"/>
          </p:cNvSpPr>
          <p:nvPr>
            <p:ph sz="half" idx="2"/>
          </p:nvPr>
        </p:nvSpPr>
        <p:spPr>
          <a:xfrm>
            <a:off x="8938280" y="3907000"/>
            <a:ext cx="3886200" cy="3915509"/>
          </a:xfrm>
        </p:spPr>
        <p:txBody>
          <a:bodyPr/>
          <a:lstStyle/>
          <a:p>
            <a:pPr marL="0" indent="0">
              <a:buNone/>
            </a:pPr>
            <a:r>
              <a:rPr lang="en-IN" sz="2400" b="1" dirty="0">
                <a:latin typeface="Open Sans"/>
              </a:rPr>
              <a:t>b)</a:t>
            </a:r>
            <a:r>
              <a:rPr lang="en-IN" sz="2400" b="1" dirty="0">
                <a:solidFill>
                  <a:srgbClr val="000000"/>
                </a:solidFill>
                <a:latin typeface="Open Sans"/>
              </a:rPr>
              <a:t> C </a:t>
            </a:r>
            <a:r>
              <a:rPr lang="hi-IN" sz="2400" b="1" dirty="0">
                <a:solidFill>
                  <a:srgbClr val="000000"/>
                </a:solidFill>
                <a:latin typeface="Open Sans"/>
              </a:rPr>
              <a:t>चरखी विधि</a:t>
            </a:r>
            <a:endParaRPr lang="en-IN" sz="2400" b="1" dirty="0">
              <a:solidFill>
                <a:srgbClr val="000000"/>
              </a:solidFill>
              <a:latin typeface="Open Sans"/>
            </a:endParaRPr>
          </a:p>
          <a:p>
            <a:pPr marL="0" indent="0">
              <a:buNone/>
            </a:pPr>
            <a:endParaRPr lang="en-IN" sz="1800" dirty="0">
              <a:solidFill>
                <a:srgbClr val="000000"/>
              </a:solidFill>
              <a:latin typeface="Calibri" panose="020F0502020204030204" pitchFamily="34" charset="0"/>
            </a:endParaRPr>
          </a:p>
          <a:p>
            <a:endParaRPr lang="en-IN" dirty="0"/>
          </a:p>
        </p:txBody>
      </p:sp>
      <p:sp>
        <p:nvSpPr>
          <p:cNvPr id="8" name="TextBox 7">
            <a:extLst>
              <a:ext uri="{FF2B5EF4-FFF2-40B4-BE49-F238E27FC236}">
                <a16:creationId xmlns="" xmlns:a16="http://schemas.microsoft.com/office/drawing/2014/main" id="{18FD83E8-0F41-F7C0-F99F-8AA1A1A463F0}"/>
              </a:ext>
            </a:extLst>
          </p:cNvPr>
          <p:cNvSpPr txBox="1"/>
          <p:nvPr/>
        </p:nvSpPr>
        <p:spPr>
          <a:xfrm>
            <a:off x="5086906" y="2275014"/>
            <a:ext cx="6709983" cy="830997"/>
          </a:xfrm>
          <a:prstGeom prst="rect">
            <a:avLst/>
          </a:prstGeom>
          <a:solidFill>
            <a:schemeClr val="bg2"/>
          </a:solidFill>
        </p:spPr>
        <p:txBody>
          <a:bodyPr wrap="square">
            <a:spAutoFit/>
          </a:bodyPr>
          <a:lstStyle/>
          <a:p>
            <a:r>
              <a:rPr lang="en-US" sz="2400" b="1" dirty="0">
                <a:latin typeface="Open Sans"/>
              </a:rPr>
              <a:t>ii) </a:t>
            </a:r>
            <a:r>
              <a:rPr lang="hi-IN" sz="2400" b="1" dirty="0">
                <a:latin typeface="Open Sans"/>
              </a:rPr>
              <a:t>रस्सी बचाव के तरीके: रस्सी बचाव निम्नलिखित विधियों का उपयोग करके किया जाता है: -</a:t>
            </a:r>
            <a:endParaRPr lang="en-US" sz="2400" dirty="0">
              <a:latin typeface="Open Sans"/>
            </a:endParaRPr>
          </a:p>
        </p:txBody>
      </p:sp>
      <p:sp>
        <p:nvSpPr>
          <p:cNvPr id="2" name="Slide Number Placeholder 25">
            <a:extLst>
              <a:ext uri="{FF2B5EF4-FFF2-40B4-BE49-F238E27FC236}">
                <a16:creationId xmlns="" xmlns:a16="http://schemas.microsoft.com/office/drawing/2014/main" id="{916616C7-8A84-3287-E660-FA62430A46E9}"/>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8</a:t>
            </a:fld>
            <a:endParaRPr lang="en-US" b="1" dirty="0"/>
          </a:p>
        </p:txBody>
      </p:sp>
      <p:grpSp>
        <p:nvGrpSpPr>
          <p:cNvPr id="7" name="Group 6"/>
          <p:cNvGrpSpPr/>
          <p:nvPr/>
        </p:nvGrpSpPr>
        <p:grpSpPr>
          <a:xfrm>
            <a:off x="90530" y="135802"/>
            <a:ext cx="11896258" cy="1095470"/>
            <a:chOff x="90530" y="135802"/>
            <a:chExt cx="11896258" cy="1095470"/>
          </a:xfrm>
        </p:grpSpPr>
        <p:pic>
          <p:nvPicPr>
            <p:cNvPr id="9" name="Picture 8">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10" name="Picture 9">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921983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 xmlns:a16="http://schemas.microsoft.com/office/drawing/2014/main" id="{796D0339-1F08-CD40-61A7-95F7FD32B42C}"/>
            </a:ext>
          </a:extLst>
        </p:cNvPr>
        <p:cNvGrpSpPr/>
        <p:nvPr/>
      </p:nvGrpSpPr>
      <p:grpSpPr>
        <a:xfrm>
          <a:off x="0" y="0"/>
          <a:ext cx="0" cy="0"/>
          <a:chOff x="0" y="0"/>
          <a:chExt cx="0" cy="0"/>
        </a:xfrm>
      </p:grpSpPr>
      <p:sp>
        <p:nvSpPr>
          <p:cNvPr id="4" name="Title 1">
            <a:extLst>
              <a:ext uri="{FF2B5EF4-FFF2-40B4-BE49-F238E27FC236}">
                <a16:creationId xmlns="" xmlns:a16="http://schemas.microsoft.com/office/drawing/2014/main" id="{C26FCE6A-6D50-4C05-6CF0-12BE2D818F4C}"/>
              </a:ext>
            </a:extLst>
          </p:cNvPr>
          <p:cNvSpPr txBox="1">
            <a:spLocks noGrp="1" noChangeArrowheads="1"/>
          </p:cNvSpPr>
          <p:nvPr>
            <p:ph type="title"/>
          </p:nvPr>
        </p:nvSpPr>
        <p:spPr>
          <a:xfrm>
            <a:off x="361880" y="2283370"/>
            <a:ext cx="4131537" cy="1731474"/>
          </a:xfrm>
          <a:prstGeom prst="rect">
            <a:avLst/>
          </a:prstGeom>
          <a:solidFill>
            <a:srgbClr val="C00000"/>
          </a:solidFill>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hi-IN" sz="4000" b="1">
                <a:solidFill>
                  <a:schemeClr val="bg1"/>
                </a:solidFill>
                <a:latin typeface="Open Sans"/>
              </a:rPr>
              <a:t>पहाड़ और बर्फ बचाव</a:t>
            </a:r>
            <a:endParaRPr lang="en-IN" altLang="en-US" sz="4000" b="1" dirty="0">
              <a:solidFill>
                <a:schemeClr val="bg1"/>
              </a:solidFill>
              <a:latin typeface="Open Sans"/>
            </a:endParaRPr>
          </a:p>
        </p:txBody>
      </p:sp>
      <p:sp>
        <p:nvSpPr>
          <p:cNvPr id="3" name="Content Placeholder 2">
            <a:extLst>
              <a:ext uri="{FF2B5EF4-FFF2-40B4-BE49-F238E27FC236}">
                <a16:creationId xmlns="" xmlns:a16="http://schemas.microsoft.com/office/drawing/2014/main" id="{F25BE445-C9EB-60F4-6E7A-EAB648C21FA6}"/>
              </a:ext>
            </a:extLst>
          </p:cNvPr>
          <p:cNvSpPr>
            <a:spLocks noGrp="1"/>
          </p:cNvSpPr>
          <p:nvPr>
            <p:ph sz="half" idx="1"/>
          </p:nvPr>
        </p:nvSpPr>
        <p:spPr>
          <a:xfrm>
            <a:off x="5463822" y="2671084"/>
            <a:ext cx="2799645" cy="1227607"/>
          </a:xfrm>
        </p:spPr>
        <p:txBody>
          <a:bodyPr>
            <a:normAutofit/>
          </a:bodyPr>
          <a:lstStyle/>
          <a:p>
            <a:pPr marL="0" indent="0">
              <a:lnSpc>
                <a:spcPct val="100000"/>
              </a:lnSpc>
              <a:buNone/>
            </a:pPr>
            <a:r>
              <a:rPr lang="en-US" sz="2400" b="1" dirty="0">
                <a:latin typeface="Open Sans"/>
              </a:rPr>
              <a:t>c) </a:t>
            </a:r>
            <a:r>
              <a:rPr lang="hi-IN" sz="2400" b="1" dirty="0">
                <a:latin typeface="Open Sans"/>
              </a:rPr>
              <a:t>फ़्रेम विधि</a:t>
            </a:r>
            <a:endParaRPr lang="en-IN" dirty="0"/>
          </a:p>
        </p:txBody>
      </p:sp>
      <p:sp>
        <p:nvSpPr>
          <p:cNvPr id="6" name="Content Placeholder 5">
            <a:extLst>
              <a:ext uri="{FF2B5EF4-FFF2-40B4-BE49-F238E27FC236}">
                <a16:creationId xmlns="" xmlns:a16="http://schemas.microsoft.com/office/drawing/2014/main" id="{60C795A2-0263-91B2-222D-B146DCAAC72A}"/>
              </a:ext>
            </a:extLst>
          </p:cNvPr>
          <p:cNvSpPr>
            <a:spLocks noGrp="1"/>
          </p:cNvSpPr>
          <p:nvPr>
            <p:ph sz="half" idx="2"/>
          </p:nvPr>
        </p:nvSpPr>
        <p:spPr>
          <a:xfrm>
            <a:off x="9064976" y="2671084"/>
            <a:ext cx="2914919" cy="1550917"/>
          </a:xfrm>
        </p:spPr>
        <p:txBody>
          <a:bodyPr/>
          <a:lstStyle/>
          <a:p>
            <a:pPr marL="0" indent="0">
              <a:buNone/>
            </a:pPr>
            <a:r>
              <a:rPr lang="en-IN" sz="2400" b="1" dirty="0">
                <a:latin typeface="Open Sans"/>
              </a:rPr>
              <a:t>d)</a:t>
            </a:r>
            <a:r>
              <a:rPr lang="en-IN" sz="2400" b="1" dirty="0">
                <a:solidFill>
                  <a:srgbClr val="000000"/>
                </a:solidFill>
                <a:latin typeface="Open Sans"/>
              </a:rPr>
              <a:t> </a:t>
            </a:r>
            <a:r>
              <a:rPr lang="hi-IN" sz="2400" b="1" dirty="0">
                <a:solidFill>
                  <a:srgbClr val="000000"/>
                </a:solidFill>
                <a:latin typeface="Open Sans"/>
              </a:rPr>
              <a:t>नदी पार करना।</a:t>
            </a:r>
            <a:r>
              <a:rPr lang="en-IN" sz="2400" dirty="0">
                <a:solidFill>
                  <a:srgbClr val="000000"/>
                </a:solidFill>
                <a:latin typeface="Open Sans"/>
              </a:rPr>
              <a:t>	</a:t>
            </a:r>
          </a:p>
          <a:p>
            <a:pPr marL="0" indent="0">
              <a:buNone/>
            </a:pPr>
            <a:endParaRPr lang="en-IN" sz="2400" dirty="0">
              <a:solidFill>
                <a:srgbClr val="000000"/>
              </a:solidFill>
              <a:latin typeface="Open Sans"/>
            </a:endParaRPr>
          </a:p>
          <a:p>
            <a:pPr marL="0" indent="0">
              <a:buNone/>
            </a:pPr>
            <a:endParaRPr lang="en-IN" sz="1800" dirty="0">
              <a:solidFill>
                <a:srgbClr val="000000"/>
              </a:solidFill>
              <a:latin typeface="Calibri" panose="020F0502020204030204" pitchFamily="34" charset="0"/>
            </a:endParaRPr>
          </a:p>
          <a:p>
            <a:endParaRPr lang="en-IN" dirty="0"/>
          </a:p>
        </p:txBody>
      </p:sp>
      <p:sp>
        <p:nvSpPr>
          <p:cNvPr id="2" name="Slide Number Placeholder 25">
            <a:extLst>
              <a:ext uri="{FF2B5EF4-FFF2-40B4-BE49-F238E27FC236}">
                <a16:creationId xmlns="" xmlns:a16="http://schemas.microsoft.com/office/drawing/2014/main" id="{7F9E497F-F398-86F9-374F-CAD22BEA1C9E}"/>
              </a:ext>
            </a:extLst>
          </p:cNvPr>
          <p:cNvSpPr>
            <a:spLocks noGrp="1"/>
          </p:cNvSpPr>
          <p:nvPr>
            <p:ph type="sldNum" sz="quarter" idx="12"/>
          </p:nvPr>
        </p:nvSpPr>
        <p:spPr>
          <a:xfrm>
            <a:off x="10272889" y="6355645"/>
            <a:ext cx="214489" cy="247964"/>
          </a:xfrm>
        </p:spPr>
        <p:txBody>
          <a:bodyPr/>
          <a:lstStyle/>
          <a:p>
            <a:fld id="{CED58697-7893-4CEF-88E0-23F354ABFE93}" type="slidenum">
              <a:rPr lang="en-US" b="1" smtClean="0"/>
              <a:pPr/>
              <a:t>9</a:t>
            </a:fld>
            <a:endParaRPr lang="en-US" b="1"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7683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967</Words>
  <Application>Microsoft Office PowerPoint</Application>
  <PresentationFormat>Custom</PresentationFormat>
  <Paragraphs>155</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वस्‍तुनिष्‍ठ</vt:lpstr>
      <vt:lpstr>  </vt:lpstr>
      <vt:lpstr>पहाड़ और बर्फ बचाव</vt:lpstr>
      <vt:lpstr>पहाड़ और बर्फ बचाव</vt:lpstr>
      <vt:lpstr>पहाड़ और बर्फ बचाव</vt:lpstr>
      <vt:lpstr>पहाड़ और बर्फ बचाव</vt:lpstr>
      <vt:lpstr>पहाड़ और बर्फ बचाव</vt:lpstr>
      <vt:lpstr>पहाड़ और बर्फ बचाव</vt:lpstr>
      <vt:lpstr>पहाड़ और बर्फ बचाव</vt:lpstr>
      <vt:lpstr>स्ट्रेचर और मानव भार ले जाने के तरीके</vt:lpstr>
      <vt:lpstr>स्ट्रेचर और मानव भार ले जाने के तरीके</vt:lpstr>
      <vt:lpstr>स्ट्रेचर और मानव भार ले जाने के तरीके</vt:lpstr>
      <vt:lpstr>स्ट्रेचर और मानव भार ले जाने के तरीके</vt:lpstr>
      <vt:lpstr>स्ट्रेचर और मानव भार ले जाने के तरीके</vt:lpstr>
      <vt:lpstr>स्ट्रेचर और मानव भार ले जाने के तरीके</vt:lpstr>
      <vt:lpstr>स्ट्रेचर और मानव भार ले जाने के तरीके</vt:lpstr>
      <vt:lpstr>बर्फ बचाव तकनीक</vt:lpstr>
      <vt:lpstr>बर्फ बचाव तकनीक</vt:lpstr>
      <vt:lpstr>Slide 21</vt:lpstr>
      <vt:lpstr>बादल फटने और अचानक बाढ़</vt:lpstr>
      <vt:lpstr>बादल फटने और अचानक बाढ़ के दौरान बचाव अभियान</vt:lpstr>
      <vt:lpstr>बादल फटने और अचानक बाढ़ के दौरान बचाव अभियान</vt:lpstr>
      <vt:lpstr>चिकित्सा आपातकालीन उपाय</vt:lpstr>
      <vt:lpstr>चिकित्सा आपातकालीन उपाय</vt:lpstr>
      <vt:lpstr>समीक्षा</vt:lpstr>
      <vt:lpstr>कोई सवाल ?</vt:lpstr>
      <vt:lpstr>मूल्यांकन</vt:lpstr>
      <vt:lpstr>धन्यवाद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CREATIVITY</cp:lastModifiedBy>
  <cp:revision>37</cp:revision>
  <dcterms:created xsi:type="dcterms:W3CDTF">2025-08-21T09:31:06Z</dcterms:created>
  <dcterms:modified xsi:type="dcterms:W3CDTF">2025-12-17T06:11:06Z</dcterms:modified>
</cp:coreProperties>
</file>