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6"/>
  </p:notesMasterIdLst>
  <p:sldIdLst>
    <p:sldId id="257" r:id="rId2"/>
    <p:sldId id="320" r:id="rId3"/>
    <p:sldId id="345" r:id="rId4"/>
    <p:sldId id="258" r:id="rId5"/>
    <p:sldId id="259" r:id="rId6"/>
    <p:sldId id="262" r:id="rId7"/>
    <p:sldId id="263" r:id="rId8"/>
    <p:sldId id="264" r:id="rId9"/>
    <p:sldId id="269" r:id="rId10"/>
    <p:sldId id="346" r:id="rId11"/>
    <p:sldId id="347" r:id="rId12"/>
    <p:sldId id="270" r:id="rId13"/>
    <p:sldId id="271" r:id="rId14"/>
    <p:sldId id="303" r:id="rId15"/>
    <p:sldId id="273" r:id="rId16"/>
    <p:sldId id="276" r:id="rId17"/>
    <p:sldId id="274" r:id="rId18"/>
    <p:sldId id="348" r:id="rId19"/>
    <p:sldId id="275" r:id="rId20"/>
    <p:sldId id="277" r:id="rId21"/>
    <p:sldId id="278" r:id="rId22"/>
    <p:sldId id="281" r:id="rId23"/>
    <p:sldId id="282" r:id="rId24"/>
    <p:sldId id="283" r:id="rId25"/>
    <p:sldId id="284" r:id="rId26"/>
    <p:sldId id="285" r:id="rId27"/>
    <p:sldId id="286" r:id="rId28"/>
    <p:sldId id="290" r:id="rId29"/>
    <p:sldId id="312" r:id="rId30"/>
    <p:sldId id="287" r:id="rId31"/>
    <p:sldId id="296" r:id="rId32"/>
    <p:sldId id="298" r:id="rId33"/>
    <p:sldId id="319" r:id="rId34"/>
    <p:sldId id="299" r:id="rId3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148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#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D1F7B45-D523-4CC3-ADEE-14F05A208B05}" type="doc">
      <dgm:prSet loTypeId="urn:microsoft.com/office/officeart/2005/8/layout/cycle2" loCatId="cycle" qsTypeId="urn:microsoft.com/office/officeart/2005/8/quickstyle/simple1#1" qsCatId="simple" csTypeId="urn:microsoft.com/office/officeart/2005/8/colors/accent1_2#1" csCatId="accent1" phldr="1"/>
      <dgm:spPr/>
      <dgm:t>
        <a:bodyPr/>
        <a:lstStyle/>
        <a:p>
          <a:endParaRPr lang="en-IN"/>
        </a:p>
      </dgm:t>
    </dgm:pt>
    <dgm:pt modelId="{2BD9483E-34F9-41CB-AC89-FBF59379B937}">
      <dgm:prSet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en-US" sz="1800" b="1" dirty="0">
              <a:solidFill>
                <a:srgbClr val="660033"/>
              </a:solidFill>
            </a:rPr>
            <a:t>RAPID IN ACTION.</a:t>
          </a:r>
          <a:endParaRPr lang="en-IN" sz="1800" dirty="0">
            <a:solidFill>
              <a:srgbClr val="660033"/>
            </a:solidFill>
          </a:endParaRPr>
        </a:p>
      </dgm:t>
    </dgm:pt>
    <dgm:pt modelId="{BA47C362-9282-455E-A92C-E9CACAC01E5F}" type="parTrans" cxnId="{11B884DE-EAFC-4CF6-9A8C-8D18201E8BAE}">
      <dgm:prSet/>
      <dgm:spPr/>
      <dgm:t>
        <a:bodyPr/>
        <a:lstStyle/>
        <a:p>
          <a:endParaRPr lang="en-IN"/>
        </a:p>
      </dgm:t>
    </dgm:pt>
    <dgm:pt modelId="{FEC50142-4EBC-4B8A-BF59-E9F26A9871AB}" type="sibTrans" cxnId="{11B884DE-EAFC-4CF6-9A8C-8D18201E8BAE}">
      <dgm:prSet/>
      <dgm:spPr/>
      <dgm:t>
        <a:bodyPr/>
        <a:lstStyle/>
        <a:p>
          <a:endParaRPr lang="en-IN"/>
        </a:p>
      </dgm:t>
    </dgm:pt>
    <dgm:pt modelId="{52DFC689-568D-45B9-99A3-C60D551E9C6D}">
      <dgm:prSet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en-US" sz="1800" b="1" dirty="0">
              <a:solidFill>
                <a:srgbClr val="660033"/>
              </a:solidFill>
            </a:rPr>
            <a:t>EFFICIENCY.</a:t>
          </a:r>
          <a:endParaRPr lang="en-IN" sz="1800" dirty="0">
            <a:solidFill>
              <a:srgbClr val="660033"/>
            </a:solidFill>
          </a:endParaRPr>
        </a:p>
      </dgm:t>
    </dgm:pt>
    <dgm:pt modelId="{C39A9387-07F4-4A75-84EA-19BE22AB8F58}" type="parTrans" cxnId="{CF38DD6C-0C9E-4B4C-9BC8-8A8326E33B5D}">
      <dgm:prSet/>
      <dgm:spPr/>
      <dgm:t>
        <a:bodyPr/>
        <a:lstStyle/>
        <a:p>
          <a:endParaRPr lang="en-IN"/>
        </a:p>
      </dgm:t>
    </dgm:pt>
    <dgm:pt modelId="{F5B544BF-6F0D-4AAE-B9C5-87055387B57A}" type="sibTrans" cxnId="{CF38DD6C-0C9E-4B4C-9BC8-8A8326E33B5D}">
      <dgm:prSet/>
      <dgm:spPr/>
      <dgm:t>
        <a:bodyPr/>
        <a:lstStyle/>
        <a:p>
          <a:endParaRPr lang="en-IN"/>
        </a:p>
      </dgm:t>
    </dgm:pt>
    <dgm:pt modelId="{53207308-51F9-4B02-9059-51CD9921FC34}">
      <dgm:prSet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en-US" sz="1800" b="1" dirty="0">
              <a:solidFill>
                <a:srgbClr val="660033"/>
              </a:solidFill>
            </a:rPr>
            <a:t>HARMLESS TO HUMAN.</a:t>
          </a:r>
          <a:endParaRPr lang="en-IN" sz="1800" dirty="0">
            <a:solidFill>
              <a:srgbClr val="660033"/>
            </a:solidFill>
          </a:endParaRPr>
        </a:p>
      </dgm:t>
    </dgm:pt>
    <dgm:pt modelId="{92828980-0C3B-441E-8D20-C1B9748D64A1}" type="parTrans" cxnId="{7D6B6A80-87BA-4E26-AA84-169E35E4B50C}">
      <dgm:prSet/>
      <dgm:spPr/>
      <dgm:t>
        <a:bodyPr/>
        <a:lstStyle/>
        <a:p>
          <a:endParaRPr lang="en-IN"/>
        </a:p>
      </dgm:t>
    </dgm:pt>
    <dgm:pt modelId="{1510AEC4-A5D4-456E-838E-38EC7A080438}" type="sibTrans" cxnId="{7D6B6A80-87BA-4E26-AA84-169E35E4B50C}">
      <dgm:prSet/>
      <dgm:spPr/>
      <dgm:t>
        <a:bodyPr/>
        <a:lstStyle/>
        <a:p>
          <a:endParaRPr lang="en-IN"/>
        </a:p>
      </dgm:t>
    </dgm:pt>
    <dgm:pt modelId="{31D856E7-C760-4883-AD7D-1AAE72D87245}">
      <dgm:prSet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en-US" sz="1800" b="1" dirty="0">
              <a:solidFill>
                <a:srgbClr val="660033"/>
              </a:solidFill>
            </a:rPr>
            <a:t>NON CORROSIVE.</a:t>
          </a:r>
          <a:endParaRPr lang="en-IN" sz="1800" dirty="0">
            <a:solidFill>
              <a:srgbClr val="660033"/>
            </a:solidFill>
          </a:endParaRPr>
        </a:p>
      </dgm:t>
    </dgm:pt>
    <dgm:pt modelId="{6E998E22-02C5-4196-BC17-708C68CC6E12}" type="parTrans" cxnId="{131D7D90-03B5-4121-89D6-9D3CBFCA7AEC}">
      <dgm:prSet/>
      <dgm:spPr/>
      <dgm:t>
        <a:bodyPr/>
        <a:lstStyle/>
        <a:p>
          <a:endParaRPr lang="en-IN"/>
        </a:p>
      </dgm:t>
    </dgm:pt>
    <dgm:pt modelId="{D39F7E5A-143E-4358-A55F-0302D293E476}" type="sibTrans" cxnId="{131D7D90-03B5-4121-89D6-9D3CBFCA7AEC}">
      <dgm:prSet/>
      <dgm:spPr/>
      <dgm:t>
        <a:bodyPr/>
        <a:lstStyle/>
        <a:p>
          <a:endParaRPr lang="en-IN"/>
        </a:p>
      </dgm:t>
    </dgm:pt>
    <dgm:pt modelId="{D13207BC-2DAD-4D44-B4A5-DEE22426DB15}">
      <dgm:prSet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en-US" sz="1800" b="1" dirty="0">
              <a:solidFill>
                <a:srgbClr val="660033"/>
              </a:solidFill>
            </a:rPr>
            <a:t>WASHABLE WITH WATER.</a:t>
          </a:r>
          <a:endParaRPr lang="en-IN" sz="1800" dirty="0">
            <a:solidFill>
              <a:srgbClr val="660033"/>
            </a:solidFill>
          </a:endParaRPr>
        </a:p>
      </dgm:t>
    </dgm:pt>
    <dgm:pt modelId="{6B98F7EC-2DF1-4942-B395-EB96BA5F083A}" type="parTrans" cxnId="{EC406ED0-2260-46E3-A49C-6F31C7D0B29F}">
      <dgm:prSet/>
      <dgm:spPr/>
      <dgm:t>
        <a:bodyPr/>
        <a:lstStyle/>
        <a:p>
          <a:endParaRPr lang="en-IN"/>
        </a:p>
      </dgm:t>
    </dgm:pt>
    <dgm:pt modelId="{0D154C86-F804-41F0-9E3E-2DE80D2B6606}" type="sibTrans" cxnId="{EC406ED0-2260-46E3-A49C-6F31C7D0B29F}">
      <dgm:prSet/>
      <dgm:spPr/>
      <dgm:t>
        <a:bodyPr/>
        <a:lstStyle/>
        <a:p>
          <a:endParaRPr lang="en-IN"/>
        </a:p>
      </dgm:t>
    </dgm:pt>
    <dgm:pt modelId="{2FAA735E-73DC-449E-A72B-D81ED157D38F}" type="pres">
      <dgm:prSet presAssocID="{1D1F7B45-D523-4CC3-ADEE-14F05A208B05}" presName="cycle" presStyleCnt="0">
        <dgm:presLayoutVars>
          <dgm:dir/>
          <dgm:resizeHandles val="exact"/>
        </dgm:presLayoutVars>
      </dgm:prSet>
      <dgm:spPr/>
    </dgm:pt>
    <dgm:pt modelId="{CBD616F8-E622-4283-9EE4-6ABA3F220E0D}" type="pres">
      <dgm:prSet presAssocID="{2BD9483E-34F9-41CB-AC89-FBF59379B937}" presName="node" presStyleLbl="node1" presStyleIdx="0" presStyleCnt="5" custScaleX="151319">
        <dgm:presLayoutVars>
          <dgm:bulletEnabled val="1"/>
        </dgm:presLayoutVars>
      </dgm:prSet>
      <dgm:spPr/>
    </dgm:pt>
    <dgm:pt modelId="{3DD3AC42-CB87-4A4E-B199-0748FA8E025F}" type="pres">
      <dgm:prSet presAssocID="{FEC50142-4EBC-4B8A-BF59-E9F26A9871AB}" presName="sibTrans" presStyleLbl="sibTrans2D1" presStyleIdx="0" presStyleCnt="5"/>
      <dgm:spPr/>
    </dgm:pt>
    <dgm:pt modelId="{E666E7E6-D724-400A-B1A5-F16F8771D210}" type="pres">
      <dgm:prSet presAssocID="{FEC50142-4EBC-4B8A-BF59-E9F26A9871AB}" presName="connectorText" presStyleLbl="sibTrans2D1" presStyleIdx="0" presStyleCnt="5"/>
      <dgm:spPr/>
    </dgm:pt>
    <dgm:pt modelId="{7E14AA12-2841-4A84-8AA6-455EA6CAE6B7}" type="pres">
      <dgm:prSet presAssocID="{52DFC689-568D-45B9-99A3-C60D551E9C6D}" presName="node" presStyleLbl="node1" presStyleIdx="1" presStyleCnt="5" custScaleX="153870">
        <dgm:presLayoutVars>
          <dgm:bulletEnabled val="1"/>
        </dgm:presLayoutVars>
      </dgm:prSet>
      <dgm:spPr/>
    </dgm:pt>
    <dgm:pt modelId="{02D5642E-D1C9-4E07-88F6-65BA36E65DAC}" type="pres">
      <dgm:prSet presAssocID="{F5B544BF-6F0D-4AAE-B9C5-87055387B57A}" presName="sibTrans" presStyleLbl="sibTrans2D1" presStyleIdx="1" presStyleCnt="5"/>
      <dgm:spPr/>
    </dgm:pt>
    <dgm:pt modelId="{3181F030-75ED-4DFA-8BF2-81ACC08442F7}" type="pres">
      <dgm:prSet presAssocID="{F5B544BF-6F0D-4AAE-B9C5-87055387B57A}" presName="connectorText" presStyleLbl="sibTrans2D1" presStyleIdx="1" presStyleCnt="5"/>
      <dgm:spPr/>
    </dgm:pt>
    <dgm:pt modelId="{9D5CB06A-2EFD-494D-B477-B7CD3944A807}" type="pres">
      <dgm:prSet presAssocID="{53207308-51F9-4B02-9059-51CD9921FC34}" presName="node" presStyleLbl="node1" presStyleIdx="2" presStyleCnt="5" custScaleX="153805" custRadScaleRad="113234" custRadScaleInc="-26641">
        <dgm:presLayoutVars>
          <dgm:bulletEnabled val="1"/>
        </dgm:presLayoutVars>
      </dgm:prSet>
      <dgm:spPr/>
    </dgm:pt>
    <dgm:pt modelId="{BA0DCDB2-FD6C-41C3-BA1F-C03DBCA484B7}" type="pres">
      <dgm:prSet presAssocID="{1510AEC4-A5D4-456E-838E-38EC7A080438}" presName="sibTrans" presStyleLbl="sibTrans2D1" presStyleIdx="2" presStyleCnt="5"/>
      <dgm:spPr/>
    </dgm:pt>
    <dgm:pt modelId="{0A0C9CDE-5CA4-462C-8222-375B5FFE948F}" type="pres">
      <dgm:prSet presAssocID="{1510AEC4-A5D4-456E-838E-38EC7A080438}" presName="connectorText" presStyleLbl="sibTrans2D1" presStyleIdx="2" presStyleCnt="5"/>
      <dgm:spPr/>
    </dgm:pt>
    <dgm:pt modelId="{C2EF2701-5F0A-4FC3-AA9B-314365BD1B13}" type="pres">
      <dgm:prSet presAssocID="{31D856E7-C760-4883-AD7D-1AAE72D87245}" presName="node" presStyleLbl="node1" presStyleIdx="3" presStyleCnt="5" custScaleX="145889" custRadScaleRad="107259" custRadScaleInc="7978">
        <dgm:presLayoutVars>
          <dgm:bulletEnabled val="1"/>
        </dgm:presLayoutVars>
      </dgm:prSet>
      <dgm:spPr/>
    </dgm:pt>
    <dgm:pt modelId="{C93869F4-B9A0-4FCE-9C7F-C93DA9686322}" type="pres">
      <dgm:prSet presAssocID="{D39F7E5A-143E-4358-A55F-0302D293E476}" presName="sibTrans" presStyleLbl="sibTrans2D1" presStyleIdx="3" presStyleCnt="5"/>
      <dgm:spPr/>
    </dgm:pt>
    <dgm:pt modelId="{BE38C3D1-AE73-411C-B65B-26D1B5FE5097}" type="pres">
      <dgm:prSet presAssocID="{D39F7E5A-143E-4358-A55F-0302D293E476}" presName="connectorText" presStyleLbl="sibTrans2D1" presStyleIdx="3" presStyleCnt="5"/>
      <dgm:spPr/>
    </dgm:pt>
    <dgm:pt modelId="{C81550C1-D5AB-4379-BFFD-4BE80DEE1134}" type="pres">
      <dgm:prSet presAssocID="{D13207BC-2DAD-4D44-B4A5-DEE22426DB15}" presName="node" presStyleLbl="node1" presStyleIdx="4" presStyleCnt="5" custScaleX="165172">
        <dgm:presLayoutVars>
          <dgm:bulletEnabled val="1"/>
        </dgm:presLayoutVars>
      </dgm:prSet>
      <dgm:spPr/>
    </dgm:pt>
    <dgm:pt modelId="{9397FFBF-9DCF-4E04-8A28-ACB95E60C8B1}" type="pres">
      <dgm:prSet presAssocID="{0D154C86-F804-41F0-9E3E-2DE80D2B6606}" presName="sibTrans" presStyleLbl="sibTrans2D1" presStyleIdx="4" presStyleCnt="5"/>
      <dgm:spPr/>
    </dgm:pt>
    <dgm:pt modelId="{C1E6EF9E-57E1-4685-9A71-F30E866F7E6E}" type="pres">
      <dgm:prSet presAssocID="{0D154C86-F804-41F0-9E3E-2DE80D2B6606}" presName="connectorText" presStyleLbl="sibTrans2D1" presStyleIdx="4" presStyleCnt="5"/>
      <dgm:spPr/>
    </dgm:pt>
  </dgm:ptLst>
  <dgm:cxnLst>
    <dgm:cxn modelId="{C6162215-4E6F-4218-9FC8-77D8ACBC78DA}" type="presOf" srcId="{1510AEC4-A5D4-456E-838E-38EC7A080438}" destId="{BA0DCDB2-FD6C-41C3-BA1F-C03DBCA484B7}" srcOrd="0" destOrd="0" presId="urn:microsoft.com/office/officeart/2005/8/layout/cycle2"/>
    <dgm:cxn modelId="{9C7EE915-17D2-4349-9448-168239CB6BF0}" type="presOf" srcId="{2BD9483E-34F9-41CB-AC89-FBF59379B937}" destId="{CBD616F8-E622-4283-9EE4-6ABA3F220E0D}" srcOrd="0" destOrd="0" presId="urn:microsoft.com/office/officeart/2005/8/layout/cycle2"/>
    <dgm:cxn modelId="{4D911228-2DD4-47D3-B4AD-2BB8352664E1}" type="presOf" srcId="{D13207BC-2DAD-4D44-B4A5-DEE22426DB15}" destId="{C81550C1-D5AB-4379-BFFD-4BE80DEE1134}" srcOrd="0" destOrd="0" presId="urn:microsoft.com/office/officeart/2005/8/layout/cycle2"/>
    <dgm:cxn modelId="{995FFB3F-37DF-44F4-BA27-C842C2FD4155}" type="presOf" srcId="{1D1F7B45-D523-4CC3-ADEE-14F05A208B05}" destId="{2FAA735E-73DC-449E-A72B-D81ED157D38F}" srcOrd="0" destOrd="0" presId="urn:microsoft.com/office/officeart/2005/8/layout/cycle2"/>
    <dgm:cxn modelId="{D8F90D69-B0E6-4C75-89A3-F6EE5415C6F2}" type="presOf" srcId="{FEC50142-4EBC-4B8A-BF59-E9F26A9871AB}" destId="{E666E7E6-D724-400A-B1A5-F16F8771D210}" srcOrd="1" destOrd="0" presId="urn:microsoft.com/office/officeart/2005/8/layout/cycle2"/>
    <dgm:cxn modelId="{377F524B-552B-4751-B77F-F67F4B0D9912}" type="presOf" srcId="{F5B544BF-6F0D-4AAE-B9C5-87055387B57A}" destId="{02D5642E-D1C9-4E07-88F6-65BA36E65DAC}" srcOrd="0" destOrd="0" presId="urn:microsoft.com/office/officeart/2005/8/layout/cycle2"/>
    <dgm:cxn modelId="{CF38DD6C-0C9E-4B4C-9BC8-8A8326E33B5D}" srcId="{1D1F7B45-D523-4CC3-ADEE-14F05A208B05}" destId="{52DFC689-568D-45B9-99A3-C60D551E9C6D}" srcOrd="1" destOrd="0" parTransId="{C39A9387-07F4-4A75-84EA-19BE22AB8F58}" sibTransId="{F5B544BF-6F0D-4AAE-B9C5-87055387B57A}"/>
    <dgm:cxn modelId="{7D6B6A80-87BA-4E26-AA84-169E35E4B50C}" srcId="{1D1F7B45-D523-4CC3-ADEE-14F05A208B05}" destId="{53207308-51F9-4B02-9059-51CD9921FC34}" srcOrd="2" destOrd="0" parTransId="{92828980-0C3B-441E-8D20-C1B9748D64A1}" sibTransId="{1510AEC4-A5D4-456E-838E-38EC7A080438}"/>
    <dgm:cxn modelId="{577D068A-6014-4943-8ED1-7A57E6811ACA}" type="presOf" srcId="{1510AEC4-A5D4-456E-838E-38EC7A080438}" destId="{0A0C9CDE-5CA4-462C-8222-375B5FFE948F}" srcOrd="1" destOrd="0" presId="urn:microsoft.com/office/officeart/2005/8/layout/cycle2"/>
    <dgm:cxn modelId="{4B6C708B-0878-4247-AABD-BCDD222E84A7}" type="presOf" srcId="{D39F7E5A-143E-4358-A55F-0302D293E476}" destId="{C93869F4-B9A0-4FCE-9C7F-C93DA9686322}" srcOrd="0" destOrd="0" presId="urn:microsoft.com/office/officeart/2005/8/layout/cycle2"/>
    <dgm:cxn modelId="{80DFF98B-1520-47A6-8715-A8C010DB9336}" type="presOf" srcId="{0D154C86-F804-41F0-9E3E-2DE80D2B6606}" destId="{9397FFBF-9DCF-4E04-8A28-ACB95E60C8B1}" srcOrd="0" destOrd="0" presId="urn:microsoft.com/office/officeart/2005/8/layout/cycle2"/>
    <dgm:cxn modelId="{59FA2A8F-95F8-4818-A365-9C69614D9270}" type="presOf" srcId="{FEC50142-4EBC-4B8A-BF59-E9F26A9871AB}" destId="{3DD3AC42-CB87-4A4E-B199-0748FA8E025F}" srcOrd="0" destOrd="0" presId="urn:microsoft.com/office/officeart/2005/8/layout/cycle2"/>
    <dgm:cxn modelId="{131D7D90-03B5-4121-89D6-9D3CBFCA7AEC}" srcId="{1D1F7B45-D523-4CC3-ADEE-14F05A208B05}" destId="{31D856E7-C760-4883-AD7D-1AAE72D87245}" srcOrd="3" destOrd="0" parTransId="{6E998E22-02C5-4196-BC17-708C68CC6E12}" sibTransId="{D39F7E5A-143E-4358-A55F-0302D293E476}"/>
    <dgm:cxn modelId="{A5BA8193-5219-4A74-8883-85F2D3BEC00A}" type="presOf" srcId="{52DFC689-568D-45B9-99A3-C60D551E9C6D}" destId="{7E14AA12-2841-4A84-8AA6-455EA6CAE6B7}" srcOrd="0" destOrd="0" presId="urn:microsoft.com/office/officeart/2005/8/layout/cycle2"/>
    <dgm:cxn modelId="{23F51E97-0CDE-4D60-AAD1-5699640ED2B6}" type="presOf" srcId="{D39F7E5A-143E-4358-A55F-0302D293E476}" destId="{BE38C3D1-AE73-411C-B65B-26D1B5FE5097}" srcOrd="1" destOrd="0" presId="urn:microsoft.com/office/officeart/2005/8/layout/cycle2"/>
    <dgm:cxn modelId="{D07BF8AA-887B-4D87-8A3B-AE7E8D2A4C87}" type="presOf" srcId="{31D856E7-C760-4883-AD7D-1AAE72D87245}" destId="{C2EF2701-5F0A-4FC3-AA9B-314365BD1B13}" srcOrd="0" destOrd="0" presId="urn:microsoft.com/office/officeart/2005/8/layout/cycle2"/>
    <dgm:cxn modelId="{0BDE35AB-CCE4-4806-AF69-0C4063858172}" type="presOf" srcId="{53207308-51F9-4B02-9059-51CD9921FC34}" destId="{9D5CB06A-2EFD-494D-B477-B7CD3944A807}" srcOrd="0" destOrd="0" presId="urn:microsoft.com/office/officeart/2005/8/layout/cycle2"/>
    <dgm:cxn modelId="{9D6D9FBB-ECC8-4594-ACDE-1109D0EC6E72}" type="presOf" srcId="{F5B544BF-6F0D-4AAE-B9C5-87055387B57A}" destId="{3181F030-75ED-4DFA-8BF2-81ACC08442F7}" srcOrd="1" destOrd="0" presId="urn:microsoft.com/office/officeart/2005/8/layout/cycle2"/>
    <dgm:cxn modelId="{EC406ED0-2260-46E3-A49C-6F31C7D0B29F}" srcId="{1D1F7B45-D523-4CC3-ADEE-14F05A208B05}" destId="{D13207BC-2DAD-4D44-B4A5-DEE22426DB15}" srcOrd="4" destOrd="0" parTransId="{6B98F7EC-2DF1-4942-B395-EB96BA5F083A}" sibTransId="{0D154C86-F804-41F0-9E3E-2DE80D2B6606}"/>
    <dgm:cxn modelId="{11B884DE-EAFC-4CF6-9A8C-8D18201E8BAE}" srcId="{1D1F7B45-D523-4CC3-ADEE-14F05A208B05}" destId="{2BD9483E-34F9-41CB-AC89-FBF59379B937}" srcOrd="0" destOrd="0" parTransId="{BA47C362-9282-455E-A92C-E9CACAC01E5F}" sibTransId="{FEC50142-4EBC-4B8A-BF59-E9F26A9871AB}"/>
    <dgm:cxn modelId="{0DE00EDF-7737-48E2-BA39-30EE8963E789}" type="presOf" srcId="{0D154C86-F804-41F0-9E3E-2DE80D2B6606}" destId="{C1E6EF9E-57E1-4685-9A71-F30E866F7E6E}" srcOrd="1" destOrd="0" presId="urn:microsoft.com/office/officeart/2005/8/layout/cycle2"/>
    <dgm:cxn modelId="{5BB48333-AC44-4560-A9B1-ED398500355D}" type="presParOf" srcId="{2FAA735E-73DC-449E-A72B-D81ED157D38F}" destId="{CBD616F8-E622-4283-9EE4-6ABA3F220E0D}" srcOrd="0" destOrd="0" presId="urn:microsoft.com/office/officeart/2005/8/layout/cycle2"/>
    <dgm:cxn modelId="{8784BB44-19D6-49F9-84D4-758A031ABEFA}" type="presParOf" srcId="{2FAA735E-73DC-449E-A72B-D81ED157D38F}" destId="{3DD3AC42-CB87-4A4E-B199-0748FA8E025F}" srcOrd="1" destOrd="0" presId="urn:microsoft.com/office/officeart/2005/8/layout/cycle2"/>
    <dgm:cxn modelId="{133525F9-15DE-4DB1-86F2-183225B4E0D8}" type="presParOf" srcId="{3DD3AC42-CB87-4A4E-B199-0748FA8E025F}" destId="{E666E7E6-D724-400A-B1A5-F16F8771D210}" srcOrd="0" destOrd="0" presId="urn:microsoft.com/office/officeart/2005/8/layout/cycle2"/>
    <dgm:cxn modelId="{5E8BD1CD-69BB-4BC1-8FAB-258C5A242C1E}" type="presParOf" srcId="{2FAA735E-73DC-449E-A72B-D81ED157D38F}" destId="{7E14AA12-2841-4A84-8AA6-455EA6CAE6B7}" srcOrd="2" destOrd="0" presId="urn:microsoft.com/office/officeart/2005/8/layout/cycle2"/>
    <dgm:cxn modelId="{53FF4677-003E-4E13-9014-F2134DAA3BC4}" type="presParOf" srcId="{2FAA735E-73DC-449E-A72B-D81ED157D38F}" destId="{02D5642E-D1C9-4E07-88F6-65BA36E65DAC}" srcOrd="3" destOrd="0" presId="urn:microsoft.com/office/officeart/2005/8/layout/cycle2"/>
    <dgm:cxn modelId="{995731F0-A1EC-44B2-AAE8-3980F7A64343}" type="presParOf" srcId="{02D5642E-D1C9-4E07-88F6-65BA36E65DAC}" destId="{3181F030-75ED-4DFA-8BF2-81ACC08442F7}" srcOrd="0" destOrd="0" presId="urn:microsoft.com/office/officeart/2005/8/layout/cycle2"/>
    <dgm:cxn modelId="{6D26A9E6-6172-42ED-82B9-7C5C915359F2}" type="presParOf" srcId="{2FAA735E-73DC-449E-A72B-D81ED157D38F}" destId="{9D5CB06A-2EFD-494D-B477-B7CD3944A807}" srcOrd="4" destOrd="0" presId="urn:microsoft.com/office/officeart/2005/8/layout/cycle2"/>
    <dgm:cxn modelId="{6306152F-8C3E-4509-9063-F1B19BBED617}" type="presParOf" srcId="{2FAA735E-73DC-449E-A72B-D81ED157D38F}" destId="{BA0DCDB2-FD6C-41C3-BA1F-C03DBCA484B7}" srcOrd="5" destOrd="0" presId="urn:microsoft.com/office/officeart/2005/8/layout/cycle2"/>
    <dgm:cxn modelId="{BAA621C1-B8BE-4901-BCB1-936A423C9BC2}" type="presParOf" srcId="{BA0DCDB2-FD6C-41C3-BA1F-C03DBCA484B7}" destId="{0A0C9CDE-5CA4-462C-8222-375B5FFE948F}" srcOrd="0" destOrd="0" presId="urn:microsoft.com/office/officeart/2005/8/layout/cycle2"/>
    <dgm:cxn modelId="{69E26960-0313-4B4A-9D86-BB3276A567F6}" type="presParOf" srcId="{2FAA735E-73DC-449E-A72B-D81ED157D38F}" destId="{C2EF2701-5F0A-4FC3-AA9B-314365BD1B13}" srcOrd="6" destOrd="0" presId="urn:microsoft.com/office/officeart/2005/8/layout/cycle2"/>
    <dgm:cxn modelId="{FEA32339-8BBA-45EC-AA24-95A66C38F765}" type="presParOf" srcId="{2FAA735E-73DC-449E-A72B-D81ED157D38F}" destId="{C93869F4-B9A0-4FCE-9C7F-C93DA9686322}" srcOrd="7" destOrd="0" presId="urn:microsoft.com/office/officeart/2005/8/layout/cycle2"/>
    <dgm:cxn modelId="{51C45FA5-C7D4-46DD-BFF3-BC88648058E8}" type="presParOf" srcId="{C93869F4-B9A0-4FCE-9C7F-C93DA9686322}" destId="{BE38C3D1-AE73-411C-B65B-26D1B5FE5097}" srcOrd="0" destOrd="0" presId="urn:microsoft.com/office/officeart/2005/8/layout/cycle2"/>
    <dgm:cxn modelId="{F7EB141C-6B13-4651-BD0D-D041AE845B86}" type="presParOf" srcId="{2FAA735E-73DC-449E-A72B-D81ED157D38F}" destId="{C81550C1-D5AB-4379-BFFD-4BE80DEE1134}" srcOrd="8" destOrd="0" presId="urn:microsoft.com/office/officeart/2005/8/layout/cycle2"/>
    <dgm:cxn modelId="{9D4DF7AB-FBA6-452F-8DB1-7A2A51FCA314}" type="presParOf" srcId="{2FAA735E-73DC-449E-A72B-D81ED157D38F}" destId="{9397FFBF-9DCF-4E04-8A28-ACB95E60C8B1}" srcOrd="9" destOrd="0" presId="urn:microsoft.com/office/officeart/2005/8/layout/cycle2"/>
    <dgm:cxn modelId="{A9160F87-4539-48B3-9BDA-D254F14544B6}" type="presParOf" srcId="{9397FFBF-9DCF-4E04-8A28-ACB95E60C8B1}" destId="{C1E6EF9E-57E1-4685-9A71-F30E866F7E6E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8ABF1D5-4293-4711-9B0A-338DB31E8BC1}" type="doc">
      <dgm:prSet loTypeId="urn:microsoft.com/office/officeart/2005/8/layout/process4" loCatId="process" qsTypeId="urn:microsoft.com/office/officeart/2005/8/quickstyle/simple1#2" qsCatId="simple" csTypeId="urn:microsoft.com/office/officeart/2005/8/colors/accent1_2#2" csCatId="accent1" phldr="1"/>
      <dgm:spPr/>
      <dgm:t>
        <a:bodyPr/>
        <a:lstStyle/>
        <a:p>
          <a:endParaRPr lang="en-IN"/>
        </a:p>
      </dgm:t>
    </dgm:pt>
    <dgm:pt modelId="{9EB3411E-9610-4F7D-8519-CC350EE62583}">
      <dgm:prSet/>
      <dgm:spPr>
        <a:solidFill>
          <a:schemeClr val="accent2">
            <a:lumMod val="50000"/>
          </a:schemeClr>
        </a:solidFill>
      </dgm:spPr>
      <dgm:t>
        <a:bodyPr/>
        <a:lstStyle/>
        <a:p>
          <a:r>
            <a:rPr lang="en-US" b="1" dirty="0"/>
            <a:t>Destroy CW Agents by chemically modifying them .</a:t>
          </a:r>
          <a:endParaRPr lang="en-IN" dirty="0"/>
        </a:p>
      </dgm:t>
    </dgm:pt>
    <dgm:pt modelId="{53CD2818-4970-400F-9C30-F444C7CA1F7C}" type="parTrans" cxnId="{C7590D2B-7FC3-458E-A2A1-CBC34D6D6E47}">
      <dgm:prSet/>
      <dgm:spPr/>
      <dgm:t>
        <a:bodyPr/>
        <a:lstStyle/>
        <a:p>
          <a:endParaRPr lang="en-IN"/>
        </a:p>
      </dgm:t>
    </dgm:pt>
    <dgm:pt modelId="{CD6BB740-7A94-42D1-A703-39FAE14ECE90}" type="sibTrans" cxnId="{C7590D2B-7FC3-458E-A2A1-CBC34D6D6E47}">
      <dgm:prSet/>
      <dgm:spPr/>
      <dgm:t>
        <a:bodyPr/>
        <a:lstStyle/>
        <a:p>
          <a:endParaRPr lang="en-IN"/>
        </a:p>
      </dgm:t>
    </dgm:pt>
    <dgm:pt modelId="{67B84ED8-CC99-411B-B78B-5EDC0D030F49}">
      <dgm:prSet/>
      <dgm:spPr>
        <a:solidFill>
          <a:schemeClr val="accent3">
            <a:lumMod val="50000"/>
          </a:schemeClr>
        </a:solidFill>
      </dgm:spPr>
      <dgm:t>
        <a:bodyPr/>
        <a:lstStyle/>
        <a:p>
          <a:r>
            <a:rPr lang="en-US" b="1" dirty="0"/>
            <a:t>Physically removal of CW agents by Absorption, washing or evaporation .</a:t>
          </a:r>
          <a:endParaRPr lang="en-IN" dirty="0"/>
        </a:p>
      </dgm:t>
    </dgm:pt>
    <dgm:pt modelId="{B54F085B-6E0B-48F5-AEFF-58C913CD6E06}" type="parTrans" cxnId="{D6CEB043-28E2-4577-A070-0651123235F5}">
      <dgm:prSet/>
      <dgm:spPr/>
      <dgm:t>
        <a:bodyPr/>
        <a:lstStyle/>
        <a:p>
          <a:endParaRPr lang="en-IN"/>
        </a:p>
      </dgm:t>
    </dgm:pt>
    <dgm:pt modelId="{23DB48E1-1374-4C6A-8427-8B24740F580C}" type="sibTrans" cxnId="{D6CEB043-28E2-4577-A070-0651123235F5}">
      <dgm:prSet/>
      <dgm:spPr/>
      <dgm:t>
        <a:bodyPr/>
        <a:lstStyle/>
        <a:p>
          <a:endParaRPr lang="en-IN"/>
        </a:p>
      </dgm:t>
    </dgm:pt>
    <dgm:pt modelId="{57116AD8-ACDF-41A2-B3D4-B6FC0BD59B0D}">
      <dgm:prSet/>
      <dgm:spPr>
        <a:solidFill>
          <a:srgbClr val="660033"/>
        </a:solidFill>
      </dgm:spPr>
      <dgm:t>
        <a:bodyPr/>
        <a:lstStyle/>
        <a:p>
          <a:r>
            <a:rPr lang="en-US" b="1" dirty="0"/>
            <a:t>Physically screen off the CW Agents to avoid damage   </a:t>
          </a:r>
          <a:endParaRPr lang="en-IN" dirty="0"/>
        </a:p>
      </dgm:t>
    </dgm:pt>
    <dgm:pt modelId="{A78EEF9D-DEA9-4D53-9534-C3999D228172}" type="parTrans" cxnId="{9AEB71A0-D23B-499D-B2FF-050DB07F31E3}">
      <dgm:prSet/>
      <dgm:spPr/>
      <dgm:t>
        <a:bodyPr/>
        <a:lstStyle/>
        <a:p>
          <a:endParaRPr lang="en-IN"/>
        </a:p>
      </dgm:t>
    </dgm:pt>
    <dgm:pt modelId="{C63DEACA-98DC-41C9-A9DE-00D42321465B}" type="sibTrans" cxnId="{9AEB71A0-D23B-499D-B2FF-050DB07F31E3}">
      <dgm:prSet/>
      <dgm:spPr/>
      <dgm:t>
        <a:bodyPr/>
        <a:lstStyle/>
        <a:p>
          <a:endParaRPr lang="en-IN"/>
        </a:p>
      </dgm:t>
    </dgm:pt>
    <dgm:pt modelId="{45AD3B76-5D57-49BD-B994-CDAF7920FDFA}" type="pres">
      <dgm:prSet presAssocID="{78ABF1D5-4293-4711-9B0A-338DB31E8BC1}" presName="Name0" presStyleCnt="0">
        <dgm:presLayoutVars>
          <dgm:dir/>
          <dgm:animLvl val="lvl"/>
          <dgm:resizeHandles val="exact"/>
        </dgm:presLayoutVars>
      </dgm:prSet>
      <dgm:spPr/>
    </dgm:pt>
    <dgm:pt modelId="{E7A7BA9F-6452-4FB1-BFAC-844F735B7E08}" type="pres">
      <dgm:prSet presAssocID="{57116AD8-ACDF-41A2-B3D4-B6FC0BD59B0D}" presName="boxAndChildren" presStyleCnt="0"/>
      <dgm:spPr/>
    </dgm:pt>
    <dgm:pt modelId="{934207EA-C28E-45B1-8033-856EDD403E33}" type="pres">
      <dgm:prSet presAssocID="{57116AD8-ACDF-41A2-B3D4-B6FC0BD59B0D}" presName="parentTextBox" presStyleLbl="node1" presStyleIdx="0" presStyleCnt="3" custLinFactNeighborY="-786"/>
      <dgm:spPr/>
    </dgm:pt>
    <dgm:pt modelId="{688C0B4B-52C9-4E25-B939-F2B72D50288E}" type="pres">
      <dgm:prSet presAssocID="{23DB48E1-1374-4C6A-8427-8B24740F580C}" presName="sp" presStyleCnt="0"/>
      <dgm:spPr/>
    </dgm:pt>
    <dgm:pt modelId="{42F8A078-1162-4090-AF76-4747C790E7F1}" type="pres">
      <dgm:prSet presAssocID="{67B84ED8-CC99-411B-B78B-5EDC0D030F49}" presName="arrowAndChildren" presStyleCnt="0"/>
      <dgm:spPr/>
    </dgm:pt>
    <dgm:pt modelId="{A7FC50EE-163F-4EA4-B9DF-A3B10F4264C4}" type="pres">
      <dgm:prSet presAssocID="{67B84ED8-CC99-411B-B78B-5EDC0D030F49}" presName="parentTextArrow" presStyleLbl="node1" presStyleIdx="1" presStyleCnt="3"/>
      <dgm:spPr/>
    </dgm:pt>
    <dgm:pt modelId="{3A031C18-2313-45F0-B6B6-7B7BD48AB650}" type="pres">
      <dgm:prSet presAssocID="{CD6BB740-7A94-42D1-A703-39FAE14ECE90}" presName="sp" presStyleCnt="0"/>
      <dgm:spPr/>
    </dgm:pt>
    <dgm:pt modelId="{3DD558E3-9733-4C50-96EC-1F0BB8D0B539}" type="pres">
      <dgm:prSet presAssocID="{9EB3411E-9610-4F7D-8519-CC350EE62583}" presName="arrowAndChildren" presStyleCnt="0"/>
      <dgm:spPr/>
    </dgm:pt>
    <dgm:pt modelId="{42FF8385-F659-4FA6-8DE4-8B643E3F633F}" type="pres">
      <dgm:prSet presAssocID="{9EB3411E-9610-4F7D-8519-CC350EE62583}" presName="parentTextArrow" presStyleLbl="node1" presStyleIdx="2" presStyleCnt="3" custLinFactNeighborX="756" custLinFactNeighborY="-2548"/>
      <dgm:spPr/>
    </dgm:pt>
  </dgm:ptLst>
  <dgm:cxnLst>
    <dgm:cxn modelId="{5B91C429-3EF0-49D5-83BF-8BC11886726D}" type="presOf" srcId="{67B84ED8-CC99-411B-B78B-5EDC0D030F49}" destId="{A7FC50EE-163F-4EA4-B9DF-A3B10F4264C4}" srcOrd="0" destOrd="0" presId="urn:microsoft.com/office/officeart/2005/8/layout/process4"/>
    <dgm:cxn modelId="{C7590D2B-7FC3-458E-A2A1-CBC34D6D6E47}" srcId="{78ABF1D5-4293-4711-9B0A-338DB31E8BC1}" destId="{9EB3411E-9610-4F7D-8519-CC350EE62583}" srcOrd="0" destOrd="0" parTransId="{53CD2818-4970-400F-9C30-F444C7CA1F7C}" sibTransId="{CD6BB740-7A94-42D1-A703-39FAE14ECE90}"/>
    <dgm:cxn modelId="{60F16C60-C6EE-42AE-A7D8-75795A006B13}" type="presOf" srcId="{57116AD8-ACDF-41A2-B3D4-B6FC0BD59B0D}" destId="{934207EA-C28E-45B1-8033-856EDD403E33}" srcOrd="0" destOrd="0" presId="urn:microsoft.com/office/officeart/2005/8/layout/process4"/>
    <dgm:cxn modelId="{D6CEB043-28E2-4577-A070-0651123235F5}" srcId="{78ABF1D5-4293-4711-9B0A-338DB31E8BC1}" destId="{67B84ED8-CC99-411B-B78B-5EDC0D030F49}" srcOrd="1" destOrd="0" parTransId="{B54F085B-6E0B-48F5-AEFF-58C913CD6E06}" sibTransId="{23DB48E1-1374-4C6A-8427-8B24740F580C}"/>
    <dgm:cxn modelId="{69E9B789-CDA9-4131-B66E-FEF40DCD111B}" type="presOf" srcId="{9EB3411E-9610-4F7D-8519-CC350EE62583}" destId="{42FF8385-F659-4FA6-8DE4-8B643E3F633F}" srcOrd="0" destOrd="0" presId="urn:microsoft.com/office/officeart/2005/8/layout/process4"/>
    <dgm:cxn modelId="{9AEB71A0-D23B-499D-B2FF-050DB07F31E3}" srcId="{78ABF1D5-4293-4711-9B0A-338DB31E8BC1}" destId="{57116AD8-ACDF-41A2-B3D4-B6FC0BD59B0D}" srcOrd="2" destOrd="0" parTransId="{A78EEF9D-DEA9-4D53-9534-C3999D228172}" sibTransId="{C63DEACA-98DC-41C9-A9DE-00D42321465B}"/>
    <dgm:cxn modelId="{EFB6D3EA-013C-4CAB-BA58-1B9EF08FA25F}" type="presOf" srcId="{78ABF1D5-4293-4711-9B0A-338DB31E8BC1}" destId="{45AD3B76-5D57-49BD-B994-CDAF7920FDFA}" srcOrd="0" destOrd="0" presId="urn:microsoft.com/office/officeart/2005/8/layout/process4"/>
    <dgm:cxn modelId="{E8C5EBB6-CA72-4AB2-BA0E-78289101A95B}" type="presParOf" srcId="{45AD3B76-5D57-49BD-B994-CDAF7920FDFA}" destId="{E7A7BA9F-6452-4FB1-BFAC-844F735B7E08}" srcOrd="0" destOrd="0" presId="urn:microsoft.com/office/officeart/2005/8/layout/process4"/>
    <dgm:cxn modelId="{90AB8E36-E201-4877-9781-EF11CFAE6943}" type="presParOf" srcId="{E7A7BA9F-6452-4FB1-BFAC-844F735B7E08}" destId="{934207EA-C28E-45B1-8033-856EDD403E33}" srcOrd="0" destOrd="0" presId="urn:microsoft.com/office/officeart/2005/8/layout/process4"/>
    <dgm:cxn modelId="{088BB860-0D19-40D5-946E-6F7E27A1BC22}" type="presParOf" srcId="{45AD3B76-5D57-49BD-B994-CDAF7920FDFA}" destId="{688C0B4B-52C9-4E25-B939-F2B72D50288E}" srcOrd="1" destOrd="0" presId="urn:microsoft.com/office/officeart/2005/8/layout/process4"/>
    <dgm:cxn modelId="{9AD3250D-4CD5-47D1-B606-F5B0F6AB86CA}" type="presParOf" srcId="{45AD3B76-5D57-49BD-B994-CDAF7920FDFA}" destId="{42F8A078-1162-4090-AF76-4747C790E7F1}" srcOrd="2" destOrd="0" presId="urn:microsoft.com/office/officeart/2005/8/layout/process4"/>
    <dgm:cxn modelId="{C4A3AA6C-396C-4D65-AE94-FECBBE52C777}" type="presParOf" srcId="{42F8A078-1162-4090-AF76-4747C790E7F1}" destId="{A7FC50EE-163F-4EA4-B9DF-A3B10F4264C4}" srcOrd="0" destOrd="0" presId="urn:microsoft.com/office/officeart/2005/8/layout/process4"/>
    <dgm:cxn modelId="{7A2477DD-3463-498F-B467-30571BEEF9BF}" type="presParOf" srcId="{45AD3B76-5D57-49BD-B994-CDAF7920FDFA}" destId="{3A031C18-2313-45F0-B6B6-7B7BD48AB650}" srcOrd="3" destOrd="0" presId="urn:microsoft.com/office/officeart/2005/8/layout/process4"/>
    <dgm:cxn modelId="{CFAE4036-9A0D-42E9-BC2B-0ED1A4E28C3F}" type="presParOf" srcId="{45AD3B76-5D57-49BD-B994-CDAF7920FDFA}" destId="{3DD558E3-9733-4C50-96EC-1F0BB8D0B539}" srcOrd="4" destOrd="0" presId="urn:microsoft.com/office/officeart/2005/8/layout/process4"/>
    <dgm:cxn modelId="{E3E176C8-D48D-454E-A1F9-588AEC3AAFE8}" type="presParOf" srcId="{3DD558E3-9733-4C50-96EC-1F0BB8D0B539}" destId="{42FF8385-F659-4FA6-8DE4-8B643E3F633F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D616F8-E622-4283-9EE4-6ABA3F220E0D}">
      <dsp:nvSpPr>
        <dsp:cNvPr id="0" name=""/>
        <dsp:cNvSpPr/>
      </dsp:nvSpPr>
      <dsp:spPr>
        <a:xfrm>
          <a:off x="2721848" y="1431"/>
          <a:ext cx="1997561" cy="1320099"/>
        </a:xfrm>
        <a:prstGeom prst="ellipse">
          <a:avLst/>
        </a:prstGeom>
        <a:solidFill>
          <a:schemeClr val="accent2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>
              <a:solidFill>
                <a:srgbClr val="660033"/>
              </a:solidFill>
            </a:rPr>
            <a:t>RAPID IN ACTION.</a:t>
          </a:r>
          <a:endParaRPr lang="en-IN" sz="1800" kern="1200" dirty="0">
            <a:solidFill>
              <a:srgbClr val="660033"/>
            </a:solidFill>
          </a:endParaRPr>
        </a:p>
      </dsp:txBody>
      <dsp:txXfrm>
        <a:off x="3014384" y="194755"/>
        <a:ext cx="1412489" cy="933451"/>
      </dsp:txXfrm>
    </dsp:sp>
    <dsp:sp modelId="{3DD3AC42-CB87-4A4E-B199-0748FA8E025F}">
      <dsp:nvSpPr>
        <dsp:cNvPr id="0" name=""/>
        <dsp:cNvSpPr/>
      </dsp:nvSpPr>
      <dsp:spPr>
        <a:xfrm rot="2160000">
          <a:off x="4432641" y="1016420"/>
          <a:ext cx="166263" cy="44553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N" sz="1900" kern="1200"/>
        </a:p>
      </dsp:txBody>
      <dsp:txXfrm>
        <a:off x="4437404" y="1090868"/>
        <a:ext cx="116384" cy="267319"/>
      </dsp:txXfrm>
    </dsp:sp>
    <dsp:sp modelId="{7E14AA12-2841-4A84-8AA6-455EA6CAE6B7}">
      <dsp:nvSpPr>
        <dsp:cNvPr id="0" name=""/>
        <dsp:cNvSpPr/>
      </dsp:nvSpPr>
      <dsp:spPr>
        <a:xfrm>
          <a:off x="4307971" y="1166050"/>
          <a:ext cx="2031237" cy="1320099"/>
        </a:xfrm>
        <a:prstGeom prst="ellipse">
          <a:avLst/>
        </a:prstGeom>
        <a:solidFill>
          <a:schemeClr val="accent2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>
              <a:solidFill>
                <a:srgbClr val="660033"/>
              </a:solidFill>
            </a:rPr>
            <a:t>EFFICIENCY.</a:t>
          </a:r>
          <a:endParaRPr lang="en-IN" sz="1800" kern="1200" dirty="0">
            <a:solidFill>
              <a:srgbClr val="660033"/>
            </a:solidFill>
          </a:endParaRPr>
        </a:p>
      </dsp:txBody>
      <dsp:txXfrm>
        <a:off x="4605439" y="1359374"/>
        <a:ext cx="1436301" cy="933451"/>
      </dsp:txXfrm>
    </dsp:sp>
    <dsp:sp modelId="{02D5642E-D1C9-4E07-88F6-65BA36E65DAC}">
      <dsp:nvSpPr>
        <dsp:cNvPr id="0" name=""/>
        <dsp:cNvSpPr/>
      </dsp:nvSpPr>
      <dsp:spPr>
        <a:xfrm rot="5841271">
          <a:off x="5060313" y="2523403"/>
          <a:ext cx="289047" cy="44553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N" sz="1900" kern="1200"/>
        </a:p>
      </dsp:txBody>
      <dsp:txXfrm rot="10800000">
        <a:off x="5109220" y="2569510"/>
        <a:ext cx="202333" cy="267319"/>
      </dsp:txXfrm>
    </dsp:sp>
    <dsp:sp modelId="{9D5CB06A-2EFD-494D-B477-B7CD3944A807}">
      <dsp:nvSpPr>
        <dsp:cNvPr id="0" name=""/>
        <dsp:cNvSpPr/>
      </dsp:nvSpPr>
      <dsp:spPr>
        <a:xfrm>
          <a:off x="4068799" y="3022414"/>
          <a:ext cx="2030379" cy="1320099"/>
        </a:xfrm>
        <a:prstGeom prst="ellipse">
          <a:avLst/>
        </a:prstGeom>
        <a:solidFill>
          <a:schemeClr val="accent2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>
              <a:solidFill>
                <a:srgbClr val="660033"/>
              </a:solidFill>
            </a:rPr>
            <a:t>HARMLESS TO HUMAN.</a:t>
          </a:r>
          <a:endParaRPr lang="en-IN" sz="1800" kern="1200" dirty="0">
            <a:solidFill>
              <a:srgbClr val="660033"/>
            </a:solidFill>
          </a:endParaRPr>
        </a:p>
      </dsp:txBody>
      <dsp:txXfrm>
        <a:off x="4366141" y="3215738"/>
        <a:ext cx="1435695" cy="933451"/>
      </dsp:txXfrm>
    </dsp:sp>
    <dsp:sp modelId="{BA0DCDB2-FD6C-41C3-BA1F-C03DBCA484B7}">
      <dsp:nvSpPr>
        <dsp:cNvPr id="0" name=""/>
        <dsp:cNvSpPr/>
      </dsp:nvSpPr>
      <dsp:spPr>
        <a:xfrm rot="10759457">
          <a:off x="3678893" y="3474644"/>
          <a:ext cx="275663" cy="44553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N" sz="1900" kern="1200"/>
        </a:p>
      </dsp:txBody>
      <dsp:txXfrm rot="10800000">
        <a:off x="3761589" y="3563263"/>
        <a:ext cx="192964" cy="267319"/>
      </dsp:txXfrm>
    </dsp:sp>
    <dsp:sp modelId="{C2EF2701-5F0A-4FC3-AA9B-314365BD1B13}">
      <dsp:nvSpPr>
        <dsp:cNvPr id="0" name=""/>
        <dsp:cNvSpPr/>
      </dsp:nvSpPr>
      <dsp:spPr>
        <a:xfrm>
          <a:off x="1623144" y="3051875"/>
          <a:ext cx="1925880" cy="1320099"/>
        </a:xfrm>
        <a:prstGeom prst="ellipse">
          <a:avLst/>
        </a:prstGeom>
        <a:solidFill>
          <a:schemeClr val="accent2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>
              <a:solidFill>
                <a:srgbClr val="660033"/>
              </a:solidFill>
            </a:rPr>
            <a:t>NON CORROSIVE.</a:t>
          </a:r>
          <a:endParaRPr lang="en-IN" sz="1800" kern="1200" dirty="0">
            <a:solidFill>
              <a:srgbClr val="660033"/>
            </a:solidFill>
          </a:endParaRPr>
        </a:p>
      </dsp:txBody>
      <dsp:txXfrm>
        <a:off x="1905183" y="3245199"/>
        <a:ext cx="1361802" cy="933451"/>
      </dsp:txXfrm>
    </dsp:sp>
    <dsp:sp modelId="{C93869F4-B9A0-4FCE-9C7F-C93DA9686322}">
      <dsp:nvSpPr>
        <dsp:cNvPr id="0" name=""/>
        <dsp:cNvSpPr/>
      </dsp:nvSpPr>
      <dsp:spPr>
        <a:xfrm rot="15363045">
          <a:off x="2195265" y="2555994"/>
          <a:ext cx="318066" cy="44553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N" sz="1900" kern="1200"/>
        </a:p>
      </dsp:txBody>
      <dsp:txXfrm rot="10800000">
        <a:off x="2254476" y="2691404"/>
        <a:ext cx="222646" cy="267319"/>
      </dsp:txXfrm>
    </dsp:sp>
    <dsp:sp modelId="{C81550C1-D5AB-4379-BFFD-4BE80DEE1134}">
      <dsp:nvSpPr>
        <dsp:cNvPr id="0" name=""/>
        <dsp:cNvSpPr/>
      </dsp:nvSpPr>
      <dsp:spPr>
        <a:xfrm>
          <a:off x="1027451" y="1166050"/>
          <a:ext cx="2180435" cy="1320099"/>
        </a:xfrm>
        <a:prstGeom prst="ellipse">
          <a:avLst/>
        </a:prstGeom>
        <a:solidFill>
          <a:schemeClr val="accent2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>
              <a:solidFill>
                <a:srgbClr val="660033"/>
              </a:solidFill>
            </a:rPr>
            <a:t>WASHABLE WITH WATER.</a:t>
          </a:r>
          <a:endParaRPr lang="en-IN" sz="1800" kern="1200" dirty="0">
            <a:solidFill>
              <a:srgbClr val="660033"/>
            </a:solidFill>
          </a:endParaRPr>
        </a:p>
      </dsp:txBody>
      <dsp:txXfrm>
        <a:off x="1346768" y="1359374"/>
        <a:ext cx="1541801" cy="933451"/>
      </dsp:txXfrm>
    </dsp:sp>
    <dsp:sp modelId="{9397FFBF-9DCF-4E04-8A28-ACB95E60C8B1}">
      <dsp:nvSpPr>
        <dsp:cNvPr id="0" name=""/>
        <dsp:cNvSpPr/>
      </dsp:nvSpPr>
      <dsp:spPr>
        <a:xfrm rot="19440000">
          <a:off x="2852275" y="1014165"/>
          <a:ext cx="152629" cy="44553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N" sz="1900" kern="1200"/>
        </a:p>
      </dsp:txBody>
      <dsp:txXfrm>
        <a:off x="2856647" y="1116729"/>
        <a:ext cx="106840" cy="26731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4207EA-C28E-45B1-8033-856EDD403E33}">
      <dsp:nvSpPr>
        <dsp:cNvPr id="0" name=""/>
        <dsp:cNvSpPr/>
      </dsp:nvSpPr>
      <dsp:spPr>
        <a:xfrm>
          <a:off x="0" y="4176461"/>
          <a:ext cx="6507468" cy="1374353"/>
        </a:xfrm>
        <a:prstGeom prst="rect">
          <a:avLst/>
        </a:prstGeom>
        <a:solidFill>
          <a:srgbClr val="66003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472" tIns="220472" rIns="220472" bIns="220472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b="1" kern="1200" dirty="0"/>
            <a:t>Physically screen off the CW Agents to avoid damage   </a:t>
          </a:r>
          <a:endParaRPr lang="en-IN" sz="3100" kern="1200" dirty="0"/>
        </a:p>
      </dsp:txBody>
      <dsp:txXfrm>
        <a:off x="0" y="4176461"/>
        <a:ext cx="6507468" cy="1374353"/>
      </dsp:txXfrm>
    </dsp:sp>
    <dsp:sp modelId="{A7FC50EE-163F-4EA4-B9DF-A3B10F4264C4}">
      <dsp:nvSpPr>
        <dsp:cNvPr id="0" name=""/>
        <dsp:cNvSpPr/>
      </dsp:nvSpPr>
      <dsp:spPr>
        <a:xfrm rot="10800000">
          <a:off x="0" y="2094123"/>
          <a:ext cx="6507468" cy="2113755"/>
        </a:xfrm>
        <a:prstGeom prst="upArrowCallout">
          <a:avLst/>
        </a:prstGeom>
        <a:solidFill>
          <a:schemeClr val="accent3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472" tIns="220472" rIns="220472" bIns="220472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b="1" kern="1200" dirty="0"/>
            <a:t>Physically removal of CW agents by Absorption, washing or evaporation .</a:t>
          </a:r>
          <a:endParaRPr lang="en-IN" sz="3100" kern="1200" dirty="0"/>
        </a:p>
      </dsp:txBody>
      <dsp:txXfrm rot="10800000">
        <a:off x="0" y="2094123"/>
        <a:ext cx="6507468" cy="1373455"/>
      </dsp:txXfrm>
    </dsp:sp>
    <dsp:sp modelId="{42FF8385-F659-4FA6-8DE4-8B643E3F633F}">
      <dsp:nvSpPr>
        <dsp:cNvPr id="0" name=""/>
        <dsp:cNvSpPr/>
      </dsp:nvSpPr>
      <dsp:spPr>
        <a:xfrm rot="10800000">
          <a:off x="0" y="0"/>
          <a:ext cx="6507468" cy="2113755"/>
        </a:xfrm>
        <a:prstGeom prst="upArrowCallout">
          <a:avLst/>
        </a:prstGeom>
        <a:solidFill>
          <a:schemeClr val="accent2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472" tIns="220472" rIns="220472" bIns="220472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b="1" kern="1200" dirty="0"/>
            <a:t>Destroy CW Agents by chemically modifying them .</a:t>
          </a:r>
          <a:endParaRPr lang="en-IN" sz="3100" kern="1200" dirty="0"/>
        </a:p>
      </dsp:txBody>
      <dsp:txXfrm rot="10800000">
        <a:off x="0" y="0"/>
        <a:ext cx="6507468" cy="137345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#2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8C56C8-977C-487D-879B-56CBF41D2E07}" type="datetimeFigureOut">
              <a:rPr lang="en-IN" smtClean="0"/>
              <a:t>17-12-2025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DA87BD-38B9-4ED4-8A8B-B41C57022C4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262334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Notes Placeholder 2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en-IN" altLang="en-US"/>
          </a:p>
        </p:txBody>
      </p:sp>
      <p:sp>
        <p:nvSpPr>
          <p:cNvPr id="9220" name="Slide Number Placeholder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/>
          <a:lstStyle>
            <a:lvl1pPr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fld id="{D7C4F033-5BE0-4488-BD9F-A194B369BDD9}" type="slidenum">
              <a:rPr lang="en-IN" altLang="en-US" smtClean="0"/>
              <a:t>2</a:t>
            </a:fld>
            <a:endParaRPr lang="en-IN" altLang="en-US"/>
          </a:p>
        </p:txBody>
      </p:sp>
    </p:spTree>
    <p:extLst>
      <p:ext uri="{BB962C8B-B14F-4D97-AF65-F5344CB8AC3E}">
        <p14:creationId xmlns:p14="http://schemas.microsoft.com/office/powerpoint/2010/main" val="6797999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3846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65D2B-52F6-4C70-B263-2FF01B7D77D5}" type="datetimeFigureOut">
              <a:rPr lang="en-IN" smtClean="0"/>
              <a:t>17-12-2025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766EF-B01C-4F0E-9EA0-126EA2E098BB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65D2B-52F6-4C70-B263-2FF01B7D77D5}" type="datetimeFigureOut">
              <a:rPr lang="en-IN" smtClean="0"/>
              <a:t>17-12-2025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766EF-B01C-4F0E-9EA0-126EA2E098BB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65D2B-52F6-4C70-B263-2FF01B7D77D5}" type="datetimeFigureOut">
              <a:rPr lang="en-IN" smtClean="0"/>
              <a:t>17-12-2025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766EF-B01C-4F0E-9EA0-126EA2E098BB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efault 01" type="tx">
  <p:cSld name="Default 01">
    <p:bg>
      <p:bgPr>
        <a:solidFill>
          <a:srgbClr val="FFFFFF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/>
        </p:nvSpPr>
        <p:spPr>
          <a:xfrm>
            <a:off x="301195" y="6438419"/>
            <a:ext cx="2321279" cy="2637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9125" tIns="39125" rIns="39125" bIns="39125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rgbClr val="535353"/>
                </a:solidFill>
                <a:latin typeface="Open Sans SemiBold"/>
                <a:ea typeface="Open Sans SemiBold"/>
                <a:cs typeface="Open Sans SemiBold"/>
                <a:sym typeface="Open Sans SemiBold"/>
              </a:rPr>
              <a:t>PEER | CSSR | INDIA</a:t>
            </a:r>
          </a:p>
        </p:txBody>
      </p:sp>
      <p:sp>
        <p:nvSpPr>
          <p:cNvPr id="17" name="Google Shape;17;p2"/>
          <p:cNvSpPr/>
          <p:nvPr/>
        </p:nvSpPr>
        <p:spPr>
          <a:xfrm>
            <a:off x="508000" y="6756400"/>
            <a:ext cx="1907669" cy="1016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 spcFirstLastPara="1" wrap="square" lIns="39125" tIns="39125" rIns="39125" bIns="391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00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18" name="Google Shape;18;p2"/>
          <p:cNvSpPr txBox="1"/>
          <p:nvPr/>
        </p:nvSpPr>
        <p:spPr>
          <a:xfrm>
            <a:off x="10757568" y="6406669"/>
            <a:ext cx="697166" cy="3098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9125" tIns="39125" rIns="39125" bIns="39125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1">
                <a:solidFill>
                  <a:srgbClr val="535353"/>
                </a:solidFill>
                <a:latin typeface="Open Sans"/>
                <a:ea typeface="Open Sans"/>
                <a:cs typeface="Open Sans"/>
                <a:sym typeface="Open Sans"/>
              </a:rPr>
              <a:t>PPT 2 -</a:t>
            </a:r>
          </a:p>
        </p:txBody>
      </p:sp>
      <p:sp>
        <p:nvSpPr>
          <p:cNvPr id="19" name="Google Shape;19;p2"/>
          <p:cNvSpPr/>
          <p:nvPr/>
        </p:nvSpPr>
        <p:spPr>
          <a:xfrm>
            <a:off x="10769600" y="6756400"/>
            <a:ext cx="939800" cy="1016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 spcFirstLastPara="1" wrap="square" lIns="39125" tIns="39125" rIns="39125" bIns="391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00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11384562" y="6406669"/>
            <a:ext cx="302110" cy="338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8275" tIns="78275" rIns="78275" bIns="78275" anchor="t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 sz="1500" b="1">
                <a:solidFill>
                  <a:srgbClr val="535353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lvl="1" indent="0" algn="ctr">
              <a:spcBef>
                <a:spcPts val="0"/>
              </a:spcBef>
              <a:buNone/>
              <a:defRPr sz="1500" b="1">
                <a:solidFill>
                  <a:srgbClr val="535353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lvl="2" indent="0" algn="ctr">
              <a:spcBef>
                <a:spcPts val="0"/>
              </a:spcBef>
              <a:buNone/>
              <a:defRPr sz="1500" b="1">
                <a:solidFill>
                  <a:srgbClr val="535353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lvl="3" indent="0" algn="ctr">
              <a:spcBef>
                <a:spcPts val="0"/>
              </a:spcBef>
              <a:buNone/>
              <a:defRPr sz="1500" b="1">
                <a:solidFill>
                  <a:srgbClr val="535353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lvl="4" indent="0" algn="ctr">
              <a:spcBef>
                <a:spcPts val="0"/>
              </a:spcBef>
              <a:buNone/>
              <a:defRPr sz="1500" b="1">
                <a:solidFill>
                  <a:srgbClr val="535353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lvl="5" indent="0" algn="ctr">
              <a:spcBef>
                <a:spcPts val="0"/>
              </a:spcBef>
              <a:buNone/>
              <a:defRPr sz="1500" b="1">
                <a:solidFill>
                  <a:srgbClr val="535353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lvl="6" indent="0" algn="ctr">
              <a:spcBef>
                <a:spcPts val="0"/>
              </a:spcBef>
              <a:buNone/>
              <a:defRPr sz="1500" b="1">
                <a:solidFill>
                  <a:srgbClr val="535353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lvl="7" indent="0" algn="ctr">
              <a:spcBef>
                <a:spcPts val="0"/>
              </a:spcBef>
              <a:buNone/>
              <a:defRPr sz="1500" b="1">
                <a:solidFill>
                  <a:srgbClr val="535353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lvl="8" indent="0" algn="ctr">
              <a:spcBef>
                <a:spcPts val="0"/>
              </a:spcBef>
              <a:buNone/>
              <a:defRPr sz="1500" b="1">
                <a:solidFill>
                  <a:srgbClr val="535353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i="0" u="none" strike="noStrike" cap="none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410" y="283029"/>
            <a:ext cx="1525361" cy="103976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1_Picture with Caption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 panose="020F0502020204030204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65D2B-52F6-4C70-B263-2FF01B7D77D5}" type="datetimeFigureOut">
              <a:rPr lang="en-IN" smtClean="0"/>
              <a:t>17-12-2025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766EF-B01C-4F0E-9EA0-126EA2E098BB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65D2B-52F6-4C70-B263-2FF01B7D77D5}" type="datetimeFigureOut">
              <a:rPr lang="en-IN" smtClean="0"/>
              <a:t>17-12-2025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766EF-B01C-4F0E-9EA0-126EA2E098BB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65D2B-52F6-4C70-B263-2FF01B7D77D5}" type="datetimeFigureOut">
              <a:rPr lang="en-IN" smtClean="0"/>
              <a:t>17-12-2025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766EF-B01C-4F0E-9EA0-126EA2E098BB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65D2B-52F6-4C70-B263-2FF01B7D77D5}" type="datetimeFigureOut">
              <a:rPr lang="en-IN" smtClean="0"/>
              <a:t>17-12-2025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766EF-B01C-4F0E-9EA0-126EA2E098BB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65D2B-52F6-4C70-B263-2FF01B7D77D5}" type="datetimeFigureOut">
              <a:rPr lang="en-IN" smtClean="0"/>
              <a:t>17-12-2025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766EF-B01C-4F0E-9EA0-126EA2E098BB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65D2B-52F6-4C70-B263-2FF01B7D77D5}" type="datetimeFigureOut">
              <a:rPr lang="en-IN" smtClean="0"/>
              <a:t>17-12-2025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766EF-B01C-4F0E-9EA0-126EA2E098BB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65D2B-52F6-4C70-B263-2FF01B7D77D5}" type="datetimeFigureOut">
              <a:rPr lang="en-IN" smtClean="0"/>
              <a:t>17-12-2025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766EF-B01C-4F0E-9EA0-126EA2E098BB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65D2B-52F6-4C70-B263-2FF01B7D77D5}" type="datetimeFigureOut">
              <a:rPr lang="en-IN" smtClean="0"/>
              <a:t>17-12-2025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766EF-B01C-4F0E-9EA0-126EA2E098BB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165D2B-52F6-4C70-B263-2FF01B7D77D5}" type="datetimeFigureOut">
              <a:rPr lang="en-IN" smtClean="0"/>
              <a:t>17-12-2025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7766EF-B01C-4F0E-9EA0-126EA2E098BB}" type="slidenum">
              <a:rPr lang="en-IN" smtClean="0"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6.png"/><Relationship Id="rId4" Type="http://schemas.openxmlformats.org/officeDocument/2006/relationships/image" Target="../media/image13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3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4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diagramLayout" Target="../diagrams/layout2.xml"/><Relationship Id="rId7" Type="http://schemas.openxmlformats.org/officeDocument/2006/relationships/image" Target="../media/image4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5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11.jpeg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6988"/>
            <a:ext cx="12192000" cy="685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1919536" y="404664"/>
            <a:ext cx="8302150" cy="6453336"/>
          </a:xfrm>
          <a:prstGeom prst="rect">
            <a:avLst/>
          </a:prstGeom>
          <a:noFill/>
          <a:ln>
            <a:solidFill>
              <a:schemeClr val="accent4">
                <a:lumMod val="75000"/>
              </a:schemeClr>
            </a:solidFill>
          </a:ln>
          <a:effectLst>
            <a:softEdge rad="1270000"/>
          </a:effectLst>
        </p:spPr>
        <p:txBody>
          <a:bodyPr spcFirstLastPara="1" wrap="none">
            <a:prstTxWarp prst="textArchUp">
              <a:avLst>
                <a:gd name="adj" fmla="val 10800000"/>
              </a:avLst>
            </a:prstTxWarp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IN" sz="96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+mn-lt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878330"/>
            <a:ext cx="7676515" cy="1348740"/>
          </a:xfrm>
          <a:prstGeom prst="rect">
            <a:avLst/>
          </a:prstGeom>
        </p:spPr>
      </p:pic>
      <p:pic>
        <p:nvPicPr>
          <p:cNvPr id="7" name="object 4"/>
          <p:cNvPicPr/>
          <p:nvPr/>
        </p:nvPicPr>
        <p:blipFill rotWithShape="1">
          <a:blip r:embed="rId4" cstate="print"/>
          <a:srcRect r="21695"/>
          <a:stretch>
            <a:fillRect/>
          </a:stretch>
        </p:blipFill>
        <p:spPr>
          <a:xfrm>
            <a:off x="10741032" y="27603"/>
            <a:ext cx="1436668" cy="108887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4651" y="117884"/>
            <a:ext cx="1384533" cy="941482"/>
          </a:xfrm>
          <a:prstGeom prst="rect">
            <a:avLst/>
          </a:prstGeom>
        </p:spPr>
      </p:pic>
      <p:pic>
        <p:nvPicPr>
          <p:cNvPr id="9" name="Picture 2" descr="Federal Emergency Management Agency (FEMA) Chemical, Biological,  Radiological, and Nuclear (CBRN) Office: Chemical Portfolio Ove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8961" y="0"/>
            <a:ext cx="1848682" cy="18486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5600889"/>
            <a:ext cx="12192000" cy="1261872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68275" y="1920875"/>
            <a:ext cx="9868535" cy="1062355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hi-IN" sz="44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रासायनिक आपातकालीन स्थिति – </a:t>
            </a:r>
          </a:p>
          <a:p>
            <a:pPr algn="ctr"/>
            <a:r>
              <a:rPr lang="hi-IN" sz="44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डिकॉन्टैमिनेशन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7B0FFD0-DCCD-DD25-B288-3AE1EA898933}"/>
              </a:ext>
            </a:extLst>
          </p:cNvPr>
          <p:cNvSpPr txBox="1"/>
          <p:nvPr/>
        </p:nvSpPr>
        <p:spPr>
          <a:xfrm>
            <a:off x="7676515" y="6056280"/>
            <a:ext cx="6177914" cy="610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hi-IN" sz="3200" b="1" dirty="0">
                <a:effectLst/>
                <a:latin typeface="Kruti Dev 092" pitchFamily="2" charset="0"/>
                <a:ea typeface="Calibri" panose="020F0502020204030204" pitchFamily="34" charset="0"/>
                <a:cs typeface="Mangal" panose="02040503050203030202" pitchFamily="18" charset="0"/>
              </a:rPr>
              <a:t>सिपाही/</a:t>
            </a:r>
            <a:r>
              <a:rPr lang="hi-IN" sz="3200" b="1" dirty="0" err="1">
                <a:effectLst/>
                <a:latin typeface="Kruti Dev 092" pitchFamily="2" charset="0"/>
                <a:ea typeface="Calibri" panose="020F0502020204030204" pitchFamily="34" charset="0"/>
                <a:cs typeface="Mangal" panose="02040503050203030202" pitchFamily="18" charset="0"/>
              </a:rPr>
              <a:t>जीडी</a:t>
            </a:r>
            <a:r>
              <a:rPr lang="hi-IN" sz="3200" b="1" dirty="0">
                <a:effectLst/>
                <a:latin typeface="Kruti Dev 092" pitchFamily="2" charset="0"/>
                <a:ea typeface="Calibri" panose="020F0502020204030204" pitchFamily="34" charset="0"/>
                <a:cs typeface="Mangal" panose="02040503050203030202" pitchFamily="18" charset="0"/>
              </a:rPr>
              <a:t> पवित्र </a:t>
            </a:r>
            <a:r>
              <a:rPr lang="hi-IN" sz="3200" b="1" dirty="0" err="1">
                <a:effectLst/>
                <a:latin typeface="Kruti Dev 092" pitchFamily="2" charset="0"/>
                <a:ea typeface="Calibri" panose="020F0502020204030204" pitchFamily="34" charset="0"/>
                <a:cs typeface="Mangal" panose="02040503050203030202" pitchFamily="18" charset="0"/>
              </a:rPr>
              <a:t>मण्‍डल</a:t>
            </a:r>
            <a:endParaRPr lang="en-IN" sz="4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4959350" y="1245870"/>
            <a:ext cx="6958965" cy="474281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marL="571500" indent="-571500">
              <a:lnSpc>
                <a:spcPct val="107000"/>
              </a:lnSpc>
              <a:spcAft>
                <a:spcPts val="800"/>
              </a:spcAft>
              <a:buFont typeface="Wingdings" panose="05000000000000000000" charset="0"/>
              <a:buChar char="Ø"/>
            </a:pPr>
            <a:r>
              <a:rPr lang="hi-IN" sz="4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व्यक्तिगत डिकॉन्टैमिनेशन किट</a:t>
            </a:r>
            <a:endParaRPr lang="en-IN" sz="44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571500" indent="-571500">
              <a:lnSpc>
                <a:spcPct val="107000"/>
              </a:lnSpc>
              <a:spcAft>
                <a:spcPts val="800"/>
              </a:spcAft>
              <a:buFont typeface="Wingdings" panose="05000000000000000000" charset="0"/>
              <a:buChar char="Ø"/>
            </a:pPr>
            <a:r>
              <a:rPr lang="hi-IN" sz="4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इसमें </a:t>
            </a:r>
            <a:r>
              <a:rPr lang="en-IN" sz="4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20</a:t>
            </a:r>
            <a:r>
              <a:rPr lang="hi-IN" sz="4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 ग्राम सक्रिय अवशोषक पाउडर होता है</a:t>
            </a:r>
            <a:endParaRPr lang="en-IN" sz="44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571500" indent="-571500">
              <a:lnSpc>
                <a:spcPct val="107000"/>
              </a:lnSpc>
              <a:spcAft>
                <a:spcPts val="800"/>
              </a:spcAft>
              <a:buFont typeface="Wingdings" panose="05000000000000000000" charset="0"/>
              <a:buChar char="Ø"/>
            </a:pPr>
            <a:r>
              <a:rPr lang="hi-IN" sz="4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त्वचा पर सीडब्ल्यू एजेंट्स (</a:t>
            </a:r>
            <a:r>
              <a:rPr lang="en-IN" sz="4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CW Agents) </a:t>
            </a:r>
            <a:r>
              <a:rPr lang="hi-IN" sz="4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के विरुद्ध उपयोगी</a:t>
            </a:r>
            <a:endParaRPr lang="en-IN" sz="44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571500" indent="-571500">
              <a:lnSpc>
                <a:spcPct val="107000"/>
              </a:lnSpc>
              <a:spcAft>
                <a:spcPts val="800"/>
              </a:spcAft>
              <a:buFont typeface="Wingdings" panose="05000000000000000000" charset="0"/>
              <a:buChar char="Ø"/>
            </a:pPr>
            <a:r>
              <a:rPr lang="hi-IN" sz="4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सभी प्रकार के सीडब्ल्यू एजेंट्स पर प्रभावी</a:t>
            </a:r>
          </a:p>
        </p:txBody>
      </p:sp>
      <p:pic>
        <p:nvPicPr>
          <p:cNvPr id="4" name="object 4"/>
          <p:cNvPicPr/>
          <p:nvPr/>
        </p:nvPicPr>
        <p:blipFill rotWithShape="1">
          <a:blip r:embed="rId2" cstate="print"/>
          <a:srcRect r="21695"/>
          <a:stretch>
            <a:fillRect/>
          </a:stretch>
        </p:blipFill>
        <p:spPr>
          <a:xfrm>
            <a:off x="10741032" y="27603"/>
            <a:ext cx="1436668" cy="108887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4651" y="117884"/>
            <a:ext cx="1384533" cy="941482"/>
          </a:xfrm>
          <a:prstGeom prst="rect">
            <a:avLst/>
          </a:prstGeom>
        </p:spPr>
      </p:pic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124460" y="2493645"/>
            <a:ext cx="4431665" cy="185864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hi-IN" sz="4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भौतिक डिकॉन्टैमिनेशन </a:t>
            </a:r>
          </a:p>
          <a:p>
            <a:pPr>
              <a:defRPr/>
            </a:pPr>
            <a:r>
              <a:rPr lang="hi-IN" sz="4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(</a:t>
            </a:r>
            <a:r>
              <a:rPr lang="en-IN" sz="4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PDK-1)</a:t>
            </a:r>
            <a:endParaRPr lang="en-IN" altLang="en-US" sz="44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  <a:sym typeface="+mn-ea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5995555" y="1245917"/>
            <a:ext cx="5922817" cy="435038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Wingdings" panose="05000000000000000000" charset="0"/>
              <a:buChar char="Ø"/>
            </a:pPr>
            <a:r>
              <a:rPr lang="hi-IN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यह भी </a:t>
            </a:r>
            <a:r>
              <a:rPr lang="en-IN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PDK-1</a:t>
            </a:r>
            <a:r>
              <a:rPr lang="hi-IN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 जैसा व्यक्तिगत किट है</a:t>
            </a:r>
            <a:endParaRPr lang="en-IN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Wingdings" panose="05000000000000000000" charset="0"/>
              <a:buChar char="Ø"/>
            </a:pPr>
            <a:r>
              <a:rPr lang="hi-IN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इसमें </a:t>
            </a:r>
            <a:r>
              <a:rPr lang="en-IN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80</a:t>
            </a:r>
            <a:r>
              <a:rPr lang="hi-IN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 ग्राम अवशोषक पाउडर होता है</a:t>
            </a:r>
            <a:endParaRPr lang="en-IN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Wingdings" panose="05000000000000000000" charset="0"/>
              <a:buChar char="Ø"/>
            </a:pPr>
            <a:r>
              <a:rPr lang="hi-IN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सभी प्रकार के </a:t>
            </a:r>
            <a:r>
              <a:rPr lang="en-IN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CW </a:t>
            </a:r>
            <a:r>
              <a:rPr lang="hi-IN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एजेंट्स पर प्रभावी</a:t>
            </a:r>
            <a:endParaRPr lang="en-IN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Wingdings" panose="05000000000000000000" charset="0"/>
              <a:buChar char="Ø"/>
            </a:pPr>
            <a:r>
              <a:rPr lang="hi-IN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कपड़ों और उपकरणों की डिकॉन्टैमिनेशन में उपयोगी</a:t>
            </a:r>
          </a:p>
        </p:txBody>
      </p:sp>
      <p:pic>
        <p:nvPicPr>
          <p:cNvPr id="4" name="object 4"/>
          <p:cNvPicPr/>
          <p:nvPr/>
        </p:nvPicPr>
        <p:blipFill rotWithShape="1">
          <a:blip r:embed="rId2" cstate="print"/>
          <a:srcRect r="21695"/>
          <a:stretch>
            <a:fillRect/>
          </a:stretch>
        </p:blipFill>
        <p:spPr>
          <a:xfrm>
            <a:off x="10741032" y="27603"/>
            <a:ext cx="1436668" cy="108887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4651" y="117884"/>
            <a:ext cx="1384533" cy="941482"/>
          </a:xfrm>
          <a:prstGeom prst="rect">
            <a:avLst/>
          </a:prstGeom>
        </p:spPr>
      </p:pic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124692" y="2493821"/>
            <a:ext cx="5715000" cy="1858674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hi-IN" sz="4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भौतिक डिकॉन्टैमिनेशन </a:t>
            </a:r>
          </a:p>
          <a:p>
            <a:pPr>
              <a:defRPr/>
            </a:pPr>
            <a:r>
              <a:rPr lang="hi-IN" sz="4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(</a:t>
            </a:r>
            <a:r>
              <a:rPr lang="en-IN" sz="4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PDK-2)</a:t>
            </a:r>
            <a:endParaRPr lang="en-IN" altLang="en-US" sz="44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  <a:sym typeface="+mn-ea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5862320" y="1863725"/>
            <a:ext cx="4763135" cy="293052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marL="571500" indent="-571500">
              <a:lnSpc>
                <a:spcPct val="107000"/>
              </a:lnSpc>
              <a:spcAft>
                <a:spcPts val="800"/>
              </a:spcAft>
              <a:buFont typeface="Wingdings" panose="05000000000000000000" charset="0"/>
              <a:buChar char="Ø"/>
            </a:pPr>
            <a:r>
              <a:rPr lang="hi-IN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सबसे सस्ता</a:t>
            </a:r>
            <a:endParaRPr lang="en-IN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571500" indent="-571500">
              <a:lnSpc>
                <a:spcPct val="107000"/>
              </a:lnSpc>
              <a:spcAft>
                <a:spcPts val="800"/>
              </a:spcAft>
              <a:buFont typeface="Wingdings" panose="05000000000000000000" charset="0"/>
              <a:buChar char="Ø"/>
            </a:pPr>
            <a:r>
              <a:rPr lang="hi-IN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सभी प्रकार के </a:t>
            </a:r>
            <a:r>
              <a:rPr lang="en-IN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CW </a:t>
            </a:r>
            <a:r>
              <a:rPr lang="hi-IN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एजेंट्स के लिए उपयोगी</a:t>
            </a:r>
            <a:endParaRPr lang="en-IN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571500" indent="-571500">
              <a:lnSpc>
                <a:spcPct val="107000"/>
              </a:lnSpc>
              <a:spcAft>
                <a:spcPts val="800"/>
              </a:spcAft>
              <a:buFont typeface="Wingdings" panose="05000000000000000000" charset="0"/>
              <a:buChar char="Ø"/>
            </a:pPr>
            <a:r>
              <a:rPr lang="hi-IN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आसानी से उपलब्ध</a:t>
            </a:r>
            <a:endParaRPr lang="en-IN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  <p:sp>
        <p:nvSpPr>
          <p:cNvPr id="21507" name="Text Box 5"/>
          <p:cNvSpPr txBox="1">
            <a:spLocks noChangeArrowheads="1"/>
          </p:cNvSpPr>
          <p:nvPr/>
        </p:nvSpPr>
        <p:spPr bwMode="auto">
          <a:xfrm>
            <a:off x="997529" y="2680423"/>
            <a:ext cx="4166755" cy="132207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hi-IN" sz="40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भौतिक डिकॉन्टैमिनेशन के लाभ</a:t>
            </a:r>
            <a:endParaRPr lang="hi-IN" altLang="en-US" sz="40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Kokila" panose="020B0604020202020204" pitchFamily="34" charset="0"/>
              <a:sym typeface="+mn-ea"/>
            </a:endParaRPr>
          </a:p>
        </p:txBody>
      </p:sp>
      <p:pic>
        <p:nvPicPr>
          <p:cNvPr id="4" name="object 4"/>
          <p:cNvPicPr/>
          <p:nvPr/>
        </p:nvPicPr>
        <p:blipFill rotWithShape="1">
          <a:blip r:embed="rId2" cstate="print"/>
          <a:srcRect r="21695"/>
          <a:stretch>
            <a:fillRect/>
          </a:stretch>
        </p:blipFill>
        <p:spPr>
          <a:xfrm>
            <a:off x="10741032" y="27603"/>
            <a:ext cx="1436668" cy="108887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4651" y="117884"/>
            <a:ext cx="1384533" cy="941482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4"/>
          <p:cNvSpPr txBox="1">
            <a:spLocks noChangeArrowheads="1"/>
          </p:cNvSpPr>
          <p:nvPr/>
        </p:nvSpPr>
        <p:spPr bwMode="auto">
          <a:xfrm>
            <a:off x="2590800" y="152400"/>
            <a:ext cx="8077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4000" b="1">
              <a:solidFill>
                <a:srgbClr val="00FF00"/>
              </a:solidFill>
              <a:latin typeface="Tahoma" panose="020B0604030504040204" pitchFamily="34" charset="0"/>
            </a:endParaRPr>
          </a:p>
        </p:txBody>
      </p:sp>
      <p:sp>
        <p:nvSpPr>
          <p:cNvPr id="21510" name="Text Box 6"/>
          <p:cNvSpPr txBox="1">
            <a:spLocks noChangeArrowheads="1"/>
          </p:cNvSpPr>
          <p:nvPr/>
        </p:nvSpPr>
        <p:spPr bwMode="auto">
          <a:xfrm>
            <a:off x="5506720" y="1558925"/>
            <a:ext cx="6339205" cy="313372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hi-IN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रासायनिक विधियाँ क्यों उपयोग करें</a:t>
            </a:r>
            <a:r>
              <a:rPr lang="en-IN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?</a:t>
            </a:r>
            <a:endParaRPr lang="en-IN" sz="3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 </a:t>
            </a:r>
            <a:endParaRPr lang="en-IN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Wingdings" panose="05000000000000000000" charset="0"/>
              <a:buChar char="Ø"/>
            </a:pPr>
            <a:r>
              <a:rPr lang="en-IN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  </a:t>
            </a:r>
            <a:r>
              <a:rPr lang="hi-IN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अधिक विश्वसनीय</a:t>
            </a:r>
            <a:endParaRPr lang="en-IN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Wingdings" panose="05000000000000000000" charset="0"/>
              <a:buChar char="Ø"/>
            </a:pPr>
            <a:r>
              <a:rPr lang="en-IN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  </a:t>
            </a:r>
            <a:r>
              <a:rPr lang="hi-IN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अधिक प्रभावी</a:t>
            </a:r>
            <a:endParaRPr lang="en-IN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Wingdings" panose="05000000000000000000" charset="0"/>
              <a:buChar char="Ø"/>
            </a:pPr>
            <a:r>
              <a:rPr lang="en-IN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  CW </a:t>
            </a:r>
            <a:r>
              <a:rPr lang="hi-IN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एजेंट्स को हानिरहित उत्पादों में बदल देता है</a:t>
            </a:r>
            <a:endParaRPr lang="hi-IN" sz="3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Kokila" panose="020B0604020202020204" pitchFamily="34" charset="0"/>
              <a:sym typeface="+mn-ea"/>
            </a:endParaRPr>
          </a:p>
        </p:txBody>
      </p:sp>
      <p:sp>
        <p:nvSpPr>
          <p:cNvPr id="23557" name="Rectangle 8"/>
          <p:cNvSpPr>
            <a:spLocks noChangeArrowheads="1"/>
          </p:cNvSpPr>
          <p:nvPr/>
        </p:nvSpPr>
        <p:spPr bwMode="auto">
          <a:xfrm>
            <a:off x="342901" y="2536827"/>
            <a:ext cx="5164282" cy="7067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hi-IN" sz="40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रासायनिक  डिकॉन्टैमिनेशन</a:t>
            </a:r>
            <a:endParaRPr lang="en-US" altLang="en-US" sz="4000" b="1" dirty="0">
              <a:solidFill>
                <a:schemeClr val="tx1">
                  <a:lumMod val="85000"/>
                  <a:lumOff val="15000"/>
                </a:schemeClr>
              </a:solidFill>
              <a:latin typeface="Open Sans"/>
            </a:endParaRPr>
          </a:p>
        </p:txBody>
      </p:sp>
      <p:pic>
        <p:nvPicPr>
          <p:cNvPr id="6" name="object 4"/>
          <p:cNvPicPr/>
          <p:nvPr/>
        </p:nvPicPr>
        <p:blipFill rotWithShape="1">
          <a:blip r:embed="rId2" cstate="print"/>
          <a:srcRect r="21695"/>
          <a:stretch>
            <a:fillRect/>
          </a:stretch>
        </p:blipFill>
        <p:spPr>
          <a:xfrm>
            <a:off x="10741032" y="27603"/>
            <a:ext cx="1436668" cy="108887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4651" y="117884"/>
            <a:ext cx="1384533" cy="941482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2" name="Rectangle 14"/>
          <p:cNvSpPr>
            <a:spLocks noChangeArrowheads="1"/>
          </p:cNvSpPr>
          <p:nvPr/>
        </p:nvSpPr>
        <p:spPr bwMode="auto">
          <a:xfrm>
            <a:off x="6523990" y="1406525"/>
            <a:ext cx="4608830" cy="433705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>
              <a:lnSpc>
                <a:spcPct val="107000"/>
              </a:lnSpc>
              <a:spcAft>
                <a:spcPts val="800"/>
              </a:spcAft>
            </a:pPr>
            <a:endParaRPr lang="en-IN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  <a:sym typeface="+mn-ea"/>
            </a:endParaRPr>
          </a:p>
          <a:p>
            <a:pPr marL="571500" indent="-571500">
              <a:lnSpc>
                <a:spcPct val="107000"/>
              </a:lnSpc>
              <a:spcAft>
                <a:spcPts val="800"/>
              </a:spcAft>
              <a:buFont typeface="Wingdings" panose="05000000000000000000" charset="0"/>
              <a:buChar char="Ø"/>
            </a:pPr>
            <a:r>
              <a:rPr lang="en-IN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70%</a:t>
            </a:r>
            <a:r>
              <a:rPr lang="hi-IN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 डाइएथिलीनट्रायएमीन</a:t>
            </a:r>
            <a:endParaRPr lang="en-IN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571500" indent="-571500">
              <a:lnSpc>
                <a:spcPct val="107000"/>
              </a:lnSpc>
              <a:spcAft>
                <a:spcPts val="800"/>
              </a:spcAft>
              <a:buFont typeface="Wingdings" panose="05000000000000000000" charset="0"/>
              <a:buChar char="Ø"/>
            </a:pPr>
            <a:r>
              <a:rPr lang="en-IN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28%</a:t>
            </a:r>
            <a:r>
              <a:rPr lang="hi-IN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 सॉल्वेंट (एथिलीन ग्लाइकॉल)</a:t>
            </a:r>
            <a:endParaRPr lang="en-IN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571500" indent="-571500">
              <a:lnSpc>
                <a:spcPct val="107000"/>
              </a:lnSpc>
              <a:spcAft>
                <a:spcPts val="800"/>
              </a:spcAft>
              <a:buFont typeface="Wingdings" panose="05000000000000000000" charset="0"/>
              <a:buChar char="Ø"/>
            </a:pPr>
            <a:r>
              <a:rPr lang="en-IN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2%</a:t>
            </a:r>
            <a:r>
              <a:rPr lang="hi-IN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 सोडियम हाइड्रॉक्साइड</a:t>
            </a:r>
            <a:endParaRPr kumimoji="1" lang="hi-IN" altLang="ko-KR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Kokila" panose="020B0604020202020204" pitchFamily="34" charset="0"/>
              <a:sym typeface="+mn-ea"/>
            </a:endParaRPr>
          </a:p>
        </p:txBody>
      </p:sp>
      <p:sp>
        <p:nvSpPr>
          <p:cNvPr id="56336" name="Rectangle 16"/>
          <p:cNvSpPr>
            <a:spLocks noChangeArrowheads="1"/>
          </p:cNvSpPr>
          <p:nvPr/>
        </p:nvSpPr>
        <p:spPr bwMode="auto">
          <a:xfrm>
            <a:off x="1727274" y="2452253"/>
            <a:ext cx="3065780" cy="88138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4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DS2</a:t>
            </a:r>
            <a:r>
              <a:rPr lang="hi-IN" sz="4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 का मिश्रण</a:t>
            </a:r>
          </a:p>
        </p:txBody>
      </p:sp>
      <p:pic>
        <p:nvPicPr>
          <p:cNvPr id="16" name="object 4"/>
          <p:cNvPicPr/>
          <p:nvPr/>
        </p:nvPicPr>
        <p:blipFill rotWithShape="1">
          <a:blip r:embed="rId2" cstate="print"/>
          <a:srcRect r="21695"/>
          <a:stretch>
            <a:fillRect/>
          </a:stretch>
        </p:blipFill>
        <p:spPr>
          <a:xfrm>
            <a:off x="10741032" y="27603"/>
            <a:ext cx="1436668" cy="1088879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4651" y="117884"/>
            <a:ext cx="1384533" cy="941482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7" name="Text Box 5"/>
          <p:cNvSpPr txBox="1">
            <a:spLocks noChangeArrowheads="1"/>
          </p:cNvSpPr>
          <p:nvPr/>
        </p:nvSpPr>
        <p:spPr bwMode="auto">
          <a:xfrm>
            <a:off x="5078095" y="1269365"/>
            <a:ext cx="6694805" cy="538734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noAutofit/>
          </a:bodyPr>
          <a:lstStyle/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Wingdings" panose="05000000000000000000" charset="0"/>
              <a:buChar char="Ø"/>
            </a:pPr>
            <a:r>
              <a:rPr lang="hi-IN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उपकरण और क्षेत्रों को डिकॉन्टैमिनेट करने के लिए उपयोगी</a:t>
            </a:r>
            <a:endParaRPr lang="en-IN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Wingdings" panose="05000000000000000000" charset="0"/>
              <a:buChar char="Ø"/>
            </a:pPr>
            <a:r>
              <a:rPr lang="en-IN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30</a:t>
            </a:r>
            <a:r>
              <a:rPr lang="hi-IN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 मिनट में विषैले एजेंट्स को निष्क्रिय करता है</a:t>
            </a:r>
            <a:endParaRPr lang="en-IN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Wingdings" panose="05000000000000000000" charset="0"/>
              <a:buChar char="Ø"/>
            </a:pPr>
            <a:r>
              <a:rPr lang="en-IN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GB </a:t>
            </a:r>
            <a:r>
              <a:rPr lang="hi-IN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और </a:t>
            </a:r>
            <a:r>
              <a:rPr lang="en-IN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HD </a:t>
            </a:r>
            <a:r>
              <a:rPr lang="hi-IN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को </a:t>
            </a:r>
            <a:r>
              <a:rPr lang="en-IN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5</a:t>
            </a:r>
            <a:r>
              <a:rPr lang="hi-IN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 मिनट से भी कम समय में निष्क्रिय करता है</a:t>
            </a:r>
            <a:endParaRPr lang="en-IN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Wingdings" panose="05000000000000000000" charset="0"/>
              <a:buChar char="Ø"/>
            </a:pPr>
            <a:r>
              <a:rPr lang="en-IN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-26°C </a:t>
            </a:r>
            <a:r>
              <a:rPr lang="hi-IN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से अधिक तापमान पर उपयोग करें</a:t>
            </a:r>
            <a:endParaRPr lang="en-IN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Wingdings" panose="05000000000000000000" charset="0"/>
              <a:buChar char="Ø"/>
            </a:pPr>
            <a:r>
              <a:rPr lang="hi-IN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इसे पानी से धोकर हटाएँ</a:t>
            </a:r>
            <a:endParaRPr lang="en-IN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Wingdings" panose="05000000000000000000" charset="0"/>
              <a:buChar char="Ø"/>
            </a:pPr>
            <a:r>
              <a:rPr lang="hi-IN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कम इग्निशन प्वाइंट के कारण चल रहे इंजनों के पास उपयोग न करें</a:t>
            </a:r>
            <a:endParaRPr lang="en-IN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Wingdings" panose="05000000000000000000" charset="0"/>
              <a:buChar char="Ø"/>
            </a:pPr>
            <a:r>
              <a:rPr lang="hi-IN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ब्लीचिंग पाउडर के संपर्क में आने पर आग का खतरा</a:t>
            </a:r>
          </a:p>
        </p:txBody>
      </p:sp>
      <p:pic>
        <p:nvPicPr>
          <p:cNvPr id="4" name="object 4"/>
          <p:cNvPicPr/>
          <p:nvPr/>
        </p:nvPicPr>
        <p:blipFill rotWithShape="1">
          <a:blip r:embed="rId2" cstate="print"/>
          <a:srcRect r="21695"/>
          <a:stretch>
            <a:fillRect/>
          </a:stretch>
        </p:blipFill>
        <p:spPr>
          <a:xfrm>
            <a:off x="10741032" y="27603"/>
            <a:ext cx="1436668" cy="108887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4651" y="117884"/>
            <a:ext cx="1384533" cy="941482"/>
          </a:xfrm>
          <a:prstGeom prst="rect">
            <a:avLst/>
          </a:prstGeom>
        </p:spPr>
      </p:pic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342900" y="2536825"/>
            <a:ext cx="3909695" cy="14452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IN" sz="4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DS2</a:t>
            </a:r>
            <a:r>
              <a:rPr lang="hi-IN" sz="4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 डिकॉन्टैमिनेशन सॉल्यूशन</a:t>
            </a:r>
            <a:endParaRPr lang="hi-IN" altLang="en-US" sz="44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Kokila" panose="020B0604020202020204" pitchFamily="34" charset="0"/>
              <a:sym typeface="+mn-ea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4"/>
          <p:cNvSpPr txBox="1">
            <a:spLocks noChangeArrowheads="1"/>
          </p:cNvSpPr>
          <p:nvPr/>
        </p:nvSpPr>
        <p:spPr bwMode="auto">
          <a:xfrm>
            <a:off x="442595" y="1754505"/>
            <a:ext cx="3993515" cy="12376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noAutofit/>
          </a:bodyPr>
          <a:lstStyle>
            <a:lvl1pPr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4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DS2</a:t>
            </a:r>
            <a:r>
              <a:rPr lang="hi-IN" sz="4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 के फायदे</a:t>
            </a:r>
            <a:endParaRPr lang="hi-IN" altLang="en-US" sz="44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Kokila" panose="020B0604020202020204" pitchFamily="34" charset="0"/>
              <a:sym typeface="+mn-ea"/>
            </a:endParaRPr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5153660" y="1371600"/>
            <a:ext cx="6525260" cy="179197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</a:ln>
          <a:effectLst/>
        </p:spPr>
        <p:txBody>
          <a:bodyPr wrap="square">
            <a:noAutofit/>
          </a:bodyPr>
          <a:lstStyle/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Wingdings" panose="05000000000000000000" charset="0"/>
              <a:buChar char="Ø"/>
            </a:pPr>
            <a:r>
              <a:rPr lang="hi-IN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तुरंत उपयोग के लिए तैयार</a:t>
            </a:r>
            <a:endParaRPr lang="en-IN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Wingdings" panose="05000000000000000000" charset="0"/>
              <a:buChar char="Ø"/>
            </a:pPr>
            <a:r>
              <a:rPr lang="hi-IN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लंबे समय तक सुरक्षित रखा जा सकता है</a:t>
            </a:r>
            <a:endParaRPr lang="en-IN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Wingdings" panose="05000000000000000000" charset="0"/>
              <a:buChar char="Ø"/>
            </a:pPr>
            <a:r>
              <a:rPr lang="hi-IN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विस्तृत तापमान सीमा में प्रभावी</a:t>
            </a:r>
            <a:r>
              <a:rPr lang="en-US" sz="2800" dirty="0">
                <a:latin typeface="Open Sans"/>
              </a:rPr>
              <a:t>                    </a:t>
            </a:r>
          </a:p>
          <a:p>
            <a:pPr marL="627380" indent="-627380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Pct val="75000"/>
              <a:defRPr/>
            </a:pP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                       </a:t>
            </a:r>
            <a:endParaRPr lang="en-US" dirty="0">
              <a:latin typeface="+mn-lt"/>
            </a:endParaRPr>
          </a:p>
        </p:txBody>
      </p:sp>
      <p:sp>
        <p:nvSpPr>
          <p:cNvPr id="26630" name="Text Box 6"/>
          <p:cNvSpPr txBox="1">
            <a:spLocks noChangeArrowheads="1"/>
          </p:cNvSpPr>
          <p:nvPr/>
        </p:nvSpPr>
        <p:spPr bwMode="auto">
          <a:xfrm>
            <a:off x="5184775" y="4765675"/>
            <a:ext cx="4748530" cy="1313180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 w="9525">
            <a:noFill/>
            <a:miter lim="800000"/>
          </a:ln>
          <a:effectLst/>
        </p:spPr>
        <p:txBody>
          <a:bodyPr wrap="square">
            <a:noAutofit/>
          </a:bodyPr>
          <a:lstStyle/>
          <a:p>
            <a:pPr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Pct val="75000"/>
              <a:defRPr/>
            </a:pPr>
            <a:r>
              <a:rPr lang="hi-IN" altLang="en-US" sz="2800" dirty="0">
                <a:latin typeface="Open Sans"/>
              </a:rPr>
              <a:t>पैंट और प्लास्टिक को नुकसान पहुचाता है </a:t>
            </a:r>
          </a:p>
        </p:txBody>
      </p:sp>
      <p:sp>
        <p:nvSpPr>
          <p:cNvPr id="26631" name="Text Box 7"/>
          <p:cNvSpPr txBox="1">
            <a:spLocks noChangeArrowheads="1"/>
          </p:cNvSpPr>
          <p:nvPr/>
        </p:nvSpPr>
        <p:spPr bwMode="auto">
          <a:xfrm>
            <a:off x="301625" y="4665345"/>
            <a:ext cx="4624070" cy="127889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</a:ln>
          <a:effectLst/>
        </p:spPr>
        <p:txBody>
          <a:bodyPr wrap="square">
            <a:noAutofit/>
          </a:bodyPr>
          <a:lstStyle/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4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DS2</a:t>
            </a:r>
            <a:r>
              <a:rPr lang="hi-IN" sz="4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 के नुकसान</a:t>
            </a:r>
          </a:p>
        </p:txBody>
      </p:sp>
      <p:pic>
        <p:nvPicPr>
          <p:cNvPr id="6" name="object 4"/>
          <p:cNvPicPr/>
          <p:nvPr/>
        </p:nvPicPr>
        <p:blipFill rotWithShape="1">
          <a:blip r:embed="rId2" cstate="print"/>
          <a:srcRect r="21695"/>
          <a:stretch>
            <a:fillRect/>
          </a:stretch>
        </p:blipFill>
        <p:spPr>
          <a:xfrm>
            <a:off x="10741032" y="27603"/>
            <a:ext cx="1436668" cy="108887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4651" y="117884"/>
            <a:ext cx="1384533" cy="941482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5"/>
          <p:cNvSpPr txBox="1">
            <a:spLocks noChangeArrowheads="1"/>
          </p:cNvSpPr>
          <p:nvPr/>
        </p:nvSpPr>
        <p:spPr bwMode="auto">
          <a:xfrm>
            <a:off x="523240" y="2320925"/>
            <a:ext cx="5483225" cy="22529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noAutofit/>
          </a:bodyPr>
          <a:lstStyle>
            <a:lvl1pPr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hi-IN" sz="40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व्यक्तिगत डिकॉन्टैमिनेशन किट (</a:t>
            </a:r>
            <a:r>
              <a:rPr lang="en-IN" sz="40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PDK) – M258A</a:t>
            </a:r>
            <a:r>
              <a:rPr lang="hi-IN" altLang="en-IN" sz="40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I</a:t>
            </a:r>
            <a:r>
              <a:rPr lang="hi-IN" sz="40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 और </a:t>
            </a:r>
            <a:r>
              <a:rPr lang="en-IN" sz="40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M280</a:t>
            </a:r>
            <a:endParaRPr lang="en-IN" altLang="en-US" sz="40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  <a:sym typeface="+mn-ea"/>
            </a:endParaRPr>
          </a:p>
        </p:txBody>
      </p:sp>
      <p:sp>
        <p:nvSpPr>
          <p:cNvPr id="24583" name="Text Box 7"/>
          <p:cNvSpPr txBox="1">
            <a:spLocks noChangeArrowheads="1"/>
          </p:cNvSpPr>
          <p:nvPr/>
        </p:nvSpPr>
        <p:spPr bwMode="auto">
          <a:xfrm>
            <a:off x="6276340" y="1116330"/>
            <a:ext cx="5600700" cy="562165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noFill/>
            <a:miter lim="800000"/>
          </a:ln>
          <a:effectLst/>
        </p:spPr>
        <p:txBody>
          <a:bodyPr wrap="square">
            <a:noAutofit/>
          </a:bodyPr>
          <a:lstStyle/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800" dirty="0">
                <a:latin typeface="Open Sans"/>
              </a:rPr>
              <a:t>*</a:t>
            </a:r>
            <a:r>
              <a:rPr lang="hi-IN" sz="28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सक्रिय तत्व</a:t>
            </a:r>
            <a:endParaRPr lang="en-IN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Wingdings" panose="05000000000000000000" charset="0"/>
              <a:buChar char="Ø"/>
            </a:pPr>
            <a:r>
              <a:rPr lang="hi-IN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एथेनॉल – </a:t>
            </a:r>
            <a:r>
              <a:rPr lang="en-IN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72%</a:t>
            </a:r>
            <a:endParaRPr lang="en-IN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Wingdings" panose="05000000000000000000" charset="0"/>
              <a:buChar char="Ø"/>
            </a:pPr>
            <a:r>
              <a:rPr lang="hi-IN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फिनॉल – </a:t>
            </a:r>
            <a:r>
              <a:rPr lang="en-IN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10%</a:t>
            </a:r>
            <a:endParaRPr lang="en-IN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Wingdings" panose="05000000000000000000" charset="0"/>
              <a:buChar char="Ø"/>
            </a:pPr>
            <a:r>
              <a:rPr lang="en-IN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NaOH – 5%</a:t>
            </a:r>
            <a:endParaRPr lang="en-IN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Wingdings" panose="05000000000000000000" charset="0"/>
              <a:buChar char="Ø"/>
            </a:pPr>
            <a:r>
              <a:rPr lang="hi-IN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अमोनिया – </a:t>
            </a:r>
            <a:r>
              <a:rPr lang="en-IN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0.2%</a:t>
            </a:r>
            <a:endParaRPr lang="en-IN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Wingdings" panose="05000000000000000000" charset="0"/>
              <a:buChar char="Ø"/>
            </a:pPr>
            <a:r>
              <a:rPr lang="hi-IN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पानी – </a:t>
            </a:r>
            <a:r>
              <a:rPr lang="en-IN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12%</a:t>
            </a:r>
            <a:endParaRPr lang="en-IN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Wingdings" panose="05000000000000000000" charset="0"/>
              <a:buChar char="Ø"/>
            </a:pPr>
            <a:r>
              <a:rPr lang="en-IN" sz="2800" dirty="0">
                <a:effectLst/>
                <a:latin typeface="Segoe UI Emoji" panose="020B0502040204020203" pitchFamily="34" charset="0"/>
                <a:ea typeface="Calibri" panose="020F0502020204030204" pitchFamily="34" charset="0"/>
                <a:cs typeface="Segoe UI Emoji" panose="020B0502040204020203" pitchFamily="34" charset="0"/>
                <a:sym typeface="+mn-ea"/>
              </a:rPr>
              <a:t>👉</a:t>
            </a:r>
            <a:r>
              <a:rPr lang="en-IN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 </a:t>
            </a:r>
            <a:r>
              <a:rPr lang="hi-IN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यह किट नर्व एजेंट्स के खिलाफ प्रभावी है और त्वचा व व्यक्तिगत उपकरणों की डिकॉन्टैमिनेशन में उपयोगी है।</a:t>
            </a:r>
            <a:endParaRPr lang="en-US" sz="1400" dirty="0">
              <a:latin typeface="Open Sans"/>
            </a:endParaRPr>
          </a:p>
        </p:txBody>
      </p:sp>
      <p:pic>
        <p:nvPicPr>
          <p:cNvPr id="4" name="object 4"/>
          <p:cNvPicPr/>
          <p:nvPr/>
        </p:nvPicPr>
        <p:blipFill rotWithShape="1">
          <a:blip r:embed="rId2" cstate="print"/>
          <a:srcRect r="21695"/>
          <a:stretch>
            <a:fillRect/>
          </a:stretch>
        </p:blipFill>
        <p:spPr>
          <a:xfrm>
            <a:off x="10741032" y="27603"/>
            <a:ext cx="1436668" cy="108887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4651" y="117884"/>
            <a:ext cx="1384533" cy="941482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339725" y="2639060"/>
            <a:ext cx="3767455" cy="2226945"/>
          </a:xfrm>
          <a:solidFill>
            <a:schemeClr val="bg1"/>
          </a:solidFill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hi-IN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सतह आधारित डिकॉन्टैमिनेशन</a:t>
            </a:r>
            <a:endParaRPr lang="hi-IN" altLang="en-US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Kokila" panose="020B0604020202020204" pitchFamily="34" charset="0"/>
              <a:sym typeface="+mn-ea"/>
            </a:endParaRP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>
          <a:xfrm>
            <a:off x="5424055" y="1825625"/>
            <a:ext cx="5929745" cy="4351338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i-IN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ब्लीच</a:t>
            </a:r>
            <a:endParaRPr lang="en-IN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i-IN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सॉल्वेंट्स</a:t>
            </a:r>
            <a:endParaRPr lang="en-US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Kokila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i-IN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फॉर्मेलिन</a:t>
            </a:r>
            <a:endParaRPr lang="en-IN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i-IN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कॉस्टिक्स</a:t>
            </a:r>
            <a:endParaRPr lang="en-IN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i-IN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डिटर्जेंट्स</a:t>
            </a:r>
            <a:endParaRPr lang="hi-IN" altLang="en-US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Kokila" panose="020B0604020202020204" pitchFamily="34" charset="0"/>
              <a:sym typeface="+mn-ea"/>
            </a:endParaRPr>
          </a:p>
        </p:txBody>
      </p:sp>
      <p:pic>
        <p:nvPicPr>
          <p:cNvPr id="4" name="object 4"/>
          <p:cNvPicPr/>
          <p:nvPr/>
        </p:nvPicPr>
        <p:blipFill rotWithShape="1">
          <a:blip r:embed="rId2" cstate="print"/>
          <a:srcRect r="21695"/>
          <a:stretch>
            <a:fillRect/>
          </a:stretch>
        </p:blipFill>
        <p:spPr>
          <a:xfrm>
            <a:off x="10741032" y="27603"/>
            <a:ext cx="1436668" cy="108887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4651" y="117884"/>
            <a:ext cx="1384533" cy="941482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280670" y="2620010"/>
            <a:ext cx="3761105" cy="1327150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hi-IN" sz="4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जैविक डिकॉन्टैमिनेशन</a:t>
            </a:r>
            <a:endParaRPr lang="hi-IN" altLang="en-US" sz="48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Kokila" panose="020B0604020202020204" pitchFamily="34" charset="0"/>
              <a:sym typeface="+mn-ea"/>
            </a:endParaRPr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>
          <a:xfrm>
            <a:off x="4620895" y="1076960"/>
            <a:ext cx="7308215" cy="513715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i-IN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विभिन्न जीवों से एंजाइम निकाले गए</a:t>
            </a:r>
            <a:endParaRPr lang="en-IN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i-IN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एंजाइम सरिन को हाइड्रोलाइज कर सकते हैं</a:t>
            </a:r>
            <a:endParaRPr lang="en-IN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i-IN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सतह को नुकसान नहीं पहुँचाते (जैसे त्वचा)</a:t>
            </a:r>
            <a:endParaRPr lang="en-IN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i-IN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सल्फर मस्टर्ड को बैक्टीरिया स्ट्रेन से तोड़ने के प्रयास</a:t>
            </a:r>
            <a:endParaRPr lang="en-IN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i-IN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नर्व एजेंट्स को हाइड्रोलाइज करने वाले एंजाइम को </a:t>
            </a:r>
            <a:r>
              <a:rPr lang="en-IN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OPA Anhydrases </a:t>
            </a:r>
            <a:r>
              <a:rPr lang="hi-IN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कहते हैं</a:t>
            </a:r>
            <a:endParaRPr lang="hi-IN" altLang="en-US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Kokila" panose="020B0604020202020204" pitchFamily="34" charset="0"/>
              <a:sym typeface="+mn-ea"/>
            </a:endParaRPr>
          </a:p>
        </p:txBody>
      </p:sp>
      <p:pic>
        <p:nvPicPr>
          <p:cNvPr id="4" name="object 4"/>
          <p:cNvPicPr/>
          <p:nvPr/>
        </p:nvPicPr>
        <p:blipFill rotWithShape="1">
          <a:blip r:embed="rId2" cstate="print"/>
          <a:srcRect r="21695"/>
          <a:stretch>
            <a:fillRect/>
          </a:stretch>
        </p:blipFill>
        <p:spPr>
          <a:xfrm>
            <a:off x="10741032" y="27603"/>
            <a:ext cx="1436668" cy="108887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4651" y="117884"/>
            <a:ext cx="1384533" cy="94148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852555" y="908050"/>
            <a:ext cx="7220383" cy="5446395"/>
          </a:xfrm>
          <a:prstGeom prst="rect">
            <a:avLst/>
          </a:prstGeom>
          <a:solidFill>
            <a:srgbClr val="FFFFFF"/>
          </a:solidFill>
        </p:spPr>
        <p:txBody>
          <a:bodyPr wrap="square">
            <a:spAutoFit/>
          </a:bodyPr>
          <a:lstStyle/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Wingdings" panose="05000000000000000000" charset="0"/>
              <a:buChar char="Ø"/>
            </a:pPr>
            <a:r>
              <a:rPr lang="en-US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hi-IN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डिकॉन्टैमिनेशन क्या है और इसकी सुरक्षित प्रक्रियाएँ</a:t>
            </a:r>
            <a:endParaRPr lang="en-IN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Wingdings" panose="05000000000000000000" charset="0"/>
              <a:buChar char="Ø"/>
            </a:pPr>
            <a:r>
              <a:rPr lang="en-IN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 </a:t>
            </a:r>
            <a:r>
              <a:rPr lang="hi-IN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डिकॉन्टैमिनेशन की आवश्यकताएँ</a:t>
            </a:r>
            <a:endParaRPr lang="en-IN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Wingdings" panose="05000000000000000000" charset="0"/>
              <a:buChar char="Ø"/>
            </a:pPr>
            <a:r>
              <a:rPr lang="hi-IN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उद्देश्य और सिद्धांत</a:t>
            </a:r>
            <a:endParaRPr lang="en-IN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Wingdings" panose="05000000000000000000" charset="0"/>
              <a:buChar char="Ø"/>
            </a:pPr>
            <a:r>
              <a:rPr lang="hi-IN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डिकॉन्टैमिनेशन की समस्याएँ</a:t>
            </a:r>
            <a:endParaRPr lang="en-IN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Wingdings" panose="05000000000000000000" charset="0"/>
              <a:buChar char="Ø"/>
            </a:pPr>
            <a:r>
              <a:rPr lang="hi-IN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डिकॉन्टैमिनेशन के प्रकार</a:t>
            </a:r>
            <a:endParaRPr lang="en-IN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Wingdings" panose="05000000000000000000" charset="0"/>
              <a:buChar char="Ø"/>
            </a:pPr>
            <a:r>
              <a:rPr lang="hi-IN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पीडीके और डिकॉन्टैमिनेशन को प्रभावित करने वाले कारक</a:t>
            </a:r>
            <a:endParaRPr lang="en-IN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Wingdings" panose="05000000000000000000" charset="0"/>
              <a:buChar char="Ø"/>
            </a:pPr>
            <a:r>
              <a:rPr lang="en-IN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 </a:t>
            </a:r>
            <a:r>
              <a:rPr lang="hi-IN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डिकॉन्टैमिनेशन की विधियाँ</a:t>
            </a:r>
            <a:endParaRPr lang="hi-IN" sz="3600" dirty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Kokila" panose="020B0604020202020204" pitchFamily="34" charset="0"/>
              <a:sym typeface="+mn-ea"/>
            </a:endParaRPr>
          </a:p>
        </p:txBody>
      </p:sp>
      <p:pic>
        <p:nvPicPr>
          <p:cNvPr id="5" name="object 4"/>
          <p:cNvPicPr/>
          <p:nvPr/>
        </p:nvPicPr>
        <p:blipFill rotWithShape="1">
          <a:blip r:embed="rId3" cstate="print"/>
          <a:srcRect r="21695"/>
          <a:stretch>
            <a:fillRect/>
          </a:stretch>
        </p:blipFill>
        <p:spPr>
          <a:xfrm>
            <a:off x="10741032" y="27603"/>
            <a:ext cx="1436668" cy="108887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4651" y="117884"/>
            <a:ext cx="1384533" cy="941482"/>
          </a:xfrm>
          <a:prstGeom prst="rect">
            <a:avLst/>
          </a:prstGeom>
        </p:spPr>
      </p:pic>
      <p:sp>
        <p:nvSpPr>
          <p:cNvPr id="7" name="Title 1"/>
          <p:cNvSpPr txBox="1"/>
          <p:nvPr/>
        </p:nvSpPr>
        <p:spPr>
          <a:xfrm>
            <a:off x="762000" y="1447800"/>
            <a:ext cx="31242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i-IN" altLang="en-US" sz="4000" b="1" dirty="0">
                <a:solidFill>
                  <a:srgbClr val="C00000"/>
                </a:solidFill>
                <a:latin typeface="Open Sans"/>
                <a:ea typeface="Sans Serif Collection" panose="020B0502040504020204" pitchFamily="34" charset="0"/>
                <a:cs typeface="Sans Serif Collection" panose="020B0502040504020204" pitchFamily="34" charset="0"/>
              </a:rPr>
              <a:t>उद्देश्य </a:t>
            </a:r>
          </a:p>
        </p:txBody>
      </p:sp>
      <p:sp>
        <p:nvSpPr>
          <p:cNvPr id="8" name="Rectangle 7"/>
          <p:cNvSpPr/>
          <p:nvPr/>
        </p:nvSpPr>
        <p:spPr>
          <a:xfrm>
            <a:off x="685800" y="2362200"/>
            <a:ext cx="3429000" cy="17532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Font typeface="Wingdings" panose="05000000000000000000" pitchFamily="2" charset="2"/>
              <a:buChar char="§"/>
            </a:pPr>
            <a:r>
              <a:rPr lang="hi-IN" alt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इस पाठ के अंत मे निम्न बिन्दुओ के बारे मे आप सक्षम होंगे -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339438" y="2639299"/>
            <a:ext cx="5479473" cy="2227118"/>
          </a:xfrm>
          <a:solidFill>
            <a:schemeClr val="bg1"/>
          </a:solidFill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hi-IN" sz="4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डिकॉन्टैमिनेशन को प्रभावित करने वाले कारक</a:t>
            </a:r>
            <a:endParaRPr lang="hi-IN" altLang="en-US" sz="48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Kokila" panose="020B0604020202020204" pitchFamily="34" charset="0"/>
              <a:sym typeface="+mn-ea"/>
            </a:endParaRP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>
          <a:xfrm>
            <a:off x="6057900" y="1273810"/>
            <a:ext cx="5685155" cy="4903470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N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 </a:t>
            </a:r>
            <a:r>
              <a:rPr lang="hi-IN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प्रदूषण का समय</a:t>
            </a:r>
            <a:endParaRPr lang="en-IN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N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 </a:t>
            </a:r>
            <a:r>
              <a:rPr lang="hi-IN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तापमान</a:t>
            </a:r>
            <a:endParaRPr lang="en-IN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i-IN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प्रदूषण की घनत्व</a:t>
            </a:r>
            <a:endParaRPr lang="en-IN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i-IN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डिकॉन्टैमिनेशन का माध्यम</a:t>
            </a:r>
            <a:endParaRPr lang="en-IN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N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 </a:t>
            </a:r>
            <a:r>
              <a:rPr lang="hi-IN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एजेंट की प्रकृति और डिकॉन्टैमिनेंट की प्रकृति</a:t>
            </a:r>
            <a:endParaRPr lang="hi-IN" alt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Kokila" panose="020B0604020202020204" pitchFamily="34" charset="0"/>
              <a:sym typeface="+mn-ea"/>
            </a:endParaRPr>
          </a:p>
        </p:txBody>
      </p:sp>
      <p:pic>
        <p:nvPicPr>
          <p:cNvPr id="4" name="object 4"/>
          <p:cNvPicPr/>
          <p:nvPr/>
        </p:nvPicPr>
        <p:blipFill rotWithShape="1">
          <a:blip r:embed="rId2" cstate="print"/>
          <a:srcRect r="21695"/>
          <a:stretch>
            <a:fillRect/>
          </a:stretch>
        </p:blipFill>
        <p:spPr>
          <a:xfrm>
            <a:off x="10741032" y="27603"/>
            <a:ext cx="1436668" cy="108887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4651" y="117884"/>
            <a:ext cx="1384533" cy="941482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27940" y="2992755"/>
            <a:ext cx="3970655" cy="1475740"/>
          </a:xfrm>
          <a:solidFill>
            <a:schemeClr val="bg1"/>
          </a:solidFill>
        </p:spPr>
        <p:txBody>
          <a:bodyPr>
            <a:noAutofit/>
          </a:bodyPr>
          <a:lstStyle/>
          <a:p>
            <a:pPr algn="ctr" eaLnBrk="1" fontAlgn="auto" hangingPunct="1">
              <a:lnSpc>
                <a:spcPct val="100000"/>
              </a:lnSpc>
              <a:spcAft>
                <a:spcPts val="0"/>
              </a:spcAft>
              <a:defRPr/>
            </a:pPr>
            <a:r>
              <a:rPr lang="hi-IN" sz="40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डिकॉन्टैमिनेशन की विधियाँ</a:t>
            </a:r>
            <a:endParaRPr lang="hi-IN" altLang="en-US" sz="40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Kokila" panose="020B0604020202020204" pitchFamily="34" charset="0"/>
              <a:sym typeface="+mn-ea"/>
            </a:endParaRPr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>
          <a:xfrm>
            <a:off x="3885565" y="1330325"/>
            <a:ext cx="8022590" cy="5236845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marL="0" indent="0" algn="l">
              <a:lnSpc>
                <a:spcPct val="107000"/>
              </a:lnSpc>
              <a:spcAft>
                <a:spcPts val="800"/>
              </a:spcAft>
              <a:buNone/>
            </a:pPr>
            <a:r>
              <a:rPr lang="hi-IN" sz="32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व्यक्तिगत</a:t>
            </a:r>
            <a:endParaRPr lang="en-IN" sz="3200" b="1" u="sng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i-IN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तरल बूँदों को अवशोषक से पोंछना</a:t>
            </a:r>
            <a:endParaRPr lang="en-IN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i-IN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पानी/साबुन/डिटर्जेंट से धोना</a:t>
            </a:r>
            <a:endParaRPr lang="en-IN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i-IN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हल्के ऑक्सीडाइजिंग एजेंट (क्लोरामीन) का उपयोग</a:t>
            </a:r>
            <a:endParaRPr lang="en-IN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i-IN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उपलब्ध होने पर विशिष्ट प्रतिरोधक (</a:t>
            </a:r>
            <a:r>
              <a:rPr lang="en-IN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Antidote)</a:t>
            </a:r>
            <a:endParaRPr lang="en-IN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hi-IN" sz="32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उपकरण</a:t>
            </a:r>
            <a:endParaRPr lang="en-IN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i-IN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तुरंत व्यक्तिगत उपकरणों और छोटे उपकरणों की डिकॉन्टैमिनेशन</a:t>
            </a:r>
            <a:endParaRPr lang="hi-IN" alt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Kokila" panose="020B0604020202020204" pitchFamily="34" charset="0"/>
              <a:sym typeface="+mn-ea"/>
            </a:endParaRPr>
          </a:p>
        </p:txBody>
      </p:sp>
      <p:pic>
        <p:nvPicPr>
          <p:cNvPr id="4" name="object 4"/>
          <p:cNvPicPr/>
          <p:nvPr/>
        </p:nvPicPr>
        <p:blipFill rotWithShape="1">
          <a:blip r:embed="rId2" cstate="print"/>
          <a:srcRect r="21695"/>
          <a:stretch>
            <a:fillRect/>
          </a:stretch>
        </p:blipFill>
        <p:spPr>
          <a:xfrm>
            <a:off x="10741032" y="27603"/>
            <a:ext cx="1436668" cy="108887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4651" y="117884"/>
            <a:ext cx="1384533" cy="941482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160020" y="2424430"/>
            <a:ext cx="4607560" cy="1336675"/>
          </a:xfrm>
          <a:solidFill>
            <a:schemeClr val="bg1"/>
          </a:solidFill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hi-IN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रोगी की डिकॉन्टैमिनेशन (</a:t>
            </a:r>
            <a:r>
              <a:rPr lang="en-IN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Ambulatory)</a:t>
            </a:r>
            <a:endParaRPr lang="en-IN" altLang="en-US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  <a:sym typeface="+mn-ea"/>
            </a:endParaRP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>
          <a:xfrm>
            <a:off x="5662930" y="1484630"/>
            <a:ext cx="6151245" cy="5373370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i-IN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रोगी के चेहरे की डिकॉन्टैमिनेशन</a:t>
            </a:r>
            <a:endParaRPr lang="en-IN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i-IN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मोटे प्रदूषण को हटाना</a:t>
            </a:r>
            <a:endParaRPr lang="en-IN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i-IN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बाहरी कपड़े हटाना</a:t>
            </a:r>
            <a:endParaRPr lang="en-IN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i-IN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रोगी की जाँच करना</a:t>
            </a:r>
            <a:endParaRPr lang="en-IN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i-IN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त्वचा की डिकॉन्टैमिनेशन</a:t>
            </a:r>
            <a:endParaRPr lang="en-IN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i-IN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स्वच्छ क्षेत्र में उपचार के लिए ले जाना</a:t>
            </a:r>
            <a:endParaRPr lang="hi-IN" altLang="en-US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Kokila" panose="020B0604020202020204" pitchFamily="34" charset="0"/>
              <a:sym typeface="+mn-ea"/>
            </a:endParaRPr>
          </a:p>
        </p:txBody>
      </p:sp>
      <p:pic>
        <p:nvPicPr>
          <p:cNvPr id="4" name="object 4"/>
          <p:cNvPicPr/>
          <p:nvPr/>
        </p:nvPicPr>
        <p:blipFill rotWithShape="1">
          <a:blip r:embed="rId2" cstate="print"/>
          <a:srcRect r="21695"/>
          <a:stretch>
            <a:fillRect/>
          </a:stretch>
        </p:blipFill>
        <p:spPr>
          <a:xfrm>
            <a:off x="10741032" y="27603"/>
            <a:ext cx="1436668" cy="108887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4651" y="117884"/>
            <a:ext cx="1384533" cy="941482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135890" y="1995170"/>
            <a:ext cx="4272915" cy="2252980"/>
          </a:xfrm>
          <a:solidFill>
            <a:schemeClr val="bg1"/>
          </a:solidFill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hi-IN" sz="5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उपकरण की डिकॉन्टैमिनेशन</a:t>
            </a:r>
            <a:endParaRPr lang="hi-IN" altLang="en-US" sz="54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Kokila" panose="020B0604020202020204" pitchFamily="34" charset="0"/>
              <a:sym typeface="+mn-ea"/>
            </a:endParaRPr>
          </a:p>
        </p:txBody>
      </p:sp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>
          <a:xfrm>
            <a:off x="5392882" y="1221216"/>
            <a:ext cx="6509162" cy="5314665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altLang="en-US" sz="2400" b="1" dirty="0"/>
              <a:t> </a:t>
            </a:r>
            <a:r>
              <a:rPr lang="hi-IN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व्यक्तिगत और छोटे उपकरणों की तुरंत डिकॉन्टैमिनेशन</a:t>
            </a:r>
            <a:endParaRPr lang="en-IN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N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 </a:t>
            </a:r>
            <a:r>
              <a:rPr lang="hi-IN" sz="3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विधियाँ:</a:t>
            </a:r>
            <a:endParaRPr lang="en-IN" sz="3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N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  </a:t>
            </a:r>
            <a:r>
              <a:rPr lang="hi-IN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स्वीडिश डिकॉन्टैमिनेशन टेंट</a:t>
            </a:r>
            <a:endParaRPr lang="en-IN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N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  </a:t>
            </a:r>
            <a:r>
              <a:rPr lang="hi-IN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डिकॉन्टैमिनेशन कंटेनर</a:t>
            </a:r>
            <a:endParaRPr lang="en-IN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N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  </a:t>
            </a:r>
            <a:r>
              <a:rPr lang="hi-IN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गर्मी</a:t>
            </a:r>
            <a:r>
              <a:rPr lang="en-IN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, </a:t>
            </a:r>
            <a:r>
              <a:rPr lang="hi-IN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भाप या गर्म हवा से</a:t>
            </a:r>
            <a:endParaRPr lang="en-IN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N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  </a:t>
            </a:r>
            <a:r>
              <a:rPr lang="hi-IN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उबालकर (रबर सामग्री)</a:t>
            </a:r>
            <a:endParaRPr lang="en-IN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176530" indent="-176530" algn="just" eaLnBrk="1" hangingPunct="1">
              <a:lnSpc>
                <a:spcPct val="110000"/>
              </a:lnSpc>
              <a:buFont typeface="Arial" panose="020B0604020202020204" pitchFamily="34" charset="0"/>
              <a:buNone/>
              <a:defRPr/>
            </a:pPr>
            <a:endParaRPr lang="en-IN" sz="2400" dirty="0"/>
          </a:p>
          <a:p>
            <a:pPr marL="176530" indent="-176530" algn="just" eaLnBrk="1" hangingPunct="1">
              <a:lnSpc>
                <a:spcPct val="110000"/>
              </a:lnSpc>
              <a:buFont typeface="Arial" panose="020B0604020202020204" pitchFamily="34" charset="0"/>
              <a:buNone/>
              <a:defRPr/>
            </a:pPr>
            <a:endParaRPr lang="en-US" altLang="en-US" b="1" dirty="0"/>
          </a:p>
          <a:p>
            <a:pPr marL="660400" indent="-660400" eaLnBrk="1" hangingPunct="1">
              <a:lnSpc>
                <a:spcPct val="110000"/>
              </a:lnSpc>
              <a:buFontTx/>
              <a:buAutoNum type="romanLcParenR"/>
              <a:defRPr/>
            </a:pPr>
            <a:endParaRPr lang="en-US" altLang="en-US" b="1" dirty="0"/>
          </a:p>
          <a:p>
            <a:pPr marL="660400" indent="-660400" eaLnBrk="1" hangingPunct="1">
              <a:lnSpc>
                <a:spcPct val="110000"/>
              </a:lnSpc>
              <a:buFont typeface="Arial" panose="020B0604020202020204" pitchFamily="34" charset="0"/>
              <a:buNone/>
              <a:defRPr/>
            </a:pPr>
            <a:endParaRPr lang="en-US" altLang="en-US" b="1" dirty="0"/>
          </a:p>
        </p:txBody>
      </p:sp>
      <p:pic>
        <p:nvPicPr>
          <p:cNvPr id="4" name="object 4"/>
          <p:cNvPicPr/>
          <p:nvPr/>
        </p:nvPicPr>
        <p:blipFill rotWithShape="1">
          <a:blip r:embed="rId3" cstate="print"/>
          <a:srcRect r="21695"/>
          <a:stretch>
            <a:fillRect/>
          </a:stretch>
        </p:blipFill>
        <p:spPr>
          <a:xfrm>
            <a:off x="10741032" y="27603"/>
            <a:ext cx="1436668" cy="108887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4651" y="117884"/>
            <a:ext cx="1384533" cy="941482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176646" y="3064885"/>
            <a:ext cx="5226627" cy="1447800"/>
          </a:xfrm>
          <a:solidFill>
            <a:schemeClr val="bg1"/>
          </a:solidFill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hi-IN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वाहन की डिकॉन्टैमिनेशन</a:t>
            </a:r>
            <a:r>
              <a:rPr lang="en-US" altLang="en-US" sz="4000" b="1" dirty="0">
                <a:solidFill>
                  <a:srgbClr val="C00000"/>
                </a:solidFill>
                <a:latin typeface="Open Sans"/>
              </a:rPr>
              <a:t> 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>
          <a:xfrm>
            <a:off x="5652655" y="1989138"/>
            <a:ext cx="6354288" cy="4114800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i-IN" sz="4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पूर्व उपचार</a:t>
            </a:r>
            <a:endParaRPr lang="en-IN" sz="48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i-IN" sz="4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मुख्य उपचार</a:t>
            </a:r>
            <a:endParaRPr lang="en-IN" sz="48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i-IN" sz="4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अंदरूनी सफाई</a:t>
            </a:r>
            <a:endParaRPr lang="en-IN" sz="48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i-IN" sz="4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मॉनिटरिंग</a:t>
            </a:r>
            <a:endParaRPr lang="hi-IN" altLang="en-US" sz="4800" dirty="0">
              <a:effectLst/>
              <a:latin typeface="Calibri" panose="020F0502020204030204" pitchFamily="34" charset="0"/>
              <a:ea typeface="Calibri" panose="020F0502020204030204" pitchFamily="34" charset="0"/>
              <a:cs typeface="Kokila" panose="020B0604020202020204" pitchFamily="34" charset="0"/>
              <a:sym typeface="+mn-ea"/>
            </a:endParaRPr>
          </a:p>
        </p:txBody>
      </p:sp>
      <p:pic>
        <p:nvPicPr>
          <p:cNvPr id="4" name="object 4"/>
          <p:cNvPicPr/>
          <p:nvPr/>
        </p:nvPicPr>
        <p:blipFill rotWithShape="1">
          <a:blip r:embed="rId2" cstate="print"/>
          <a:srcRect r="21695"/>
          <a:stretch>
            <a:fillRect/>
          </a:stretch>
        </p:blipFill>
        <p:spPr>
          <a:xfrm>
            <a:off x="10741032" y="27603"/>
            <a:ext cx="1436668" cy="108887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4651" y="117884"/>
            <a:ext cx="1384533" cy="941482"/>
          </a:xfrm>
          <a:prstGeom prst="rect">
            <a:avLst/>
          </a:prstGeo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877570" y="2078355"/>
            <a:ext cx="3383280" cy="2557780"/>
          </a:xfrm>
          <a:solidFill>
            <a:schemeClr val="bg1"/>
          </a:solidFill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buClrTx/>
              <a:buSzTx/>
              <a:buFontTx/>
              <a:defRPr/>
            </a:pPr>
            <a:r>
              <a:rPr lang="hi-IN" sz="4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डिकॉन्टैमिनेशन के दौरान क्षेत्रीय विचार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>
          <a:xfrm>
            <a:off x="6504712" y="2147746"/>
            <a:ext cx="5223164" cy="3047711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i-IN" sz="6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 हवा की दिशा</a:t>
            </a:r>
            <a:endParaRPr lang="en-IN" sz="66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i-IN" sz="6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 स्थलाकृति</a:t>
            </a:r>
            <a:endParaRPr lang="en-IN" sz="66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eaLnBrk="1" hangingPunct="1">
              <a:lnSpc>
                <a:spcPct val="250000"/>
              </a:lnSpc>
              <a:buFont typeface="Wingdings" panose="05000000000000000000" pitchFamily="2" charset="2"/>
              <a:buNone/>
            </a:pPr>
            <a:endParaRPr lang="en-IN" altLang="en-US" sz="66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  <p:pic>
        <p:nvPicPr>
          <p:cNvPr id="4" name="object 4"/>
          <p:cNvPicPr/>
          <p:nvPr/>
        </p:nvPicPr>
        <p:blipFill rotWithShape="1">
          <a:blip r:embed="rId2" cstate="print"/>
          <a:srcRect r="21695"/>
          <a:stretch>
            <a:fillRect/>
          </a:stretch>
        </p:blipFill>
        <p:spPr>
          <a:xfrm>
            <a:off x="10741032" y="27603"/>
            <a:ext cx="1436668" cy="108887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4651" y="117884"/>
            <a:ext cx="1384533" cy="941482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183515" y="2722245"/>
            <a:ext cx="4097655" cy="1371600"/>
          </a:xfrm>
          <a:solidFill>
            <a:schemeClr val="bg1"/>
          </a:solidFill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hi-IN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डिकॉन्टैमिनेशन की व्यवस्थाएँ</a:t>
            </a:r>
            <a:endParaRPr lang="hi-IN" altLang="en-US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Kokila" panose="020B0604020202020204" pitchFamily="34" charset="0"/>
              <a:sym typeface="+mn-ea"/>
            </a:endParaRPr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>
          <a:xfrm>
            <a:off x="4523740" y="986790"/>
            <a:ext cx="7407275" cy="5727065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i-IN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प्रशिक्षित टीम</a:t>
            </a:r>
            <a:endParaRPr lang="en-IN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i-IN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डिकॉन साइट की स्थापना</a:t>
            </a:r>
            <a:endParaRPr lang="en-IN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i-IN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कपड़े बदलने और हटाने की टीम</a:t>
            </a:r>
            <a:endParaRPr lang="en-IN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i-IN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पूर्ण सुरक्षा उपकरण</a:t>
            </a:r>
            <a:endParaRPr lang="en-IN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i-IN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हैंडहेल्ड डिटेक्शन डिवाइस</a:t>
            </a:r>
            <a:endParaRPr lang="en-IN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i-IN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डिकॉन सॉल्यूशन और उपकरण</a:t>
            </a:r>
            <a:endParaRPr lang="en-IN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i-IN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संचार साधन</a:t>
            </a:r>
            <a:endParaRPr lang="en-IN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i-IN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परिवहन सुविधा</a:t>
            </a:r>
            <a:endParaRPr lang="en-US" alt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 typeface="Arial" panose="020B0604020202020204" pitchFamily="34" charset="0"/>
              <a:buBlip>
                <a:blip r:embed="rId2"/>
              </a:buBlip>
              <a:defRPr/>
            </a:pPr>
            <a:endParaRPr lang="en-US" alt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object 4"/>
          <p:cNvPicPr/>
          <p:nvPr/>
        </p:nvPicPr>
        <p:blipFill rotWithShape="1">
          <a:blip r:embed="rId3" cstate="print"/>
          <a:srcRect r="21695"/>
          <a:stretch>
            <a:fillRect/>
          </a:stretch>
        </p:blipFill>
        <p:spPr>
          <a:xfrm>
            <a:off x="10741032" y="27603"/>
            <a:ext cx="1436668" cy="108887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4651" y="117884"/>
            <a:ext cx="1384533" cy="941482"/>
          </a:xfrm>
          <a:prstGeom prst="rect">
            <a:avLst/>
          </a:prstGeom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672080"/>
            <a:ext cx="4083685" cy="1341120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hi-IN" sz="4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डिकॉन टीम को करना चाहिए</a:t>
            </a:r>
            <a:endParaRPr lang="hi-IN" altLang="en-US" sz="48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Kokila" panose="020B0604020202020204" pitchFamily="34" charset="0"/>
              <a:sym typeface="+mn-ea"/>
            </a:endParaRPr>
          </a:p>
        </p:txBody>
      </p:sp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>
          <a:xfrm>
            <a:off x="4211320" y="1222375"/>
            <a:ext cx="7739380" cy="5334635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Font typeface="Wingdings" panose="05000000000000000000" charset="0"/>
              <a:buChar char="Ø"/>
            </a:pPr>
            <a:r>
              <a:rPr lang="hi-IN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 संदिग्ध तरल/वस्तु के पास बिना सुरक्षा उपकरण न जाएँ</a:t>
            </a:r>
            <a:endParaRPr lang="en-IN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Font typeface="Wingdings" panose="05000000000000000000" charset="0"/>
              <a:buChar char="Ø"/>
            </a:pPr>
            <a:r>
              <a:rPr lang="hi-IN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 पूरा सूट</a:t>
            </a:r>
            <a:r>
              <a:rPr lang="en-IN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, </a:t>
            </a:r>
            <a:r>
              <a:rPr lang="hi-IN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मास्क और कैनिस्टर पहनें</a:t>
            </a:r>
            <a:endParaRPr lang="en-IN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Font typeface="Wingdings" panose="05000000000000000000" charset="0"/>
              <a:buChar char="Ø"/>
            </a:pPr>
            <a:r>
              <a:rPr lang="hi-IN" sz="4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 साथ रखें: </a:t>
            </a:r>
            <a:r>
              <a:rPr lang="hi-IN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डिटेक्शन पेपर,</a:t>
            </a:r>
            <a:r>
              <a:rPr lang="en-IN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 </a:t>
            </a:r>
            <a:r>
              <a:rPr lang="hi-IN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केमिकल एजेंट मॉनिटर (</a:t>
            </a:r>
            <a:r>
              <a:rPr lang="en-IN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CAM)</a:t>
            </a:r>
            <a:r>
              <a:rPr lang="hi-IN" altLang="en-IN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en-IN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 AP2C</a:t>
            </a:r>
            <a:r>
              <a:rPr lang="hi-IN" altLang="en-IN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en-IN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 NaOH</a:t>
            </a:r>
            <a:r>
              <a:rPr lang="hi-IN" altLang="en-IN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,</a:t>
            </a:r>
            <a:r>
              <a:rPr lang="en-IN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  </a:t>
            </a:r>
            <a:r>
              <a:rPr lang="hi-IN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ब्लीचिंग पाउडर</a:t>
            </a:r>
            <a:r>
              <a:rPr lang="hi-IN" altLang="en-IN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चारकोल पाउडर,</a:t>
            </a:r>
            <a:r>
              <a:rPr lang="en-IN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  </a:t>
            </a:r>
            <a:r>
              <a:rPr lang="hi-IN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साबुन/डिटर्जेंट,</a:t>
            </a:r>
            <a:r>
              <a:rPr lang="en-IN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  PDK-1</a:t>
            </a:r>
            <a:r>
              <a:rPr lang="hi-IN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 और </a:t>
            </a:r>
            <a:r>
              <a:rPr lang="en-IN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PDK-2</a:t>
            </a:r>
            <a:endParaRPr lang="en-IN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Font typeface="Wingdings" panose="05000000000000000000" charset="0"/>
              <a:buChar char="Ø"/>
            </a:pPr>
            <a:r>
              <a:rPr lang="hi-IN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 फ्रेश कपड़े उपलब्ध हों</a:t>
            </a:r>
            <a:endParaRPr lang="hi-IN" altLang="en-US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Kokila" panose="020B0604020202020204" pitchFamily="34" charset="0"/>
              <a:sym typeface="+mn-ea"/>
            </a:endParaRPr>
          </a:p>
        </p:txBody>
      </p:sp>
      <p:pic>
        <p:nvPicPr>
          <p:cNvPr id="4" name="object 4"/>
          <p:cNvPicPr/>
          <p:nvPr/>
        </p:nvPicPr>
        <p:blipFill rotWithShape="1">
          <a:blip r:embed="rId2" cstate="print"/>
          <a:srcRect r="21695"/>
          <a:stretch>
            <a:fillRect/>
          </a:stretch>
        </p:blipFill>
        <p:spPr>
          <a:xfrm>
            <a:off x="10741032" y="27603"/>
            <a:ext cx="1436668" cy="108887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4651" y="117884"/>
            <a:ext cx="1384533" cy="941482"/>
          </a:xfrm>
          <a:prstGeom prst="rect">
            <a:avLst/>
          </a:prstGeom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-45085" y="2613025"/>
            <a:ext cx="3861435" cy="2150745"/>
          </a:xfrm>
          <a:solidFill>
            <a:schemeClr val="bg1"/>
          </a:solidFill>
        </p:spPr>
        <p:txBody>
          <a:bodyPr>
            <a:noAutofit/>
          </a:bodyPr>
          <a:lstStyle/>
          <a:p>
            <a:pPr algn="ctr"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hi-IN" sz="4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सुझाई गई डिकॉन्टैमिनेशन प्रक्रिया</a:t>
            </a:r>
            <a:endParaRPr lang="hi-IN" altLang="en-US" sz="48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Kokila" panose="020B0604020202020204" pitchFamily="34" charset="0"/>
              <a:sym typeface="+mn-ea"/>
            </a:endParaRPr>
          </a:p>
        </p:txBody>
      </p:sp>
      <p:sp>
        <p:nvSpPr>
          <p:cNvPr id="47107" name="Rectangle 3"/>
          <p:cNvSpPr>
            <a:spLocks noGrp="1" noChangeArrowheads="1"/>
          </p:cNvSpPr>
          <p:nvPr>
            <p:ph idx="1"/>
          </p:nvPr>
        </p:nvSpPr>
        <p:spPr>
          <a:xfrm>
            <a:off x="3816350" y="1059180"/>
            <a:ext cx="8101965" cy="5647055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>
              <a:lnSpc>
                <a:spcPct val="50000"/>
              </a:lnSpc>
              <a:spcAft>
                <a:spcPts val="800"/>
              </a:spcAft>
            </a:pPr>
            <a:endParaRPr lang="en-IN" sz="44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  <a:sym typeface="+mn-ea"/>
            </a:endParaRPr>
          </a:p>
          <a:p>
            <a:pPr>
              <a:lnSpc>
                <a:spcPct val="50000"/>
              </a:lnSpc>
              <a:spcAft>
                <a:spcPts val="800"/>
              </a:spcAft>
            </a:pPr>
            <a:r>
              <a:rPr lang="en-IN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1</a:t>
            </a:r>
            <a:r>
              <a:rPr lang="en-IN" sz="4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. </a:t>
            </a:r>
            <a:r>
              <a:rPr lang="hi-IN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टूल ड्रॉप</a:t>
            </a:r>
            <a:endParaRPr lang="en-IN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>
              <a:lnSpc>
                <a:spcPct val="50000"/>
              </a:lnSpc>
              <a:spcAft>
                <a:spcPts val="800"/>
              </a:spcAft>
            </a:pPr>
            <a:r>
              <a:rPr lang="en-IN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2. </a:t>
            </a:r>
            <a:r>
              <a:rPr lang="hi-IN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वॉर्म ज़ोन – प्रवेश</a:t>
            </a:r>
            <a:endParaRPr lang="en-IN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>
              <a:lnSpc>
                <a:spcPct val="50000"/>
              </a:lnSpc>
              <a:spcAft>
                <a:spcPts val="800"/>
              </a:spcAft>
            </a:pPr>
            <a:r>
              <a:rPr lang="en-IN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3. PDK </a:t>
            </a:r>
            <a:r>
              <a:rPr lang="hi-IN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स्क्रब</a:t>
            </a:r>
            <a:endParaRPr lang="en-IN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>
              <a:lnSpc>
                <a:spcPct val="50000"/>
              </a:lnSpc>
              <a:spcAft>
                <a:spcPts val="800"/>
              </a:spcAft>
            </a:pPr>
            <a:r>
              <a:rPr lang="en-IN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4. </a:t>
            </a:r>
            <a:r>
              <a:rPr lang="hi-IN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रिंस</a:t>
            </a:r>
            <a:endParaRPr lang="en-IN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>
              <a:lnSpc>
                <a:spcPct val="50000"/>
              </a:lnSpc>
              <a:spcAft>
                <a:spcPts val="800"/>
              </a:spcAft>
            </a:pPr>
            <a:r>
              <a:rPr lang="en-IN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5. </a:t>
            </a:r>
            <a:r>
              <a:rPr lang="hi-IN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दस्ताने और बूट ड्रॉप</a:t>
            </a:r>
            <a:endParaRPr lang="en-IN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>
              <a:lnSpc>
                <a:spcPct val="50000"/>
              </a:lnSpc>
              <a:spcAft>
                <a:spcPts val="800"/>
              </a:spcAft>
            </a:pPr>
            <a:r>
              <a:rPr lang="en-IN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6. </a:t>
            </a:r>
            <a:r>
              <a:rPr lang="hi-IN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अंतिम रिंस</a:t>
            </a:r>
            <a:endParaRPr lang="en-IN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>
              <a:lnSpc>
                <a:spcPct val="50000"/>
              </a:lnSpc>
              <a:spcAft>
                <a:spcPts val="800"/>
              </a:spcAft>
            </a:pPr>
            <a:r>
              <a:rPr lang="en-IN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7. </a:t>
            </a:r>
            <a:r>
              <a:rPr lang="hi-IN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सुरक्षात्मक कपड़े हटाना</a:t>
            </a:r>
            <a:endParaRPr lang="en-IN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>
              <a:lnSpc>
                <a:spcPct val="50000"/>
              </a:lnSpc>
              <a:spcAft>
                <a:spcPts val="800"/>
              </a:spcAft>
            </a:pPr>
            <a:r>
              <a:rPr lang="en-IN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8. </a:t>
            </a:r>
            <a:r>
              <a:rPr lang="hi-IN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श्वसन यंत्र हटाना</a:t>
            </a:r>
            <a:endParaRPr lang="en-IN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>
              <a:lnSpc>
                <a:spcPct val="50000"/>
              </a:lnSpc>
              <a:spcAft>
                <a:spcPts val="800"/>
              </a:spcAft>
            </a:pPr>
            <a:r>
              <a:rPr lang="en-IN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9. </a:t>
            </a:r>
            <a:r>
              <a:rPr lang="hi-IN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अंतिम स्नान</a:t>
            </a:r>
            <a:endParaRPr lang="en-IN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>
              <a:lnSpc>
                <a:spcPct val="50000"/>
              </a:lnSpc>
              <a:spcAft>
                <a:spcPts val="800"/>
              </a:spcAft>
            </a:pPr>
            <a:r>
              <a:rPr lang="en-IN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10. </a:t>
            </a:r>
            <a:r>
              <a:rPr lang="hi-IN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कोल्ड ज़ोन में प्रवेश</a:t>
            </a:r>
            <a:endParaRPr lang="en-IN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1138555" indent="-673100" eaLnBrk="1" hangingPunct="1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endParaRPr lang="en-IN" altLang="en-US" sz="3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  <p:sp>
        <p:nvSpPr>
          <p:cNvPr id="41989" name="AutoShape 16"/>
          <p:cNvSpPr>
            <a:spLocks noChangeArrowheads="1"/>
          </p:cNvSpPr>
          <p:nvPr/>
        </p:nvSpPr>
        <p:spPr bwMode="auto">
          <a:xfrm>
            <a:off x="10152780" y="5481638"/>
            <a:ext cx="533400" cy="685800"/>
          </a:xfrm>
          <a:prstGeom prst="downArrow">
            <a:avLst>
              <a:gd name="adj1" fmla="val 50000"/>
              <a:gd name="adj2" fmla="val 3214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eaLnBrk="1" hangingPunct="1"/>
            <a:endParaRPr lang="en-US" altLang="en-US" sz="2400">
              <a:latin typeface="Times New Roman" panose="02020603050405020304" pitchFamily="18" charset="0"/>
            </a:endParaRPr>
          </a:p>
        </p:txBody>
      </p:sp>
      <p:pic>
        <p:nvPicPr>
          <p:cNvPr id="6" name="object 4"/>
          <p:cNvPicPr/>
          <p:nvPr/>
        </p:nvPicPr>
        <p:blipFill rotWithShape="1">
          <a:blip r:embed="rId2" cstate="print"/>
          <a:srcRect r="21695"/>
          <a:stretch>
            <a:fillRect/>
          </a:stretch>
        </p:blipFill>
        <p:spPr>
          <a:xfrm>
            <a:off x="10741032" y="27603"/>
            <a:ext cx="1436668" cy="108887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4651" y="117884"/>
            <a:ext cx="1384533" cy="941482"/>
          </a:xfrm>
          <a:prstGeom prst="rect">
            <a:avLst/>
          </a:prstGeom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464185" y="2910840"/>
            <a:ext cx="3714115" cy="1325880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hi-IN" sz="4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डिकॉन्टैमिनेशन की समस्याएँ</a:t>
            </a:r>
            <a:endParaRPr lang="hi-IN" altLang="en-US" sz="48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Kokila" panose="020B0604020202020204" pitchFamily="34" charset="0"/>
              <a:sym typeface="+mn-ea"/>
            </a:endParaRPr>
          </a:p>
        </p:txBody>
      </p:sp>
      <p:sp>
        <p:nvSpPr>
          <p:cNvPr id="43011" name="Rectangle 3"/>
          <p:cNvSpPr>
            <a:spLocks noGrp="1" noChangeArrowheads="1"/>
          </p:cNvSpPr>
          <p:nvPr>
            <p:ph idx="1"/>
          </p:nvPr>
        </p:nvSpPr>
        <p:spPr>
          <a:xfrm>
            <a:off x="4982210" y="1257300"/>
            <a:ext cx="6875145" cy="5360670"/>
          </a:xfrm>
        </p:spPr>
        <p:txBody>
          <a:bodyPr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Font typeface="Wingdings" panose="05000000000000000000" charset="0"/>
              <a:buChar char="Ø"/>
            </a:pPr>
            <a:r>
              <a:rPr lang="hi-IN" altLang="en-IN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  </a:t>
            </a:r>
            <a:r>
              <a:rPr lang="en-IN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CWA </a:t>
            </a:r>
            <a:r>
              <a:rPr lang="hi-IN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का पानी में अघुलनशील होना</a:t>
            </a:r>
            <a:endParaRPr lang="en-IN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Font typeface="Wingdings" panose="05000000000000000000" charset="0"/>
              <a:buChar char="Ø"/>
            </a:pPr>
            <a:r>
              <a:rPr lang="hi-IN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  विषैले उत्पादों का निर्माण</a:t>
            </a:r>
            <a:endParaRPr lang="en-IN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Font typeface="Wingdings" panose="05000000000000000000" charset="0"/>
              <a:buChar char="Ø"/>
            </a:pPr>
            <a:r>
              <a:rPr lang="hi-IN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  डिकॉन्टैमिनेंट का आक्रामक स्वभाव</a:t>
            </a:r>
            <a:endParaRPr lang="en-IN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Font typeface="Wingdings" panose="05000000000000000000" charset="0"/>
              <a:buChar char="Ø"/>
            </a:pPr>
            <a:r>
              <a:rPr lang="hi-IN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  सभी मौसमों में प्रभावी न होना</a:t>
            </a:r>
            <a:endParaRPr lang="en-IN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Font typeface="Wingdings" panose="05000000000000000000" charset="0"/>
              <a:buChar char="Ø"/>
            </a:pPr>
            <a:r>
              <a:rPr lang="hi-IN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  पर्यावरणीय खतरे</a:t>
            </a:r>
            <a:endParaRPr lang="en-IN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Font typeface="Wingdings" panose="05000000000000000000" charset="0"/>
              <a:buChar char="Ø"/>
            </a:pPr>
            <a:r>
              <a:rPr lang="hi-IN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  लागत</a:t>
            </a:r>
            <a:endParaRPr lang="hi-IN" altLang="en-US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Kokila" panose="020B0604020202020204" pitchFamily="34" charset="0"/>
              <a:sym typeface="+mn-ea"/>
            </a:endParaRPr>
          </a:p>
        </p:txBody>
      </p:sp>
      <p:pic>
        <p:nvPicPr>
          <p:cNvPr id="4" name="object 4"/>
          <p:cNvPicPr/>
          <p:nvPr/>
        </p:nvPicPr>
        <p:blipFill rotWithShape="1">
          <a:blip r:embed="rId2" cstate="print"/>
          <a:srcRect r="21695"/>
          <a:stretch>
            <a:fillRect/>
          </a:stretch>
        </p:blipFill>
        <p:spPr>
          <a:xfrm>
            <a:off x="10741032" y="27603"/>
            <a:ext cx="1436668" cy="108887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4651" y="117884"/>
            <a:ext cx="1384533" cy="941482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676400"/>
            <a:ext cx="3352800" cy="3124200"/>
          </a:xfrm>
        </p:spPr>
        <p:txBody>
          <a:bodyPr>
            <a:noAutofit/>
          </a:bodyPr>
          <a:lstStyle/>
          <a:p>
            <a:pPr algn="ctr"/>
            <a:r>
              <a:rPr lang="hi-IN" sz="4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सुरक्षित डिकॉन प्रक्रिया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19602" y="1634840"/>
            <a:ext cx="7315200" cy="3955473"/>
          </a:xfrm>
        </p:spPr>
        <p:txBody>
          <a:bodyPr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i-IN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भीड़ नियंत्रण</a:t>
            </a:r>
            <a:endParaRPr lang="en-IN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i-IN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पीड़ितों को सुरक्षित करना</a:t>
            </a:r>
            <a:endParaRPr lang="en-IN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i-IN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अनधिकृत प्रवेश/निकास प्रतिबंध</a:t>
            </a:r>
            <a:endParaRPr lang="en-IN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i-IN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प्रशिक्षित व्यक्तियों द्वारा प्राथमिक उपचार</a:t>
            </a:r>
            <a:endParaRPr lang="en-IN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i-IN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मरीजों की प्राथमिकता निर्धारण (</a:t>
            </a:r>
            <a:r>
              <a:rPr lang="en-IN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Triage)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object 4"/>
          <p:cNvPicPr/>
          <p:nvPr/>
        </p:nvPicPr>
        <p:blipFill rotWithShape="1">
          <a:blip r:embed="rId2" cstate="print"/>
          <a:srcRect r="21695"/>
          <a:stretch>
            <a:fillRect/>
          </a:stretch>
        </p:blipFill>
        <p:spPr>
          <a:xfrm>
            <a:off x="10741032" y="27603"/>
            <a:ext cx="1436668" cy="108887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4651" y="117884"/>
            <a:ext cx="1384533" cy="941482"/>
          </a:xfrm>
          <a:prstGeom prst="rect">
            <a:avLst/>
          </a:prstGeom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127635" y="2289810"/>
            <a:ext cx="3700145" cy="2403475"/>
          </a:xfrm>
          <a:solidFill>
            <a:schemeClr val="bg1"/>
          </a:solidFill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hi-IN" sz="4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डिकॉन्टैमिनेशन साइट की स्थापना</a:t>
            </a:r>
            <a:endParaRPr lang="hi-IN" altLang="en-US" sz="48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Kokila" panose="020B0604020202020204" pitchFamily="34" charset="0"/>
              <a:sym typeface="+mn-ea"/>
            </a:endParaRPr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>
          <a:xfrm>
            <a:off x="4719320" y="1261745"/>
            <a:ext cx="7193915" cy="5257800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i-IN" sz="33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हॉट ज़ोन</a:t>
            </a:r>
            <a:r>
              <a:rPr lang="hi-IN" sz="33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: दुर्घटना स्थल (केवल बचावकर्मी)</a:t>
            </a:r>
            <a:r>
              <a:rPr lang="en-IN" sz="33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, </a:t>
            </a:r>
            <a:r>
              <a:rPr lang="hi-IN" sz="33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सभी उपकरण/वाहन प्रदूषित</a:t>
            </a:r>
            <a:endParaRPr lang="en-IN" sz="33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i-IN" sz="33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वॉर्म ज़ोन: </a:t>
            </a:r>
            <a:r>
              <a:rPr lang="hi-IN" sz="33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बचाव</a:t>
            </a:r>
            <a:r>
              <a:rPr lang="en-IN" sz="33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, </a:t>
            </a:r>
            <a:r>
              <a:rPr lang="hi-IN" sz="33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डिकॉन और चिकित्सा कर्मी (सभी पूर्ण सुरक्षा में)</a:t>
            </a:r>
            <a:endParaRPr lang="en-IN" sz="33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i-IN" sz="33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कोल्ड ज़ोन: </a:t>
            </a:r>
            <a:r>
              <a:rPr lang="hi-IN" sz="33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सुरक्षित क्षेत्र</a:t>
            </a:r>
            <a:r>
              <a:rPr lang="en-IN" sz="33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, </a:t>
            </a:r>
            <a:r>
              <a:rPr lang="hi-IN" sz="33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रोगियों का स्थानांतरण</a:t>
            </a:r>
            <a:endParaRPr lang="en-IN" sz="33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N" sz="33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  </a:t>
            </a:r>
            <a:r>
              <a:rPr lang="en-IN" sz="3300" dirty="0">
                <a:effectLst/>
                <a:latin typeface="Segoe UI Emoji" panose="020B0502040204020203" pitchFamily="34" charset="0"/>
                <a:ea typeface="Calibri" panose="020F0502020204030204" pitchFamily="34" charset="0"/>
                <a:cs typeface="Segoe UI Emoji" panose="020B0502040204020203" pitchFamily="34" charset="0"/>
                <a:sym typeface="+mn-ea"/>
              </a:rPr>
              <a:t>👉</a:t>
            </a:r>
            <a:r>
              <a:rPr lang="en-IN" sz="33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 </a:t>
            </a:r>
            <a:r>
              <a:rPr lang="hi-IN" sz="33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हवा की दिशा का ध्यान रखें</a:t>
            </a:r>
            <a:endParaRPr lang="en-US" altLang="en-US" sz="2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036" name="AutoShape 4"/>
          <p:cNvSpPr>
            <a:spLocks noChangeArrowheads="1"/>
          </p:cNvSpPr>
          <p:nvPr/>
        </p:nvSpPr>
        <p:spPr bwMode="auto">
          <a:xfrm>
            <a:off x="11142522" y="5503721"/>
            <a:ext cx="485775" cy="976313"/>
          </a:xfrm>
          <a:prstGeom prst="up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eaLnBrk="1" hangingPunct="1"/>
            <a:endParaRPr lang="en-US" altLang="en-US" sz="2400">
              <a:latin typeface="Times New Roman" panose="02020603050405020304" pitchFamily="18" charset="0"/>
            </a:endParaRPr>
          </a:p>
        </p:txBody>
      </p:sp>
      <p:pic>
        <p:nvPicPr>
          <p:cNvPr id="5" name="object 4"/>
          <p:cNvPicPr/>
          <p:nvPr/>
        </p:nvPicPr>
        <p:blipFill rotWithShape="1">
          <a:blip r:embed="rId2" cstate="print"/>
          <a:srcRect r="21695"/>
          <a:stretch>
            <a:fillRect/>
          </a:stretch>
        </p:blipFill>
        <p:spPr>
          <a:xfrm>
            <a:off x="10741032" y="27603"/>
            <a:ext cx="1436668" cy="108887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4651" y="117884"/>
            <a:ext cx="1384533" cy="941482"/>
          </a:xfrm>
          <a:prstGeom prst="rect">
            <a:avLst/>
          </a:prstGeom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Duties of…"/>
          <p:cNvSpPr txBox="1"/>
          <p:nvPr/>
        </p:nvSpPr>
        <p:spPr>
          <a:xfrm>
            <a:off x="106680" y="2626995"/>
            <a:ext cx="3845560" cy="1701800"/>
          </a:xfrm>
          <a:prstGeom prst="rect">
            <a:avLst/>
          </a:prstGeom>
          <a:ln w="12700">
            <a:miter lim="400000"/>
          </a:ln>
        </p:spPr>
        <p:txBody>
          <a:bodyPr wrap="square" lIns="39142" tIns="39142" rIns="39142" bIns="39142">
            <a:spAutoFit/>
          </a:bodyPr>
          <a:lstStyle/>
          <a:p>
            <a:pPr lvl="0" algn="ctr">
              <a:lnSpc>
                <a:spcPct val="120000"/>
              </a:lnSpc>
              <a:buClr>
                <a:srgbClr val="C00000"/>
              </a:buClr>
              <a:buSzPts val="3600"/>
            </a:pPr>
            <a:r>
              <a:rPr lang="hi-IN" sz="4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पुनरावलोकन (</a:t>
            </a:r>
            <a:r>
              <a:rPr lang="en-IN" sz="4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Review)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8273" y="112697"/>
            <a:ext cx="1115571" cy="1214299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4020820" y="1327150"/>
            <a:ext cx="7113270" cy="48539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lnSpc>
                <a:spcPct val="107000"/>
              </a:lnSpc>
              <a:spcAft>
                <a:spcPts val="800"/>
              </a:spcAft>
              <a:buFont typeface="Wingdings" panose="05000000000000000000" charset="0"/>
              <a:buChar char="Ø"/>
            </a:pPr>
            <a:r>
              <a:rPr lang="hi-IN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डिकॉन्टैमिनेशन क्या है और इसकी सुरक्षित प्रक्रियाएँ</a:t>
            </a:r>
            <a:endParaRPr lang="en-IN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571500" indent="-571500">
              <a:lnSpc>
                <a:spcPct val="107000"/>
              </a:lnSpc>
              <a:spcAft>
                <a:spcPts val="800"/>
              </a:spcAft>
              <a:buFont typeface="Wingdings" panose="05000000000000000000" charset="0"/>
              <a:buChar char="Ø"/>
            </a:pPr>
            <a:r>
              <a:rPr lang="hi-IN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डिकॉन्टैमिनेंट की आवश्यकताएँ</a:t>
            </a:r>
            <a:endParaRPr lang="en-IN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571500" indent="-571500">
              <a:lnSpc>
                <a:spcPct val="107000"/>
              </a:lnSpc>
              <a:spcAft>
                <a:spcPts val="800"/>
              </a:spcAft>
              <a:buFont typeface="Wingdings" panose="05000000000000000000" charset="0"/>
              <a:buChar char="Ø"/>
            </a:pPr>
            <a:r>
              <a:rPr lang="hi-IN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उद्देश्य और सिद्धांत</a:t>
            </a:r>
            <a:endParaRPr lang="en-IN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571500" indent="-571500">
              <a:lnSpc>
                <a:spcPct val="107000"/>
              </a:lnSpc>
              <a:spcAft>
                <a:spcPts val="800"/>
              </a:spcAft>
              <a:buFont typeface="Wingdings" panose="05000000000000000000" charset="0"/>
              <a:buChar char="Ø"/>
            </a:pPr>
            <a:r>
              <a:rPr lang="hi-IN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डिकॉन्टैमिनेशन की समस्याएँ</a:t>
            </a:r>
            <a:endParaRPr lang="en-IN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571500" indent="-571500">
              <a:lnSpc>
                <a:spcPct val="107000"/>
              </a:lnSpc>
              <a:spcAft>
                <a:spcPts val="800"/>
              </a:spcAft>
              <a:buFont typeface="Wingdings" panose="05000000000000000000" charset="0"/>
              <a:buChar char="Ø"/>
            </a:pPr>
            <a:r>
              <a:rPr lang="hi-IN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डिकॉन्टैमिनेशन के प्रकार</a:t>
            </a:r>
            <a:endParaRPr lang="en-IN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571500" indent="-571500">
              <a:lnSpc>
                <a:spcPct val="107000"/>
              </a:lnSpc>
              <a:spcAft>
                <a:spcPts val="800"/>
              </a:spcAft>
              <a:buFont typeface="Wingdings" panose="05000000000000000000" charset="0"/>
              <a:buChar char="Ø"/>
            </a:pPr>
            <a:r>
              <a:rPr lang="en-IN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PDK </a:t>
            </a:r>
            <a:r>
              <a:rPr lang="hi-IN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और डिकॉन को प्रभावित करने वाले कारक</a:t>
            </a:r>
            <a:endParaRPr lang="en-IN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571500" indent="-571500">
              <a:lnSpc>
                <a:spcPct val="107000"/>
              </a:lnSpc>
              <a:spcAft>
                <a:spcPts val="800"/>
              </a:spcAft>
              <a:buFont typeface="Wingdings" panose="05000000000000000000" charset="0"/>
              <a:buChar char="Ø"/>
            </a:pPr>
            <a:r>
              <a:rPr lang="hi-IN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डिकॉन की विधियाँ</a:t>
            </a:r>
            <a:endParaRPr lang="hi-IN" sz="3600" dirty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Kokila" panose="020B0604020202020204" pitchFamily="34" charset="0"/>
              <a:sym typeface="+mn-ea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Rounded Rectangle"/>
          <p:cNvSpPr/>
          <p:nvPr/>
        </p:nvSpPr>
        <p:spPr>
          <a:xfrm>
            <a:off x="4548494" y="-14539"/>
            <a:ext cx="7694588" cy="6944222"/>
          </a:xfrm>
          <a:prstGeom prst="roundRect">
            <a:avLst>
              <a:gd name="adj" fmla="val 1583"/>
            </a:avLst>
          </a:prstGeom>
          <a:solidFill>
            <a:srgbClr val="EAEAEA"/>
          </a:solidFill>
          <a:ln w="12700">
            <a:miter lim="400000"/>
          </a:ln>
        </p:spPr>
        <p:txBody>
          <a:bodyPr lIns="39142" tIns="39142" rIns="39142" bIns="39142"/>
          <a:lstStyle/>
          <a:p>
            <a:endParaRPr sz="2400">
              <a:latin typeface="Open Sans"/>
            </a:endParaRPr>
          </a:p>
        </p:txBody>
      </p:sp>
      <p:sp>
        <p:nvSpPr>
          <p:cNvPr id="222" name="Duties of…"/>
          <p:cNvSpPr txBox="1"/>
          <p:nvPr/>
        </p:nvSpPr>
        <p:spPr>
          <a:xfrm>
            <a:off x="228600" y="3230213"/>
            <a:ext cx="4163291" cy="692785"/>
          </a:xfrm>
          <a:prstGeom prst="rect">
            <a:avLst/>
          </a:prstGeom>
          <a:ln w="12700">
            <a:miter lim="400000"/>
          </a:ln>
        </p:spPr>
        <p:txBody>
          <a:bodyPr wrap="square" lIns="39142" tIns="39142" rIns="39142" bIns="39142">
            <a:spAutoFit/>
          </a:bodyPr>
          <a:lstStyle/>
          <a:p>
            <a:pPr algn="ctr"/>
            <a:r>
              <a:rPr lang="hi-IN" altLang="en-US" sz="4000" b="1" dirty="0">
                <a:solidFill>
                  <a:srgbClr val="C00000"/>
                </a:solidFill>
                <a:latin typeface="Open Sans"/>
              </a:rPr>
              <a:t>कोई प्रश्न </a:t>
            </a:r>
          </a:p>
        </p:txBody>
      </p:sp>
      <p:sp>
        <p:nvSpPr>
          <p:cNvPr id="223" name="Ensure your safety and the safety of your crew, the patient, and bystanders…"/>
          <p:cNvSpPr txBox="1"/>
          <p:nvPr/>
        </p:nvSpPr>
        <p:spPr>
          <a:xfrm>
            <a:off x="5004914" y="1896739"/>
            <a:ext cx="7238167" cy="968716"/>
          </a:xfrm>
          <a:prstGeom prst="rect">
            <a:avLst/>
          </a:prstGeom>
          <a:ln w="12700">
            <a:miter lim="400000"/>
          </a:ln>
        </p:spPr>
        <p:txBody>
          <a:bodyPr wrap="square" lIns="39142" tIns="39142" rIns="39142" bIns="39142">
            <a:spAutoFit/>
          </a:bodyPr>
          <a:lstStyle/>
          <a:p>
            <a:pPr marL="457200" lvl="0" indent="-457200" algn="just">
              <a:lnSpc>
                <a:spcPct val="250000"/>
              </a:lnSpc>
              <a:buClr>
                <a:schemeClr val="dk1"/>
              </a:buClr>
              <a:buSzPts val="3200"/>
              <a:buFont typeface="Noto Sans Symbols"/>
              <a:buChar char="▪"/>
            </a:pPr>
            <a:endParaRPr lang="en-US" sz="2800" dirty="0">
              <a:solidFill>
                <a:schemeClr val="dk1"/>
              </a:solidFill>
              <a:latin typeface="Open Sans"/>
              <a:cs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72493" y="6406669"/>
            <a:ext cx="641637" cy="27626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814959" y="6378135"/>
            <a:ext cx="1750540" cy="34811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8273" y="112697"/>
            <a:ext cx="1115571" cy="1214299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207359"/>
            <a:ext cx="4548494" cy="65064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11441" y="1765969"/>
            <a:ext cx="3368693" cy="3368693"/>
          </a:xfrm>
          <a:prstGeom prst="rect">
            <a:avLst/>
          </a:prstGeom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0" y="2016456"/>
            <a:ext cx="2341624" cy="3401291"/>
          </a:xfrm>
        </p:spPr>
        <p:txBody>
          <a:bodyPr>
            <a:normAutofit/>
          </a:bodyPr>
          <a:lstStyle/>
          <a:p>
            <a:endParaRPr lang="en-US" sz="5400" dirty="0">
              <a:latin typeface="Open Sans"/>
            </a:endParaRPr>
          </a:p>
          <a:p>
            <a:r>
              <a:rPr lang="hi-IN" sz="4000" b="1" dirty="0">
                <a:solidFill>
                  <a:srgbClr val="C00000"/>
                </a:solidFill>
                <a:latin typeface="Open sans"/>
              </a:rPr>
              <a:t>मूल्यांकन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33</a:t>
            </a:fld>
            <a:endParaRPr lang="en-US"/>
          </a:p>
        </p:txBody>
      </p:sp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692" y="174626"/>
            <a:ext cx="1252142" cy="9046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angle 8"/>
          <p:cNvSpPr/>
          <p:nvPr/>
        </p:nvSpPr>
        <p:spPr>
          <a:xfrm>
            <a:off x="2551317" y="0"/>
            <a:ext cx="964068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0" indent="0">
              <a:buNone/>
            </a:pPr>
            <a:endParaRPr lang="en-US" sz="2800" dirty="0">
              <a:solidFill>
                <a:schemeClr val="tx1"/>
              </a:solidFill>
            </a:endParaRPr>
          </a:p>
          <a:p>
            <a:pPr marL="0" lvl="0" indent="0">
              <a:buNone/>
            </a:pPr>
            <a:endParaRPr lang="en-US" sz="2800" dirty="0">
              <a:solidFill>
                <a:schemeClr val="tx1"/>
              </a:solidFill>
            </a:endParaRPr>
          </a:p>
          <a:p>
            <a:pPr marL="0" lvl="0" indent="0">
              <a:buNone/>
            </a:pPr>
            <a:endParaRPr lang="en-US" sz="2800" dirty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IN" sz="2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</a:rPr>
              <a:t>DS2 </a:t>
            </a:r>
            <a:r>
              <a:rPr lang="hi-IN" sz="2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</a:rPr>
              <a:t>एक मानक सैन्य डिकंटैमिनेशन घोल है, जिसका उपयोग रासायनिक युद्ध एजेंटों (</a:t>
            </a:r>
            <a:r>
              <a:rPr lang="en-IN" sz="2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</a:rPr>
              <a:t>Chemical Warfare Agents) </a:t>
            </a:r>
            <a:r>
              <a:rPr lang="hi-IN" sz="2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</a:rPr>
              <a:t>को निष्क्रिय (</a:t>
            </a:r>
            <a:r>
              <a:rPr lang="en-IN" sz="2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</a:rPr>
              <a:t>Neutralize) </a:t>
            </a:r>
            <a:r>
              <a:rPr lang="hi-IN" sz="2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</a:rPr>
              <a:t>करने के लिए किया जाता है।</a:t>
            </a:r>
            <a:endParaRPr lang="en-US" sz="28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Kokila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hi-IN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</a:rPr>
              <a:t>उतर </a:t>
            </a:r>
            <a:r>
              <a:rPr lang="en-US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</a:rPr>
              <a:t>– </a:t>
            </a:r>
            <a:endParaRPr lang="hi-IN" sz="28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Kokila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</a:rPr>
              <a:t> </a:t>
            </a:r>
            <a:r>
              <a:rPr lang="hi-IN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</a:rPr>
              <a:t>डायएथिलीन ट्राइएमीन </a:t>
            </a:r>
            <a:r>
              <a:rPr lang="en-US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</a:rPr>
              <a:t>— 70%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hi-IN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</a:rPr>
              <a:t>सॉल्वेंट </a:t>
            </a:r>
            <a:r>
              <a:rPr lang="en-US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</a:rPr>
              <a:t>(</a:t>
            </a:r>
            <a:r>
              <a:rPr lang="hi-IN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</a:rPr>
              <a:t>एथिलीन ग्लाइकोल</a:t>
            </a:r>
            <a:r>
              <a:rPr lang="en-US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</a:rPr>
              <a:t>) — 28%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hi-IN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</a:rPr>
              <a:t>सोडियम हाइड्रॉक्साइड </a:t>
            </a:r>
            <a:r>
              <a:rPr lang="en-US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</a:rPr>
              <a:t>— 2%</a:t>
            </a:r>
            <a:endParaRPr lang="en-US" sz="2800" dirty="0">
              <a:solidFill>
                <a:srgbClr val="FF0000"/>
              </a:solidFill>
              <a:latin typeface="Open Sans"/>
              <a:cs typeface="Arial" panose="020B0604020202020204" pitchFamily="34" charset="0"/>
            </a:endParaRPr>
          </a:p>
          <a:p>
            <a:pPr algn="just"/>
            <a:r>
              <a:rPr lang="en-IN" sz="2800" dirty="0">
                <a:solidFill>
                  <a:schemeClr val="tx1"/>
                </a:solidFill>
                <a:latin typeface="Open Sans"/>
                <a:cs typeface="Arial" panose="020B0604020202020204" pitchFamily="34" charset="0"/>
              </a:rPr>
              <a:t>2. </a:t>
            </a:r>
            <a:r>
              <a:rPr lang="hi-IN" sz="2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</a:rPr>
              <a:t>डिकॉन्टैमिनेशन सॉल्यूशन के गुण लिखे ?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hi-IN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</a:rPr>
              <a:t>उतर</a:t>
            </a:r>
            <a:r>
              <a:rPr lang="en-US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</a:rPr>
              <a:t>-  </a:t>
            </a:r>
            <a:endParaRPr lang="hi-IN" sz="28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Kokila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hi-IN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</a:rPr>
              <a:t>तुरंत उपयोग के लिए तैयार घोल।</a:t>
            </a:r>
            <a:endParaRPr lang="en-US" sz="28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Kokila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hi-IN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</a:rPr>
              <a:t>दीर्घकालिक भंडारण स्थिरता।</a:t>
            </a:r>
            <a:endParaRPr lang="en-US" sz="28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Kokila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hi-IN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</a:rPr>
              <a:t>लंबे समय तक संचालन योग्य तापमान सीमा।</a:t>
            </a:r>
            <a:endParaRPr lang="en-US" sz="28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Kokila" panose="020B0604020202020204" pitchFamily="34" charset="0"/>
            </a:endParaRPr>
          </a:p>
          <a:p>
            <a:pPr marL="0" indent="0">
              <a:buNone/>
            </a:pPr>
            <a:endParaRPr lang="en-US" sz="2800" dirty="0">
              <a:solidFill>
                <a:srgbClr val="FF0000"/>
              </a:solidFill>
              <a:latin typeface="Open Sans"/>
            </a:endParaRPr>
          </a:p>
          <a:p>
            <a:pPr marL="0" indent="0">
              <a:buNone/>
            </a:pPr>
            <a:r>
              <a:rPr lang="en-US" sz="2800" dirty="0">
                <a:solidFill>
                  <a:srgbClr val="FF0000"/>
                </a:solidFill>
                <a:latin typeface="Open Sans"/>
              </a:rPr>
              <a:t>  </a:t>
            </a:r>
          </a:p>
          <a:p>
            <a:pPr algn="ctr"/>
            <a:endParaRPr lang="en-IN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76335" y="0"/>
            <a:ext cx="1115665" cy="1213209"/>
          </a:xfrm>
          <a:prstGeom prst="rect">
            <a:avLst/>
          </a:prstGeom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Rounded Rectangle"/>
          <p:cNvSpPr/>
          <p:nvPr/>
        </p:nvSpPr>
        <p:spPr>
          <a:xfrm>
            <a:off x="4548494" y="-14539"/>
            <a:ext cx="7694588" cy="6944222"/>
          </a:xfrm>
          <a:prstGeom prst="roundRect">
            <a:avLst>
              <a:gd name="adj" fmla="val 1583"/>
            </a:avLst>
          </a:prstGeom>
          <a:solidFill>
            <a:srgbClr val="EAEAEA"/>
          </a:solidFill>
          <a:ln w="12700">
            <a:miter lim="400000"/>
          </a:ln>
        </p:spPr>
        <p:txBody>
          <a:bodyPr lIns="39142" tIns="39142" rIns="39142" bIns="39142"/>
          <a:lstStyle/>
          <a:p>
            <a:endParaRPr sz="2400">
              <a:latin typeface="Open Sans"/>
            </a:endParaRPr>
          </a:p>
        </p:txBody>
      </p:sp>
      <p:sp>
        <p:nvSpPr>
          <p:cNvPr id="222" name="Duties of…"/>
          <p:cNvSpPr txBox="1"/>
          <p:nvPr/>
        </p:nvSpPr>
        <p:spPr>
          <a:xfrm>
            <a:off x="339566" y="3230213"/>
            <a:ext cx="3724569" cy="694602"/>
          </a:xfrm>
          <a:prstGeom prst="rect">
            <a:avLst/>
          </a:prstGeom>
          <a:ln w="12700">
            <a:miter lim="400000"/>
          </a:ln>
        </p:spPr>
        <p:txBody>
          <a:bodyPr lIns="39142" tIns="39142" rIns="39142" bIns="39142">
            <a:spAutoFit/>
          </a:bodyPr>
          <a:lstStyle/>
          <a:p>
            <a:pPr algn="ctr"/>
            <a:r>
              <a:rPr lang="hi-IN" sz="4000" b="1">
                <a:solidFill>
                  <a:srgbClr val="C00000"/>
                </a:solidFill>
                <a:latin typeface="Open sans"/>
              </a:rPr>
              <a:t>धन्यवाद</a:t>
            </a:r>
            <a:endParaRPr lang="hi-IN" sz="4000" b="1" dirty="0">
              <a:solidFill>
                <a:srgbClr val="C00000"/>
              </a:solidFill>
              <a:latin typeface="Open sans"/>
            </a:endParaRPr>
          </a:p>
        </p:txBody>
      </p:sp>
      <p:sp>
        <p:nvSpPr>
          <p:cNvPr id="223" name="Ensure your safety and the safety of your crew, the patient, and bystanders…"/>
          <p:cNvSpPr txBox="1"/>
          <p:nvPr/>
        </p:nvSpPr>
        <p:spPr>
          <a:xfrm>
            <a:off x="5004915" y="1311523"/>
            <a:ext cx="6781746" cy="448380"/>
          </a:xfrm>
          <a:prstGeom prst="rect">
            <a:avLst/>
          </a:prstGeom>
          <a:ln w="12700">
            <a:miter lim="400000"/>
          </a:ln>
        </p:spPr>
        <p:txBody>
          <a:bodyPr lIns="39142" tIns="39142" rIns="39142" bIns="39142">
            <a:spAutoFit/>
          </a:bodyPr>
          <a:lstStyle/>
          <a:p>
            <a:pPr marL="457200" lvl="0" indent="-457200" algn="just">
              <a:buClr>
                <a:schemeClr val="dk1"/>
              </a:buClr>
              <a:buSzPts val="3200"/>
              <a:buFont typeface="Noto Sans Symbols"/>
              <a:buChar char="▪"/>
            </a:pPr>
            <a:endParaRPr lang="en-US" sz="2400" dirty="0">
              <a:solidFill>
                <a:schemeClr val="dk1"/>
              </a:solidFill>
              <a:latin typeface="Open Sans"/>
              <a:cs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72493" y="6406669"/>
            <a:ext cx="641637" cy="27626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814959" y="6378135"/>
            <a:ext cx="1750540" cy="34811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344660"/>
            <a:ext cx="5569140" cy="6062009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207359"/>
            <a:ext cx="4548494" cy="65064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561792"/>
            <a:ext cx="5715000" cy="1447800"/>
          </a:xfrm>
          <a:solidFill>
            <a:schemeClr val="bg1"/>
          </a:solidFill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hi-IN" sz="40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डिकॉन्टैमिनेशन की आवश्यकताएँ</a:t>
            </a:r>
            <a:endParaRPr lang="hi-IN" altLang="en-US" sz="40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Kokila" panose="020B0604020202020204" pitchFamily="34" charset="0"/>
              <a:sym typeface="+mn-ea"/>
            </a:endParaRPr>
          </a:p>
        </p:txBody>
      </p:sp>
      <p:graphicFrame>
        <p:nvGraphicFramePr>
          <p:cNvPr id="2" name="Diagram 1"/>
          <p:cNvGraphicFramePr/>
          <p:nvPr/>
        </p:nvGraphicFramePr>
        <p:xfrm>
          <a:off x="4779819" y="1319048"/>
          <a:ext cx="7366661" cy="4371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object 4"/>
          <p:cNvPicPr/>
          <p:nvPr/>
        </p:nvPicPr>
        <p:blipFill rotWithShape="1">
          <a:blip r:embed="rId7" cstate="print"/>
          <a:srcRect r="21695"/>
          <a:stretch>
            <a:fillRect/>
          </a:stretch>
        </p:blipFill>
        <p:spPr>
          <a:xfrm>
            <a:off x="10741032" y="27603"/>
            <a:ext cx="1436668" cy="108887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34651" y="117884"/>
            <a:ext cx="1384533" cy="94148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-13566" y="2796747"/>
            <a:ext cx="5385666" cy="1557048"/>
          </a:xfrm>
          <a:solidFill>
            <a:schemeClr val="bg1"/>
          </a:solidFill>
          <a:ln>
            <a:solidFill>
              <a:schemeClr val="hlink"/>
            </a:solidFill>
            <a:miter lim="800000"/>
          </a:ln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hi-IN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डिकॉन्टैमिनेशन का उद्देश्य</a:t>
            </a:r>
            <a:endParaRPr lang="hi-IN" altLang="en-US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Kokila" panose="020B0604020202020204" pitchFamily="34" charset="0"/>
              <a:sym typeface="+mn-ea"/>
            </a:endParaRPr>
          </a:p>
        </p:txBody>
      </p:sp>
      <p:pic>
        <p:nvPicPr>
          <p:cNvPr id="5" name="object 4"/>
          <p:cNvPicPr/>
          <p:nvPr/>
        </p:nvPicPr>
        <p:blipFill rotWithShape="1">
          <a:blip r:embed="rId2" cstate="print"/>
          <a:srcRect r="21695"/>
          <a:stretch>
            <a:fillRect/>
          </a:stretch>
        </p:blipFill>
        <p:spPr>
          <a:xfrm>
            <a:off x="10741032" y="27603"/>
            <a:ext cx="1436668" cy="108887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4651" y="117884"/>
            <a:ext cx="1384533" cy="941482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5694222" y="2188010"/>
            <a:ext cx="6120245" cy="34150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lvl="0" indent="-571500" algn="just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hi-IN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जब व्यक्ति या उपकरण पर प्रदूषक हो तो जहरीले पदार्थों को तेजी से और प्रभावी ढंग से हटाना।</a:t>
            </a:r>
            <a:endParaRPr lang="en-IN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571500" lvl="0" indent="-571500" algn="just">
              <a:lnSpc>
                <a:spcPct val="150000"/>
              </a:lnSpc>
              <a:buFont typeface="Wingdings" panose="05000000000000000000" charset="0"/>
              <a:buChar char="Ø"/>
            </a:pPr>
            <a:endParaRPr lang="en-IN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/>
        </p:nvGraphicFramePr>
        <p:xfrm>
          <a:off x="5340927" y="1178886"/>
          <a:ext cx="6507468" cy="5562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4339" name="Text Box 4"/>
          <p:cNvSpPr txBox="1">
            <a:spLocks noChangeArrowheads="1"/>
          </p:cNvSpPr>
          <p:nvPr/>
        </p:nvSpPr>
        <p:spPr bwMode="auto">
          <a:xfrm>
            <a:off x="235012" y="2414218"/>
            <a:ext cx="4456256" cy="149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hi-IN" sz="4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डिकॉन्टैमिनेशन का सिद्धांत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N" sz="4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 </a:t>
            </a:r>
            <a:endParaRPr lang="hi-IN" altLang="en-US" sz="44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Kokila" panose="020B0604020202020204" pitchFamily="34" charset="0"/>
              <a:sym typeface="+mn-ea"/>
            </a:endParaRPr>
          </a:p>
        </p:txBody>
      </p:sp>
      <p:pic>
        <p:nvPicPr>
          <p:cNvPr id="4" name="object 4"/>
          <p:cNvPicPr/>
          <p:nvPr/>
        </p:nvPicPr>
        <p:blipFill rotWithShape="1">
          <a:blip r:embed="rId7" cstate="print"/>
          <a:srcRect r="21695"/>
          <a:stretch>
            <a:fillRect/>
          </a:stretch>
        </p:blipFill>
        <p:spPr>
          <a:xfrm>
            <a:off x="10741032" y="27603"/>
            <a:ext cx="1436668" cy="108887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34651" y="117884"/>
            <a:ext cx="1384533" cy="941482"/>
          </a:xfrm>
          <a:prstGeom prst="rect">
            <a:avLst/>
          </a:prstGeom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88367" y="1501772"/>
            <a:ext cx="4749800" cy="3886200"/>
          </a:xfrm>
        </p:spPr>
        <p:txBody>
          <a:bodyPr/>
          <a:lstStyle/>
          <a:p>
            <a:pPr marL="688975" lvl="1" eaLnBrk="1" hangingPunct="1">
              <a:lnSpc>
                <a:spcPct val="160000"/>
              </a:lnSpc>
            </a:pPr>
            <a:r>
              <a:rPr lang="en-US" altLang="en-US" sz="3200" b="1" dirty="0">
                <a:latin typeface="Tahoma" panose="020B0604030504040204" pitchFamily="34" charset="0"/>
              </a:rPr>
              <a:t> </a:t>
            </a:r>
            <a:r>
              <a:rPr lang="hi-IN" altLang="en-US" sz="3200" b="1" dirty="0">
                <a:latin typeface="Open Sans"/>
              </a:rPr>
              <a:t>यांत्रिक </a:t>
            </a:r>
          </a:p>
          <a:p>
            <a:pPr marL="688975" lvl="1" eaLnBrk="1" hangingPunct="1">
              <a:lnSpc>
                <a:spcPct val="160000"/>
              </a:lnSpc>
            </a:pPr>
            <a:r>
              <a:rPr lang="hi-IN" altLang="en-US" sz="3200" b="1" dirty="0">
                <a:latin typeface="Open Sans"/>
              </a:rPr>
              <a:t>भौतिक </a:t>
            </a:r>
            <a:endParaRPr lang="en-US" altLang="en-US" sz="3200" b="1" dirty="0">
              <a:latin typeface="Open Sans"/>
            </a:endParaRPr>
          </a:p>
          <a:p>
            <a:pPr marL="688975" lvl="1" eaLnBrk="1" hangingPunct="1">
              <a:lnSpc>
                <a:spcPct val="160000"/>
              </a:lnSpc>
            </a:pPr>
            <a:r>
              <a:rPr lang="en-US" altLang="en-US" sz="3200" b="1" dirty="0">
                <a:latin typeface="Tahoma" panose="020B0604030504040204" pitchFamily="34" charset="0"/>
              </a:rPr>
              <a:t> </a:t>
            </a:r>
            <a:r>
              <a:rPr lang="hi-IN" altLang="en-US" sz="3200" b="1" dirty="0">
                <a:latin typeface="Open Sans"/>
              </a:rPr>
              <a:t>रासायनिक </a:t>
            </a:r>
            <a:r>
              <a:rPr lang="en-US" altLang="en-US" sz="3200" b="1" dirty="0">
                <a:latin typeface="Tahoma" panose="020B0604030504040204" pitchFamily="34" charset="0"/>
              </a:rPr>
              <a:t>  </a:t>
            </a:r>
          </a:p>
          <a:p>
            <a:pPr marL="688975" lvl="1" eaLnBrk="1" hangingPunct="1">
              <a:lnSpc>
                <a:spcPct val="160000"/>
              </a:lnSpc>
            </a:pPr>
            <a:r>
              <a:rPr lang="hi-IN" altLang="en-US" sz="3200" b="1" dirty="0">
                <a:latin typeface="Open Sans"/>
              </a:rPr>
              <a:t>जैविक </a:t>
            </a:r>
          </a:p>
        </p:txBody>
      </p:sp>
      <p:pic>
        <p:nvPicPr>
          <p:cNvPr id="1536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677" y="1563685"/>
            <a:ext cx="914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677" y="3268660"/>
            <a:ext cx="1036638" cy="803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6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677" y="2746372"/>
            <a:ext cx="1030288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7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2152" y="4190997"/>
            <a:ext cx="782638" cy="78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object 4"/>
          <p:cNvPicPr/>
          <p:nvPr/>
        </p:nvPicPr>
        <p:blipFill rotWithShape="1">
          <a:blip r:embed="rId6" cstate="print"/>
          <a:srcRect r="21695"/>
          <a:stretch>
            <a:fillRect/>
          </a:stretch>
        </p:blipFill>
        <p:spPr>
          <a:xfrm>
            <a:off x="10741032" y="27603"/>
            <a:ext cx="1436668" cy="108887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34651" y="117884"/>
            <a:ext cx="1384533" cy="941482"/>
          </a:xfrm>
          <a:prstGeom prst="rect">
            <a:avLst/>
          </a:prstGeom>
        </p:spPr>
      </p:pic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0" y="2150918"/>
            <a:ext cx="5715000" cy="1858674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hi-IN" sz="40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डिकॉन्टैमिनेशन के प्रकार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50"/>
                                        <p:tgtEl>
                                          <p:spTgt spid="1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50"/>
                                        <p:tgtEl>
                                          <p:spTgt spid="11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6099464" y="1886401"/>
            <a:ext cx="5664532" cy="3496089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9525">
            <a:noFill/>
            <a:miter lim="800000"/>
          </a:ln>
          <a:effectLst/>
        </p:spPr>
        <p:txBody>
          <a:bodyPr/>
          <a:lstStyle/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Wingdings" panose="05000000000000000000" charset="0"/>
              <a:buChar char="Ø"/>
            </a:pPr>
            <a:r>
              <a:rPr lang="hi-IN" sz="4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समूह डिकॉन का सरल तरीका</a:t>
            </a:r>
            <a:endParaRPr lang="en-IN" sz="44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Wingdings" panose="05000000000000000000" charset="0"/>
              <a:buChar char="Ø"/>
            </a:pPr>
            <a:r>
              <a:rPr lang="hi-IN" sz="4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प्रदूषित सतह को हटाकर</a:t>
            </a:r>
            <a:r>
              <a:rPr lang="en-IN" sz="4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, </a:t>
            </a:r>
            <a:r>
              <a:rPr lang="hi-IN" sz="4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ढककर</a:t>
            </a:r>
            <a:r>
              <a:rPr lang="en-IN" sz="4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, </a:t>
            </a:r>
            <a:r>
              <a:rPr lang="hi-IN" sz="4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दबाकर</a:t>
            </a:r>
            <a:r>
              <a:rPr lang="en-IN" sz="4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, </a:t>
            </a:r>
            <a:r>
              <a:rPr lang="hi-IN" sz="4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सीमित करके या सील करके</a:t>
            </a:r>
          </a:p>
        </p:txBody>
      </p:sp>
      <p:pic>
        <p:nvPicPr>
          <p:cNvPr id="4" name="object 4"/>
          <p:cNvPicPr/>
          <p:nvPr/>
        </p:nvPicPr>
        <p:blipFill rotWithShape="1">
          <a:blip r:embed="rId2" cstate="print"/>
          <a:srcRect r="21695"/>
          <a:stretch>
            <a:fillRect/>
          </a:stretch>
        </p:blipFill>
        <p:spPr>
          <a:xfrm>
            <a:off x="10741032" y="27603"/>
            <a:ext cx="1436668" cy="108887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4651" y="117884"/>
            <a:ext cx="1384533" cy="941482"/>
          </a:xfrm>
          <a:prstGeom prst="rect">
            <a:avLst/>
          </a:prstGeom>
        </p:spPr>
      </p:pic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62346" y="2171700"/>
            <a:ext cx="5715000" cy="1858674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hi-IN" sz="4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यांत्रिक डिकॉन्टैमिनेशन</a:t>
            </a:r>
            <a:endParaRPr lang="hi-IN" altLang="en-US" sz="44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Kokila" panose="020B0604020202020204" pitchFamily="34" charset="0"/>
              <a:sym typeface="+mn-e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5048885" y="1721485"/>
            <a:ext cx="7128510" cy="406844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9525">
            <a:noFill/>
            <a:miter lim="800000"/>
          </a:ln>
          <a:effectLst/>
        </p:spPr>
        <p:txBody>
          <a:bodyPr wrap="square">
            <a:noAutofit/>
          </a:bodyPr>
          <a:lstStyle/>
          <a:p>
            <a:pPr marL="571500" indent="-571500">
              <a:lnSpc>
                <a:spcPct val="107000"/>
              </a:lnSpc>
              <a:spcAft>
                <a:spcPts val="800"/>
              </a:spcAft>
              <a:buFont typeface="Wingdings" panose="05000000000000000000" charset="0"/>
              <a:buChar char="Ø"/>
            </a:pPr>
            <a:endParaRPr lang="hi-IN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Kokila" panose="020B0604020202020204" pitchFamily="34" charset="0"/>
              <a:sym typeface="+mn-ea"/>
            </a:endParaRPr>
          </a:p>
          <a:p>
            <a:pPr marL="571500" indent="-571500">
              <a:lnSpc>
                <a:spcPct val="107000"/>
              </a:lnSpc>
              <a:spcAft>
                <a:spcPts val="800"/>
              </a:spcAft>
              <a:buFont typeface="Wingdings" panose="05000000000000000000" charset="0"/>
              <a:buChar char="Ø"/>
            </a:pPr>
            <a:r>
              <a:rPr lang="hi-IN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खुरचना (लकड़ी की छड़ी</a:t>
            </a:r>
            <a:r>
              <a:rPr lang="en-IN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, </a:t>
            </a:r>
            <a:r>
              <a:rPr lang="hi-IN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चाकू आदि से)</a:t>
            </a:r>
            <a:endParaRPr lang="en-IN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571500" indent="-571500">
              <a:lnSpc>
                <a:spcPct val="107000"/>
              </a:lnSpc>
              <a:spcAft>
                <a:spcPts val="800"/>
              </a:spcAft>
              <a:buFont typeface="Wingdings" panose="05000000000000000000" charset="0"/>
              <a:buChar char="Ø"/>
            </a:pPr>
            <a:r>
              <a:rPr lang="hi-IN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अवशोषण (फुलर अर्थ</a:t>
            </a:r>
            <a:r>
              <a:rPr lang="en-IN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, </a:t>
            </a:r>
            <a:r>
              <a:rPr lang="hi-IN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रेत</a:t>
            </a:r>
            <a:r>
              <a:rPr lang="en-IN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, </a:t>
            </a:r>
            <a:r>
              <a:rPr lang="hi-IN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सक्रिय चारकोल से)</a:t>
            </a:r>
            <a:endParaRPr lang="en-IN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571500" indent="-571500">
              <a:lnSpc>
                <a:spcPct val="107000"/>
              </a:lnSpc>
              <a:spcAft>
                <a:spcPts val="800"/>
              </a:spcAft>
              <a:buFont typeface="Wingdings" panose="05000000000000000000" charset="0"/>
              <a:buChar char="Ø"/>
            </a:pPr>
            <a:r>
              <a:rPr lang="hi-IN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धोना (पानी</a:t>
            </a:r>
            <a:r>
              <a:rPr lang="en-IN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, </a:t>
            </a:r>
            <a:r>
              <a:rPr lang="hi-IN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साबुन के पानी से)</a:t>
            </a:r>
            <a:endParaRPr lang="en-IN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571500" indent="-571500">
              <a:lnSpc>
                <a:spcPct val="107000"/>
              </a:lnSpc>
              <a:spcAft>
                <a:spcPts val="800"/>
              </a:spcAft>
              <a:buFont typeface="Wingdings" panose="05000000000000000000" charset="0"/>
              <a:buChar char="Ø"/>
            </a:pPr>
            <a:r>
              <a:rPr lang="hi-IN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वाष्पीकरण (गर्म हवा या भाप से)</a:t>
            </a:r>
          </a:p>
        </p:txBody>
      </p:sp>
      <p:pic>
        <p:nvPicPr>
          <p:cNvPr id="4" name="object 4"/>
          <p:cNvPicPr/>
          <p:nvPr/>
        </p:nvPicPr>
        <p:blipFill rotWithShape="1">
          <a:blip r:embed="rId2" cstate="print"/>
          <a:srcRect r="21695"/>
          <a:stretch>
            <a:fillRect/>
          </a:stretch>
        </p:blipFill>
        <p:spPr>
          <a:xfrm>
            <a:off x="10741032" y="27603"/>
            <a:ext cx="1436668" cy="108887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4651" y="117884"/>
            <a:ext cx="1384533" cy="941482"/>
          </a:xfrm>
          <a:prstGeom prst="rect">
            <a:avLst/>
          </a:prstGeom>
        </p:spPr>
      </p:pic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62230" y="2171700"/>
            <a:ext cx="4897755" cy="185864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hi-IN" sz="5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20B0604020202020204" pitchFamily="34" charset="0"/>
                <a:sym typeface="+mn-ea"/>
              </a:rPr>
              <a:t>भौतिक डिकॉन्टैमिनेशन </a:t>
            </a:r>
            <a:endParaRPr lang="hi-IN" altLang="en-US" sz="54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Kokila" panose="020B0604020202020204" pitchFamily="34" charset="0"/>
              <a:sym typeface="+mn-e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1069</Words>
  <Application>Microsoft Office PowerPoint</Application>
  <PresentationFormat>Widescreen</PresentationFormat>
  <Paragraphs>212</Paragraphs>
  <Slides>34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7" baseType="lpstr">
      <vt:lpstr>Arial</vt:lpstr>
      <vt:lpstr>Calibri</vt:lpstr>
      <vt:lpstr>Calibri Light</vt:lpstr>
      <vt:lpstr>Kruti Dev 092</vt:lpstr>
      <vt:lpstr>Noto Sans Symbols</vt:lpstr>
      <vt:lpstr>Open Sans</vt:lpstr>
      <vt:lpstr>Open Sans</vt:lpstr>
      <vt:lpstr>Open Sans SemiBold</vt:lpstr>
      <vt:lpstr>Segoe UI Emoji</vt:lpstr>
      <vt:lpstr>Tahoma</vt:lpstr>
      <vt:lpstr>Times New Roman</vt:lpstr>
      <vt:lpstr>Wingdings</vt:lpstr>
      <vt:lpstr>Office Theme</vt:lpstr>
      <vt:lpstr>PowerPoint Presentation</vt:lpstr>
      <vt:lpstr>PowerPoint Presentation</vt:lpstr>
      <vt:lpstr>सुरक्षित डिकॉन प्रक्रिया</vt:lpstr>
      <vt:lpstr>डिकॉन्टैमिनेशन की आवश्यकताएँ</vt:lpstr>
      <vt:lpstr>डिकॉन्टैमिनेशन का उद्देश्य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सतह आधारित डिकॉन्टैमिनेशन</vt:lpstr>
      <vt:lpstr>जैविक डिकॉन्टैमिनेशन</vt:lpstr>
      <vt:lpstr>डिकॉन्टैमिनेशन को प्रभावित करने वाले कारक</vt:lpstr>
      <vt:lpstr>डिकॉन्टैमिनेशन की विधियाँ</vt:lpstr>
      <vt:lpstr>रोगी की डिकॉन्टैमिनेशन (Ambulatory)</vt:lpstr>
      <vt:lpstr>उपकरण की डिकॉन्टैमिनेशन</vt:lpstr>
      <vt:lpstr>वाहन की डिकॉन्टैमिनेशन </vt:lpstr>
      <vt:lpstr>डिकॉन्टैमिनेशन के दौरान क्षेत्रीय विचार</vt:lpstr>
      <vt:lpstr>डिकॉन्टैमिनेशन की व्यवस्थाएँ</vt:lpstr>
      <vt:lpstr>डिकॉन टीम को करना चाहिए</vt:lpstr>
      <vt:lpstr>सुझाई गई डिकॉन्टैमिनेशन प्रक्रिया</vt:lpstr>
      <vt:lpstr>डिकॉन्टैमिनेशन की समस्याएँ</vt:lpstr>
      <vt:lpstr>डिकॉन्टैमिनेशन साइट की स्थापना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Rahul Kumar</dc:creator>
  <cp:lastModifiedBy>08 TH BN NDRF GHAZIABAD</cp:lastModifiedBy>
  <cp:revision>52</cp:revision>
  <dcterms:created xsi:type="dcterms:W3CDTF">2025-04-05T05:32:00Z</dcterms:created>
  <dcterms:modified xsi:type="dcterms:W3CDTF">2025-12-17T11:00:02Z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97C43A399A4C4D50B2C4442FD178BEC7_12</vt:lpwstr>
  </property>
  <property fmtid="{D5CDD505-2E9C-101B-9397-08002B2CF9AE}" pid="3" name="KSOProductBuildVer">
    <vt:lpwstr>1033-12.2.0.22530</vt:lpwstr>
  </property>
</Properties>
</file>