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Arial Black" panose="020B0A04020102020204" pitchFamily="34" charset="0"/>
      <p:regular r:id="rId16"/>
      <p:bold r:id="rId17"/>
    </p:embeddedFont>
    <p:embeddedFont>
      <p:font typeface="Open Sans" panose="020B0606030504020204" pitchFamily="34" charset="0"/>
      <p:regular r:id="rId18"/>
      <p:bold r:id="rId19"/>
      <p:italic r:id="rId20"/>
      <p:boldItalic r:id="rId21"/>
    </p:embeddedFont>
    <p:embeddedFont>
      <p:font typeface="Open Sans SemiBold" panose="020B07060308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06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i-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hi-IN" sz="1200" b="0" i="0" u="none" strike="noStrike" cap="none">
                <a:solidFill>
                  <a:srgbClr val="535353"/>
                </a:solidFill>
                <a:latin typeface="Open Sans SemiBold"/>
                <a:ea typeface="Open Sans SemiBold"/>
                <a:cs typeface="Open Sans SemiBold"/>
                <a:sym typeface="Open Sans SemiBold"/>
              </a:rPr>
              <a:t>PEER | CSSR | INDIA</a:t>
            </a: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hi-IN" sz="1500" b="1" i="0" u="none" strike="noStrike" cap="none">
                <a:solidFill>
                  <a:srgbClr val="535353"/>
                </a:solidFill>
                <a:latin typeface="Open Sans"/>
                <a:ea typeface="Open Sans"/>
                <a:cs typeface="Open Sans"/>
                <a:sym typeface="Open Sans"/>
              </a:rPr>
              <a:t>PPT 2 -</a:t>
            </a: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500"/>
              <a:buFont typeface="Arial"/>
              <a:buNone/>
              <a:defRPr sz="1500" b="1" i="0" u="none" strike="noStrike" cap="none">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pic>
        <p:nvPicPr>
          <p:cNvPr id="21" name="Google Shape;21;p2"/>
          <p:cNvPicPr preferRelativeResize="0"/>
          <p:nvPr/>
        </p:nvPicPr>
        <p:blipFill rotWithShape="1">
          <a:blip r:embed="rId2">
            <a:alphaModFix/>
          </a:blip>
          <a:srcRect/>
          <a:stretch/>
        </p:blipFill>
        <p:spPr>
          <a:xfrm>
            <a:off x="401410" y="283029"/>
            <a:ext cx="1525361" cy="10397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a:spLocks noGrp="1"/>
          </p:cNvSpPr>
          <p:nvPr>
            <p:ph type="pic" idx="2"/>
          </p:nvPr>
        </p:nvSpPr>
        <p:spPr>
          <a:xfrm>
            <a:off x="5183188" y="987425"/>
            <a:ext cx="6172200" cy="4873625"/>
          </a:xfrm>
          <a:prstGeom prst="rect">
            <a:avLst/>
          </a:prstGeom>
          <a:noFill/>
          <a:ln>
            <a:noFill/>
          </a:ln>
        </p:spPr>
      </p:sp>
      <p:sp>
        <p:nvSpPr>
          <p:cNvPr id="36" name="Google Shape;36;p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
        <p:cNvGrpSpPr/>
        <p:nvPr/>
      </p:nvGrpSpPr>
      <p:grpSpPr>
        <a:xfrm>
          <a:off x="0" y="0"/>
          <a:ext cx="0" cy="0"/>
          <a:chOff x="0" y="0"/>
          <a:chExt cx="0" cy="0"/>
        </a:xfrm>
      </p:grpSpPr>
      <p:sp>
        <p:nvSpPr>
          <p:cNvPr id="41" name="Google Shape;41;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i-I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3" descr="closeup-firefighter-holding-his-helmet-walking-towards-fire-truck.jpg"/>
          <p:cNvPicPr preferRelativeResize="0"/>
          <p:nvPr/>
        </p:nvPicPr>
        <p:blipFill rotWithShape="1">
          <a:blip r:embed="rId3">
            <a:alphaModFix/>
          </a:blip>
          <a:srcRect t="13432" b="1559"/>
          <a:stretch/>
        </p:blipFill>
        <p:spPr>
          <a:xfrm>
            <a:off x="-12700" y="-32004"/>
            <a:ext cx="12217400" cy="6922008"/>
          </a:xfrm>
          <a:prstGeom prst="rect">
            <a:avLst/>
          </a:prstGeom>
          <a:noFill/>
          <a:ln>
            <a:noFill/>
          </a:ln>
        </p:spPr>
      </p:pic>
      <p:sp>
        <p:nvSpPr>
          <p:cNvPr id="92" name="Google Shape;92;p13"/>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hi-IN" sz="1200" b="0" i="0" u="none" strike="noStrike" cap="none">
                <a:solidFill>
                  <a:srgbClr val="535353"/>
                </a:solidFill>
                <a:latin typeface="Open Sans SemiBold"/>
                <a:ea typeface="Open Sans SemiBold"/>
                <a:cs typeface="Open Sans SemiBold"/>
                <a:sym typeface="Open Sans SemiBold"/>
              </a:rPr>
              <a:t>PEER | CSSR | INDIA</a:t>
            </a:r>
            <a:endParaRPr sz="1400" b="0" i="0" u="none" strike="noStrike" cap="none">
              <a:solidFill>
                <a:srgbClr val="000000"/>
              </a:solidFill>
              <a:latin typeface="Arial"/>
              <a:ea typeface="Arial"/>
              <a:cs typeface="Arial"/>
              <a:sym typeface="Arial"/>
            </a:endParaRPr>
          </a:p>
        </p:txBody>
      </p:sp>
      <p:sp>
        <p:nvSpPr>
          <p:cNvPr id="93" name="Google Shape;93;p13"/>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94" name="Google Shape;94;p13"/>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hi-IN" sz="1500" b="1" i="0" u="none" strike="noStrike" cap="none">
                <a:solidFill>
                  <a:srgbClr val="535353"/>
                </a:solidFill>
                <a:latin typeface="Open Sans"/>
                <a:ea typeface="Open Sans"/>
                <a:cs typeface="Open Sans"/>
                <a:sym typeface="Open Sans"/>
              </a:rPr>
              <a:t>PPT 2 -</a:t>
            </a:r>
            <a:endParaRPr sz="1400" b="0" i="0" u="none" strike="noStrike" cap="none">
              <a:solidFill>
                <a:srgbClr val="000000"/>
              </a:solidFill>
              <a:latin typeface="Arial"/>
              <a:ea typeface="Arial"/>
              <a:cs typeface="Arial"/>
              <a:sym typeface="Arial"/>
            </a:endParaRPr>
          </a:p>
        </p:txBody>
      </p:sp>
      <p:sp>
        <p:nvSpPr>
          <p:cNvPr id="95" name="Google Shape;95;p13"/>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
        <p:nvSpPr>
          <p:cNvPr id="96" name="Google Shape;96;p13"/>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SzPts val="1500"/>
              <a:buNone/>
            </a:pPr>
            <a:fld id="{00000000-1234-1234-1234-123412341234}" type="slidenum">
              <a:rPr lang="hi-IN"/>
              <a:t>1</a:t>
            </a:fld>
            <a:endParaRPr/>
          </a:p>
        </p:txBody>
      </p:sp>
      <p:pic>
        <p:nvPicPr>
          <p:cNvPr id="97" name="Google Shape;97;p13" descr="Image"/>
          <p:cNvPicPr preferRelativeResize="0"/>
          <p:nvPr/>
        </p:nvPicPr>
        <p:blipFill rotWithShape="1">
          <a:blip r:embed="rId4">
            <a:alphaModFix amt="90000"/>
          </a:blip>
          <a:srcRect l="50481"/>
          <a:stretch/>
        </p:blipFill>
        <p:spPr>
          <a:xfrm>
            <a:off x="-24680" y="2041260"/>
            <a:ext cx="10153418" cy="2143878"/>
          </a:xfrm>
          <a:prstGeom prst="rect">
            <a:avLst/>
          </a:prstGeom>
          <a:noFill/>
          <a:ln>
            <a:noFill/>
          </a:ln>
        </p:spPr>
      </p:pic>
      <p:sp>
        <p:nvSpPr>
          <p:cNvPr id="98" name="Google Shape;98;p13"/>
          <p:cNvSpPr txBox="1"/>
          <p:nvPr/>
        </p:nvSpPr>
        <p:spPr>
          <a:xfrm>
            <a:off x="209691" y="2539280"/>
            <a:ext cx="9239109" cy="1310120"/>
          </a:xfrm>
          <a:prstGeom prst="rect">
            <a:avLst/>
          </a:prstGeom>
          <a:noFill/>
          <a:ln>
            <a:noFill/>
          </a:ln>
        </p:spPr>
        <p:txBody>
          <a:bodyPr spcFirstLastPara="1" wrap="square" lIns="39125" tIns="39125" rIns="39125" bIns="39125"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hi-IN" sz="4000" b="1" i="0" u="none" strike="noStrike" cap="none">
                <a:solidFill>
                  <a:schemeClr val="lt1"/>
                </a:solidFill>
                <a:latin typeface="Open Sans"/>
                <a:ea typeface="Open Sans"/>
                <a:cs typeface="Open Sans"/>
                <a:sym typeface="Open Sans"/>
              </a:rPr>
              <a:t>ग्रामीण और वन अग्नि शमन में सामुदायिक भागीदारी</a:t>
            </a:r>
            <a:endParaRPr sz="4000" b="1" i="0" u="none" strike="noStrike" cap="none">
              <a:solidFill>
                <a:schemeClr val="lt1"/>
              </a:solidFill>
              <a:latin typeface="Arial Black"/>
              <a:ea typeface="Arial Black"/>
              <a:cs typeface="Arial Black"/>
              <a:sym typeface="Arial Black"/>
            </a:endParaRPr>
          </a:p>
        </p:txBody>
      </p:sp>
      <p:pic>
        <p:nvPicPr>
          <p:cNvPr id="99" name="Google Shape;99;p13" descr="A close-up of a logo"/>
          <p:cNvPicPr preferRelativeResize="0"/>
          <p:nvPr/>
        </p:nvPicPr>
        <p:blipFill rotWithShape="1">
          <a:blip r:embed="rId5">
            <a:alphaModFix/>
          </a:blip>
          <a:srcRect/>
          <a:stretch/>
        </p:blipFill>
        <p:spPr>
          <a:xfrm>
            <a:off x="0" y="-13520"/>
            <a:ext cx="2084831" cy="1271766"/>
          </a:xfrm>
          <a:prstGeom prst="rect">
            <a:avLst/>
          </a:prstGeom>
          <a:noFill/>
          <a:ln>
            <a:noFill/>
          </a:ln>
        </p:spPr>
      </p:pic>
      <p:pic>
        <p:nvPicPr>
          <p:cNvPr id="100" name="Google Shape;100;p13"/>
          <p:cNvPicPr preferRelativeResize="0"/>
          <p:nvPr/>
        </p:nvPicPr>
        <p:blipFill rotWithShape="1">
          <a:blip r:embed="rId6">
            <a:alphaModFix/>
          </a:blip>
          <a:srcRect/>
          <a:stretch/>
        </p:blipFill>
        <p:spPr>
          <a:xfrm>
            <a:off x="10804918" y="-13520"/>
            <a:ext cx="1387082" cy="1227775"/>
          </a:xfrm>
          <a:prstGeom prst="rect">
            <a:avLst/>
          </a:prstGeom>
          <a:noFill/>
          <a:ln>
            <a:noFill/>
          </a:ln>
        </p:spPr>
      </p:pic>
      <p:sp>
        <p:nvSpPr>
          <p:cNvPr id="101" name="Google Shape;101;p13"/>
          <p:cNvSpPr/>
          <p:nvPr/>
        </p:nvSpPr>
        <p:spPr>
          <a:xfrm flipH="1">
            <a:off x="5428541" y="6291892"/>
            <a:ext cx="6675014" cy="556768"/>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hi-IN" sz="2400" b="0" i="0" u="none" strike="noStrike" cap="none">
                <a:solidFill>
                  <a:schemeClr val="dk1"/>
                </a:solidFill>
                <a:latin typeface="Calibri"/>
                <a:ea typeface="Calibri"/>
                <a:cs typeface="Calibri"/>
                <a:sym typeface="Calibri"/>
              </a:rPr>
              <a:t>BY:-INSP/GD-NAGENDRA SINGH YADAV,10</a:t>
            </a:r>
            <a:r>
              <a:rPr lang="hi-IN" sz="2400" b="0" i="0" u="none" strike="noStrike" cap="none" baseline="30000">
                <a:solidFill>
                  <a:schemeClr val="dk1"/>
                </a:solidFill>
                <a:latin typeface="Calibri"/>
                <a:ea typeface="Calibri"/>
                <a:cs typeface="Calibri"/>
                <a:sym typeface="Calibri"/>
              </a:rPr>
              <a:t>TH</a:t>
            </a:r>
            <a:r>
              <a:rPr lang="hi-IN" sz="2400" b="0" i="0" u="none" strike="noStrike" cap="none">
                <a:solidFill>
                  <a:schemeClr val="dk1"/>
                </a:solidFill>
                <a:latin typeface="Calibri"/>
                <a:ea typeface="Calibri"/>
                <a:cs typeface="Calibri"/>
                <a:sym typeface="Calibri"/>
              </a:rPr>
              <a:t> NDRF</a:t>
            </a:r>
            <a:endParaRPr sz="4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hi-IN"/>
              <a:t>10</a:t>
            </a:fld>
            <a:endParaRPr/>
          </a:p>
        </p:txBody>
      </p:sp>
      <p:sp>
        <p:nvSpPr>
          <p:cNvPr id="163" name="Google Shape;163;p22"/>
          <p:cNvSpPr/>
          <p:nvPr/>
        </p:nvSpPr>
        <p:spPr>
          <a:xfrm>
            <a:off x="1003078" y="1469597"/>
            <a:ext cx="9902071"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hi-IN" sz="9600" b="1" i="0" u="none" strike="noStrike" cap="none">
                <a:solidFill>
                  <a:srgbClr val="FF0000"/>
                </a:solidFill>
                <a:latin typeface="Arial"/>
                <a:ea typeface="Arial"/>
                <a:cs typeface="Arial"/>
                <a:sym typeface="Arial"/>
              </a:rPr>
              <a:t>कोई शक या सवाल</a:t>
            </a:r>
            <a:endParaRPr sz="9600" b="1" i="0" u="none" strike="noStrike" cap="none">
              <a:solidFill>
                <a:srgbClr val="FF0000"/>
              </a:solidFill>
              <a:latin typeface="Arial"/>
              <a:ea typeface="Arial"/>
              <a:cs typeface="Arial"/>
              <a:sym typeface="Arial"/>
            </a:endParaRPr>
          </a:p>
        </p:txBody>
      </p:sp>
      <p:pic>
        <p:nvPicPr>
          <p:cNvPr id="164" name="Google Shape;164;p22"/>
          <p:cNvPicPr preferRelativeResize="0"/>
          <p:nvPr/>
        </p:nvPicPr>
        <p:blipFill rotWithShape="1">
          <a:blip r:embed="rId3">
            <a:alphaModFix/>
          </a:blip>
          <a:srcRect/>
          <a:stretch/>
        </p:blipFill>
        <p:spPr>
          <a:xfrm>
            <a:off x="4269766" y="3862787"/>
            <a:ext cx="3368693" cy="24276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hi-IN"/>
              <a:t>11</a:t>
            </a:fld>
            <a:endParaRPr/>
          </a:p>
        </p:txBody>
      </p:sp>
      <p:sp>
        <p:nvSpPr>
          <p:cNvPr id="170" name="Google Shape;170;p23"/>
          <p:cNvSpPr/>
          <p:nvPr/>
        </p:nvSpPr>
        <p:spPr>
          <a:xfrm>
            <a:off x="381000" y="1814235"/>
            <a:ext cx="11353800" cy="51398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accent2"/>
              </a:solidFill>
              <a:latin typeface="Arial"/>
              <a:ea typeface="Arial"/>
              <a:cs typeface="Arial"/>
              <a:sym typeface="Arial"/>
            </a:endParaRPr>
          </a:p>
          <a:p>
            <a:pPr marL="514350" marR="0" lvl="0" indent="-514350" algn="l" rtl="0">
              <a:lnSpc>
                <a:spcPct val="100000"/>
              </a:lnSpc>
              <a:spcBef>
                <a:spcPts val="0"/>
              </a:spcBef>
              <a:spcAft>
                <a:spcPts val="0"/>
              </a:spcAft>
              <a:buClr>
                <a:srgbClr val="000000"/>
              </a:buClr>
              <a:buSzPts val="2800"/>
              <a:buFont typeface="Arial"/>
              <a:buAutoNum type="arabicPeriod"/>
            </a:pPr>
            <a:r>
              <a:rPr lang="hi-IN" sz="2800" b="1" i="0" u="none" strike="noStrike" cap="none">
                <a:solidFill>
                  <a:srgbClr val="FF0000"/>
                </a:solidFill>
                <a:latin typeface="Open Sans"/>
                <a:ea typeface="Open Sans"/>
                <a:cs typeface="Open Sans"/>
                <a:sym typeface="Open Sans"/>
              </a:rPr>
              <a:t>IFFM क्या है ?</a:t>
            </a:r>
            <a:endParaRPr sz="2800" b="1" i="0" u="none" strike="noStrike" cap="none">
              <a:solidFill>
                <a:srgbClr val="FF0000"/>
              </a:solidFill>
              <a:latin typeface="Open Sans"/>
              <a:ea typeface="Open Sans"/>
              <a:cs typeface="Open Sans"/>
              <a:sym typeface="Open Sans"/>
            </a:endParaRPr>
          </a:p>
          <a:p>
            <a:pPr marL="457200" marR="0" lvl="0" indent="-457200" algn="l" rtl="0">
              <a:lnSpc>
                <a:spcPct val="100000"/>
              </a:lnSpc>
              <a:spcBef>
                <a:spcPts val="0"/>
              </a:spcBef>
              <a:spcAft>
                <a:spcPts val="0"/>
              </a:spcAft>
              <a:buClr>
                <a:srgbClr val="000000"/>
              </a:buClr>
              <a:buSzPts val="2400"/>
              <a:buFont typeface="Arial"/>
              <a:buNone/>
            </a:pPr>
            <a:endParaRPr sz="2400" b="1" i="0" u="none" strike="noStrike" cap="none">
              <a:solidFill>
                <a:srgbClr val="FF0000"/>
              </a:solidFill>
              <a:latin typeface="Open Sans"/>
              <a:ea typeface="Open Sans"/>
              <a:cs typeface="Open Sans"/>
              <a:sym typeface="Open Sans"/>
            </a:endParaRPr>
          </a:p>
          <a:p>
            <a:pPr marL="0" marR="0" lvl="0" indent="0" algn="just" rtl="0">
              <a:lnSpc>
                <a:spcPct val="150000"/>
              </a:lnSpc>
              <a:spcBef>
                <a:spcPts val="0"/>
              </a:spcBef>
              <a:spcAft>
                <a:spcPts val="0"/>
              </a:spcAft>
              <a:buClr>
                <a:srgbClr val="000000"/>
              </a:buClr>
              <a:buSzPts val="2400"/>
              <a:buFont typeface="Arial"/>
              <a:buNone/>
            </a:pPr>
            <a:r>
              <a:rPr lang="hi-IN" sz="2400" b="0" i="0" u="none" strike="noStrike" cap="none">
                <a:solidFill>
                  <a:schemeClr val="dk1"/>
                </a:solidFill>
                <a:latin typeface="Open Sans"/>
                <a:ea typeface="Open Sans"/>
                <a:cs typeface="Open Sans"/>
                <a:sym typeface="Open Sans"/>
              </a:rPr>
              <a:t>उत्तर:- </a:t>
            </a:r>
            <a:r>
              <a:rPr lang="hi-IN" sz="2800" b="0" i="0" u="none" strike="noStrike" cap="none">
                <a:solidFill>
                  <a:schemeClr val="dk1"/>
                </a:solidFill>
                <a:latin typeface="Open Sans"/>
                <a:ea typeface="Open Sans"/>
                <a:cs typeface="Open Sans"/>
                <a:sym typeface="Open Sans"/>
              </a:rPr>
              <a:t>IFFM </a:t>
            </a:r>
            <a:r>
              <a:rPr lang="hi-IN" sz="2800" b="1" i="0" u="none" strike="noStrike" cap="none">
                <a:solidFill>
                  <a:schemeClr val="dk1"/>
                </a:solidFill>
                <a:latin typeface="Arial"/>
                <a:ea typeface="Arial"/>
                <a:cs typeface="Arial"/>
                <a:sym typeface="Arial"/>
              </a:rPr>
              <a:t>एकीकृत वन अग्नि प्रबंधन (Integrated Forest Fire Management - IFFM)</a:t>
            </a:r>
            <a:r>
              <a:rPr lang="hi-IN" sz="2800" b="0" i="0" u="none" strike="noStrike" cap="none">
                <a:solidFill>
                  <a:schemeClr val="dk1"/>
                </a:solidFill>
                <a:latin typeface="Arial"/>
                <a:ea typeface="Arial"/>
                <a:cs typeface="Arial"/>
                <a:sym typeface="Arial"/>
              </a:rPr>
              <a:t> 	वन क्षेत्रों में आग को रोकने, नियंत्रित करने और उसका प्रबंधन करने की </a:t>
            </a:r>
            <a:r>
              <a:rPr lang="hi-IN" sz="2800" b="1" i="0" u="none" strike="noStrike" cap="none">
                <a:solidFill>
                  <a:schemeClr val="dk1"/>
                </a:solidFill>
                <a:latin typeface="Arial"/>
                <a:ea typeface="Arial"/>
                <a:cs typeface="Arial"/>
                <a:sym typeface="Arial"/>
              </a:rPr>
              <a:t>समग्र और 	समन्वित प्रक्रिया</a:t>
            </a:r>
            <a:r>
              <a:rPr lang="hi-IN" sz="2800" b="0" i="0" u="none" strike="noStrike" cap="none">
                <a:solidFill>
                  <a:schemeClr val="dk1"/>
                </a:solidFill>
                <a:latin typeface="Arial"/>
                <a:ea typeface="Arial"/>
                <a:cs typeface="Arial"/>
                <a:sym typeface="Arial"/>
              </a:rPr>
              <a:t> है। इसका उद्देश्य केवल आग बुझाना नहीं, बल्कि </a:t>
            </a:r>
            <a:r>
              <a:rPr lang="hi-IN" sz="2800" b="1" i="0" u="none" strike="noStrike" cap="none">
                <a:solidFill>
                  <a:schemeClr val="dk1"/>
                </a:solidFill>
                <a:latin typeface="Arial"/>
                <a:ea typeface="Arial"/>
                <a:cs typeface="Arial"/>
                <a:sym typeface="Arial"/>
              </a:rPr>
              <a:t>वन और समुदाय की 	सुरक्षा, पारिस्थितिकी संरक्षण और सतत प्रबंधन</a:t>
            </a:r>
            <a:r>
              <a:rPr lang="hi-IN" sz="2800" b="0" i="0" u="none" strike="noStrike" cap="none">
                <a:solidFill>
                  <a:schemeClr val="dk1"/>
                </a:solidFill>
                <a:latin typeface="Arial"/>
                <a:ea typeface="Arial"/>
                <a:cs typeface="Arial"/>
                <a:sym typeface="Arial"/>
              </a:rPr>
              <a:t> सुनिश्चित करना है।</a:t>
            </a:r>
            <a:endParaRPr sz="2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3"/>
          <p:cNvSpPr/>
          <p:nvPr/>
        </p:nvSpPr>
        <p:spPr>
          <a:xfrm>
            <a:off x="4593464" y="303312"/>
            <a:ext cx="2751074"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hi-IN" sz="5400" b="1" i="0" u="none" strike="noStrike" cap="none">
                <a:solidFill>
                  <a:srgbClr val="C00000"/>
                </a:solidFill>
                <a:latin typeface="Arial"/>
                <a:ea typeface="Arial"/>
                <a:cs typeface="Arial"/>
                <a:sym typeface="Arial"/>
              </a:rPr>
              <a:t>मूल्यांकन</a:t>
            </a:r>
            <a:endParaRPr sz="5400" b="1" i="0" u="none" strike="noStrike" cap="none">
              <a:solidFill>
                <a:srgbClr val="C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hi-IN"/>
              <a:t>12</a:t>
            </a:fld>
            <a:endParaRPr/>
          </a:p>
        </p:txBody>
      </p:sp>
      <p:sp>
        <p:nvSpPr>
          <p:cNvPr id="177" name="Google Shape;177;p24"/>
          <p:cNvSpPr/>
          <p:nvPr/>
        </p:nvSpPr>
        <p:spPr>
          <a:xfrm>
            <a:off x="1384300" y="628759"/>
            <a:ext cx="8737600" cy="5509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4000"/>
              <a:buFont typeface="Arial"/>
              <a:buNone/>
            </a:pPr>
            <a:r>
              <a:rPr lang="hi-IN" sz="4000" b="0" i="0" u="none" strike="noStrike" cap="none">
                <a:solidFill>
                  <a:schemeClr val="accent2"/>
                </a:solidFill>
                <a:latin typeface="Open Sans"/>
                <a:ea typeface="Open Sans"/>
                <a:cs typeface="Open Sans"/>
                <a:sym typeface="Open Sans"/>
              </a:rPr>
              <a:t>2</a:t>
            </a:r>
            <a:r>
              <a:rPr lang="hi-IN" sz="7200" b="1" i="0" u="none" strike="noStrike" cap="none">
                <a:solidFill>
                  <a:srgbClr val="FF0000"/>
                </a:solidFill>
                <a:latin typeface="Open Sans"/>
                <a:ea typeface="Open Sans"/>
                <a:cs typeface="Open Sans"/>
                <a:sym typeface="Open Sans"/>
              </a:rPr>
              <a:t>. </a:t>
            </a:r>
            <a:r>
              <a:rPr lang="hi-IN" sz="4000" b="1" i="0" u="none" strike="noStrike" cap="none">
                <a:solidFill>
                  <a:srgbClr val="FF0000"/>
                </a:solidFill>
                <a:latin typeface="Open Sans"/>
                <a:ea typeface="Open Sans"/>
                <a:cs typeface="Open Sans"/>
                <a:sym typeface="Open Sans"/>
              </a:rPr>
              <a:t>समुदाय का क्या रोल रहता है ?</a:t>
            </a:r>
            <a:endParaRPr sz="4000" b="1" i="0" u="none" strike="noStrike" cap="none">
              <a:solidFill>
                <a:srgbClr val="FF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4000"/>
              <a:buFont typeface="Noto Sans Symbols"/>
              <a:buNone/>
            </a:pPr>
            <a:endParaRPr sz="4000" b="1" i="0" u="none" strike="noStrike" cap="none">
              <a:solidFill>
                <a:srgbClr val="FF0000"/>
              </a:solidFill>
              <a:latin typeface="Open Sans"/>
              <a:ea typeface="Open Sans"/>
              <a:cs typeface="Open Sans"/>
              <a:sym typeface="Open Sans"/>
            </a:endParaRPr>
          </a:p>
          <a:p>
            <a:pPr marL="457200" marR="0" lvl="0" indent="-457200" algn="l" rtl="0">
              <a:lnSpc>
                <a:spcPct val="100000"/>
              </a:lnSpc>
              <a:spcBef>
                <a:spcPts val="0"/>
              </a:spcBef>
              <a:spcAft>
                <a:spcPts val="0"/>
              </a:spcAft>
              <a:buClr>
                <a:srgbClr val="000000"/>
              </a:buClr>
              <a:buSzPts val="4000"/>
              <a:buFont typeface="Noto Sans Symbols"/>
              <a:buChar char="❖"/>
            </a:pPr>
            <a:r>
              <a:rPr lang="hi-IN" sz="4000" b="0" i="0" u="none" strike="noStrike" cap="none">
                <a:solidFill>
                  <a:schemeClr val="dk1"/>
                </a:solidFill>
                <a:latin typeface="Arial"/>
                <a:ea typeface="Arial"/>
                <a:cs typeface="Arial"/>
                <a:sym typeface="Arial"/>
              </a:rPr>
              <a:t>     प्रारंभिक पहचान और प्रतिक्रिया</a:t>
            </a:r>
            <a:endParaRPr sz="1400" b="0" i="0" u="none" strike="noStrike" cap="none">
              <a:solidFill>
                <a:srgbClr val="000000"/>
              </a:solidFill>
              <a:latin typeface="Arial"/>
              <a:ea typeface="Arial"/>
              <a:cs typeface="Arial"/>
              <a:sym typeface="Arial"/>
            </a:endParaRPr>
          </a:p>
          <a:p>
            <a:pPr marL="444500" marR="0" lvl="0" indent="-355600" algn="l" rtl="0">
              <a:lnSpc>
                <a:spcPct val="100000"/>
              </a:lnSpc>
              <a:spcBef>
                <a:spcPts val="0"/>
              </a:spcBef>
              <a:spcAft>
                <a:spcPts val="0"/>
              </a:spcAft>
              <a:buClr>
                <a:srgbClr val="000000"/>
              </a:buClr>
              <a:buSzPts val="4000"/>
              <a:buFont typeface="Noto Sans Symbols"/>
              <a:buChar char="❖"/>
            </a:pPr>
            <a:r>
              <a:rPr lang="hi-IN" sz="4000" b="0" i="0" u="none" strike="noStrike" cap="none">
                <a:solidFill>
                  <a:schemeClr val="dk1"/>
                </a:solidFill>
                <a:latin typeface="Arial"/>
                <a:ea typeface="Arial"/>
                <a:cs typeface="Arial"/>
                <a:sym typeface="Arial"/>
              </a:rPr>
              <a:t>     स्थानीय ज्ञान और विशेषज्ञता</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4000"/>
              <a:buFont typeface="Noto Sans Symbols"/>
              <a:buChar char="❖"/>
            </a:pPr>
            <a:r>
              <a:rPr lang="hi-IN" sz="4000" b="0" i="0" u="none" strike="noStrike" cap="none">
                <a:solidFill>
                  <a:schemeClr val="dk1"/>
                </a:solidFill>
                <a:latin typeface="Arial"/>
                <a:ea typeface="Arial"/>
                <a:cs typeface="Arial"/>
                <a:sym typeface="Arial"/>
              </a:rPr>
              <a:t>      संसाधनों का संचयन</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4000"/>
              <a:buFont typeface="Noto Sans Symbols"/>
              <a:buChar char="❖"/>
            </a:pPr>
            <a:r>
              <a:rPr lang="hi-IN" sz="4000" b="0" i="0" u="none" strike="noStrike" cap="none">
                <a:solidFill>
                  <a:schemeClr val="dk1"/>
                </a:solidFill>
                <a:latin typeface="Arial"/>
                <a:ea typeface="Arial"/>
                <a:cs typeface="Arial"/>
                <a:sym typeface="Arial"/>
              </a:rPr>
              <a:t>      अग्नि रोकथाम और शमन</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4000"/>
              <a:buFont typeface="Noto Sans Symbols"/>
              <a:buChar char="❖"/>
            </a:pPr>
            <a:r>
              <a:rPr lang="hi-IN" sz="4000" b="0" i="0" u="none" strike="noStrike" cap="none">
                <a:solidFill>
                  <a:schemeClr val="dk1"/>
                </a:solidFill>
                <a:latin typeface="Arial"/>
                <a:ea typeface="Arial"/>
                <a:cs typeface="Arial"/>
                <a:sym typeface="Arial"/>
              </a:rPr>
              <a:t>       जागरूकता और शिक्षा में वृद्धि</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4000"/>
              <a:buFont typeface="Noto Sans Symbols"/>
              <a:buChar char="❖"/>
            </a:pPr>
            <a:r>
              <a:rPr lang="hi-IN" sz="4000" b="0" i="0" u="none" strike="noStrike" cap="none">
                <a:solidFill>
                  <a:schemeClr val="dk1"/>
                </a:solidFill>
                <a:latin typeface="Arial"/>
                <a:ea typeface="Arial"/>
                <a:cs typeface="Arial"/>
                <a:sym typeface="Arial"/>
              </a:rPr>
              <a:t>       सामुदायिक लचीलापन निर्माण</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hi-IN"/>
              <a:t>13</a:t>
            </a:fld>
            <a:endParaRPr/>
          </a:p>
        </p:txBody>
      </p:sp>
      <p:sp>
        <p:nvSpPr>
          <p:cNvPr id="183" name="Google Shape;183;p25"/>
          <p:cNvSpPr/>
          <p:nvPr/>
        </p:nvSpPr>
        <p:spPr>
          <a:xfrm>
            <a:off x="2687199" y="566246"/>
            <a:ext cx="7295001" cy="221599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800"/>
              <a:buFont typeface="Arial"/>
              <a:buNone/>
            </a:pPr>
            <a:r>
              <a:rPr lang="hi-IN" sz="13800" b="1" i="0" u="none" strike="noStrike" cap="none">
                <a:solidFill>
                  <a:srgbClr val="FF0000"/>
                </a:solidFill>
                <a:latin typeface="Arial"/>
                <a:ea typeface="Arial"/>
                <a:cs typeface="Arial"/>
                <a:sym typeface="Arial"/>
              </a:rPr>
              <a:t>धन्यवाद</a:t>
            </a:r>
            <a:endParaRPr sz="13800" b="1" i="0" u="none" strike="noStrike" cap="none">
              <a:solidFill>
                <a:srgbClr val="FF0000"/>
              </a:solidFill>
              <a:latin typeface="Arial"/>
              <a:ea typeface="Arial"/>
              <a:cs typeface="Arial"/>
              <a:sym typeface="Arial"/>
            </a:endParaRPr>
          </a:p>
        </p:txBody>
      </p:sp>
      <p:pic>
        <p:nvPicPr>
          <p:cNvPr id="184" name="Google Shape;184;p25"/>
          <p:cNvPicPr preferRelativeResize="0"/>
          <p:nvPr/>
        </p:nvPicPr>
        <p:blipFill rotWithShape="1">
          <a:blip r:embed="rId3">
            <a:alphaModFix/>
          </a:blip>
          <a:srcRect/>
          <a:stretch/>
        </p:blipFill>
        <p:spPr>
          <a:xfrm>
            <a:off x="3520440" y="3286403"/>
            <a:ext cx="5824728" cy="28949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838200" y="365125"/>
            <a:ext cx="10515600" cy="1325563"/>
          </a:xfrm>
          <a:prstGeom prst="rect">
            <a:avLst/>
          </a:prstGeom>
          <a:gradFill>
            <a:gsLst>
              <a:gs pos="0">
                <a:srgbClr val="FF7714"/>
              </a:gs>
              <a:gs pos="100000">
                <a:srgbClr val="FFA773"/>
              </a:gs>
            </a:gsLst>
            <a:lin ang="16200000" scaled="0"/>
          </a:gradFill>
          <a:ln w="9525" cap="flat" cmpd="sng">
            <a:solidFill>
              <a:srgbClr val="EB792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hi-IN" sz="6000" b="1">
                <a:solidFill>
                  <a:schemeClr val="lt1"/>
                </a:solidFill>
                <a:latin typeface="Arial"/>
                <a:ea typeface="Arial"/>
                <a:cs typeface="Arial"/>
                <a:sym typeface="Arial"/>
              </a:rPr>
              <a:t>उददेश्य</a:t>
            </a:r>
            <a:endParaRPr sz="6000" b="1"/>
          </a:p>
        </p:txBody>
      </p:sp>
      <p:sp>
        <p:nvSpPr>
          <p:cNvPr id="107" name="Google Shape;107;p14"/>
          <p:cNvSpPr txBox="1">
            <a:spLocks noGrp="1"/>
          </p:cNvSpPr>
          <p:nvPr>
            <p:ph type="body" idx="1"/>
          </p:nvPr>
        </p:nvSpPr>
        <p:spPr>
          <a:xfrm>
            <a:off x="838200" y="1825624"/>
            <a:ext cx="10515600" cy="5032375"/>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endParaRPr b="1"/>
          </a:p>
          <a:p>
            <a:pPr marL="114300" lvl="0" indent="0" algn="l" rtl="0">
              <a:lnSpc>
                <a:spcPct val="90000"/>
              </a:lnSpc>
              <a:spcBef>
                <a:spcPts val="1000"/>
              </a:spcBef>
              <a:spcAft>
                <a:spcPts val="0"/>
              </a:spcAft>
              <a:buSzPts val="1800"/>
              <a:buNone/>
            </a:pPr>
            <a:r>
              <a:rPr lang="hi-IN" b="1"/>
              <a:t>इस पाठ के समापन पर आप सभी परिचित हो जायेंगे :-</a:t>
            </a:r>
            <a:endParaRPr/>
          </a:p>
          <a:p>
            <a:pPr marL="628650" lvl="0" indent="-514350" algn="just" rtl="0">
              <a:lnSpc>
                <a:spcPct val="200000"/>
              </a:lnSpc>
              <a:spcBef>
                <a:spcPts val="1000"/>
              </a:spcBef>
              <a:spcAft>
                <a:spcPts val="0"/>
              </a:spcAft>
              <a:buSzPts val="1800"/>
              <a:buFont typeface="Noto Sans Symbols"/>
              <a:buChar char="❑"/>
            </a:pPr>
            <a:r>
              <a:rPr lang="hi-IN"/>
              <a:t>ग्रामीण और वनाग्नि नियंत्रण में सामुदायिक भागीदारी</a:t>
            </a:r>
            <a:endParaRPr/>
          </a:p>
          <a:p>
            <a:pPr marL="628650" lvl="0" indent="-514350" algn="just" rtl="0">
              <a:lnSpc>
                <a:spcPct val="200000"/>
              </a:lnSpc>
              <a:spcBef>
                <a:spcPts val="1000"/>
              </a:spcBef>
              <a:spcAft>
                <a:spcPts val="0"/>
              </a:spcAft>
              <a:buSzPts val="1800"/>
              <a:buFont typeface="Noto Sans Symbols"/>
              <a:buChar char="❑"/>
            </a:pPr>
            <a:r>
              <a:rPr lang="hi-IN"/>
              <a:t>एकीकृत वनाग्नि प्रबंधन (</a:t>
            </a:r>
            <a:r>
              <a:rPr lang="hi-IN">
                <a:solidFill>
                  <a:schemeClr val="dk1"/>
                </a:solidFill>
                <a:latin typeface="Open Sans"/>
                <a:ea typeface="Open Sans"/>
                <a:cs typeface="Open Sans"/>
                <a:sym typeface="Open Sans"/>
              </a:rPr>
              <a:t>Integrated  forest fire management)</a:t>
            </a:r>
            <a:r>
              <a:rPr lang="hi-IN"/>
              <a:t> (IFFM)</a:t>
            </a:r>
            <a:endParaRPr/>
          </a:p>
          <a:p>
            <a:pPr marL="628650" lvl="0" indent="-514350" algn="just" rtl="0">
              <a:lnSpc>
                <a:spcPct val="200000"/>
              </a:lnSpc>
              <a:spcBef>
                <a:spcPts val="1000"/>
              </a:spcBef>
              <a:spcAft>
                <a:spcPts val="0"/>
              </a:spcAft>
              <a:buSzPts val="1800"/>
              <a:buFont typeface="Noto Sans Symbols"/>
              <a:buChar char="❑"/>
            </a:pPr>
            <a:r>
              <a:rPr lang="hi-IN"/>
              <a:t>चुनौतियाँ और विचारणीय बिंदु</a:t>
            </a:r>
            <a:endParaRPr/>
          </a:p>
          <a:p>
            <a:pPr marL="114300" lvl="0" indent="0" algn="l" rtl="0">
              <a:lnSpc>
                <a:spcPct val="90000"/>
              </a:lnSpc>
              <a:spcBef>
                <a:spcPts val="1000"/>
              </a:spcBef>
              <a:spcAft>
                <a:spcPts val="0"/>
              </a:spcAft>
              <a:buSzPts val="1800"/>
              <a:buNone/>
            </a:pPr>
            <a:endParaRPr b="1"/>
          </a:p>
          <a:p>
            <a:pPr marL="114300" lvl="0" indent="0" algn="l" rtl="0">
              <a:lnSpc>
                <a:spcPct val="90000"/>
              </a:lnSpc>
              <a:spcBef>
                <a:spcPts val="1000"/>
              </a:spcBef>
              <a:spcAft>
                <a:spcPts val="0"/>
              </a:spcAft>
              <a:buSzPts val="1800"/>
              <a:buNone/>
            </a:pPr>
            <a:endParaRPr b="1"/>
          </a:p>
        </p:txBody>
      </p:sp>
      <p:sp>
        <p:nvSpPr>
          <p:cNvPr id="108" name="Google Shape;10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hi-I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838200" y="365125"/>
            <a:ext cx="10515600" cy="1325563"/>
          </a:xfrm>
          <a:prstGeom prst="rect">
            <a:avLst/>
          </a:prstGeom>
          <a:gradFill>
            <a:gsLst>
              <a:gs pos="0">
                <a:srgbClr val="FF7714"/>
              </a:gs>
              <a:gs pos="100000">
                <a:srgbClr val="FFA773"/>
              </a:gs>
            </a:gsLst>
            <a:lin ang="16200000" scaled="0"/>
          </a:gradFill>
          <a:ln w="9525" cap="flat" cmpd="sng">
            <a:solidFill>
              <a:srgbClr val="EB792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hi-IN" sz="5400" b="1">
                <a:solidFill>
                  <a:schemeClr val="lt1"/>
                </a:solidFill>
                <a:latin typeface="Arial"/>
                <a:ea typeface="Arial"/>
                <a:cs typeface="Arial"/>
                <a:sym typeface="Arial"/>
              </a:rPr>
              <a:t>परिचय</a:t>
            </a:r>
            <a:endParaRPr sz="5400" b="1"/>
          </a:p>
        </p:txBody>
      </p:sp>
      <p:sp>
        <p:nvSpPr>
          <p:cNvPr id="114" name="Google Shape;114;p15"/>
          <p:cNvSpPr txBox="1">
            <a:spLocks noGrp="1"/>
          </p:cNvSpPr>
          <p:nvPr>
            <p:ph type="body" idx="1"/>
          </p:nvPr>
        </p:nvSpPr>
        <p:spPr>
          <a:xfrm>
            <a:off x="838200" y="1762561"/>
            <a:ext cx="10515600" cy="4351338"/>
          </a:xfrm>
          <a:prstGeom prst="rect">
            <a:avLst/>
          </a:prstGeom>
          <a:noFill/>
          <a:ln>
            <a:noFill/>
          </a:ln>
        </p:spPr>
        <p:txBody>
          <a:bodyPr spcFirstLastPara="1" wrap="square" lIns="91425" tIns="45700" rIns="91425" bIns="45700" anchor="ctr" anchorCtr="0">
            <a:normAutofit/>
          </a:bodyPr>
          <a:lstStyle/>
          <a:p>
            <a:pPr marL="457200" lvl="0" indent="-342900" algn="ctr" rtl="0">
              <a:lnSpc>
                <a:spcPct val="200000"/>
              </a:lnSpc>
              <a:spcBef>
                <a:spcPts val="1000"/>
              </a:spcBef>
              <a:spcAft>
                <a:spcPts val="0"/>
              </a:spcAft>
              <a:buSzPts val="1800"/>
              <a:buChar char="•"/>
            </a:pPr>
            <a:r>
              <a:rPr lang="hi-IN" sz="4000"/>
              <a:t>“सामुदायिक सहभागिता ग्रामीण और वनाग्नि को प्रभावी ढंग से प्रबंधित व नियंत्रित करने में महत्वपूर्ण भूमिका निभाती है।”</a:t>
            </a:r>
            <a:endParaRPr sz="4000"/>
          </a:p>
        </p:txBody>
      </p:sp>
      <p:sp>
        <p:nvSpPr>
          <p:cNvPr id="115" name="Google Shape;11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hi-I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850900" y="454025"/>
            <a:ext cx="10515600" cy="1325563"/>
          </a:xfrm>
          <a:prstGeom prst="rect">
            <a:avLst/>
          </a:prstGeom>
          <a:gradFill>
            <a:gsLst>
              <a:gs pos="0">
                <a:srgbClr val="FF7714"/>
              </a:gs>
              <a:gs pos="100000">
                <a:srgbClr val="FFA773"/>
              </a:gs>
            </a:gsLst>
            <a:lin ang="16200000" scaled="0"/>
          </a:gradFill>
          <a:ln w="9525" cap="flat" cmpd="sng">
            <a:solidFill>
              <a:srgbClr val="EB792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hi-IN" sz="4800" b="1">
                <a:solidFill>
                  <a:schemeClr val="lt1"/>
                </a:solidFill>
                <a:latin typeface="Arial"/>
                <a:ea typeface="Arial"/>
                <a:cs typeface="Arial"/>
                <a:sym typeface="Arial"/>
              </a:rPr>
              <a:t>सामुदायिक भागीदारी का कारण </a:t>
            </a:r>
            <a:endParaRPr sz="4800" b="1"/>
          </a:p>
        </p:txBody>
      </p:sp>
      <p:sp>
        <p:nvSpPr>
          <p:cNvPr id="121" name="Google Shape;121;p16"/>
          <p:cNvSpPr txBox="1">
            <a:spLocks noGrp="1"/>
          </p:cNvSpPr>
          <p:nvPr>
            <p:ph type="body" idx="1"/>
          </p:nvPr>
        </p:nvSpPr>
        <p:spPr>
          <a:xfrm>
            <a:off x="838200" y="22574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just" rtl="0">
              <a:lnSpc>
                <a:spcPct val="150000"/>
              </a:lnSpc>
              <a:spcBef>
                <a:spcPts val="1000"/>
              </a:spcBef>
              <a:spcAft>
                <a:spcPts val="0"/>
              </a:spcAft>
              <a:buSzPct val="69498"/>
              <a:buFont typeface="Noto Sans Symbols"/>
              <a:buChar char="❑"/>
            </a:pPr>
            <a:r>
              <a:rPr lang="hi-IN"/>
              <a:t>शीघ्र पहचान और प्रतिक्रिया</a:t>
            </a:r>
            <a:endParaRPr/>
          </a:p>
          <a:p>
            <a:pPr marL="457200" lvl="0" indent="-342900" algn="just" rtl="0">
              <a:lnSpc>
                <a:spcPct val="150000"/>
              </a:lnSpc>
              <a:spcBef>
                <a:spcPts val="1000"/>
              </a:spcBef>
              <a:spcAft>
                <a:spcPts val="0"/>
              </a:spcAft>
              <a:buSzPct val="69498"/>
              <a:buFont typeface="Noto Sans Symbols"/>
              <a:buChar char="❑"/>
            </a:pPr>
            <a:r>
              <a:rPr lang="hi-IN"/>
              <a:t>स्थानीय ज्ञान और विशेषज्ञता</a:t>
            </a:r>
            <a:endParaRPr/>
          </a:p>
          <a:p>
            <a:pPr marL="457200" lvl="0" indent="-342900" algn="just" rtl="0">
              <a:lnSpc>
                <a:spcPct val="150000"/>
              </a:lnSpc>
              <a:spcBef>
                <a:spcPts val="1000"/>
              </a:spcBef>
              <a:spcAft>
                <a:spcPts val="0"/>
              </a:spcAft>
              <a:buSzPct val="69498"/>
              <a:buFont typeface="Noto Sans Symbols"/>
              <a:buChar char="❑"/>
            </a:pPr>
            <a:r>
              <a:rPr lang="hi-IN"/>
              <a:t>संसाधन जुटाना (Resource Mobilization)</a:t>
            </a:r>
            <a:endParaRPr/>
          </a:p>
          <a:p>
            <a:pPr marL="457200" lvl="0" indent="-342900" algn="just" rtl="0">
              <a:lnSpc>
                <a:spcPct val="150000"/>
              </a:lnSpc>
              <a:spcBef>
                <a:spcPts val="1000"/>
              </a:spcBef>
              <a:spcAft>
                <a:spcPts val="0"/>
              </a:spcAft>
              <a:buSzPct val="69498"/>
              <a:buFont typeface="Noto Sans Symbols"/>
              <a:buChar char="❑"/>
            </a:pPr>
            <a:r>
              <a:rPr lang="hi-IN"/>
              <a:t>आग की रोकथाम और शमन</a:t>
            </a:r>
            <a:endParaRPr/>
          </a:p>
          <a:p>
            <a:pPr marL="457200" lvl="0" indent="-342900" algn="just" rtl="0">
              <a:lnSpc>
                <a:spcPct val="150000"/>
              </a:lnSpc>
              <a:spcBef>
                <a:spcPts val="1000"/>
              </a:spcBef>
              <a:spcAft>
                <a:spcPts val="0"/>
              </a:spcAft>
              <a:buSzPct val="69498"/>
              <a:buFont typeface="Noto Sans Symbols"/>
              <a:buChar char="❑"/>
            </a:pPr>
            <a:r>
              <a:rPr lang="hi-IN"/>
              <a:t>जागरूकता और शिक्षा में वृद्धि</a:t>
            </a:r>
            <a:endParaRPr/>
          </a:p>
          <a:p>
            <a:pPr marL="457200" lvl="0" indent="-342900" algn="just" rtl="0">
              <a:lnSpc>
                <a:spcPct val="150000"/>
              </a:lnSpc>
              <a:spcBef>
                <a:spcPts val="1000"/>
              </a:spcBef>
              <a:spcAft>
                <a:spcPts val="0"/>
              </a:spcAft>
              <a:buSzPct val="69498"/>
              <a:buFont typeface="Noto Sans Symbols"/>
              <a:buChar char="❑"/>
            </a:pPr>
            <a:r>
              <a:rPr lang="hi-IN"/>
              <a:t>सामुदायिक लचीलापन (Community Resilience) विकसित करना</a:t>
            </a:r>
            <a:endParaRPr/>
          </a:p>
          <a:p>
            <a:pPr marL="457200" lvl="0" indent="-228600" algn="just" rtl="0">
              <a:lnSpc>
                <a:spcPct val="150000"/>
              </a:lnSpc>
              <a:spcBef>
                <a:spcPts val="1000"/>
              </a:spcBef>
              <a:spcAft>
                <a:spcPts val="0"/>
              </a:spcAft>
              <a:buSzPct val="69498"/>
              <a:buNone/>
            </a:pPr>
            <a:endParaRPr/>
          </a:p>
        </p:txBody>
      </p:sp>
      <p:sp>
        <p:nvSpPr>
          <p:cNvPr id="122" name="Google Shape;1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hi-I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838200" y="263525"/>
            <a:ext cx="10515600" cy="1325563"/>
          </a:xfrm>
          <a:prstGeom prst="rect">
            <a:avLst/>
          </a:prstGeom>
          <a:gradFill>
            <a:gsLst>
              <a:gs pos="0">
                <a:srgbClr val="FF7714"/>
              </a:gs>
              <a:gs pos="100000">
                <a:srgbClr val="FFA773"/>
              </a:gs>
            </a:gsLst>
            <a:lin ang="16200000" scaled="0"/>
          </a:gradFill>
          <a:ln w="9525" cap="flat" cmpd="sng">
            <a:solidFill>
              <a:srgbClr val="EB792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hi-IN" sz="4800" b="1">
                <a:solidFill>
                  <a:schemeClr val="lt1"/>
                </a:solidFill>
                <a:latin typeface="Arial"/>
                <a:ea typeface="Arial"/>
                <a:cs typeface="Arial"/>
                <a:sym typeface="Arial"/>
              </a:rPr>
              <a:t>एकीकृत वन अग्नि प्रबंधन (IFFM)</a:t>
            </a:r>
            <a:endParaRPr sz="4800" b="1"/>
          </a:p>
        </p:txBody>
      </p:sp>
      <p:sp>
        <p:nvSpPr>
          <p:cNvPr id="128" name="Google Shape;1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hi-IN"/>
              <a:t>5</a:t>
            </a:fld>
            <a:endParaRPr/>
          </a:p>
        </p:txBody>
      </p:sp>
      <p:pic>
        <p:nvPicPr>
          <p:cNvPr id="129" name="Google Shape;129;p17"/>
          <p:cNvPicPr preferRelativeResize="0"/>
          <p:nvPr/>
        </p:nvPicPr>
        <p:blipFill rotWithShape="1">
          <a:blip r:embed="rId3">
            <a:alphaModFix/>
          </a:blip>
          <a:srcRect/>
          <a:stretch/>
        </p:blipFill>
        <p:spPr>
          <a:xfrm>
            <a:off x="1933029" y="1639675"/>
            <a:ext cx="8308428" cy="49917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876300" y="0"/>
            <a:ext cx="10515600" cy="1325563"/>
          </a:xfrm>
          <a:prstGeom prst="rect">
            <a:avLst/>
          </a:prstGeom>
          <a:gradFill>
            <a:gsLst>
              <a:gs pos="0">
                <a:srgbClr val="FF7714"/>
              </a:gs>
              <a:gs pos="100000">
                <a:srgbClr val="FFA773"/>
              </a:gs>
            </a:gsLst>
            <a:lin ang="16200000" scaled="0"/>
          </a:gradFill>
          <a:ln w="9525" cap="flat" cmpd="sng">
            <a:solidFill>
              <a:srgbClr val="EB792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hi-IN" sz="4800" b="1">
                <a:solidFill>
                  <a:schemeClr val="lt1"/>
                </a:solidFill>
                <a:latin typeface="Arial"/>
                <a:ea typeface="Arial"/>
                <a:cs typeface="Arial"/>
                <a:sym typeface="Arial"/>
              </a:rPr>
              <a:t>एकीकृत वन अग्नि प्रबंधन (IFFM)</a:t>
            </a:r>
            <a:endParaRPr sz="4800" b="1"/>
          </a:p>
        </p:txBody>
      </p:sp>
      <p:sp>
        <p:nvSpPr>
          <p:cNvPr id="135" name="Google Shape;135;p18"/>
          <p:cNvSpPr txBox="1">
            <a:spLocks noGrp="1"/>
          </p:cNvSpPr>
          <p:nvPr>
            <p:ph type="body" idx="1"/>
          </p:nvPr>
        </p:nvSpPr>
        <p:spPr>
          <a:xfrm>
            <a:off x="317500" y="1608082"/>
            <a:ext cx="11468100" cy="4995917"/>
          </a:xfrm>
          <a:prstGeom prst="rect">
            <a:avLst/>
          </a:prstGeom>
          <a:noFill/>
          <a:ln>
            <a:noFill/>
          </a:ln>
        </p:spPr>
        <p:txBody>
          <a:bodyPr spcFirstLastPara="1" wrap="square" lIns="91425" tIns="45700" rIns="91425" bIns="45700" anchor="t" anchorCtr="0">
            <a:noAutofit/>
          </a:bodyPr>
          <a:lstStyle/>
          <a:p>
            <a:pPr marL="457200" lvl="0" indent="-342900" algn="just" rtl="0">
              <a:lnSpc>
                <a:spcPct val="150000"/>
              </a:lnSpc>
              <a:spcBef>
                <a:spcPts val="1000"/>
              </a:spcBef>
              <a:spcAft>
                <a:spcPts val="0"/>
              </a:spcAft>
              <a:buSzPts val="1800"/>
              <a:buChar char="•"/>
            </a:pPr>
            <a:r>
              <a:rPr lang="hi-IN" sz="2400" b="1"/>
              <a:t>सामुदायिक सशक्तिकरण</a:t>
            </a:r>
            <a:r>
              <a:rPr lang="hi-IN" sz="2400"/>
              <a:t>: समुदायों को अग्नि प्रबंधन के लिए निर्णय लेने और संसाधनों के वितरण में सक्रिय रूप से भाग लेने के लिए सक्षम बनाना।</a:t>
            </a:r>
            <a:endParaRPr/>
          </a:p>
          <a:p>
            <a:pPr marL="457200" lvl="0" indent="-342900" algn="just" rtl="0">
              <a:lnSpc>
                <a:spcPct val="150000"/>
              </a:lnSpc>
              <a:spcBef>
                <a:spcPts val="1000"/>
              </a:spcBef>
              <a:spcAft>
                <a:spcPts val="0"/>
              </a:spcAft>
              <a:buSzPts val="1800"/>
              <a:buChar char="•"/>
            </a:pPr>
            <a:r>
              <a:rPr lang="hi-IN" sz="2400" b="1"/>
              <a:t>परंपरागत ज्ञान का समन्वय</a:t>
            </a:r>
            <a:r>
              <a:rPr lang="hi-IN" sz="2400"/>
              <a:t>: वैज्ञानिक ज्ञान को पारंपरिक अग्नि प्रबंधन पद्धतियों और स्वदेशी ज्ञान प्रणाली के साथ जोड़ना।</a:t>
            </a:r>
            <a:endParaRPr/>
          </a:p>
          <a:p>
            <a:pPr marL="457200" lvl="0" indent="-342900" algn="just" rtl="0">
              <a:lnSpc>
                <a:spcPct val="150000"/>
              </a:lnSpc>
              <a:spcBef>
                <a:spcPts val="1000"/>
              </a:spcBef>
              <a:spcAft>
                <a:spcPts val="0"/>
              </a:spcAft>
              <a:buSzPts val="1800"/>
              <a:buChar char="•"/>
            </a:pPr>
            <a:r>
              <a:rPr lang="hi-IN" sz="2400" b="1"/>
              <a:t>क्षमता निर्माण</a:t>
            </a:r>
            <a:r>
              <a:rPr lang="hi-IN" sz="2400"/>
              <a:t>: अग्नि प्रबंधन में समुदाय की कौशल और ज्ञान बढ़ाने के लिए प्रशिक्षण और संसाधन प्रदान करना।</a:t>
            </a:r>
            <a:endParaRPr/>
          </a:p>
          <a:p>
            <a:pPr marL="457200" lvl="0" indent="-342900" algn="just" rtl="0">
              <a:lnSpc>
                <a:spcPct val="150000"/>
              </a:lnSpc>
              <a:spcBef>
                <a:spcPts val="1000"/>
              </a:spcBef>
              <a:spcAft>
                <a:spcPts val="0"/>
              </a:spcAft>
              <a:buSzPts val="1800"/>
              <a:buChar char="•"/>
            </a:pPr>
            <a:r>
              <a:rPr lang="hi-IN" sz="2400" b="1"/>
              <a:t>हितधारक सहयोग</a:t>
            </a:r>
            <a:r>
              <a:rPr lang="hi-IN" sz="2400"/>
              <a:t>: अग्नि प्रबंधन में शामिल विभिन्न हितधारकों के बीच साझेदारी और सूचना साझा करना।</a:t>
            </a:r>
            <a:endParaRPr sz="2400"/>
          </a:p>
        </p:txBody>
      </p:sp>
      <p:sp>
        <p:nvSpPr>
          <p:cNvPr id="136" name="Google Shape;13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hi-I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444500" y="365125"/>
            <a:ext cx="11442700" cy="1325563"/>
          </a:xfrm>
          <a:prstGeom prst="rect">
            <a:avLst/>
          </a:prstGeom>
          <a:gradFill>
            <a:gsLst>
              <a:gs pos="0">
                <a:srgbClr val="FF7714"/>
              </a:gs>
              <a:gs pos="100000">
                <a:srgbClr val="FFA773"/>
              </a:gs>
            </a:gsLst>
            <a:lin ang="16200000" scaled="0"/>
          </a:gradFill>
          <a:ln w="9525" cap="flat" cmpd="sng">
            <a:solidFill>
              <a:srgbClr val="EB792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hi-IN" sz="5400" b="1">
                <a:solidFill>
                  <a:schemeClr val="lt1"/>
                </a:solidFill>
                <a:latin typeface="Arial"/>
                <a:ea typeface="Arial"/>
                <a:cs typeface="Arial"/>
                <a:sym typeface="Arial"/>
              </a:rPr>
              <a:t>चुनौतियाँ और विचार</a:t>
            </a:r>
            <a:endParaRPr sz="5400" b="1"/>
          </a:p>
        </p:txBody>
      </p:sp>
      <p:sp>
        <p:nvSpPr>
          <p:cNvPr id="142" name="Google Shape;142;p19"/>
          <p:cNvSpPr txBox="1">
            <a:spLocks noGrp="1"/>
          </p:cNvSpPr>
          <p:nvPr>
            <p:ph type="body" idx="1"/>
          </p:nvPr>
        </p:nvSpPr>
        <p:spPr>
          <a:xfrm>
            <a:off x="279400" y="1825624"/>
            <a:ext cx="11709400" cy="4717065"/>
          </a:xfrm>
          <a:prstGeom prst="rect">
            <a:avLst/>
          </a:prstGeom>
          <a:noFill/>
          <a:ln>
            <a:noFill/>
          </a:ln>
        </p:spPr>
        <p:txBody>
          <a:bodyPr spcFirstLastPara="1" wrap="square" lIns="91425" tIns="45700" rIns="91425" bIns="45700" anchor="t" anchorCtr="0">
            <a:normAutofit fontScale="92500"/>
          </a:bodyPr>
          <a:lstStyle/>
          <a:p>
            <a:pPr marL="457200" lvl="0" indent="-342900" algn="just" rtl="0">
              <a:lnSpc>
                <a:spcPct val="150000"/>
              </a:lnSpc>
              <a:spcBef>
                <a:spcPts val="1000"/>
              </a:spcBef>
              <a:spcAft>
                <a:spcPts val="0"/>
              </a:spcAft>
              <a:buSzPct val="74844"/>
              <a:buChar char="•"/>
            </a:pPr>
            <a:r>
              <a:rPr lang="hi-IN" sz="2600" b="1"/>
              <a:t>नीति और कानूनी ढांचा</a:t>
            </a:r>
            <a:r>
              <a:rPr lang="hi-IN" sz="2600"/>
              <a:t>: मौजूदा कानून अक्सर पारंपरिक अग्नि उपयोग को अपराध मानते हैं, जिससे समुदाय की भागीदारी बाधित होती है। नीतियों को संशोधित कर जिम्मेदार अग्नि उपयोग और समुदाय आधारित दृष्टिकोणों को समर्थन देना आवश्यक है।</a:t>
            </a:r>
            <a:endParaRPr/>
          </a:p>
          <a:p>
            <a:pPr marL="457200" lvl="0" indent="-342900" algn="just" rtl="0">
              <a:lnSpc>
                <a:spcPct val="150000"/>
              </a:lnSpc>
              <a:spcBef>
                <a:spcPts val="1000"/>
              </a:spcBef>
              <a:spcAft>
                <a:spcPts val="0"/>
              </a:spcAft>
              <a:buSzPct val="74844"/>
              <a:buChar char="•"/>
            </a:pPr>
            <a:r>
              <a:rPr lang="hi-IN" sz="2600" b="1"/>
              <a:t>सीमित संसाधन</a:t>
            </a:r>
            <a:r>
              <a:rPr lang="hi-IN" sz="2600"/>
              <a:t>: अग्नि प्रबंधन के लिए, विशेषकर समुदाय स्तर पर, पर्याप्त धन और संसाधनों का अभाव उनकी प्रभावशीलता को कम कर सकता है।</a:t>
            </a:r>
            <a:endParaRPr/>
          </a:p>
          <a:p>
            <a:pPr marL="457200" lvl="0" indent="-342900" algn="just" rtl="0">
              <a:lnSpc>
                <a:spcPct val="150000"/>
              </a:lnSpc>
              <a:spcBef>
                <a:spcPts val="1000"/>
              </a:spcBef>
              <a:spcAft>
                <a:spcPts val="0"/>
              </a:spcAft>
              <a:buSzPct val="74844"/>
              <a:buChar char="•"/>
            </a:pPr>
            <a:r>
              <a:rPr lang="hi-IN" sz="2600" b="1"/>
              <a:t>विवादास्पद हित</a:t>
            </a:r>
            <a:r>
              <a:rPr lang="hi-IN" sz="2600"/>
              <a:t>: विभिन्न stakeholder के अग्नि उपयोग और प्रबंधन के प्रति अलग दृष्टिकोण और प्राथमिकताएँ हो सकती हैं, इसलिए सहमति बनाने के लिए संवाद और वार्ता आवश्यक है।</a:t>
            </a:r>
            <a:endParaRPr/>
          </a:p>
          <a:p>
            <a:pPr marL="457200" lvl="0" indent="-228600" algn="just" rtl="0">
              <a:lnSpc>
                <a:spcPct val="150000"/>
              </a:lnSpc>
              <a:spcBef>
                <a:spcPts val="1000"/>
              </a:spcBef>
              <a:spcAft>
                <a:spcPts val="0"/>
              </a:spcAft>
              <a:buSzPct val="81081"/>
              <a:buNone/>
            </a:pPr>
            <a:endParaRPr sz="2400"/>
          </a:p>
        </p:txBody>
      </p:sp>
      <p:sp>
        <p:nvSpPr>
          <p:cNvPr id="143" name="Google Shape;14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hi-I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838200" y="365125"/>
            <a:ext cx="10515600" cy="1325563"/>
          </a:xfrm>
          <a:prstGeom prst="rect">
            <a:avLst/>
          </a:prstGeom>
          <a:gradFill>
            <a:gsLst>
              <a:gs pos="0">
                <a:srgbClr val="FF7714"/>
              </a:gs>
              <a:gs pos="100000">
                <a:srgbClr val="FFA773"/>
              </a:gs>
            </a:gsLst>
            <a:lin ang="16200000" scaled="0"/>
          </a:gradFill>
          <a:ln w="9525" cap="flat" cmpd="sng">
            <a:solidFill>
              <a:srgbClr val="EB792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hi-IN" sz="5400" b="1">
                <a:solidFill>
                  <a:schemeClr val="lt1"/>
                </a:solidFill>
                <a:latin typeface="Arial"/>
                <a:ea typeface="Arial"/>
                <a:cs typeface="Arial"/>
                <a:sym typeface="Arial"/>
              </a:rPr>
              <a:t>चुनौतियाँ और विचार</a:t>
            </a:r>
            <a:endParaRPr sz="5400" b="1"/>
          </a:p>
        </p:txBody>
      </p:sp>
      <p:sp>
        <p:nvSpPr>
          <p:cNvPr id="149" name="Google Shape;149;p20"/>
          <p:cNvSpPr txBox="1">
            <a:spLocks noGrp="1"/>
          </p:cNvSpPr>
          <p:nvPr>
            <p:ph type="body" idx="1"/>
          </p:nvPr>
        </p:nvSpPr>
        <p:spPr>
          <a:xfrm>
            <a:off x="838200" y="1825624"/>
            <a:ext cx="10515600" cy="4717065"/>
          </a:xfrm>
          <a:prstGeom prst="rect">
            <a:avLst/>
          </a:prstGeom>
          <a:noFill/>
          <a:ln>
            <a:noFill/>
          </a:ln>
        </p:spPr>
        <p:txBody>
          <a:bodyPr spcFirstLastPara="1" wrap="square" lIns="91425" tIns="45700" rIns="91425" bIns="45700" anchor="t" anchorCtr="0">
            <a:normAutofit/>
          </a:bodyPr>
          <a:lstStyle/>
          <a:p>
            <a:pPr marL="457200" lvl="0" indent="-342900" algn="l" rtl="0">
              <a:lnSpc>
                <a:spcPct val="150000"/>
              </a:lnSpc>
              <a:spcBef>
                <a:spcPts val="1000"/>
              </a:spcBef>
              <a:spcAft>
                <a:spcPts val="0"/>
              </a:spcAft>
              <a:buSzPts val="1800"/>
              <a:buChar char="•"/>
            </a:pPr>
            <a:r>
              <a:rPr lang="hi-IN" b="1"/>
              <a:t>डेटा और सूचना में अंतर</a:t>
            </a:r>
            <a:r>
              <a:rPr lang="hi-IN"/>
              <a:t>: </a:t>
            </a:r>
            <a:endParaRPr/>
          </a:p>
          <a:p>
            <a:pPr marL="914400" lvl="1" indent="-342900" algn="l" rtl="0">
              <a:lnSpc>
                <a:spcPct val="150000"/>
              </a:lnSpc>
              <a:spcBef>
                <a:spcPts val="500"/>
              </a:spcBef>
              <a:spcAft>
                <a:spcPts val="0"/>
              </a:spcAft>
              <a:buSzPts val="1800"/>
              <a:buChar char="•"/>
            </a:pPr>
            <a:r>
              <a:rPr lang="hi-IN"/>
              <a:t>मानकीकृत डेटा संग्रह और विश्लेषण की कमी अग्नि प्रबंधन में प्रभावी निर्णय लेने और संसाधनों के आवंटन में बाधा डालती है।</a:t>
            </a:r>
            <a:endParaRPr/>
          </a:p>
          <a:p>
            <a:pPr marL="457200" lvl="0" indent="-342900" algn="l" rtl="0">
              <a:lnSpc>
                <a:spcPct val="150000"/>
              </a:lnSpc>
              <a:spcBef>
                <a:spcPts val="1000"/>
              </a:spcBef>
              <a:spcAft>
                <a:spcPts val="0"/>
              </a:spcAft>
              <a:buSzPts val="1800"/>
              <a:buChar char="•"/>
            </a:pPr>
            <a:r>
              <a:rPr lang="hi-IN" b="1"/>
              <a:t>सामाजिक और सांस्कृतिक कारक</a:t>
            </a:r>
            <a:r>
              <a:rPr lang="hi-IN"/>
              <a:t>:</a:t>
            </a:r>
            <a:endParaRPr/>
          </a:p>
          <a:p>
            <a:pPr marL="914400" lvl="1" indent="-342900" algn="l" rtl="0">
              <a:lnSpc>
                <a:spcPct val="150000"/>
              </a:lnSpc>
              <a:spcBef>
                <a:spcPts val="500"/>
              </a:spcBef>
              <a:spcAft>
                <a:spcPts val="0"/>
              </a:spcAft>
              <a:buSzPts val="1800"/>
              <a:buChar char="•"/>
            </a:pPr>
            <a:r>
              <a:rPr lang="hi-IN"/>
              <a:t> पारंपरिक प्रथाएँ और सामाजिक मानदंड अग्नि उपयोग और प्रबंधन को प्रभावित कर सकते हैं, जिसके लिए समुदाय की गतिशीलता और भागीदारी में संभावित बाधाओं की सूक्ष्म समझ आवश्यक है।</a:t>
            </a:r>
            <a:endParaRPr/>
          </a:p>
          <a:p>
            <a:pPr marL="457200" lvl="0" indent="-228600" algn="just" rtl="0">
              <a:lnSpc>
                <a:spcPct val="150000"/>
              </a:lnSpc>
              <a:spcBef>
                <a:spcPts val="1000"/>
              </a:spcBef>
              <a:spcAft>
                <a:spcPts val="0"/>
              </a:spcAft>
              <a:buSzPts val="1800"/>
              <a:buNone/>
            </a:pPr>
            <a:endParaRPr/>
          </a:p>
        </p:txBody>
      </p:sp>
      <p:sp>
        <p:nvSpPr>
          <p:cNvPr id="150" name="Google Shape;15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hi-I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838200" y="365125"/>
            <a:ext cx="10515600" cy="1325563"/>
          </a:xfrm>
          <a:prstGeom prst="rect">
            <a:avLst/>
          </a:prstGeom>
          <a:gradFill>
            <a:gsLst>
              <a:gs pos="0">
                <a:srgbClr val="FF7714"/>
              </a:gs>
              <a:gs pos="100000">
                <a:srgbClr val="FFA773"/>
              </a:gs>
            </a:gsLst>
            <a:lin ang="16200000" scaled="0"/>
          </a:gradFill>
          <a:ln w="9525" cap="flat" cmpd="sng">
            <a:solidFill>
              <a:srgbClr val="EB792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hi-IN" sz="6000" b="1">
                <a:solidFill>
                  <a:schemeClr val="lt1"/>
                </a:solidFill>
                <a:latin typeface="Arial"/>
                <a:ea typeface="Arial"/>
                <a:cs typeface="Arial"/>
                <a:sym typeface="Arial"/>
              </a:rPr>
              <a:t>पाठ-समीक्षा</a:t>
            </a:r>
            <a:endParaRPr sz="6000" b="1"/>
          </a:p>
        </p:txBody>
      </p:sp>
      <p:sp>
        <p:nvSpPr>
          <p:cNvPr id="156" name="Google Shape;156;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just" rtl="0">
              <a:lnSpc>
                <a:spcPct val="200000"/>
              </a:lnSpc>
              <a:spcBef>
                <a:spcPts val="1000"/>
              </a:spcBef>
              <a:spcAft>
                <a:spcPts val="0"/>
              </a:spcAft>
              <a:buSzPts val="1800"/>
              <a:buChar char="•"/>
            </a:pPr>
            <a:r>
              <a:rPr lang="hi-IN"/>
              <a:t>ग्रामीण और वनाग्नि नियंत्रण में सामुदायिक भागीदारी</a:t>
            </a:r>
            <a:endParaRPr/>
          </a:p>
          <a:p>
            <a:pPr marL="457200" lvl="0" indent="-342900" algn="just" rtl="0">
              <a:lnSpc>
                <a:spcPct val="200000"/>
              </a:lnSpc>
              <a:spcBef>
                <a:spcPts val="1000"/>
              </a:spcBef>
              <a:spcAft>
                <a:spcPts val="0"/>
              </a:spcAft>
              <a:buSzPts val="1800"/>
              <a:buChar char="•"/>
            </a:pPr>
            <a:r>
              <a:rPr lang="hi-IN"/>
              <a:t>एकीकृत वनाग्नि प्रबंधन (</a:t>
            </a:r>
            <a:r>
              <a:rPr lang="hi-IN">
                <a:solidFill>
                  <a:schemeClr val="dk1"/>
                </a:solidFill>
                <a:latin typeface="Open Sans"/>
                <a:ea typeface="Open Sans"/>
                <a:cs typeface="Open Sans"/>
                <a:sym typeface="Open Sans"/>
              </a:rPr>
              <a:t>Integrated  forest fire management)</a:t>
            </a:r>
            <a:r>
              <a:rPr lang="hi-IN"/>
              <a:t> (IFFM)</a:t>
            </a:r>
            <a:endParaRPr/>
          </a:p>
          <a:p>
            <a:pPr marL="457200" lvl="0" indent="-342900" algn="just" rtl="0">
              <a:lnSpc>
                <a:spcPct val="200000"/>
              </a:lnSpc>
              <a:spcBef>
                <a:spcPts val="1000"/>
              </a:spcBef>
              <a:spcAft>
                <a:spcPts val="0"/>
              </a:spcAft>
              <a:buSzPts val="1800"/>
              <a:buChar char="•"/>
            </a:pPr>
            <a:r>
              <a:rPr lang="hi-IN"/>
              <a:t>चुनौतियाँ और विचारणीय बिंदु</a:t>
            </a:r>
            <a:endParaRPr/>
          </a:p>
          <a:p>
            <a:pPr marL="114300" lvl="0" indent="0" algn="l" rtl="0">
              <a:lnSpc>
                <a:spcPct val="90000"/>
              </a:lnSpc>
              <a:spcBef>
                <a:spcPts val="1000"/>
              </a:spcBef>
              <a:spcAft>
                <a:spcPts val="0"/>
              </a:spcAft>
              <a:buSzPts val="1800"/>
              <a:buNone/>
            </a:pPr>
            <a:endParaRPr b="1"/>
          </a:p>
          <a:p>
            <a:pPr marL="114300" lvl="0" indent="0" algn="l" rtl="0">
              <a:lnSpc>
                <a:spcPct val="90000"/>
              </a:lnSpc>
              <a:spcBef>
                <a:spcPts val="1000"/>
              </a:spcBef>
              <a:spcAft>
                <a:spcPts val="0"/>
              </a:spcAft>
              <a:buSzPts val="1800"/>
              <a:buNone/>
            </a:pPr>
            <a:endParaRPr b="1"/>
          </a:p>
        </p:txBody>
      </p:sp>
      <p:sp>
        <p:nvSpPr>
          <p:cNvPr id="157" name="Google Shape;1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hi-IN"/>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531</Words>
  <Application>Microsoft Office PowerPoint</Application>
  <PresentationFormat>Widescreen</PresentationFormat>
  <Paragraphs>67</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Open Sans SemiBold</vt:lpstr>
      <vt:lpstr>Arial Black</vt:lpstr>
      <vt:lpstr>Calibri</vt:lpstr>
      <vt:lpstr>Noto Sans Symbols</vt:lpstr>
      <vt:lpstr>Arial</vt:lpstr>
      <vt:lpstr>Open Sans</vt:lpstr>
      <vt:lpstr>Office Theme</vt:lpstr>
      <vt:lpstr>PowerPoint Presentation</vt:lpstr>
      <vt:lpstr>उददेश्य</vt:lpstr>
      <vt:lpstr>परिचय</vt:lpstr>
      <vt:lpstr>सामुदायिक भागीदारी का कारण </vt:lpstr>
      <vt:lpstr>एकीकृत वन अग्नि प्रबंधन (IFFM)</vt:lpstr>
      <vt:lpstr>एकीकृत वन अग्नि प्रबंधन (IFFM)</vt:lpstr>
      <vt:lpstr>चुनौतियाँ और विचार</vt:lpstr>
      <vt:lpstr>चुनौतियाँ और विचार</vt:lpstr>
      <vt:lpstr>पाठ-समीक्षा</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NDRF</dc:creator>
  <cp:lastModifiedBy>NDRF NDRF</cp:lastModifiedBy>
  <cp:revision>1</cp:revision>
  <dcterms:modified xsi:type="dcterms:W3CDTF">2026-01-05T05:11:48Z</dcterms:modified>
</cp:coreProperties>
</file>