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39" r:id="rId2"/>
    <p:sldId id="1426" r:id="rId3"/>
    <p:sldId id="1279" r:id="rId4"/>
    <p:sldId id="1427" r:id="rId5"/>
    <p:sldId id="1155" r:id="rId6"/>
    <p:sldId id="1158" r:id="rId7"/>
    <p:sldId id="1159" r:id="rId8"/>
    <p:sldId id="1162" r:id="rId9"/>
    <p:sldId id="1164" r:id="rId10"/>
    <p:sldId id="1428" r:id="rId11"/>
    <p:sldId id="1429" r:id="rId12"/>
    <p:sldId id="1430" r:id="rId13"/>
    <p:sldId id="1431" r:id="rId14"/>
    <p:sldId id="1432" r:id="rId15"/>
    <p:sldId id="1433" r:id="rId16"/>
    <p:sldId id="1166" r:id="rId17"/>
    <p:sldId id="1434" r:id="rId18"/>
    <p:sldId id="1435" r:id="rId19"/>
    <p:sldId id="1436" r:id="rId20"/>
    <p:sldId id="296" r:id="rId21"/>
    <p:sldId id="298" r:id="rId22"/>
    <p:sldId id="319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>
      <p:cViewPr varScale="1">
        <p:scale>
          <a:sx n="55" d="100"/>
          <a:sy n="55" d="100"/>
        </p:scale>
        <p:origin x="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AA8F-6811-4081-BEBC-67527AD40E50}" type="datetimeFigureOut">
              <a:rPr lang="en-IN" smtClean="0"/>
              <a:pPr/>
              <a:t>12-01-2026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38AB-9326-4649-B071-25A0F37C4B3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95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38AB-9326-4649-B071-25A0F37C4B3E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53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38AB-9326-4649-B071-25A0F37C4B3E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263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438AB-9326-4649-B071-25A0F37C4B3E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993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C52D-0A46-432B-913D-1686082AFFBB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11FD-DDF2-45F0-AEFF-7623F8CFB990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DD49-EE6D-4BFA-8DCC-5DD22DF3642A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9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96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F548-1378-4D21-B56B-24E832DFF7FB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2DC7-94BF-46DF-B209-8B5C2A066397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E8A1-2C0E-4ED5-A6B8-FFB87F887718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219A-361B-45D2-B837-6704979F8637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948EB-F3D7-4939-959F-43E70F73873D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31-8949-43C6-8646-40F7F42B432F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1EC4-22DF-4042-A9E4-7CE93F469409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1913-B05F-427F-92AB-0C7A20E91DB6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BN NDRF KOLKATA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64D0F-A728-4ADF-A453-717FEC9FDAAB}" type="datetime1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2nd BN NDRF KOLKATA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Sony-Vaio\Desktop\download (1).jpg">
            <a:extLst>
              <a:ext uri="{FF2B5EF4-FFF2-40B4-BE49-F238E27FC236}">
                <a16:creationId xmlns:a16="http://schemas.microsoft.com/office/drawing/2014/main" id="{0DC49FB5-E0E1-4B8B-9D61-771BE7FEC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C086D4-8D88-6581-DCBE-A608AA60381F}"/>
              </a:ext>
            </a:extLst>
          </p:cNvPr>
          <p:cNvSpPr/>
          <p:nvPr/>
        </p:nvSpPr>
        <p:spPr>
          <a:xfrm>
            <a:off x="1919537" y="404664"/>
            <a:ext cx="8302151" cy="645333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softEdge rad="1270000"/>
          </a:effectLst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>
              <a:defRPr/>
            </a:pPr>
            <a:endParaRPr lang="en-I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782F4-264D-4E13-8A57-6F7049A2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30" y="1676400"/>
            <a:ext cx="8302151" cy="1474153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712D7C7C-4735-4897-9EB1-1A0D2183CE8F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3" y="27605"/>
            <a:ext cx="1436668" cy="10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405B09-2448-4681-A0A4-CFF09147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2" y="117884"/>
            <a:ext cx="1384533" cy="941483"/>
          </a:xfrm>
          <a:prstGeom prst="rect">
            <a:avLst/>
          </a:prstGeom>
        </p:spPr>
      </p:pic>
      <p:pic>
        <p:nvPicPr>
          <p:cNvPr id="9" name="Picture 2" descr="Federal Emergency Management Agency (FEMA) Chemical, Biological,  Radiological, and Nuclear (CBRN) Office: Chemical Portfolio Ove">
            <a:extLst>
              <a:ext uri="{FF2B5EF4-FFF2-40B4-BE49-F238E27FC236}">
                <a16:creationId xmlns:a16="http://schemas.microsoft.com/office/drawing/2014/main" id="{EF894952-3460-4B21-B722-63193194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61" y="1"/>
            <a:ext cx="1848683" cy="18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134B07-FDD4-4628-BA60-DEBAEC430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62345"/>
            <a:ext cx="12192000" cy="1261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6FE79-F5DB-4E1F-A8E3-392D875D21C3}"/>
              </a:ext>
            </a:extLst>
          </p:cNvPr>
          <p:cNvSpPr/>
          <p:nvPr/>
        </p:nvSpPr>
        <p:spPr>
          <a:xfrm>
            <a:off x="168339" y="1921140"/>
            <a:ext cx="9077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000" b="1" dirty="0"/>
              <a:t>मनुष्य पर विकिरण के जैविक प्रभाव</a:t>
            </a:r>
            <a:endParaRPr lang="en-IN" sz="4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12FE1B-AEC7-99E1-10D8-F5ABBC4CE35B}"/>
              </a:ext>
            </a:extLst>
          </p:cNvPr>
          <p:cNvSpPr txBox="1"/>
          <p:nvPr/>
        </p:nvSpPr>
        <p:spPr>
          <a:xfrm>
            <a:off x="7693998" y="5842656"/>
            <a:ext cx="6094070" cy="610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3200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सिपाही/</a:t>
            </a:r>
            <a:r>
              <a:rPr lang="hi-IN" sz="3200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जीडी</a:t>
            </a:r>
            <a:r>
              <a:rPr lang="hi-IN" sz="3200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hi-IN" sz="3200" dirty="0" err="1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सतेन्‍द्र</a:t>
            </a:r>
            <a:r>
              <a:rPr lang="hi-IN" sz="3200" dirty="0">
                <a:effectLst/>
                <a:latin typeface="Kruti Dev 092" pitchFamily="2" charset="0"/>
                <a:ea typeface="Calibri" panose="020F0502020204030204" pitchFamily="34" charset="0"/>
                <a:cs typeface="Mangal" panose="02040503050203030202" pitchFamily="18" charset="0"/>
              </a:rPr>
              <a:t> सिंह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6800"/>
            <a:ext cx="7162800" cy="5715000"/>
          </a:xfrm>
          <a:noFill/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hi-IN" sz="2400" b="1" dirty="0"/>
              <a:t>निश्चित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hi-IN" sz="2400" dirty="0"/>
              <a:t>घटित होगा</a:t>
            </a:r>
            <a:endParaRPr lang="en-US" altLang="en-US" sz="2400" dirty="0">
              <a:solidFill>
                <a:srgbClr val="00206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i-IN" sz="2400" dirty="0"/>
              <a:t>प्रभाव की तीव्रता खुराक के साथ बढ़ती है</a:t>
            </a:r>
            <a:endParaRPr lang="en-US" sz="2400" dirty="0"/>
          </a:p>
          <a:p>
            <a:pPr lvl="1">
              <a:buFont typeface="Wingdings" pitchFamily="2" charset="2"/>
              <a:buChar char="Ø"/>
            </a:pPr>
            <a:r>
              <a:rPr lang="hi-IN" sz="2400" dirty="0"/>
              <a:t>सीमा खुराक</a:t>
            </a:r>
            <a:endParaRPr lang="en-US" sz="2400" dirty="0"/>
          </a:p>
          <a:p>
            <a:pPr marL="457200" lvl="1" indent="0">
              <a:buNone/>
            </a:pPr>
            <a:r>
              <a:rPr lang="hi-IN" sz="2400" b="1" dirty="0"/>
              <a:t>उदाहरण:</a:t>
            </a:r>
            <a:r>
              <a:rPr lang="hi-IN" sz="2400" dirty="0"/>
              <a:t> हीमाटोपोएटिक सिंड्रोम, जठरांत्र संबंधी सिंड्रोम, सी.एन.एस. सिंड्रोम</a:t>
            </a:r>
            <a:r>
              <a:rPr lang="en-US" sz="2400" dirty="0"/>
              <a:t>, </a:t>
            </a:r>
            <a:r>
              <a:rPr lang="hi-IN" sz="2400" dirty="0"/>
              <a:t>मोतियाबिंद, त्वचा का लाल होना (एरिथेमा)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i-IN" sz="2400" b="1" dirty="0"/>
              <a:t>अनियमित</a:t>
            </a:r>
            <a:endParaRPr lang="en-US" altLang="en-US" sz="24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i-IN" sz="2400" dirty="0"/>
              <a:t>हो भी सकता है या नहीं भी हो सकता </a:t>
            </a:r>
            <a:endParaRPr lang="en-US" altLang="en-US" sz="2400" dirty="0">
              <a:solidFill>
                <a:srgbClr val="00206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i-IN" sz="2400" dirty="0"/>
              <a:t>खुराक बढ़ने पर घटना की संभावना बढ़ जाती है</a:t>
            </a:r>
            <a:endParaRPr lang="en-US" altLang="en-US" sz="2400" dirty="0">
              <a:solidFill>
                <a:srgbClr val="00206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hi-IN" sz="2400" dirty="0"/>
              <a:t>कोई सीमा नहीं</a:t>
            </a:r>
            <a:endParaRPr lang="en-US" altLang="en-US" sz="2400" dirty="0">
              <a:solidFill>
                <a:srgbClr val="002060"/>
              </a:solidFill>
              <a:latin typeface="Open sans" panose="020B0606030504020204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hi-IN" sz="2400" dirty="0"/>
              <a:t>उदाहरण – कैंसर, आनुवांशिक प्रभाव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3600"/>
            <a:ext cx="4343400" cy="2209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विकिरण प्रभावों का वर्गीकरण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1554577-AB69-4698-ACC3-D514B5080C27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51634-4D2A-4278-A69E-0B89BAB1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6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99" y="990600"/>
            <a:ext cx="9214149" cy="5486400"/>
          </a:xfrm>
          <a:noFill/>
        </p:spPr>
        <p:txBody>
          <a:bodyPr>
            <a:noAutofit/>
          </a:bodyPr>
          <a:lstStyle/>
          <a:p>
            <a:pPr lvl="2" algn="just">
              <a:buFont typeface="Wingdings" panose="05000000000000000000" pitchFamily="2" charset="2"/>
              <a:buChar char="Ø"/>
            </a:pPr>
            <a:r>
              <a:rPr lang="hi-IN" b="1" dirty="0"/>
              <a:t>विकिरण रोग</a:t>
            </a:r>
            <a:endParaRPr lang="en-US" b="1" dirty="0"/>
          </a:p>
          <a:p>
            <a:pPr lvl="2" algn="just"/>
            <a:r>
              <a:rPr lang="hi-IN" dirty="0"/>
              <a:t>1 सिवर्ट (</a:t>
            </a:r>
            <a:r>
              <a:rPr lang="en-US" dirty="0" err="1"/>
              <a:t>Sv</a:t>
            </a:r>
            <a:r>
              <a:rPr lang="en-US" dirty="0"/>
              <a:t>) </a:t>
            </a:r>
            <a:r>
              <a:rPr lang="hi-IN" dirty="0"/>
              <a:t>से अधिक खुराक पर होता है</a:t>
            </a:r>
            <a:endParaRPr lang="en-US" dirty="0"/>
          </a:p>
          <a:p>
            <a:pPr lvl="2" algn="just"/>
            <a:r>
              <a:rPr lang="hi-IN" dirty="0"/>
              <a:t>यह सिंड्रोम उल्टी, दस्त, भूख न लगना, सिरदर्द, चक्कर आना आदि लक्षणों से पहचाना जाता है।</a:t>
            </a:r>
            <a:endParaRPr lang="en-US" dirty="0"/>
          </a:p>
          <a:p>
            <a:pPr lvl="2" algn="just"/>
            <a:r>
              <a:rPr lang="hi-IN" dirty="0"/>
              <a:t>लगभग 3 </a:t>
            </a:r>
            <a:r>
              <a:rPr lang="en-US" dirty="0" err="1"/>
              <a:t>Sv</a:t>
            </a:r>
            <a:r>
              <a:rPr lang="en-US" dirty="0"/>
              <a:t> </a:t>
            </a:r>
            <a:r>
              <a:rPr lang="hi-IN" dirty="0"/>
              <a:t>पर सभी प्रभाव देखे जा सकते हैं।</a:t>
            </a:r>
            <a:endParaRPr lang="en-US" dirty="0"/>
          </a:p>
          <a:p>
            <a:pPr lvl="2" algn="just"/>
            <a:r>
              <a:rPr lang="hi-IN" dirty="0"/>
              <a:t>प्रभाव कुछ घंटों के भीतर देखा जा सकता है।</a:t>
            </a:r>
            <a:endParaRPr lang="en-US" dirty="0"/>
          </a:p>
          <a:p>
            <a:pPr lvl="2" algn="just"/>
            <a:endParaRPr lang="en-US" dirty="0"/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hi-IN" b="1" dirty="0"/>
              <a:t>विकिरण मृत्यु</a:t>
            </a:r>
            <a:endParaRPr lang="en-US" altLang="en-US" sz="24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2" algn="just"/>
            <a:r>
              <a:rPr lang="en-US" dirty="0"/>
              <a:t>3 </a:t>
            </a:r>
            <a:r>
              <a:rPr lang="en-US" dirty="0" err="1"/>
              <a:t>Sv</a:t>
            </a:r>
            <a:r>
              <a:rPr lang="en-US" dirty="0"/>
              <a:t> </a:t>
            </a:r>
            <a:r>
              <a:rPr lang="hi-IN" dirty="0"/>
              <a:t>से अधिक खुराक पर होता है।</a:t>
            </a:r>
            <a:endParaRPr lang="en-US" dirty="0"/>
          </a:p>
          <a:p>
            <a:pPr lvl="2" algn="just"/>
            <a:r>
              <a:rPr lang="hi-IN" dirty="0"/>
              <a:t>यह अस्थि मज्जा (</a:t>
            </a:r>
            <a:r>
              <a:rPr lang="en-US" dirty="0"/>
              <a:t>Bone Marrow) </a:t>
            </a:r>
            <a:r>
              <a:rPr lang="hi-IN" dirty="0"/>
              <a:t>की कोशिकाओं को गंभीर क्षति पहुँचने के कारण मृत्यु का कारण बनता है।</a:t>
            </a:r>
            <a:endParaRPr lang="en-US" dirty="0"/>
          </a:p>
          <a:p>
            <a:pPr lvl="2" algn="just"/>
            <a:r>
              <a:rPr lang="hi-IN" dirty="0"/>
              <a:t>और अधिक उच्च खुराक पर आंत (</a:t>
            </a:r>
            <a:r>
              <a:rPr lang="en-US" dirty="0"/>
              <a:t>Intestine) </a:t>
            </a:r>
            <a:r>
              <a:rPr lang="hi-IN" dirty="0"/>
              <a:t>या केंद्रीय तंत्रिका तंत्र (</a:t>
            </a:r>
            <a:r>
              <a:rPr lang="en-US" dirty="0"/>
              <a:t>CNS) </a:t>
            </a:r>
            <a:r>
              <a:rPr lang="hi-IN" dirty="0"/>
              <a:t>को क्षति पहुँचने के कारण मृत्यु हो सकती है।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5800" y="1973766"/>
            <a:ext cx="5029200" cy="2209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कुछ महत्वपूर्ण विकिरण प्रभाव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1554577-AB69-4698-ACC3-D514B5080C27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51634-4D2A-4278-A69E-0B89BAB1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8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990600"/>
            <a:ext cx="7772400" cy="5486400"/>
          </a:xfrm>
          <a:noFill/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hi-IN" sz="2400" b="1" dirty="0"/>
              <a:t>व्यक्तिगत अंग को क्षति</a:t>
            </a:r>
            <a:endParaRPr lang="en-US" altLang="en-US" sz="24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dirty="0">
                <a:latin typeface="Open sans" panose="020B0606030504020204"/>
                <a:cs typeface="Times New Roman" panose="02020603050405020304" pitchFamily="18" charset="0"/>
              </a:rPr>
              <a:t> </a:t>
            </a:r>
            <a:r>
              <a:rPr lang="hi-IN" dirty="0"/>
              <a:t>त्वचा: 6 </a:t>
            </a:r>
            <a:r>
              <a:rPr lang="en-US" dirty="0" err="1"/>
              <a:t>Sv</a:t>
            </a:r>
            <a:r>
              <a:rPr lang="en-US" dirty="0"/>
              <a:t> </a:t>
            </a:r>
            <a:r>
              <a:rPr lang="hi-IN" dirty="0"/>
              <a:t>से कम खुराक पर, कुछ घंटों में त्वचा लाल हो जाएगी और कुछ हफ्तों में बाल झड़ जाएंगे।</a:t>
            </a:r>
            <a:endParaRPr lang="en-US" dirty="0"/>
          </a:p>
          <a:p>
            <a:pPr lvl="2" algn="just"/>
            <a:r>
              <a:rPr lang="hi-IN" dirty="0"/>
              <a:t>लगभग 10 </a:t>
            </a:r>
            <a:r>
              <a:rPr lang="en-US" dirty="0" err="1"/>
              <a:t>Sv</a:t>
            </a:r>
            <a:r>
              <a:rPr lang="en-US" dirty="0"/>
              <a:t> </a:t>
            </a:r>
            <a:r>
              <a:rPr lang="hi-IN" dirty="0"/>
              <a:t>की खुराक पर: त्वचा की लाली (एरिथेमा) 3 हफ्तों के भीतर दिखाई दे सकती है।</a:t>
            </a:r>
            <a:endParaRPr lang="en-US" dirty="0"/>
          </a:p>
          <a:p>
            <a:pPr lvl="2" algn="just"/>
            <a:r>
              <a:rPr lang="en-US" dirty="0"/>
              <a:t>10 </a:t>
            </a:r>
            <a:r>
              <a:rPr lang="en-US" dirty="0" err="1"/>
              <a:t>Sv</a:t>
            </a:r>
            <a:r>
              <a:rPr lang="en-US" dirty="0"/>
              <a:t> </a:t>
            </a:r>
            <a:r>
              <a:rPr lang="hi-IN" dirty="0"/>
              <a:t>से अधिक खुराक पर त्वचा को गंभीर क्षति होगी।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3600"/>
            <a:ext cx="4343400" cy="2209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कुछ महत्वपूर्ण विकिरण प्रभाव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1554577-AB69-4698-ACC3-D514B5080C27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51634-4D2A-4278-A69E-0B89BAB1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4" name="Picture 6" descr="Accident1">
            <a:extLst>
              <a:ext uri="{FF2B5EF4-FFF2-40B4-BE49-F238E27FC236}">
                <a16:creationId xmlns:a16="http://schemas.microsoft.com/office/drawing/2014/main" id="{8680513D-2BDF-42DC-A7FE-C2A3C607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343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Accident5">
            <a:extLst>
              <a:ext uri="{FF2B5EF4-FFF2-40B4-BE49-F238E27FC236}">
                <a16:creationId xmlns:a16="http://schemas.microsoft.com/office/drawing/2014/main" id="{DA70CB4F-59C5-4C2A-84C0-3577B96BC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3000" y="4343400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45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3600"/>
            <a:ext cx="4343400" cy="2209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कुछ महत्वपूर्ण विकिरण प्रभाव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1554577-AB69-4698-ACC3-D514B5080C27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51634-4D2A-4278-A69E-0B89BAB1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57809335-00FD-403A-A89B-5D6A36AAF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1"/>
            <a:ext cx="3124200" cy="2362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322A1B5-611E-4F26-A927-EE515425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1371600"/>
            <a:ext cx="3505200" cy="238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29EE6E1A-1ACF-416B-8E96-32BEE7B3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886201"/>
            <a:ext cx="3657600" cy="2285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87468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3600"/>
            <a:ext cx="4343400" cy="2209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कुछ महत्वपूर्ण विकिरण प्रभाव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1554577-AB69-4698-ACC3-D514B5080C27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51634-4D2A-4278-A69E-0B89BAB1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3FDF9-D647-477E-8D99-7CE6B0C15DFA}"/>
              </a:ext>
            </a:extLst>
          </p:cNvPr>
          <p:cNvSpPr/>
          <p:nvPr/>
        </p:nvSpPr>
        <p:spPr>
          <a:xfrm>
            <a:off x="3657600" y="1066764"/>
            <a:ext cx="77749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           </a:t>
            </a:r>
            <a:r>
              <a:rPr lang="hi-IN" sz="2800" b="1" dirty="0"/>
              <a:t>रक्त और अस्थि मज्जा</a:t>
            </a:r>
            <a:endParaRPr lang="en-US" altLang="en-US" sz="28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2" algn="just"/>
            <a:r>
              <a:rPr lang="hi-IN" sz="2800" dirty="0"/>
              <a:t>3 से 4 </a:t>
            </a:r>
            <a:r>
              <a:rPr lang="en-US" sz="2800" dirty="0" err="1"/>
              <a:t>Sv</a:t>
            </a:r>
            <a:r>
              <a:rPr lang="en-US" sz="2800" dirty="0"/>
              <a:t> </a:t>
            </a:r>
            <a:r>
              <a:rPr lang="hi-IN" sz="2800" dirty="0"/>
              <a:t>की खुराक स्तर पर रक्त में लसीकाणुओं (</a:t>
            </a:r>
            <a:r>
              <a:rPr lang="en-US" sz="2800" dirty="0"/>
              <a:t>lymphocytes) </a:t>
            </a:r>
            <a:r>
              <a:rPr lang="hi-IN" sz="2800" dirty="0"/>
              <a:t>और श्वेत रक्त कणिकाओं (</a:t>
            </a:r>
            <a:r>
              <a:rPr lang="en-US" sz="2800" dirty="0"/>
              <a:t>WBC) </a:t>
            </a:r>
            <a:r>
              <a:rPr lang="hi-IN" sz="2800" dirty="0"/>
              <a:t>की संख्या में गंभीर कमी हो जाएगी। इस अवस्था में व्यक्ति संक्रमण के प्रति बहुत अधिक संवेदनशील (जोखिम में) हो जाता है</a:t>
            </a:r>
            <a:endParaRPr lang="en-US" sz="2800" dirty="0"/>
          </a:p>
          <a:p>
            <a:pPr lvl="2" algn="just"/>
            <a:r>
              <a:rPr lang="hi-IN" sz="2800" b="1" dirty="0"/>
              <a:t>प्रजनन तंत्र</a:t>
            </a:r>
            <a:endParaRPr lang="en-US" sz="2800" b="1" dirty="0"/>
          </a:p>
          <a:p>
            <a:pPr lvl="2" algn="just"/>
            <a:r>
              <a:rPr lang="en-US" sz="2800" dirty="0"/>
              <a:t>0.2 </a:t>
            </a:r>
            <a:r>
              <a:rPr lang="en-US" sz="2800" dirty="0" err="1"/>
              <a:t>Sv</a:t>
            </a:r>
            <a:r>
              <a:rPr lang="en-US" sz="2800" dirty="0"/>
              <a:t> </a:t>
            </a:r>
            <a:r>
              <a:rPr lang="hi-IN" sz="2800" dirty="0"/>
              <a:t>से कम खुराक पर शुक्राणुओं का नष्ट होना होता है, जिससे अस्थायी बाँझपन हो सकता है।</a:t>
            </a:r>
            <a:br>
              <a:rPr lang="hi-IN" sz="2800" dirty="0"/>
            </a:br>
            <a:r>
              <a:rPr lang="hi-IN" sz="2800" dirty="0"/>
              <a:t>4 – 6 </a:t>
            </a:r>
            <a:r>
              <a:rPr lang="en-US" sz="2800" dirty="0" err="1"/>
              <a:t>Sv</a:t>
            </a:r>
            <a:r>
              <a:rPr lang="en-US" sz="2800" dirty="0"/>
              <a:t> </a:t>
            </a:r>
            <a:r>
              <a:rPr lang="hi-IN" sz="2800" dirty="0"/>
              <a:t>की खुराक पर स्थायी बाँझपन देखा जाता है।</a:t>
            </a: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49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3600"/>
            <a:ext cx="4343400" cy="2209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कुछ महत्वपूर्ण विकिरण प्रभाव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1554577-AB69-4698-ACC3-D514B5080C27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51634-4D2A-4278-A69E-0B89BAB1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103FDF9-D647-477E-8D99-7CE6B0C15DFA}"/>
              </a:ext>
            </a:extLst>
          </p:cNvPr>
          <p:cNvSpPr/>
          <p:nvPr/>
        </p:nvSpPr>
        <p:spPr>
          <a:xfrm>
            <a:off x="3581402" y="1095312"/>
            <a:ext cx="8077200" cy="5208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           </a:t>
            </a:r>
            <a:r>
              <a:rPr lang="hi-IN" sz="2800" b="1" dirty="0"/>
              <a:t>आँख के लेंस</a:t>
            </a:r>
            <a:endParaRPr lang="en-US" altLang="en-US" sz="2600" b="1" dirty="0">
              <a:latin typeface="Open sans" panose="020B0606030504020204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</a:pPr>
            <a:r>
              <a:rPr lang="hi-IN" sz="2800" dirty="0"/>
              <a:t>2 सिवर्ट से अधिक की तीव्र विकिरण से मोतियाबिंद हो सकता है। यह एक विलंबित प्रभाव है और 2 से 3 साल बाद होता है।</a:t>
            </a:r>
            <a:endParaRPr lang="en-US" sz="2800" dirty="0"/>
          </a:p>
          <a:p>
            <a:pPr lvl="2" algn="just">
              <a:lnSpc>
                <a:spcPct val="150000"/>
              </a:lnSpc>
            </a:pPr>
            <a:r>
              <a:rPr lang="hi-IN" sz="2800" b="1" dirty="0"/>
              <a:t>विकिरण का प्रसवपूर्व प्रभाव</a:t>
            </a:r>
            <a:r>
              <a:rPr lang="hi-IN" sz="2800" dirty="0"/>
              <a:t> </a:t>
            </a:r>
            <a:endParaRPr lang="en-US" sz="2800" dirty="0"/>
          </a:p>
          <a:p>
            <a:pPr lvl="2" algn="just">
              <a:lnSpc>
                <a:spcPct val="150000"/>
              </a:lnSpc>
            </a:pPr>
            <a:r>
              <a:rPr lang="hi-IN" sz="2800" dirty="0"/>
              <a:t>गर्भवती महिला को गर्भावस्था के 2 से 3 महीने के दौरान विकिरण के संपर्क में आने से शिशु में मानसिक मंदता की संभावना बढ़ सकती है।</a:t>
            </a:r>
            <a:endParaRPr lang="en-US" altLang="en-US" sz="26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7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371600"/>
            <a:ext cx="6248400" cy="50292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पूरे शरीर की खुराक 2 ग्रे (</a:t>
            </a:r>
            <a:r>
              <a:rPr lang="en-US" sz="2800" dirty="0"/>
              <a:t>Gy) </a:t>
            </a:r>
            <a:r>
              <a:rPr lang="hi-IN" sz="2800" dirty="0"/>
              <a:t>से अधिक।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अस्थि मज्जा की कमी।</a:t>
            </a:r>
            <a:r>
              <a:rPr lang="en-US" altLang="en-US" sz="2800" dirty="0">
                <a:latin typeface="Open sans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थकान।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मितली और उल्टी।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बाल झड़ना।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1 से 2 महीने के भीतर मृत्यु।</a:t>
            </a:r>
            <a:r>
              <a:rPr lang="en-US" sz="2800" dirty="0">
                <a:latin typeface="Open sans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716" lvl="1">
              <a:lnSpc>
                <a:spcPct val="1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en-US" sz="23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9000"/>
              <a:buBlip>
                <a:blip r:embed="rId2"/>
              </a:buBlip>
            </a:pPr>
            <a:endParaRPr lang="en-US" alt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0"/>
            <a:ext cx="4267200" cy="19812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रक्तजनन सिंड्रोम</a:t>
            </a:r>
            <a:endParaRPr lang="en-US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28EB103-9C9E-45B4-B261-26163285640D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78A36-9566-46C1-8A7F-3A925327A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1219200"/>
            <a:ext cx="6248400" cy="5029200"/>
          </a:xfrm>
          <a:noFill/>
        </p:spPr>
        <p:txBody>
          <a:bodyPr>
            <a:noAutofit/>
          </a:bodyPr>
          <a:lstStyle/>
          <a:p>
            <a:pPr marL="520700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पूरे शरीर की खुराक लगभग </a:t>
            </a:r>
            <a:r>
              <a:rPr lang="hi-IN" sz="2800" b="1" dirty="0"/>
              <a:t>10 </a:t>
            </a:r>
            <a:r>
              <a:rPr lang="en-US" sz="2800" b="1" dirty="0"/>
              <a:t>Gy</a:t>
            </a:r>
          </a:p>
          <a:p>
            <a:pPr marL="520700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मतली और उल्टी</a:t>
            </a:r>
            <a:endParaRPr lang="en-US" sz="2800" dirty="0"/>
          </a:p>
          <a:p>
            <a:pPr marL="520700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लंबे समय तक दस्त</a:t>
            </a:r>
            <a:endParaRPr lang="en-US" sz="2800" dirty="0"/>
          </a:p>
          <a:p>
            <a:pPr marL="520700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भूख न लगना (एनोरेक्सिया)</a:t>
            </a:r>
            <a:endParaRPr lang="en-US" sz="2800" dirty="0"/>
          </a:p>
          <a:p>
            <a:pPr marL="520700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सुस्ती, आलस्य, शरीर में पानी की कमी, वजन घटना, अत्यधिक थकान</a:t>
            </a:r>
            <a:endParaRPr lang="en-US" sz="2800" dirty="0"/>
          </a:p>
          <a:p>
            <a:pPr marL="520700" indent="-520700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कुछ ही हफ्तों में मृत्यु</a:t>
            </a:r>
            <a:endParaRPr lang="en-US" sz="23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9000"/>
              <a:buBlip>
                <a:blip r:embed="rId3"/>
              </a:buBlip>
            </a:pPr>
            <a:endParaRPr lang="en-US" alt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889" y="2438400"/>
            <a:ext cx="5500700" cy="19812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आंत्र संबंधी लक्षण समूह (गैस्ट्रो-इंटेस्टाइनल सिंड्रोम)</a:t>
            </a:r>
            <a:endParaRPr lang="en-US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28EB103-9C9E-45B4-B261-26163285640D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78A36-9566-46C1-8A7F-3A925327A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69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0" y="1752600"/>
            <a:ext cx="7010400" cy="47244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पूरे शरीर की खुराक </a:t>
            </a:r>
            <a:r>
              <a:rPr lang="hi-IN" sz="2800" b="1" dirty="0"/>
              <a:t>20 ग्रे (</a:t>
            </a:r>
            <a:r>
              <a:rPr lang="en-US" sz="2800" b="1" dirty="0"/>
              <a:t>Gy)</a:t>
            </a:r>
            <a:r>
              <a:rPr lang="en-US" sz="2800" dirty="0"/>
              <a:t> </a:t>
            </a:r>
            <a:r>
              <a:rPr lang="hi-IN" sz="2800" dirty="0"/>
              <a:t>से अधिक होने पर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केंद्रीय तंत्रिका तंत्र का टूटना/विफल होना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कुछ ही मिनटों में बेचैनी शुरू हो जाती है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कुछ घंटों के भीतर मृत्यु हो जाती है</a:t>
            </a:r>
            <a:r>
              <a:rPr lang="en-US" sz="2800" dirty="0">
                <a:latin typeface="Open sans"/>
                <a:cs typeface="Arial" panose="020B0604020202020204" pitchFamily="34" charset="0"/>
              </a:rPr>
              <a:t> </a:t>
            </a:r>
            <a:endParaRPr lang="en-US" sz="23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2716" lvl="1">
              <a:lnSpc>
                <a:spcPct val="110000"/>
              </a:lnSpc>
              <a:buClr>
                <a:srgbClr val="FF3300"/>
              </a:buClr>
              <a:buFont typeface="Wingdings" pitchFamily="2" charset="2"/>
              <a:buChar char="Ø"/>
              <a:defRPr/>
            </a:pPr>
            <a:endParaRPr lang="en-US" sz="23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9000"/>
              <a:buBlip>
                <a:blip r:embed="rId3"/>
              </a:buBlip>
            </a:pPr>
            <a:endParaRPr lang="en-US" alt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N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09800"/>
            <a:ext cx="3429000" cy="2590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केंद्रीय तंत्रिका तंत्र सिंड्रोम</a:t>
            </a:r>
            <a:endParaRPr lang="en-US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28EB103-9C9E-45B4-B261-26163285640D}"/>
              </a:ext>
            </a:extLst>
          </p:cNvPr>
          <p:cNvPicPr/>
          <p:nvPr/>
        </p:nvPicPr>
        <p:blipFill rotWithShape="1">
          <a:blip r:embed="rId4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78A36-9566-46C1-8A7F-3A925327A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0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0"/>
            <a:ext cx="3733800" cy="36576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/>
              <a:t>विकिरणों के तीव्र संपर्क के जैविक प्रभाव</a:t>
            </a:r>
            <a:endParaRPr lang="en-US" sz="4000" b="1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28EB103-9C9E-45B4-B261-26163285640D}"/>
              </a:ext>
            </a:extLst>
          </p:cNvPr>
          <p:cNvPicPr/>
          <p:nvPr/>
        </p:nvPicPr>
        <p:blipFill rotWithShape="1">
          <a:blip r:embed="rId3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78A36-9566-46C1-8A7F-3A925327A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graphicFrame>
        <p:nvGraphicFramePr>
          <p:cNvPr id="13" name="Group 125">
            <a:extLst>
              <a:ext uri="{FF2B5EF4-FFF2-40B4-BE49-F238E27FC236}">
                <a16:creationId xmlns:a16="http://schemas.microsoft.com/office/drawing/2014/main" id="{54DD1937-3BB6-4A8B-915F-BBFD278DE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577409"/>
              </p:ext>
            </p:extLst>
          </p:nvPr>
        </p:nvGraphicFramePr>
        <p:xfrm>
          <a:off x="3892251" y="1059366"/>
          <a:ext cx="7842549" cy="5722438"/>
        </p:xfrm>
        <a:graphic>
          <a:graphicData uri="http://schemas.openxmlformats.org/drawingml/2006/table">
            <a:tbl>
              <a:tblPr/>
              <a:tblGrid>
                <a:gridCol w="139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4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980">
                <a:tc>
                  <a:txBody>
                    <a:bodyPr/>
                    <a:lstStyle/>
                    <a:p>
                      <a:pPr marL="0" marR="0" lvl="0" indent="0" algn="l" defTabSz="8937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i-IN" sz="1600" dirty="0"/>
                        <a:t>खुराक सीमा (</a:t>
                      </a:r>
                      <a:r>
                        <a:rPr lang="en-US" sz="1600" dirty="0"/>
                        <a:t>Gy)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  <a:p>
                      <a:r>
                        <a:rPr lang="hi-IN" sz="1600" b="1" dirty="0"/>
                        <a:t>तात्कालिक जैविक प्रभाव</a:t>
                      </a:r>
                      <a:endParaRPr lang="hi-IN" sz="1600" dirty="0"/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&lt; 0.1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</a:rPr>
                        <a:t>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i-IN" sz="1600" dirty="0"/>
                        <a:t>कोई पता लगाने योग्य जैविक प्रभाव नहीं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0.1 - 0.5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</a:rPr>
                        <a:t>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i-IN" sz="1600" dirty="0"/>
                        <a:t>पता लगाने योग्य गुणसूत्र असामान्यता में वृद्धि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0.5 – 1.0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</a:rPr>
                        <a:t>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i-IN" sz="1600" dirty="0"/>
                        <a:t>गुणसूत्र असामान्यता तथा श्वेत रक्त कणिकाओं (</a:t>
                      </a:r>
                      <a:r>
                        <a:rPr lang="en-US" sz="1600" dirty="0"/>
                        <a:t>WBC) </a:t>
                      </a:r>
                      <a:r>
                        <a:rPr lang="hi-IN" sz="1600" dirty="0"/>
                        <a:t>और युग्मकोजनक कोशिकासंख्या में अस्थायी कमी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1.0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</a:rPr>
                        <a:t>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i-IN" sz="1600" dirty="0"/>
                        <a:t>गुनी खुराक, विकिरण रोग की सीमा (5–10% व्यक्तियों में जो इसके संपर्क में आते हैं), पुरुषों में अस्थायी बाँझपन।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1.0 – 2.0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</a:rPr>
                        <a:t>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i-IN" sz="1600" dirty="0"/>
                        <a:t>उपरोक्त सभी के साथ-साथ मतली, उल्टी, दस्त</a:t>
                      </a:r>
                      <a:r>
                        <a:rPr lang="en-US" sz="1600" dirty="0"/>
                        <a:t> </a:t>
                      </a:r>
                      <a:r>
                        <a:rPr lang="hi-IN" sz="1600" dirty="0"/>
                        <a:t>और स्वस्थ होने की संभावना।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9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2.0 – 3.0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</a:rPr>
                        <a:t>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i-IN" sz="1600" b="0" dirty="0"/>
                        <a:t>बाल झड़ने (एपिलेशन) की सीमा</a:t>
                      </a:r>
                    </a:p>
                    <a:p>
                      <a:r>
                        <a:rPr lang="hi-IN" sz="1600" b="0" dirty="0"/>
                        <a:t>कैंसर उत्पन्न होने की सीमा</a:t>
                      </a:r>
                    </a:p>
                    <a:p>
                      <a:r>
                        <a:rPr lang="hi-IN" sz="1600" b="0" dirty="0"/>
                        <a:t>अधिकांश प्रभावित व्यक्तियों में विकिरण बीमारी</a:t>
                      </a:r>
                    </a:p>
                    <a:p>
                      <a:r>
                        <a:rPr lang="hi-IN" sz="1600" b="0" dirty="0"/>
                        <a:t>कम प्रतिशत व्यक्तियों (10 - 30%) की मृत्यु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5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3.0 – 5.0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</a:rPr>
                        <a:t>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i-IN" sz="1600" b="0" dirty="0"/>
                        <a:t>मनुष्यों के लिए </a:t>
                      </a:r>
                      <a:r>
                        <a:rPr lang="en-US" sz="1600" b="0" dirty="0"/>
                        <a:t>LD50/60 (</a:t>
                      </a:r>
                      <a:r>
                        <a:rPr lang="hi-IN" sz="1600" b="0" dirty="0"/>
                        <a:t>अउपचारित अवस्था में)</a:t>
                      </a:r>
                    </a:p>
                    <a:p>
                      <a:r>
                        <a:rPr lang="hi-IN" sz="1600" b="0" dirty="0"/>
                        <a:t>गंभीर रक्तस्राव, संक्रमण, बाल झड़ना </a:t>
                      </a: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  <a:cs typeface="Times New Roman" pitchFamily="18" charset="0"/>
                        </a:rPr>
                        <a:t>5.0 – 10.0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/>
                        </a:rPr>
                        <a:t> </a:t>
                      </a:r>
                    </a:p>
                  </a:txBody>
                  <a:tcPr marT="34280" marB="342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i-IN" sz="1600" dirty="0"/>
                        <a:t>ऊपर बताए गए प्रभावों की गंभीरता बढ़ जाती है, लगभग 100% मृत्यु (उच्च खुराक पर)।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T="34280" marB="342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01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B27C0-53E7-412F-A2E0-EBAC4A6A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5CC373-F437-4989-9B17-3993FE3087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1/12/2026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552A54-E448-490F-8420-A7FC711FF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696B9-38F5-4C3A-BB4C-FAB8A009E1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63F9D62F-024C-4055-A751-254DD54B5FFC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3" y="27605"/>
            <a:ext cx="1436668" cy="1088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1B0669-C4A9-428E-819B-5AFFE4196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2" y="117884"/>
            <a:ext cx="1384533" cy="9414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C9D8AE8-6839-4CDD-AE50-993171D4E359}"/>
              </a:ext>
            </a:extLst>
          </p:cNvPr>
          <p:cNvSpPr txBox="1">
            <a:spLocks/>
          </p:cNvSpPr>
          <p:nvPr/>
        </p:nvSpPr>
        <p:spPr>
          <a:xfrm>
            <a:off x="1041400" y="1447800"/>
            <a:ext cx="312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i-IN" sz="4000" b="1" dirty="0">
                <a:solidFill>
                  <a:srgbClr val="C00000"/>
                </a:solidFill>
              </a:rPr>
              <a:t>उद्देश्य</a:t>
            </a:r>
            <a:endParaRPr lang="en-US" sz="4000" b="1" dirty="0">
              <a:solidFill>
                <a:srgbClr val="C00000"/>
              </a:solidFill>
              <a:latin typeface="Open sans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1FBBCE-43ED-4E94-91B2-B23EA0E10E3C}"/>
              </a:ext>
            </a:extLst>
          </p:cNvPr>
          <p:cNvSpPr/>
          <p:nvPr/>
        </p:nvSpPr>
        <p:spPr>
          <a:xfrm>
            <a:off x="685800" y="2362200"/>
            <a:ext cx="3784600" cy="19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hi-IN" sz="2800" b="1" dirty="0">
                <a:solidFill>
                  <a:srgbClr val="C00000"/>
                </a:solidFill>
              </a:rPr>
              <a:t>इस पाठ को पूरा करने के बाद आप सक्षम होंगे:</a:t>
            </a:r>
            <a:endParaRPr lang="en-US" sz="2800" b="1" u="sng" dirty="0">
              <a:solidFill>
                <a:srgbClr val="C00000"/>
              </a:solidFill>
              <a:latin typeface="Open sans" panose="020B0606030504020204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0C6C05-7C63-46F5-82F6-97E535A3BE5B}"/>
              </a:ext>
            </a:extLst>
          </p:cNvPr>
          <p:cNvSpPr/>
          <p:nvPr/>
        </p:nvSpPr>
        <p:spPr>
          <a:xfrm>
            <a:off x="5102087" y="1219200"/>
            <a:ext cx="6632713" cy="51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hi-IN" sz="2800" dirty="0"/>
              <a:t>मूल जीवविज्ञान क्या है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hi-IN" sz="2800" dirty="0"/>
              <a:t>शरीर पर विकिरण (</a:t>
            </a:r>
            <a:r>
              <a:rPr lang="en-US" sz="2800" dirty="0"/>
              <a:t>Radiation) </a:t>
            </a:r>
            <a:r>
              <a:rPr lang="hi-IN" sz="2800" dirty="0"/>
              <a:t>के प्रभाव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hi-IN" sz="2800" dirty="0"/>
              <a:t>विकिरण प्रभाव का वर्गीकरण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hi-IN" sz="2800" dirty="0"/>
              <a:t>रक्तजनन (</a:t>
            </a:r>
            <a:r>
              <a:rPr lang="en-US" sz="2800" dirty="0"/>
              <a:t>Hematopoietic), </a:t>
            </a:r>
            <a:r>
              <a:rPr lang="hi-IN" sz="2800" dirty="0"/>
              <a:t>जठरांत्र संबंधी (</a:t>
            </a:r>
            <a:r>
              <a:rPr lang="en-US" sz="2800" dirty="0"/>
              <a:t>Gastro-intestinal) </a:t>
            </a:r>
            <a:r>
              <a:rPr lang="hi-IN" sz="2800" dirty="0"/>
              <a:t>सिंड्रोम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hi-IN" sz="2800" dirty="0"/>
              <a:t>अचानक (</a:t>
            </a:r>
            <a:r>
              <a:rPr lang="en-US" sz="2800" dirty="0"/>
              <a:t>Acute) </a:t>
            </a:r>
            <a:r>
              <a:rPr lang="hi-IN" sz="2800" dirty="0"/>
              <a:t>विकिरण के प्रभाव</a:t>
            </a: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90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655128" y="-86222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0" y="2599403"/>
            <a:ext cx="4254779" cy="786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lvl="0" algn="ctr">
              <a:lnSpc>
                <a:spcPct val="120000"/>
              </a:lnSpc>
              <a:buClr>
                <a:srgbClr val="C00000"/>
              </a:buClr>
              <a:buSzPts val="3600"/>
            </a:pPr>
            <a:r>
              <a:rPr lang="hi-IN" sz="4000" b="1" dirty="0">
                <a:solidFill>
                  <a:srgbClr val="C00000"/>
                </a:solidFill>
              </a:rPr>
              <a:t>समीक्षा</a:t>
            </a:r>
            <a:r>
              <a:rPr lang="en-US" altLang="en-US" sz="4000" b="1" dirty="0">
                <a:solidFill>
                  <a:srgbClr val="FFFF00"/>
                </a:solidFill>
                <a:latin typeface="Tw Cen MT" panose="020B0602020104020603" pitchFamily="34" charset="0"/>
              </a:rPr>
              <a:t> </a:t>
            </a:r>
            <a:endParaRPr lang="en-US" sz="4000" dirty="0"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4752110" y="1019066"/>
            <a:ext cx="7439890" cy="5141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indent="36195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hi-IN" sz="2800" dirty="0"/>
              <a:t>मूल जीवविज्ञान क्या है</a:t>
            </a:r>
            <a:endParaRPr lang="en-US" sz="2800" dirty="0"/>
          </a:p>
          <a:p>
            <a:pPr indent="36195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hi-IN" sz="2800" dirty="0"/>
              <a:t>शरीर पर विकिरण के प्रभाव</a:t>
            </a:r>
            <a:endParaRPr lang="en-US" sz="2800" dirty="0"/>
          </a:p>
          <a:p>
            <a:pPr indent="36195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hi-IN" sz="2800" dirty="0"/>
              <a:t>विकिरण प्रभाव का वर्गीकरण</a:t>
            </a:r>
            <a:endParaRPr lang="en-US" sz="2800" dirty="0"/>
          </a:p>
          <a:p>
            <a:pPr indent="36195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hi-IN" sz="2800" dirty="0"/>
              <a:t>रक्तजनन (हेमाटोपोएटिक), जठरांत्र संबंधी </a:t>
            </a:r>
            <a:r>
              <a:rPr lang="en-US" sz="2800" dirty="0"/>
              <a:t>     </a:t>
            </a:r>
            <a:r>
              <a:rPr lang="hi-IN" sz="2800" dirty="0"/>
              <a:t>सिंड्रोम</a:t>
            </a:r>
            <a:endParaRPr lang="en-US" sz="2800" dirty="0"/>
          </a:p>
          <a:p>
            <a:pPr indent="361950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hi-IN" sz="2800" dirty="0"/>
              <a:t>तीव्र संपर्क (एक्सपोज़र) के प्रभाव</a:t>
            </a:r>
            <a:endParaRPr lang="en-US" altLang="en-US" sz="2800" dirty="0"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49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228600" y="3230213"/>
            <a:ext cx="4087091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</a:rPr>
              <a:t>कोई प्रश्न?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4" y="1896739"/>
            <a:ext cx="7238167" cy="968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marL="457200" lvl="0" indent="-457200" algn="just">
              <a:lnSpc>
                <a:spcPct val="250000"/>
              </a:lnSpc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8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273" y="112697"/>
            <a:ext cx="1115571" cy="12142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441" y="1765969"/>
            <a:ext cx="3368693" cy="33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6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7928" y="2057400"/>
            <a:ext cx="3740727" cy="3401291"/>
          </a:xfrm>
        </p:spPr>
        <p:txBody>
          <a:bodyPr>
            <a:normAutofit/>
          </a:bodyPr>
          <a:lstStyle/>
          <a:p>
            <a:endParaRPr lang="en-US" sz="5400" dirty="0">
              <a:latin typeface="Open sans"/>
            </a:endParaRPr>
          </a:p>
          <a:p>
            <a:r>
              <a:rPr lang="hi-IN" sz="4000" b="1" dirty="0">
                <a:solidFill>
                  <a:srgbClr val="C00000"/>
                </a:solidFill>
              </a:rPr>
              <a:t>मूल्यांकन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2" y="174626"/>
            <a:ext cx="1252142" cy="90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7688" y="0"/>
            <a:ext cx="78343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lvl="0"/>
            <a:r>
              <a:rPr lang="hi-IN" sz="2800" b="1" dirty="0">
                <a:solidFill>
                  <a:schemeClr val="tx1"/>
                </a:solidFill>
              </a:rPr>
              <a:t>1. विकिरण प्रभाव कितने प्रकार के होते हैं?</a:t>
            </a:r>
            <a:r>
              <a:rPr lang="en-US" sz="2800" b="1" dirty="0">
                <a:solidFill>
                  <a:schemeClr val="tx1"/>
                </a:solidFill>
                <a:latin typeface="Open sans"/>
              </a:rPr>
              <a:t> </a:t>
            </a:r>
          </a:p>
          <a:p>
            <a:pPr lvl="0"/>
            <a:r>
              <a:rPr lang="hi-IN" sz="2800" dirty="0">
                <a:solidFill>
                  <a:srgbClr val="FF0000"/>
                </a:solidFill>
              </a:rPr>
              <a:t>उत्तर – दो (प्रत्यक्ष और अप्रत्यक्ष</a:t>
            </a:r>
            <a:r>
              <a:rPr lang="hi-IN" sz="2800" dirty="0"/>
              <a:t>)</a:t>
            </a:r>
            <a:endParaRPr lang="en-US" sz="2800" dirty="0"/>
          </a:p>
          <a:p>
            <a:pPr lvl="0"/>
            <a:endParaRPr lang="en-US" sz="2800" dirty="0">
              <a:solidFill>
                <a:schemeClr val="tx1"/>
              </a:solidFill>
              <a:latin typeface="Open sans"/>
            </a:endParaRPr>
          </a:p>
          <a:p>
            <a:pPr marL="457200" indent="-457200">
              <a:buFontTx/>
              <a:buAutoNum type="arabicPeriod" startAt="2"/>
            </a:pPr>
            <a:r>
              <a:rPr lang="hi-IN" sz="2800" b="1" dirty="0">
                <a:solidFill>
                  <a:schemeClr val="tx1"/>
                </a:solidFill>
              </a:rPr>
              <a:t>स्टोकैस्टिक प्रभाव को परिभाषित कीजिए।</a:t>
            </a:r>
            <a:endParaRPr lang="en-US" altLang="en-US" sz="2800" b="1" dirty="0">
              <a:solidFill>
                <a:schemeClr val="tx1"/>
              </a:solidFill>
              <a:latin typeface="Open sans"/>
            </a:endParaRPr>
          </a:p>
          <a:p>
            <a:r>
              <a:rPr lang="hi-IN" sz="2800" dirty="0">
                <a:solidFill>
                  <a:srgbClr val="FF0000"/>
                </a:solidFill>
              </a:rPr>
              <a:t>उत्तर - स्टोकैस्टिक प्रभाव जैसे कैंसर या आनुवंशिक प्रभाव कम खुराक पर भी हो सकते हैं, लेकिन इसकी संभावना बहुत कम होती है।</a:t>
            </a:r>
            <a:r>
              <a:rPr lang="en-US" sz="2800" dirty="0">
                <a:solidFill>
                  <a:srgbClr val="FF0000"/>
                </a:solidFill>
                <a:latin typeface="Open sans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Open sans"/>
              </a:rPr>
              <a:t>  </a:t>
            </a:r>
          </a:p>
          <a:p>
            <a:pPr algn="ctr"/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97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8494" y="-14539"/>
            <a:ext cx="7694588" cy="694422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hi-IN" sz="4000" b="1" dirty="0">
                <a:solidFill>
                  <a:srgbClr val="C00000"/>
                </a:solidFill>
              </a:rPr>
              <a:t>धन्यवाद</a:t>
            </a:r>
            <a:endParaRPr lang="en-US" sz="4000" b="1" dirty="0">
              <a:solidFill>
                <a:srgbClr val="C00000"/>
              </a:solidFill>
              <a:latin typeface="Open sans"/>
            </a:endParaRP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4915" y="1311523"/>
            <a:ext cx="6781746" cy="44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marL="457200" lvl="0" indent="-457200" algn="just">
              <a:buClr>
                <a:schemeClr val="dk1"/>
              </a:buClr>
              <a:buSzPts val="320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Open Sans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93" y="6406669"/>
            <a:ext cx="641637" cy="27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4959" y="6378135"/>
            <a:ext cx="1750540" cy="348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3" y="310586"/>
            <a:ext cx="5782244" cy="62939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07359"/>
            <a:ext cx="4548494" cy="650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800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955589"/>
            <a:ext cx="8153400" cy="5867400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400" dirty="0"/>
              <a:t>सभी जीवित प्राणी जीवन की मूल</a:t>
            </a:r>
            <a:r>
              <a:rPr lang="en-US" sz="2400" dirty="0"/>
              <a:t> </a:t>
            </a:r>
            <a:r>
              <a:rPr lang="hi-IN" sz="2400" dirty="0"/>
              <a:t>इकाई</a:t>
            </a:r>
            <a:r>
              <a:rPr lang="en-US" sz="2400" dirty="0"/>
              <a:t> </a:t>
            </a:r>
            <a:r>
              <a:rPr lang="hi-IN" sz="2400" dirty="0"/>
              <a:t>से</a:t>
            </a:r>
            <a:r>
              <a:rPr lang="en-US" sz="2400" dirty="0"/>
              <a:t> </a:t>
            </a:r>
            <a:r>
              <a:rPr lang="hi-IN" sz="2400" dirty="0"/>
              <a:t>बने</a:t>
            </a:r>
            <a:r>
              <a:rPr lang="en-US" sz="2400" dirty="0"/>
              <a:t> </a:t>
            </a:r>
            <a:r>
              <a:rPr lang="hi-IN" sz="2400" dirty="0"/>
              <a:t>होते</a:t>
            </a:r>
            <a:r>
              <a:rPr lang="en-US" sz="2400" dirty="0"/>
              <a:t> </a:t>
            </a:r>
            <a:r>
              <a:rPr lang="hi-IN" sz="2400" dirty="0"/>
              <a:t>हैं</a:t>
            </a:r>
            <a:r>
              <a:rPr lang="en-US" sz="2400" dirty="0"/>
              <a:t> </a:t>
            </a:r>
            <a:r>
              <a:rPr lang="hi-IN" sz="2400" dirty="0"/>
              <a:t>,</a:t>
            </a:r>
            <a:r>
              <a:rPr lang="en-US" sz="2400" dirty="0"/>
              <a:t> </a:t>
            </a:r>
            <a:r>
              <a:rPr lang="hi-IN" sz="2400" dirty="0"/>
              <a:t>जिसे</a:t>
            </a:r>
            <a:r>
              <a:rPr lang="en-US" sz="2400" dirty="0"/>
              <a:t> </a:t>
            </a:r>
            <a:r>
              <a:rPr lang="hi-IN" sz="2400" dirty="0"/>
              <a:t>कोशिका</a:t>
            </a:r>
            <a:r>
              <a:rPr lang="en-US" sz="2400" dirty="0"/>
              <a:t> </a:t>
            </a:r>
            <a:r>
              <a:rPr lang="hi-IN" sz="2400" dirty="0"/>
              <a:t>कहते</a:t>
            </a:r>
            <a:r>
              <a:rPr lang="en-US" sz="2400" dirty="0"/>
              <a:t> </a:t>
            </a:r>
            <a:r>
              <a:rPr lang="hi-IN" sz="2400" dirty="0"/>
              <a:t>हैं।</a:t>
            </a:r>
            <a:r>
              <a:rPr lang="en-US" sz="2400" dirty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400" dirty="0"/>
              <a:t>मानव शरीर में हमें कई प्रकार की कोशिका प्रणाली मिलती है।(प्रति दिन लगभग 50-70 अरब कोशिकाएँ नष्ट हो जाती</a:t>
            </a:r>
            <a:r>
              <a:rPr lang="en-US" sz="2400" dirty="0"/>
              <a:t> </a:t>
            </a:r>
            <a:r>
              <a:rPr lang="hi-IN" sz="2400" dirty="0"/>
              <a:t>हैं)।</a:t>
            </a:r>
            <a:endParaRPr lang="en-US" sz="2400" dirty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400" dirty="0"/>
              <a:t>कोशिका में एक केंद्रक (</a:t>
            </a:r>
            <a:r>
              <a:rPr lang="en-US" sz="2400" dirty="0"/>
              <a:t>Nucleus) </a:t>
            </a:r>
            <a:r>
              <a:rPr lang="hi-IN" sz="2400" dirty="0"/>
              <a:t>और साइटोप्लाज़्म होता है, जिसे कोशिका झिल्ली (</a:t>
            </a:r>
            <a:r>
              <a:rPr lang="en-US" sz="2400" dirty="0"/>
              <a:t>Cell Membrane) </a:t>
            </a:r>
            <a:r>
              <a:rPr lang="hi-IN" sz="2400" dirty="0"/>
              <a:t>घेरती है।</a:t>
            </a:r>
            <a:r>
              <a:rPr lang="en-US" altLang="en-US" sz="2400" dirty="0">
                <a:latin typeface="Open sans" panose="020B0606030504020204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400" dirty="0"/>
              <a:t>कोशिका के केंद्रक में गुणसूत्र (</a:t>
            </a:r>
            <a:r>
              <a:rPr lang="en-US" sz="2400" dirty="0"/>
              <a:t>Chromosomes) </a:t>
            </a:r>
            <a:r>
              <a:rPr lang="hi-IN" sz="2400" dirty="0"/>
              <a:t>होते हैं, जो </a:t>
            </a:r>
            <a:r>
              <a:rPr lang="en-US" sz="2400" dirty="0"/>
              <a:t>DNA </a:t>
            </a:r>
            <a:r>
              <a:rPr lang="hi-IN" sz="2400" dirty="0"/>
              <a:t>से बने होते हैं।</a:t>
            </a:r>
            <a:r>
              <a:rPr lang="en-US" altLang="en-US" sz="2400" dirty="0">
                <a:latin typeface="Open sans" panose="020B0606030504020204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51" y="2895600"/>
            <a:ext cx="3422949" cy="114300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मूल जीवविज्ञान</a:t>
            </a:r>
            <a:r>
              <a:rPr lang="hi-IN" sz="4000" dirty="0">
                <a:solidFill>
                  <a:srgbClr val="C00000"/>
                </a:solidFill>
              </a:rPr>
              <a:t> 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5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95600"/>
            <a:ext cx="2590800" cy="114300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मूल जीवविज्ञान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6AF94322-840D-4B04-894E-3CCD1E47C7B4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529339-DD6A-48EE-AD4E-1E152A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0" name="Picture 2" descr="https://upload.wikimedia.org/wikipedia/commons/thumb/e/e2/Eukaryote_DNA-en.svg/1189px-Eukaryote_DNA-en.svg.png">
            <a:extLst>
              <a:ext uri="{FF2B5EF4-FFF2-40B4-BE49-F238E27FC236}">
                <a16:creationId xmlns:a16="http://schemas.microsoft.com/office/drawing/2014/main" id="{F25E60E9-5757-4CAA-8592-35FBE98E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2954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16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0" y="2286000"/>
            <a:ext cx="4100500" cy="2286000"/>
          </a:xfrm>
          <a:noFill/>
        </p:spPr>
        <p:txBody>
          <a:bodyPr>
            <a:norm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मानव शरीर पर विकिरण के प्रभाव</a:t>
            </a:r>
            <a:endParaRPr lang="en-US" sz="40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C4C32093-1443-4B4E-8C92-A20B6D96437B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D5581D-BC70-4A78-80DE-D6D1774EF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pic>
        <p:nvPicPr>
          <p:cNvPr id="13" name="Picture 1" descr="Man3">
            <a:extLst>
              <a:ext uri="{FF2B5EF4-FFF2-40B4-BE49-F238E27FC236}">
                <a16:creationId xmlns:a16="http://schemas.microsoft.com/office/drawing/2014/main" id="{16631E7F-54B4-4D2D-9575-0410E53D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295400"/>
            <a:ext cx="708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1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9" y="876300"/>
            <a:ext cx="9378652" cy="5715000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तरंगें या कण, पदार्थ में परमाणुओं को ऊर्जा प्रदान करते हैं।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रासायनिक बंध टूट जाते हैं।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डीएनए संरचना को नुकसान पहुँचता है।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कोशिकाओं की मृत्यु (स्थायी क्षति) या उत्परिवर्तन (कार्य में बदलाव: डीएनए के न्यूक्लियोटाइड अनुक्रम में परिवर्तन) हो सकता है।</a:t>
            </a:r>
            <a:endParaRPr lang="en-US" sz="28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hi-IN" sz="2800" dirty="0"/>
              <a:t>लेकिन – शरीर में स्वयं को मरम्मत करने की प्राकृतिक क्षमता होती है</a:t>
            </a:r>
            <a:endParaRPr lang="en-US" altLang="en-US" sz="24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67" y="2531076"/>
            <a:ext cx="2362200" cy="1143000"/>
          </a:xfrm>
          <a:noFill/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Open sans"/>
              </a:rPr>
              <a:t> </a:t>
            </a:r>
            <a:r>
              <a:rPr lang="hi-IN" sz="4000" b="1" dirty="0">
                <a:solidFill>
                  <a:srgbClr val="C00000"/>
                </a:solidFill>
              </a:rPr>
              <a:t>प्रभाव</a:t>
            </a:r>
            <a:endParaRPr lang="en-IN" sz="4000" b="1" dirty="0">
              <a:solidFill>
                <a:srgbClr val="C00000"/>
              </a:solidFill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30DB5068-914B-47AC-A80E-A7E7E6F000BC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D89638-951F-44D8-8767-5983A158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FC15A-D324-7345-89C1-639E5FCBC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4166" y="762000"/>
            <a:ext cx="7315200" cy="5334000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ct val="35000"/>
              </a:spcBef>
              <a:spcAft>
                <a:spcPct val="10000"/>
              </a:spcAft>
              <a:buFont typeface="Wingdings" pitchFamily="2" charset="2"/>
              <a:buChar char="ü"/>
            </a:pPr>
            <a:r>
              <a:rPr lang="hi-IN" sz="2800" dirty="0"/>
              <a:t>विकिरण कोशिकाओं को नुकसान पहुँचाता है, या तो सीधे डीएनए अणुओं को आयनित करके,</a:t>
            </a:r>
            <a:endParaRPr lang="en-US" sz="2800" dirty="0"/>
          </a:p>
          <a:p>
            <a:pPr algn="just">
              <a:lnSpc>
                <a:spcPct val="150000"/>
              </a:lnSpc>
              <a:spcBef>
                <a:spcPct val="35000"/>
              </a:spcBef>
              <a:spcAft>
                <a:spcPct val="10000"/>
              </a:spcAft>
              <a:buFont typeface="Wingdings" pitchFamily="2" charset="2"/>
              <a:buChar char="ü"/>
            </a:pPr>
            <a:r>
              <a:rPr lang="hi-IN" sz="2800" dirty="0"/>
              <a:t>या परोक्ष रूप से रासायनिक रूप से सक्रिय पदार्थ बनाकर, जैसे पानी से बने रेडियोलाइटिक उत्पाद (उदाहरण: हाइड्रोजन पेरॉक्साइड)।</a:t>
            </a:r>
            <a:endParaRPr lang="en-US" sz="2800" dirty="0"/>
          </a:p>
          <a:p>
            <a:pPr algn="just">
              <a:lnSpc>
                <a:spcPct val="150000"/>
              </a:lnSpc>
              <a:spcBef>
                <a:spcPct val="35000"/>
              </a:spcBef>
              <a:spcAft>
                <a:spcPct val="10000"/>
              </a:spcAft>
              <a:buFont typeface="Wingdings" pitchFamily="2" charset="2"/>
              <a:buChar char="ü"/>
            </a:pPr>
            <a:r>
              <a:rPr lang="hi-IN" sz="2800" dirty="0"/>
              <a:t>इन रसायनों द्वारा होने वाला परोक्ष प्रभाव कुल क्षति का 70% से अधिक होता है।</a:t>
            </a:r>
            <a:endParaRPr lang="en-IN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246" y="2590800"/>
            <a:ext cx="4648200" cy="1676400"/>
          </a:xfrm>
          <a:noFill/>
        </p:spPr>
        <p:txBody>
          <a:bodyPr>
            <a:noAutofit/>
          </a:bodyPr>
          <a:lstStyle/>
          <a:p>
            <a:r>
              <a:rPr lang="hi-IN" sz="4000" b="1" dirty="0">
                <a:solidFill>
                  <a:srgbClr val="C00000"/>
                </a:solidFill>
              </a:rPr>
              <a:t>विकिरण प्रभाव (प्रत्यक्ष या अप्रत्यक्ष)</a:t>
            </a:r>
            <a:endParaRPr lang="en-US" sz="4800" b="1" dirty="0">
              <a:solidFill>
                <a:srgbClr val="C00000"/>
              </a:solidFill>
              <a:latin typeface="Open sans" panose="020B0606030504020204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966FF4CB-CBF7-494C-BD7A-A0EA431CABA0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39475B-6090-4251-B9C1-8195AA72B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3EC64846-B939-42EB-837C-B7CAECDE88D5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39C6CD-F203-41B8-875B-744E8E5D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9DED79C-C0B1-4AFC-BA98-33433AA56407}"/>
              </a:ext>
            </a:extLst>
          </p:cNvPr>
          <p:cNvSpPr txBox="1">
            <a:spLocks/>
          </p:cNvSpPr>
          <p:nvPr/>
        </p:nvSpPr>
        <p:spPr>
          <a:xfrm>
            <a:off x="14300" y="1447800"/>
            <a:ext cx="5167300" cy="26432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br>
              <a:rPr lang="en-US" sz="4000" b="1" u="sng" dirty="0">
                <a:solidFill>
                  <a:srgbClr val="C00000"/>
                </a:solidFill>
                <a:latin typeface="Open sans"/>
              </a:rPr>
            </a:br>
            <a:r>
              <a:rPr lang="hi-IN" sz="4000" b="1" dirty="0">
                <a:solidFill>
                  <a:srgbClr val="C00000"/>
                </a:solidFill>
              </a:rPr>
              <a:t>रेखीय ऊर्जा अंतरण</a:t>
            </a:r>
            <a:r>
              <a:rPr lang="en-US" sz="4000" b="1" dirty="0">
                <a:solidFill>
                  <a:srgbClr val="C00000"/>
                </a:solidFill>
              </a:rPr>
              <a:t>(LET)</a:t>
            </a:r>
            <a:r>
              <a:rPr lang="hi-IN" sz="4000" b="1" dirty="0">
                <a:solidFill>
                  <a:srgbClr val="C00000"/>
                </a:solidFill>
              </a:rPr>
              <a:t> और क्रिया प्रकार के बीच संबंध</a:t>
            </a:r>
            <a:br>
              <a:rPr lang="en-US" sz="4000" dirty="0">
                <a:solidFill>
                  <a:schemeClr val="accent4">
                    <a:lumMod val="50000"/>
                  </a:schemeClr>
                </a:solidFill>
                <a:latin typeface="Bahnschrift SemiBold" pitchFamily="34" charset="0"/>
              </a:rPr>
            </a:br>
            <a:endParaRPr lang="en-IN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AA8AA1-1E28-48A4-AB92-17E19045BDAC}"/>
              </a:ext>
            </a:extLst>
          </p:cNvPr>
          <p:cNvSpPr/>
          <p:nvPr/>
        </p:nvSpPr>
        <p:spPr>
          <a:xfrm>
            <a:off x="5029200" y="982490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i-IN" sz="2800" dirty="0"/>
              <a:t>सीधा प्रभाव (</a:t>
            </a:r>
            <a:r>
              <a:rPr lang="en-US" sz="2800" dirty="0"/>
              <a:t>Direct action) </a:t>
            </a:r>
            <a:r>
              <a:rPr lang="hi-IN" sz="2800" dirty="0"/>
              <a:t>ज़्यादातर तब होता है जब </a:t>
            </a:r>
            <a:r>
              <a:rPr lang="en-US" sz="2800" dirty="0"/>
              <a:t>LET (</a:t>
            </a:r>
            <a:r>
              <a:rPr lang="hi-IN" sz="2800" dirty="0"/>
              <a:t>रेखीय ऊर्जा अंतरण) ज़्यादा होता है, जैसे अल्फा कण और बीटा कण।</a:t>
            </a: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hi-IN" sz="2800" dirty="0"/>
              <a:t>अप्रत्यक्ष प्रभाव (</a:t>
            </a:r>
            <a:r>
              <a:rPr lang="en-US" sz="2800" dirty="0"/>
              <a:t>Indirect action) </a:t>
            </a:r>
            <a:r>
              <a:rPr lang="hi-IN" sz="2800" dirty="0"/>
              <a:t>ज़्यादातर तब होता है जब </a:t>
            </a:r>
            <a:r>
              <a:rPr lang="en-US" sz="2800" dirty="0"/>
              <a:t>LET </a:t>
            </a:r>
            <a:r>
              <a:rPr lang="hi-IN" sz="2800" dirty="0"/>
              <a:t>कम होता है, जैसे एक्स-रे और गामा किरणें।</a:t>
            </a:r>
            <a:endParaRPr lang="en-US" altLang="en-US" sz="2800" dirty="0">
              <a:latin typeface="Open sans"/>
              <a:cs typeface="Times New Roman" panose="02020603050405020304" pitchFamily="18" charset="0"/>
            </a:endParaRPr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2DDF235A-C6FB-41DE-9D29-FB9691765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0836" y="3957040"/>
            <a:ext cx="670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1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76200"/>
            <a:ext cx="12039600" cy="6705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C5EB466-FC32-3E63-46E7-9581F6B9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33600"/>
            <a:ext cx="4343400" cy="2209800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i-IN" sz="4000" b="1" dirty="0">
                <a:solidFill>
                  <a:srgbClr val="C00000"/>
                </a:solidFill>
              </a:rPr>
              <a:t>विकिरण प्रभावों का वर्गीकरण</a:t>
            </a:r>
            <a:endParaRPr lang="en-IN" sz="4000" b="1" u="sng" dirty="0">
              <a:solidFill>
                <a:srgbClr val="C00000"/>
              </a:solidFill>
              <a:latin typeface="Open sans" panose="020B0606030504020204"/>
              <a:cs typeface="Times New Roman" panose="02020603050405020304" pitchFamily="18" charset="0"/>
            </a:endParaRP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1554577-AB69-4698-ACC3-D514B5080C27}"/>
              </a:ext>
            </a:extLst>
          </p:cNvPr>
          <p:cNvPicPr/>
          <p:nvPr/>
        </p:nvPicPr>
        <p:blipFill rotWithShape="1">
          <a:blip r:embed="rId2" cstate="print"/>
          <a:srcRect r="21695"/>
          <a:stretch/>
        </p:blipFill>
        <p:spPr>
          <a:xfrm>
            <a:off x="10741032" y="27603"/>
            <a:ext cx="1436668" cy="10888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C51634-4D2A-4278-A69E-0B89BAB1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1" y="117884"/>
            <a:ext cx="1384533" cy="941482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5741E3E8-2E15-FB43-6E99-B50A584D0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88411"/>
            <a:ext cx="68580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i-IN" sz="2000" b="1" dirty="0"/>
              <a:t>निश्चित प्रभाव(</a:t>
            </a:r>
            <a:r>
              <a:rPr lang="en-US" sz="2000" b="1" dirty="0"/>
              <a:t>Deterministic Effects)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नियतात्मक प्रभाव बड़ी मात्रा में विकिरण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(Radiation)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की आकस्मिक खुराक मिलने से होते हैं।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ऐसे नुकसान के लिए बहुत अधिक संख्या में कोशिकाओं का नष्ट होना आवश्यक है।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यह प्रभाव केवल अधिक खुराक पर दिखाई देते हैं।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सामान्यतः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,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मनुष्य में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1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 सिवर्ट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Sv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) </a:t>
            </a:r>
            <a:r>
              <a:rPr kumimoji="0" lang="hi-IN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Mangal" panose="02040503050203030202" pitchFamily="18" charset="0"/>
              </a:rPr>
              <a:t>से कम की तीव्र खुराक पर कोई भी नियतात्मक प्रभाव नहीं होता।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Mangal" panose="02040503050203030202" pitchFamily="18" charset="0"/>
            </a:endParaRPr>
          </a:p>
          <a:p>
            <a:r>
              <a:rPr lang="hi-IN" sz="2000" b="1" dirty="0"/>
              <a:t>संभाव्य प्रभाव (</a:t>
            </a:r>
            <a:r>
              <a:rPr lang="en-US" sz="2000" b="1" dirty="0"/>
              <a:t>Stochastic Effects):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i-IN" sz="2000" dirty="0"/>
              <a:t>जैसे कैंसर या आनुवंशिक प्रभाव।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i-IN" sz="2000" dirty="0"/>
              <a:t>ये कम खुराक पर भी हो सकते हैं।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i-IN" sz="2000" dirty="0"/>
              <a:t>लेकिन इसकी संभावना बहुत कम होती है।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1248</Words>
  <Application>Microsoft Office PowerPoint</Application>
  <PresentationFormat>Widescreen</PresentationFormat>
  <Paragraphs>151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Bahnschrift SemiBold</vt:lpstr>
      <vt:lpstr>Calibri</vt:lpstr>
      <vt:lpstr>Kruti Dev 092</vt:lpstr>
      <vt:lpstr>Noto Sans Symbols</vt:lpstr>
      <vt:lpstr>Open Sans</vt:lpstr>
      <vt:lpstr>Open Sans</vt:lpstr>
      <vt:lpstr>Open Sans SemiBold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मूल जीवविज्ञान </vt:lpstr>
      <vt:lpstr>मूल जीवविज्ञान</vt:lpstr>
      <vt:lpstr>मानव शरीर पर विकिरण के प्रभाव</vt:lpstr>
      <vt:lpstr> प्रभाव</vt:lpstr>
      <vt:lpstr>विकिरण प्रभाव (प्रत्यक्ष या अप्रत्यक्ष)</vt:lpstr>
      <vt:lpstr>PowerPoint Presentation</vt:lpstr>
      <vt:lpstr>विकिरण प्रभावों का वर्गीकरण</vt:lpstr>
      <vt:lpstr>विकिरण प्रभावों का वर्गीकरण</vt:lpstr>
      <vt:lpstr>कुछ महत्वपूर्ण विकिरण प्रभाव</vt:lpstr>
      <vt:lpstr>कुछ महत्वपूर्ण विकिरण प्रभाव</vt:lpstr>
      <vt:lpstr>कुछ महत्वपूर्ण विकिरण प्रभाव</vt:lpstr>
      <vt:lpstr>कुछ महत्वपूर्ण विकिरण प्रभाव</vt:lpstr>
      <vt:lpstr>कुछ महत्वपूर्ण विकिरण प्रभाव</vt:lpstr>
      <vt:lpstr>रक्तजनन सिंड्रोम</vt:lpstr>
      <vt:lpstr>आंत्र संबंधी लक्षण समूह (गैस्ट्रो-इंटेस्टाइनल सिंड्रोम)</vt:lpstr>
      <vt:lpstr>केंद्रीय तंत्रिका तंत्र सिंड्रोम</vt:lpstr>
      <vt:lpstr>विकिरणों के तीव्र संपर्क के जैविक प्रभाव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RKP</dc:creator>
  <cp:lastModifiedBy>NDRF NDRF</cp:lastModifiedBy>
  <cp:revision>225</cp:revision>
  <dcterms:created xsi:type="dcterms:W3CDTF">2006-08-16T00:00:00Z</dcterms:created>
  <dcterms:modified xsi:type="dcterms:W3CDTF">2026-01-12T07:56:51Z</dcterms:modified>
</cp:coreProperties>
</file>