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432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433" r:id="rId46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954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0E1A7-B027-43C9-8FEC-6E3E5F3BFD48}" type="datetimeFigureOut">
              <a:rPr lang="en-IN" smtClean="0"/>
              <a:t>19-12-2025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0625" cy="4241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372100"/>
            <a:ext cx="16084550" cy="5089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8BD41-B50F-4BCD-BB6C-92F5CFC9E14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87758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8BD41-B50F-4BCD-BB6C-92F5CFC9E14F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2012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41508" y="3231599"/>
            <a:ext cx="8518525" cy="14725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0" i="0">
                <a:solidFill>
                  <a:srgbClr val="C0000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rgbClr val="E36C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525252"/>
                </a:solidFill>
                <a:latin typeface="Arial Black"/>
                <a:cs typeface="Arial Black"/>
              </a:defRPr>
            </a:lvl1pPr>
          </a:lstStyle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pc="-95" dirty="0"/>
              <a:t>MFR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0" i="0">
                <a:solidFill>
                  <a:srgbClr val="C0000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rgbClr val="E36C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525252"/>
                </a:solidFill>
                <a:latin typeface="Arial Black"/>
                <a:cs typeface="Arial Black"/>
              </a:defRPr>
            </a:lvl1pPr>
          </a:lstStyle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pc="-95" dirty="0"/>
              <a:t>MFR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0" i="0">
                <a:solidFill>
                  <a:srgbClr val="C0000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525252"/>
                </a:solidFill>
                <a:latin typeface="Arial Black"/>
                <a:cs typeface="Arial Black"/>
              </a:defRPr>
            </a:lvl1pPr>
          </a:lstStyle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pc="-95" dirty="0"/>
              <a:t>MFR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0" i="0">
                <a:solidFill>
                  <a:srgbClr val="C0000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525252"/>
                </a:solidFill>
                <a:latin typeface="Arial Black"/>
                <a:cs typeface="Arial Black"/>
              </a:defRPr>
            </a:lvl1pPr>
          </a:lstStyle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pc="-95" dirty="0"/>
              <a:t>MFR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525252"/>
                </a:solidFill>
                <a:latin typeface="Arial Black"/>
                <a:cs typeface="Arial Black"/>
              </a:defRPr>
            </a:lvl1pPr>
          </a:lstStyle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pc="-95" dirty="0"/>
              <a:t>MFR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808187" y="10565072"/>
            <a:ext cx="799255" cy="538840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495"/>
              </a:spcBef>
              <a:defRPr sz="2474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86217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37670" y="11141022"/>
            <a:ext cx="3145790" cy="167640"/>
          </a:xfrm>
          <a:custGeom>
            <a:avLst/>
            <a:gdLst/>
            <a:ahLst/>
            <a:cxnLst/>
            <a:rect l="l" t="t" r="r" b="b"/>
            <a:pathLst>
              <a:path w="3145790" h="167640">
                <a:moveTo>
                  <a:pt x="3145663" y="0"/>
                </a:moveTo>
                <a:lnTo>
                  <a:pt x="0" y="0"/>
                </a:lnTo>
                <a:lnTo>
                  <a:pt x="0" y="167534"/>
                </a:lnTo>
                <a:lnTo>
                  <a:pt x="3145663" y="167534"/>
                </a:lnTo>
                <a:lnTo>
                  <a:pt x="3145663" y="0"/>
                </a:lnTo>
                <a:close/>
              </a:path>
            </a:pathLst>
          </a:custGeom>
          <a:solidFill>
            <a:srgbClr val="575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40234" y="834918"/>
            <a:ext cx="9368790" cy="13830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0" i="0">
                <a:solidFill>
                  <a:srgbClr val="C0000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72308" y="5134158"/>
            <a:ext cx="10058400" cy="3258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rgbClr val="E36C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116030" y="10637485"/>
            <a:ext cx="576580" cy="367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0" i="0">
                <a:solidFill>
                  <a:srgbClr val="525252"/>
                </a:solidFill>
                <a:latin typeface="Arial Black"/>
                <a:cs typeface="Arial Black"/>
              </a:defRPr>
            </a:lvl1pPr>
          </a:lstStyle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pc="-95" dirty="0"/>
              <a:t>MFR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6.jpe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6.jpeg"/><Relationship Id="rId2" Type="http://schemas.openxmlformats.org/officeDocument/2006/relationships/image" Target="../media/image37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56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92.png"/><Relationship Id="rId7" Type="http://schemas.openxmlformats.org/officeDocument/2006/relationships/image" Target="../media/image6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05.png"/><Relationship Id="rId7" Type="http://schemas.openxmlformats.org/officeDocument/2006/relationships/image" Target="../media/image6.jpe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png"/><Relationship Id="rId11" Type="http://schemas.openxmlformats.org/officeDocument/2006/relationships/image" Target="../media/image6.jpe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21.png"/><Relationship Id="rId7" Type="http://schemas.openxmlformats.org/officeDocument/2006/relationships/image" Target="../media/image6.jpe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F27801-618A-FC75-6F7A-FEC92A17FDC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90670" y="10583025"/>
            <a:ext cx="3039320" cy="558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25330" y="10472925"/>
            <a:ext cx="3039320" cy="558394"/>
          </a:xfrm>
          <a:prstGeom prst="rect">
            <a:avLst/>
          </a:prstGeom>
        </p:spPr>
      </p:pic>
      <p:sp>
        <p:nvSpPr>
          <p:cNvPr id="78" name="Rectangle"/>
          <p:cNvSpPr/>
          <p:nvPr/>
        </p:nvSpPr>
        <p:spPr>
          <a:xfrm>
            <a:off x="837671" y="11141419"/>
            <a:ext cx="3145667" cy="167534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64543" tIns="64543" rIns="64543" bIns="64543"/>
          <a:lstStyle/>
          <a:p>
            <a:endParaRPr/>
          </a:p>
        </p:txBody>
      </p:sp>
      <p:sp>
        <p:nvSpPr>
          <p:cNvPr id="79" name="PPT 2 -"/>
          <p:cNvSpPr txBox="1"/>
          <p:nvPr/>
        </p:nvSpPr>
        <p:spPr>
          <a:xfrm>
            <a:off x="18191652" y="10564727"/>
            <a:ext cx="306677" cy="511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4543" tIns="64543" rIns="64543" bIns="6454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sz="2474" dirty="0"/>
              <a:t>  </a:t>
            </a:r>
          </a:p>
        </p:txBody>
      </p:sp>
      <p:sp>
        <p:nvSpPr>
          <p:cNvPr id="83" name="Shape"/>
          <p:cNvSpPr/>
          <p:nvPr/>
        </p:nvSpPr>
        <p:spPr>
          <a:xfrm>
            <a:off x="-85215" y="3199532"/>
            <a:ext cx="11355109" cy="3598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chemeClr val="accent6">
              <a:lumMod val="75000"/>
              <a:alpha val="90000"/>
            </a:schemeClr>
          </a:solidFill>
          <a:ln w="12700">
            <a:miter lim="400000"/>
          </a:ln>
        </p:spPr>
        <p:txBody>
          <a:bodyPr lIns="64543" tIns="64543" rIns="64543" bIns="64543"/>
          <a:lstStyle/>
          <a:p>
            <a:endParaRPr/>
          </a:p>
        </p:txBody>
      </p:sp>
      <p:sp>
        <p:nvSpPr>
          <p:cNvPr id="84" name="LESSON 2…"/>
          <p:cNvSpPr txBox="1"/>
          <p:nvPr/>
        </p:nvSpPr>
        <p:spPr>
          <a:xfrm>
            <a:off x="298451" y="3366847"/>
            <a:ext cx="10058400" cy="2986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4543" tIns="64543" rIns="64543" bIns="64543">
            <a:spAutoFit/>
          </a:bodyPr>
          <a:lstStyle/>
          <a:p>
            <a:pPr algn="ctr" defTabSz="2010461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sz="6600" b="1" dirty="0">
                <a:sym typeface="Open Sans"/>
              </a:rPr>
              <a:t>पाठ </a:t>
            </a:r>
            <a:r>
              <a:rPr lang="en-IN" sz="6600" b="1" dirty="0">
                <a:sym typeface="Open Sans"/>
              </a:rPr>
              <a:t>-</a:t>
            </a:r>
            <a:r>
              <a:rPr lang="hi-IN" sz="6600" b="1" dirty="0">
                <a:sym typeface="Open Sans"/>
              </a:rPr>
              <a:t>18</a:t>
            </a:r>
          </a:p>
          <a:p>
            <a:pPr defTabSz="2010461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sz="8000" b="1" dirty="0">
                <a:sym typeface="Open Sans"/>
              </a:rPr>
              <a:t>प्रसव संबंधी आपात स्थितियाँ</a:t>
            </a:r>
            <a:endParaRPr lang="en-IN" sz="8000" b="1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85" name="Shape"/>
          <p:cNvSpPr/>
          <p:nvPr/>
        </p:nvSpPr>
        <p:spPr>
          <a:xfrm flipH="1">
            <a:off x="-71894" y="2422"/>
            <a:ext cx="20197659" cy="2079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64543" tIns="64543" rIns="64543" bIns="64543" numCol="1" anchor="t">
            <a:noAutofit/>
          </a:bodyPr>
          <a:lstStyle/>
          <a:p>
            <a:endParaRPr/>
          </a:p>
        </p:txBody>
      </p:sp>
      <p:pic>
        <p:nvPicPr>
          <p:cNvPr id="95" name="MFR-logo-02.png" descr="MFR-logo-02.png"/>
          <p:cNvPicPr>
            <a:picLocks noChangeAspect="1"/>
          </p:cNvPicPr>
          <p:nvPr/>
        </p:nvPicPr>
        <p:blipFill>
          <a:blip r:embed="rId3" cstate="print"/>
          <a:srcRect t="12599" b="19178"/>
          <a:stretch>
            <a:fillRect/>
          </a:stretch>
        </p:blipFill>
        <p:spPr>
          <a:xfrm>
            <a:off x="13452306" y="5864449"/>
            <a:ext cx="5856007" cy="282437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9EC43E-C7B1-EF48-5F3B-E2AF3723BE8A}"/>
              </a:ext>
            </a:extLst>
          </p:cNvPr>
          <p:cNvSpPr/>
          <p:nvPr/>
        </p:nvSpPr>
        <p:spPr>
          <a:xfrm>
            <a:off x="3983337" y="292313"/>
            <a:ext cx="12240913" cy="825251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01600" dist="12700" dir="270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4543" tIns="64543" rIns="64543" bIns="64543" numCol="1" spcCol="38100" rtlCol="0" anchor="t">
            <a:spAutoFit/>
          </a:bodyPr>
          <a:lstStyle/>
          <a:p>
            <a:pPr algn="ctr" defTabSz="1370768" rtl="0" hangingPunct="0"/>
            <a:r>
              <a:rPr lang="en-US" sz="3958" dirty="0">
                <a:solidFill>
                  <a:srgbClr val="000000"/>
                </a:solidFill>
                <a:latin typeface="Arial Black" panose="020B0A04020102020204" pitchFamily="34" charset="0"/>
                <a:sym typeface="Arial"/>
              </a:rPr>
              <a:t>              </a:t>
            </a:r>
            <a:r>
              <a:rPr lang="hi-IN" sz="4000" dirty="0"/>
              <a:t>मेडिकल फर्स्ट रिस्पॉन्डर</a:t>
            </a:r>
            <a:endParaRPr lang="en-IN" sz="3958" dirty="0">
              <a:solidFill>
                <a:srgbClr val="000000"/>
              </a:solidFill>
              <a:latin typeface="Arial Black" panose="020B0A04020102020204" pitchFamily="34" charset="0"/>
              <a:sym typeface="Arial"/>
            </a:endParaRPr>
          </a:p>
        </p:txBody>
      </p:sp>
      <p:sp>
        <p:nvSpPr>
          <p:cNvPr id="8" name="PEER | CSSR | INDIA">
            <a:extLst>
              <a:ext uri="{FF2B5EF4-FFF2-40B4-BE49-F238E27FC236}">
                <a16:creationId xmlns:a16="http://schemas.microsoft.com/office/drawing/2014/main" id="{FEF0CCE6-B2AE-9EAB-6B3B-5FA5D2198DCB}"/>
              </a:ext>
            </a:extLst>
          </p:cNvPr>
          <p:cNvSpPr txBox="1"/>
          <p:nvPr/>
        </p:nvSpPr>
        <p:spPr>
          <a:xfrm>
            <a:off x="546918" y="10686190"/>
            <a:ext cx="3827692" cy="43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4543" tIns="64543" rIns="64543" bIns="6454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sz="1979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4880A2-A3EA-53AF-C0CD-BB4BF3790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3802" y="2829330"/>
            <a:ext cx="7264037" cy="7264037"/>
          </a:xfrm>
          <a:prstGeom prst="rect">
            <a:avLst/>
          </a:prstGeom>
        </p:spPr>
      </p:pic>
      <p:sp>
        <p:nvSpPr>
          <p:cNvPr id="17" name="PEER | CSSR | INDIA">
            <a:extLst>
              <a:ext uri="{FF2B5EF4-FFF2-40B4-BE49-F238E27FC236}">
                <a16:creationId xmlns:a16="http://schemas.microsoft.com/office/drawing/2014/main" id="{FEF0CCE6-B2AE-9EAB-6B3B-5FA5D2198DCB}"/>
              </a:ext>
            </a:extLst>
          </p:cNvPr>
          <p:cNvSpPr txBox="1"/>
          <p:nvPr/>
        </p:nvSpPr>
        <p:spPr>
          <a:xfrm>
            <a:off x="699318" y="10838590"/>
            <a:ext cx="3827692" cy="43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4543" tIns="64543" rIns="64543" bIns="6454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sz="1979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538" y="9168000"/>
            <a:ext cx="9638620" cy="1850733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Vetted  BY :- 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INSP - SUSANT KUMAR SETHI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 5</a:t>
            </a:r>
            <a:r>
              <a:rPr lang="en-US" sz="3200" b="1" baseline="30000" dirty="0">
                <a:solidFill>
                  <a:schemeClr val="bg1"/>
                </a:solidFill>
                <a:latin typeface="Book Antiqua" panose="02040602050305030304" pitchFamily="18" charset="0"/>
              </a:rPr>
              <a:t>TH</a:t>
            </a:r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 BN NDRF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379694" cy="2074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3037344" cy="213539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54564" y="1184885"/>
            <a:ext cx="14313535" cy="7987030"/>
            <a:chOff x="3054564" y="1184885"/>
            <a:chExt cx="14313535" cy="79870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54564" y="1643504"/>
              <a:ext cx="14313495" cy="66236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7548" y="1184885"/>
              <a:ext cx="14127528" cy="798698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31632" y="1720471"/>
              <a:ext cx="14150340" cy="6449060"/>
            </a:xfrm>
            <a:custGeom>
              <a:avLst/>
              <a:gdLst/>
              <a:ahLst/>
              <a:cxnLst/>
              <a:rect l="l" t="t" r="r" b="b"/>
              <a:pathLst>
                <a:path w="14150340" h="6449059">
                  <a:moveTo>
                    <a:pt x="14150145" y="0"/>
                  </a:moveTo>
                  <a:lnTo>
                    <a:pt x="0" y="0"/>
                  </a:lnTo>
                  <a:lnTo>
                    <a:pt x="0" y="6448808"/>
                  </a:lnTo>
                  <a:lnTo>
                    <a:pt x="14150145" y="6448808"/>
                  </a:lnTo>
                  <a:lnTo>
                    <a:pt x="141501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31632" y="1720471"/>
              <a:ext cx="14150340" cy="6449060"/>
            </a:xfrm>
            <a:custGeom>
              <a:avLst/>
              <a:gdLst/>
              <a:ahLst/>
              <a:cxnLst/>
              <a:rect l="l" t="t" r="r" b="b"/>
              <a:pathLst>
                <a:path w="14150340" h="6449059">
                  <a:moveTo>
                    <a:pt x="0" y="6448808"/>
                  </a:moveTo>
                  <a:lnTo>
                    <a:pt x="14150145" y="6448808"/>
                  </a:lnTo>
                  <a:lnTo>
                    <a:pt x="14150145" y="0"/>
                  </a:lnTo>
                  <a:lnTo>
                    <a:pt x="0" y="0"/>
                  </a:lnTo>
                  <a:lnTo>
                    <a:pt x="0" y="6448808"/>
                  </a:lnTo>
                  <a:close/>
                </a:path>
              </a:pathLst>
            </a:custGeom>
            <a:ln w="20941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255861" y="1724838"/>
            <a:ext cx="11904345" cy="5958682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5" marR="5080" algn="ctr">
              <a:lnSpc>
                <a:spcPct val="100299"/>
              </a:lnSpc>
              <a:spcBef>
                <a:spcPts val="85"/>
              </a:spcBef>
            </a:pPr>
            <a:endParaRPr lang="en-IN" sz="9600" dirty="0"/>
          </a:p>
          <a:p>
            <a:pPr marL="12065" marR="5080" algn="ctr">
              <a:lnSpc>
                <a:spcPct val="100299"/>
              </a:lnSpc>
              <a:spcBef>
                <a:spcPts val="85"/>
              </a:spcBef>
            </a:pPr>
            <a:r>
              <a:rPr lang="hi-IN" sz="9600" b="1" dirty="0">
                <a:solidFill>
                  <a:srgbClr val="FF0000"/>
                </a:solidFill>
              </a:rPr>
              <a:t>माँ </a:t>
            </a:r>
            <a:endParaRPr lang="en-IN" sz="9600" b="1" dirty="0">
              <a:solidFill>
                <a:srgbClr val="FF0000"/>
              </a:solidFill>
            </a:endParaRPr>
          </a:p>
          <a:p>
            <a:pPr marL="12065" marR="5080" algn="ctr">
              <a:lnSpc>
                <a:spcPct val="100299"/>
              </a:lnSpc>
              <a:spcBef>
                <a:spcPts val="85"/>
              </a:spcBef>
            </a:pPr>
            <a:r>
              <a:rPr lang="hi-IN" sz="9600" b="1" dirty="0">
                <a:solidFill>
                  <a:srgbClr val="FF0000"/>
                </a:solidFill>
              </a:rPr>
              <a:t>का </a:t>
            </a:r>
            <a:endParaRPr lang="en-IN" sz="9600" b="1" dirty="0">
              <a:solidFill>
                <a:srgbClr val="FF0000"/>
              </a:solidFill>
            </a:endParaRPr>
          </a:p>
          <a:p>
            <a:pPr marL="12065" marR="5080" algn="ctr">
              <a:lnSpc>
                <a:spcPct val="100299"/>
              </a:lnSpc>
              <a:spcBef>
                <a:spcPts val="85"/>
              </a:spcBef>
            </a:pPr>
            <a:r>
              <a:rPr lang="hi-IN" sz="9600" b="1" dirty="0">
                <a:solidFill>
                  <a:srgbClr val="FF0000"/>
                </a:solidFill>
              </a:rPr>
              <a:t>मूल्यांकन</a:t>
            </a:r>
            <a:endParaRPr sz="13650" b="1" dirty="0">
              <a:solidFill>
                <a:srgbClr val="FF0000"/>
              </a:solidFill>
              <a:latin typeface="Arial MT"/>
              <a:cs typeface="Arial M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78907" y="763966"/>
            <a:ext cx="15135860" cy="956944"/>
            <a:chOff x="1478907" y="763966"/>
            <a:chExt cx="15135860" cy="95694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3402" y="811592"/>
              <a:ext cx="14990754" cy="7621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8907" y="763966"/>
              <a:ext cx="9763681" cy="95681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701100" y="889187"/>
            <a:ext cx="14827250" cy="549509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6515" rIns="0" bIns="0" rtlCol="0">
            <a:spAutoFit/>
          </a:bodyPr>
          <a:lstStyle/>
          <a:p>
            <a:pPr marL="535940" indent="-471170">
              <a:lnSpc>
                <a:spcPct val="100000"/>
              </a:lnSpc>
              <a:spcBef>
                <a:spcPts val="445"/>
              </a:spcBef>
              <a:buClr>
                <a:srgbClr val="F79546"/>
              </a:buClr>
              <a:buFont typeface="Wingdings"/>
              <a:buChar char=""/>
              <a:tabLst>
                <a:tab pos="535940" algn="l"/>
              </a:tabLst>
            </a:pPr>
            <a:r>
              <a:rPr lang="hi-IN" sz="3200" dirty="0"/>
              <a:t>सार्वभौमिक सावधानियाँ और </a:t>
            </a:r>
            <a:r>
              <a:rPr lang="hi-IN" sz="2800" dirty="0"/>
              <a:t>घटनास्थल को सुरक्षित करना ।</a:t>
            </a:r>
            <a:endParaRPr sz="2950" dirty="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487703" y="1921208"/>
            <a:ext cx="15137130" cy="956944"/>
            <a:chOff x="1487703" y="1921208"/>
            <a:chExt cx="15137130" cy="956944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3454" y="1968834"/>
              <a:ext cx="14990754" cy="7621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7703" y="1921208"/>
              <a:ext cx="5908720" cy="95681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710733" y="2046639"/>
            <a:ext cx="14827250" cy="550151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535305" indent="-471170">
              <a:lnSpc>
                <a:spcPct val="100000"/>
              </a:lnSpc>
              <a:spcBef>
                <a:spcPts val="450"/>
              </a:spcBef>
              <a:buFont typeface="Wingdings"/>
              <a:buChar char=""/>
              <a:tabLst>
                <a:tab pos="535305" algn="l"/>
              </a:tabLst>
            </a:pPr>
            <a:r>
              <a:rPr lang="hi-IN" sz="3200" dirty="0"/>
              <a:t>रोगी की गोपनीयता</a:t>
            </a:r>
            <a:r>
              <a:rPr lang="en-IN" sz="3200" dirty="0"/>
              <a:t> </a:t>
            </a:r>
            <a:r>
              <a:rPr lang="hi-IN" sz="2800" dirty="0"/>
              <a:t>।</a:t>
            </a:r>
            <a:endParaRPr sz="2950" dirty="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487703" y="2902539"/>
            <a:ext cx="15137130" cy="956944"/>
            <a:chOff x="1487703" y="2902539"/>
            <a:chExt cx="15137130" cy="956944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3454" y="2950166"/>
              <a:ext cx="14990754" cy="7621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87703" y="2902539"/>
              <a:ext cx="7270773" cy="95681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710733" y="3027761"/>
            <a:ext cx="14827250" cy="550151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535305" indent="-471170">
              <a:lnSpc>
                <a:spcPct val="100000"/>
              </a:lnSpc>
              <a:spcBef>
                <a:spcPts val="450"/>
              </a:spcBef>
              <a:buFont typeface="Wingdings"/>
              <a:buChar char=""/>
              <a:tabLst>
                <a:tab pos="535305" algn="l"/>
              </a:tabLst>
            </a:pPr>
            <a:r>
              <a:rPr lang="hi-IN" sz="3200" dirty="0"/>
              <a:t>प्रारंभिक मूल्यांकन करें</a:t>
            </a:r>
            <a:r>
              <a:rPr lang="en-IN" sz="3200" dirty="0"/>
              <a:t> </a:t>
            </a:r>
            <a:r>
              <a:rPr lang="hi-IN" sz="2800" dirty="0"/>
              <a:t>।</a:t>
            </a:r>
            <a:endParaRPr sz="2950" dirty="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487703" y="3892666"/>
            <a:ext cx="15137130" cy="956944"/>
            <a:chOff x="1487703" y="3892666"/>
            <a:chExt cx="15137130" cy="956944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33454" y="3941549"/>
              <a:ext cx="14990754" cy="7509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87703" y="3892666"/>
              <a:ext cx="9805146" cy="95681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710733" y="4018516"/>
            <a:ext cx="14827250" cy="550151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535305" indent="-471170">
              <a:lnSpc>
                <a:spcPct val="100000"/>
              </a:lnSpc>
              <a:spcBef>
                <a:spcPts val="450"/>
              </a:spcBef>
              <a:buFont typeface="Wingdings"/>
              <a:buChar char=""/>
              <a:tabLst>
                <a:tab pos="535305" algn="l"/>
              </a:tabLst>
            </a:pPr>
            <a:r>
              <a:rPr lang="hi-IN" sz="3200" dirty="0"/>
              <a:t>प्रसवपूर्व देखभाल के संबंध में विवरण, यदि कोई हो।</a:t>
            </a:r>
            <a:endParaRPr sz="2950" dirty="0">
              <a:latin typeface="Arial MT"/>
              <a:cs typeface="Arial M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487703" y="4720704"/>
            <a:ext cx="15147925" cy="956944"/>
            <a:chOff x="1487703" y="4720704"/>
            <a:chExt cx="15147925" cy="956944"/>
          </a:xfrm>
        </p:grpSpPr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22149" y="4757122"/>
              <a:ext cx="15013364" cy="77339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87703" y="4720704"/>
              <a:ext cx="7710550" cy="956819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710733" y="4846135"/>
            <a:ext cx="14827250" cy="1068241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535305" indent="-471170">
              <a:spcBef>
                <a:spcPts val="450"/>
              </a:spcBef>
              <a:buFont typeface="Wingdings"/>
              <a:buChar char=""/>
              <a:tabLst>
                <a:tab pos="535305" algn="l"/>
              </a:tabLst>
            </a:pPr>
            <a:r>
              <a:rPr lang="hi-IN" sz="3200" dirty="0"/>
              <a:t>पहली गर्भावस्था या अन्यथा</a:t>
            </a:r>
            <a:r>
              <a:rPr lang="en-IN" sz="3200" dirty="0"/>
              <a:t> </a:t>
            </a:r>
            <a:r>
              <a:rPr lang="hi-IN" sz="2800" dirty="0"/>
              <a:t>।</a:t>
            </a:r>
            <a:endParaRPr lang="hi-IN" sz="2800" dirty="0">
              <a:latin typeface="Arial MT"/>
              <a:cs typeface="Arial MT"/>
            </a:endParaRPr>
          </a:p>
          <a:p>
            <a:pPr marL="535305" indent="-471170">
              <a:lnSpc>
                <a:spcPct val="100000"/>
              </a:lnSpc>
              <a:spcBef>
                <a:spcPts val="450"/>
              </a:spcBef>
              <a:buFont typeface="Wingdings"/>
              <a:buChar char=""/>
              <a:tabLst>
                <a:tab pos="535305" algn="l"/>
              </a:tabLst>
            </a:pPr>
            <a:endParaRPr sz="2950" dirty="0">
              <a:latin typeface="Arial MT"/>
              <a:cs typeface="Arial MT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487703" y="5683188"/>
            <a:ext cx="15137130" cy="956944"/>
            <a:chOff x="1487703" y="5683188"/>
            <a:chExt cx="15137130" cy="956944"/>
          </a:xfrm>
        </p:grpSpPr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3454" y="5730814"/>
              <a:ext cx="14990754" cy="76218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87703" y="5683188"/>
              <a:ext cx="5575746" cy="95681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710733" y="5808409"/>
            <a:ext cx="14827250" cy="550151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535305" indent="-471170">
              <a:lnSpc>
                <a:spcPct val="100000"/>
              </a:lnSpc>
              <a:spcBef>
                <a:spcPts val="450"/>
              </a:spcBef>
              <a:buFont typeface="Wingdings"/>
              <a:buChar char=""/>
              <a:tabLst>
                <a:tab pos="535305" algn="l"/>
              </a:tabLst>
            </a:pPr>
            <a:r>
              <a:rPr lang="hi-IN" sz="3200" dirty="0"/>
              <a:t>माता से एमनियोटिक थैली के बारे में पूछें।</a:t>
            </a:r>
            <a:endParaRPr sz="2950" dirty="0">
              <a:latin typeface="Arial MT"/>
              <a:cs typeface="Arial MT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478907" y="6690906"/>
            <a:ext cx="15135860" cy="956944"/>
            <a:chOff x="1478907" y="6690906"/>
            <a:chExt cx="15135860" cy="956944"/>
          </a:xfrm>
        </p:grpSpPr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23402" y="6739760"/>
              <a:ext cx="14990754" cy="76095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78907" y="6690906"/>
              <a:ext cx="6411323" cy="956819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1701100" y="6816546"/>
            <a:ext cx="14827250" cy="1068241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535940" indent="-471170">
              <a:spcBef>
                <a:spcPts val="450"/>
              </a:spcBef>
              <a:buFont typeface="Wingdings"/>
              <a:buChar char=""/>
              <a:tabLst>
                <a:tab pos="535940" algn="l"/>
              </a:tabLst>
            </a:pPr>
            <a:r>
              <a:rPr lang="hi-IN" sz="3200" dirty="0"/>
              <a:t>संकुचन निर्धारित करें</a:t>
            </a:r>
            <a:r>
              <a:rPr lang="en-IN" sz="3200" dirty="0"/>
              <a:t> </a:t>
            </a:r>
            <a:r>
              <a:rPr lang="hi-IN" sz="2800" dirty="0"/>
              <a:t>।</a:t>
            </a:r>
            <a:endParaRPr lang="hi-IN" sz="2800" dirty="0">
              <a:latin typeface="Arial MT"/>
              <a:cs typeface="Arial MT"/>
            </a:endParaRPr>
          </a:p>
          <a:p>
            <a:pPr marL="535940" indent="-471170">
              <a:lnSpc>
                <a:spcPct val="100000"/>
              </a:lnSpc>
              <a:spcBef>
                <a:spcPts val="450"/>
              </a:spcBef>
              <a:buFont typeface="Wingdings"/>
              <a:buChar char=""/>
              <a:tabLst>
                <a:tab pos="535940" algn="l"/>
              </a:tabLst>
            </a:pPr>
            <a:endParaRPr sz="2950" dirty="0">
              <a:latin typeface="Arial MT"/>
              <a:cs typeface="Arial MT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487703" y="7699880"/>
            <a:ext cx="15137130" cy="956944"/>
            <a:chOff x="1487703" y="7699880"/>
            <a:chExt cx="15137130" cy="956944"/>
          </a:xfrm>
        </p:grpSpPr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33454" y="7747506"/>
              <a:ext cx="14990754" cy="75097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87703" y="7699880"/>
              <a:ext cx="7145122" cy="956819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1710733" y="7824683"/>
            <a:ext cx="14827250" cy="550792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7785" rIns="0" bIns="0" rtlCol="0">
            <a:spAutoFit/>
          </a:bodyPr>
          <a:lstStyle/>
          <a:p>
            <a:pPr marL="535305" indent="-471170">
              <a:spcBef>
                <a:spcPts val="455"/>
              </a:spcBef>
              <a:buFont typeface="Wingdings"/>
              <a:buChar char=""/>
              <a:tabLst>
                <a:tab pos="535305" algn="l"/>
              </a:tabLst>
            </a:pPr>
            <a:r>
              <a:rPr lang="hi-IN" sz="3200" dirty="0"/>
              <a:t>दृश्य मूल्यांकन/क्राउनिंग</a:t>
            </a:r>
            <a:r>
              <a:rPr lang="en-IN" sz="3200" dirty="0"/>
              <a:t> </a:t>
            </a:r>
            <a:r>
              <a:rPr lang="hi-IN" sz="3200" dirty="0"/>
              <a:t>।</a:t>
            </a:r>
            <a:r>
              <a:rPr lang="en-IN" sz="3200" dirty="0"/>
              <a:t> </a:t>
            </a:r>
            <a:endParaRPr sz="2950" dirty="0">
              <a:latin typeface="Arial MT"/>
              <a:cs typeface="Arial MT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487703" y="8781722"/>
            <a:ext cx="15137130" cy="1409700"/>
            <a:chOff x="1487703" y="8781722"/>
            <a:chExt cx="15137130" cy="1409700"/>
          </a:xfrm>
        </p:grpSpPr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3454" y="8829440"/>
              <a:ext cx="14990754" cy="121821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87703" y="8781722"/>
              <a:ext cx="13113527" cy="1409171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1710733" y="8906619"/>
            <a:ext cx="14827250" cy="1045543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535305" marR="2345055" indent="-471805">
              <a:lnSpc>
                <a:spcPct val="100699"/>
              </a:lnSpc>
              <a:spcBef>
                <a:spcPts val="430"/>
              </a:spcBef>
              <a:buFont typeface="Wingdings"/>
              <a:buChar char=""/>
              <a:tabLst>
                <a:tab pos="535305" algn="l"/>
              </a:tabLst>
            </a:pPr>
            <a:r>
              <a:rPr lang="hi-IN" sz="3200" dirty="0"/>
              <a:t>यह निर्धारित करें कि डिलीवरी घटनास्थल पर होगी या स्वास्थ्य देखभाल केंद्र/अस्पताल तक परिवहन के लिए समय है।</a:t>
            </a:r>
            <a:endParaRPr sz="2950" dirty="0">
              <a:latin typeface="Arial MT"/>
              <a:cs typeface="Arial MT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34406" y="1184885"/>
            <a:ext cx="18308320" cy="7987030"/>
            <a:chOff x="1334406" y="1184885"/>
            <a:chExt cx="18308320" cy="79870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4406" y="1643504"/>
              <a:ext cx="18044063" cy="66236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1785" y="1184885"/>
              <a:ext cx="18090548" cy="798698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11161" y="1720471"/>
              <a:ext cx="17881600" cy="6449060"/>
            </a:xfrm>
            <a:custGeom>
              <a:avLst/>
              <a:gdLst/>
              <a:ahLst/>
              <a:cxnLst/>
              <a:rect l="l" t="t" r="r" b="b"/>
              <a:pathLst>
                <a:path w="17881600" h="6449059">
                  <a:moveTo>
                    <a:pt x="17881026" y="0"/>
                  </a:moveTo>
                  <a:lnTo>
                    <a:pt x="0" y="0"/>
                  </a:lnTo>
                  <a:lnTo>
                    <a:pt x="0" y="6448808"/>
                  </a:lnTo>
                  <a:lnTo>
                    <a:pt x="17881026" y="6448808"/>
                  </a:lnTo>
                  <a:lnTo>
                    <a:pt x="178810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11161" y="1720471"/>
              <a:ext cx="17881600" cy="6449060"/>
            </a:xfrm>
            <a:custGeom>
              <a:avLst/>
              <a:gdLst/>
              <a:ahLst/>
              <a:cxnLst/>
              <a:rect l="l" t="t" r="r" b="b"/>
              <a:pathLst>
                <a:path w="17881600" h="6449059">
                  <a:moveTo>
                    <a:pt x="0" y="6448808"/>
                  </a:moveTo>
                  <a:lnTo>
                    <a:pt x="17881026" y="6448808"/>
                  </a:lnTo>
                  <a:lnTo>
                    <a:pt x="17881026" y="0"/>
                  </a:lnTo>
                  <a:lnTo>
                    <a:pt x="0" y="0"/>
                  </a:lnTo>
                  <a:lnTo>
                    <a:pt x="0" y="6448808"/>
                  </a:lnTo>
                  <a:close/>
                </a:path>
              </a:pathLst>
            </a:custGeom>
            <a:ln w="20941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59888" y="1724838"/>
            <a:ext cx="15384144" cy="592021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3175" algn="ctr">
              <a:lnSpc>
                <a:spcPct val="100299"/>
              </a:lnSpc>
              <a:spcBef>
                <a:spcPts val="85"/>
              </a:spcBef>
            </a:pPr>
            <a:br>
              <a:rPr lang="en-IN" sz="9600" dirty="0"/>
            </a:br>
            <a:r>
              <a:rPr lang="hi-IN" sz="9600" b="1" dirty="0"/>
              <a:t>माँ की </a:t>
            </a:r>
            <a:br>
              <a:rPr lang="en-IN" sz="9600" b="1" dirty="0"/>
            </a:br>
            <a:r>
              <a:rPr lang="hi-IN" sz="9600" b="1" dirty="0"/>
              <a:t>अस्पताल</a:t>
            </a:r>
            <a:br>
              <a:rPr lang="en-IN" sz="9600" b="1" dirty="0"/>
            </a:br>
            <a:r>
              <a:rPr lang="hi-IN" sz="9600" b="1" dirty="0"/>
              <a:t>पूर्व तैयारी</a:t>
            </a:r>
            <a:endParaRPr sz="13650" b="1" dirty="0">
              <a:latin typeface="Arial MT"/>
              <a:cs typeface="Arial M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78907" y="763966"/>
            <a:ext cx="15135860" cy="956944"/>
            <a:chOff x="1478907" y="763966"/>
            <a:chExt cx="15135860" cy="95694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3402" y="811592"/>
              <a:ext cx="14990754" cy="7621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8907" y="763966"/>
              <a:ext cx="9763681" cy="95681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701100" y="889187"/>
            <a:ext cx="14827250" cy="611065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6515" rIns="0" bIns="0" rtlCol="0">
            <a:spAutoFit/>
          </a:bodyPr>
          <a:lstStyle/>
          <a:p>
            <a:pPr marL="535940" indent="-471170">
              <a:lnSpc>
                <a:spcPct val="100000"/>
              </a:lnSpc>
              <a:spcBef>
                <a:spcPts val="445"/>
              </a:spcBef>
              <a:buClr>
                <a:srgbClr val="F79546"/>
              </a:buClr>
              <a:buFont typeface="Wingdings"/>
              <a:buChar char=""/>
              <a:tabLst>
                <a:tab pos="535940" algn="l"/>
              </a:tabLst>
            </a:pPr>
            <a:r>
              <a:rPr lang="hi-IN" sz="3600" dirty="0"/>
              <a:t>सार्वभौमिक सावधानियाँ और </a:t>
            </a:r>
            <a:r>
              <a:rPr lang="hi-IN" sz="3200" dirty="0"/>
              <a:t>घटनास्थल को सुरक्षित करना ।</a:t>
            </a:r>
            <a:endParaRPr lang="hi-IN" sz="3600" dirty="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487703" y="1921208"/>
            <a:ext cx="15137130" cy="956944"/>
            <a:chOff x="1487703" y="1921208"/>
            <a:chExt cx="15137130" cy="956944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3454" y="1968834"/>
              <a:ext cx="14990754" cy="7621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7703" y="1921208"/>
              <a:ext cx="5908720" cy="95681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710733" y="2046639"/>
            <a:ext cx="14827250" cy="550151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535305" indent="-471170">
              <a:lnSpc>
                <a:spcPct val="100000"/>
              </a:lnSpc>
              <a:spcBef>
                <a:spcPts val="450"/>
              </a:spcBef>
              <a:buFont typeface="Wingdings"/>
              <a:buChar char=""/>
              <a:tabLst>
                <a:tab pos="535305" algn="l"/>
              </a:tabLst>
            </a:pPr>
            <a:r>
              <a:rPr lang="hi-IN" sz="3200" dirty="0"/>
              <a:t>रोगी की गोपनीयता</a:t>
            </a:r>
            <a:endParaRPr sz="2950" dirty="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487703" y="2902539"/>
            <a:ext cx="15137130" cy="956944"/>
            <a:chOff x="1487703" y="2902539"/>
            <a:chExt cx="15137130" cy="956944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3454" y="2950166"/>
              <a:ext cx="14990754" cy="7621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87703" y="2902539"/>
              <a:ext cx="11753987" cy="95681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710733" y="3027761"/>
            <a:ext cx="14827250" cy="550151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535305" indent="-471170">
              <a:lnSpc>
                <a:spcPct val="100000"/>
              </a:lnSpc>
              <a:spcBef>
                <a:spcPts val="450"/>
              </a:spcBef>
              <a:buFont typeface="Wingdings"/>
              <a:buChar char=""/>
              <a:tabLst>
                <a:tab pos="535305" algn="l"/>
              </a:tabLst>
            </a:pPr>
            <a:r>
              <a:rPr lang="hi-IN" sz="3200" dirty="0">
                <a:solidFill>
                  <a:srgbClr val="00B0F0"/>
                </a:solidFill>
              </a:rPr>
              <a:t>हमेशा </a:t>
            </a:r>
            <a:r>
              <a:rPr lang="hi-IN" sz="3200" dirty="0"/>
              <a:t>किसी</a:t>
            </a:r>
            <a:r>
              <a:rPr lang="en-IN" sz="3200" dirty="0"/>
              <a:t> </a:t>
            </a:r>
            <a:r>
              <a:rPr lang="hi-IN" sz="3200" dirty="0">
                <a:solidFill>
                  <a:srgbClr val="00B0F0"/>
                </a:solidFill>
              </a:rPr>
              <a:t>महिला /पति से सहायता लें</a:t>
            </a:r>
            <a:endParaRPr sz="2950" dirty="0">
              <a:solidFill>
                <a:srgbClr val="00B0F0"/>
              </a:solidFill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487703" y="3892666"/>
            <a:ext cx="15137130" cy="956944"/>
            <a:chOff x="1487703" y="3892666"/>
            <a:chExt cx="15137130" cy="956944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33454" y="3941549"/>
              <a:ext cx="14990754" cy="7509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87703" y="3892666"/>
              <a:ext cx="11878381" cy="95681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710733" y="4018516"/>
            <a:ext cx="14827250" cy="550151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535305" indent="-471170">
              <a:lnSpc>
                <a:spcPct val="100000"/>
              </a:lnSpc>
              <a:spcBef>
                <a:spcPts val="450"/>
              </a:spcBef>
              <a:buFont typeface="Wingdings"/>
              <a:buChar char=""/>
              <a:tabLst>
                <a:tab pos="535305" algn="l"/>
              </a:tabLst>
            </a:pPr>
            <a:r>
              <a:rPr lang="hi-IN" sz="3200" dirty="0">
                <a:solidFill>
                  <a:srgbClr val="0070C0"/>
                </a:solidFill>
              </a:rPr>
              <a:t>माँ को घुटने मोड़कर और पैर फैलाकर पीठ के बल लिटाएँ</a:t>
            </a:r>
            <a:endParaRPr sz="2950" dirty="0">
              <a:solidFill>
                <a:srgbClr val="0070C0"/>
              </a:solidFill>
              <a:latin typeface="Arial MT"/>
              <a:cs typeface="Arial M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487703" y="4720704"/>
            <a:ext cx="15147925" cy="956944"/>
            <a:chOff x="1487703" y="4720704"/>
            <a:chExt cx="15147925" cy="956944"/>
          </a:xfrm>
        </p:grpSpPr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22149" y="4757122"/>
              <a:ext cx="15013364" cy="77339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87703" y="4720704"/>
              <a:ext cx="10621875" cy="956819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710733" y="4846135"/>
            <a:ext cx="14827250" cy="550151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535305" indent="-471170">
              <a:lnSpc>
                <a:spcPct val="100000"/>
              </a:lnSpc>
              <a:spcBef>
                <a:spcPts val="450"/>
              </a:spcBef>
              <a:buFont typeface="Wingdings"/>
              <a:buChar char=""/>
              <a:tabLst>
                <a:tab pos="535305" algn="l"/>
              </a:tabLst>
            </a:pPr>
            <a:r>
              <a:rPr lang="hi-IN" sz="3200" dirty="0">
                <a:solidFill>
                  <a:schemeClr val="accent5">
                    <a:lumMod val="75000"/>
                  </a:schemeClr>
                </a:solidFill>
              </a:rPr>
              <a:t>ओ.बी. (प्रसूति) किट तैयार और खुली रखें।</a:t>
            </a:r>
            <a:endParaRPr sz="2950" dirty="0">
              <a:solidFill>
                <a:schemeClr val="accent5">
                  <a:lumMod val="75000"/>
                </a:schemeClr>
              </a:solidFill>
              <a:latin typeface="Arial MT"/>
              <a:cs typeface="Arial MT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487703" y="5683188"/>
            <a:ext cx="15137130" cy="956944"/>
            <a:chOff x="1487703" y="5683188"/>
            <a:chExt cx="15137130" cy="956944"/>
          </a:xfrm>
        </p:grpSpPr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3454" y="5730814"/>
              <a:ext cx="14990754" cy="76218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87703" y="5683188"/>
              <a:ext cx="11208664" cy="95681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710733" y="5808409"/>
            <a:ext cx="14827250" cy="550151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535305" indent="-471170">
              <a:lnSpc>
                <a:spcPct val="100000"/>
              </a:lnSpc>
              <a:spcBef>
                <a:spcPts val="450"/>
              </a:spcBef>
              <a:buFont typeface="Wingdings"/>
              <a:buChar char=""/>
              <a:tabLst>
                <a:tab pos="535305" algn="l"/>
              </a:tabLst>
            </a:pPr>
            <a:r>
              <a:rPr lang="hi-IN" sz="3200" dirty="0">
                <a:solidFill>
                  <a:srgbClr val="00B050"/>
                </a:solidFill>
              </a:rPr>
              <a:t>माँ को ढकने के लिए साफ़ चादरें या तौलिया रखें</a:t>
            </a:r>
            <a:endParaRPr sz="2950" dirty="0">
              <a:solidFill>
                <a:srgbClr val="00B050"/>
              </a:solidFill>
              <a:latin typeface="Arial MT"/>
              <a:cs typeface="Arial MT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478907" y="6690906"/>
            <a:ext cx="15135860" cy="956944"/>
            <a:chOff x="1478907" y="6690906"/>
            <a:chExt cx="15135860" cy="956944"/>
          </a:xfrm>
        </p:grpSpPr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23402" y="6739760"/>
              <a:ext cx="14990754" cy="76095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78907" y="6690906"/>
              <a:ext cx="11710009" cy="956819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1701100" y="6816546"/>
            <a:ext cx="14827250" cy="550151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535940" indent="-471170">
              <a:lnSpc>
                <a:spcPct val="100000"/>
              </a:lnSpc>
              <a:spcBef>
                <a:spcPts val="450"/>
              </a:spcBef>
              <a:buFont typeface="Wingdings"/>
              <a:buChar char=""/>
              <a:tabLst>
                <a:tab pos="535940" algn="l"/>
              </a:tabLst>
            </a:pPr>
            <a:r>
              <a:rPr lang="hi-IN" sz="3200" dirty="0">
                <a:solidFill>
                  <a:schemeClr val="accent2">
                    <a:lumMod val="75000"/>
                  </a:schemeClr>
                </a:solidFill>
              </a:rPr>
              <a:t>संकुचन की आवृत्ति और अवधि का मूल्यांकन करें</a:t>
            </a:r>
            <a:endParaRPr sz="2950" dirty="0">
              <a:solidFill>
                <a:schemeClr val="accent2">
                  <a:lumMod val="75000"/>
                </a:schemeClr>
              </a:solidFill>
              <a:latin typeface="Arial MT"/>
              <a:cs typeface="Arial MT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487703" y="7699880"/>
            <a:ext cx="15137130" cy="956944"/>
            <a:chOff x="1487703" y="7699880"/>
            <a:chExt cx="15137130" cy="956944"/>
          </a:xfrm>
        </p:grpSpPr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33454" y="7747506"/>
              <a:ext cx="14990754" cy="75097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87703" y="7699880"/>
              <a:ext cx="7145122" cy="956819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1710733" y="7824683"/>
            <a:ext cx="14827250" cy="550792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7785" rIns="0" bIns="0" rtlCol="0">
            <a:spAutoFit/>
          </a:bodyPr>
          <a:lstStyle/>
          <a:p>
            <a:pPr marL="535305" indent="-471170">
              <a:lnSpc>
                <a:spcPct val="100000"/>
              </a:lnSpc>
              <a:spcBef>
                <a:spcPts val="455"/>
              </a:spcBef>
              <a:buFont typeface="Wingdings"/>
              <a:buChar char=""/>
              <a:tabLst>
                <a:tab pos="535305" algn="l"/>
              </a:tabLst>
            </a:pPr>
            <a:r>
              <a:rPr lang="hi-IN" sz="3200" dirty="0"/>
              <a:t>दृश्य मूल्यांकन/क्राउनिंग</a:t>
            </a:r>
            <a:endParaRPr sz="2950" dirty="0">
              <a:latin typeface="Arial MT"/>
              <a:cs typeface="Arial MT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471368" y="8781722"/>
            <a:ext cx="15153005" cy="1409700"/>
            <a:chOff x="1471368" y="8781722"/>
            <a:chExt cx="15153005" cy="1409700"/>
          </a:xfrm>
        </p:grpSpPr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3454" y="8829440"/>
              <a:ext cx="14990754" cy="121821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71368" y="8781722"/>
              <a:ext cx="14543431" cy="1409171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1710733" y="8906619"/>
            <a:ext cx="14827250" cy="1045543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64135" marR="930910">
              <a:lnSpc>
                <a:spcPct val="100699"/>
              </a:lnSpc>
              <a:spcBef>
                <a:spcPts val="430"/>
              </a:spcBef>
            </a:pPr>
            <a:r>
              <a:rPr lang="hi-IN" sz="3200" dirty="0">
                <a:solidFill>
                  <a:srgbClr val="FF0000"/>
                </a:solidFill>
              </a:rPr>
              <a:t>माँ को आश्वस्त करें। उसे धीरे-धीरे साँस लेने और आराम करने के लिए प्रोत्साहित करें।</a:t>
            </a:r>
            <a:endParaRPr sz="2950" dirty="0">
              <a:solidFill>
                <a:srgbClr val="FF0000"/>
              </a:solidFill>
              <a:latin typeface="Arial MT"/>
              <a:cs typeface="Arial MT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58621" y="11282481"/>
            <a:ext cx="1550035" cy="26670"/>
          </a:xfrm>
          <a:custGeom>
            <a:avLst/>
            <a:gdLst/>
            <a:ahLst/>
            <a:cxnLst/>
            <a:rect l="l" t="t" r="r" b="b"/>
            <a:pathLst>
              <a:path w="1550034" h="26670">
                <a:moveTo>
                  <a:pt x="0" y="26074"/>
                </a:moveTo>
                <a:lnTo>
                  <a:pt x="1549691" y="26074"/>
                </a:lnTo>
                <a:lnTo>
                  <a:pt x="1549691" y="0"/>
                </a:lnTo>
                <a:lnTo>
                  <a:pt x="0" y="0"/>
                </a:lnTo>
                <a:lnTo>
                  <a:pt x="0" y="26074"/>
                </a:lnTo>
                <a:close/>
              </a:path>
            </a:pathLst>
          </a:custGeom>
          <a:solidFill>
            <a:srgbClr val="575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746371" y="10589819"/>
            <a:ext cx="1596390" cy="4279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2450" spc="-280" dirty="0">
                <a:solidFill>
                  <a:srgbClr val="525252"/>
                </a:solidFill>
                <a:latin typeface="Arial Black"/>
                <a:cs typeface="Arial Black"/>
              </a:rPr>
              <a:t>PPT</a:t>
            </a:r>
            <a:r>
              <a:rPr sz="2450" spc="-16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35" dirty="0">
                <a:solidFill>
                  <a:srgbClr val="525252"/>
                </a:solidFill>
                <a:latin typeface="Arial Black"/>
                <a:cs typeface="Arial Black"/>
              </a:rPr>
              <a:t>18</a:t>
            </a:r>
            <a:r>
              <a:rPr sz="2450" spc="-16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30" dirty="0">
                <a:solidFill>
                  <a:srgbClr val="525252"/>
                </a:solidFill>
                <a:latin typeface="Arial Black"/>
                <a:cs typeface="Arial Black"/>
              </a:rPr>
              <a:t>-</a:t>
            </a:r>
            <a:r>
              <a:rPr sz="2450" spc="-52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20" dirty="0">
                <a:solidFill>
                  <a:srgbClr val="525252"/>
                </a:solidFill>
                <a:latin typeface="Arial Black"/>
                <a:cs typeface="Arial Black"/>
              </a:rPr>
              <a:t>16</a:t>
            </a:r>
            <a:endParaRPr sz="2450">
              <a:latin typeface="Arial Black"/>
              <a:cs typeface="Arial Black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7333" y="3250628"/>
            <a:ext cx="17265742" cy="549921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2235" y="3216323"/>
            <a:ext cx="936879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i-IN" sz="4800" dirty="0"/>
              <a:t>प्रसव के दौरान रोगी की स्थिति</a:t>
            </a:r>
            <a:endParaRPr sz="4450" dirty="0"/>
          </a:p>
        </p:txBody>
      </p:sp>
      <p:sp>
        <p:nvSpPr>
          <p:cNvPr id="6" name="object 6"/>
          <p:cNvSpPr/>
          <p:nvPr/>
        </p:nvSpPr>
        <p:spPr>
          <a:xfrm>
            <a:off x="17098117" y="10616679"/>
            <a:ext cx="2493645" cy="666115"/>
          </a:xfrm>
          <a:custGeom>
            <a:avLst/>
            <a:gdLst/>
            <a:ahLst/>
            <a:cxnLst/>
            <a:rect l="l" t="t" r="r" b="b"/>
            <a:pathLst>
              <a:path w="2493644" h="666115">
                <a:moveTo>
                  <a:pt x="2493641" y="0"/>
                </a:moveTo>
                <a:lnTo>
                  <a:pt x="0" y="0"/>
                </a:lnTo>
                <a:lnTo>
                  <a:pt x="0" y="665801"/>
                </a:lnTo>
                <a:lnTo>
                  <a:pt x="2493641" y="665801"/>
                </a:lnTo>
                <a:lnTo>
                  <a:pt x="24936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7670" y="11141022"/>
            <a:ext cx="3145790" cy="167640"/>
          </a:xfrm>
          <a:custGeom>
            <a:avLst/>
            <a:gdLst/>
            <a:ahLst/>
            <a:cxnLst/>
            <a:rect l="l" t="t" r="r" b="b"/>
            <a:pathLst>
              <a:path w="3145790" h="167640">
                <a:moveTo>
                  <a:pt x="3145663" y="0"/>
                </a:moveTo>
                <a:lnTo>
                  <a:pt x="0" y="0"/>
                </a:lnTo>
                <a:lnTo>
                  <a:pt x="0" y="167534"/>
                </a:lnTo>
                <a:lnTo>
                  <a:pt x="3145663" y="167534"/>
                </a:lnTo>
                <a:lnTo>
                  <a:pt x="3145663" y="0"/>
                </a:lnTo>
                <a:close/>
              </a:path>
            </a:pathLst>
          </a:custGeom>
          <a:solidFill>
            <a:srgbClr val="575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209114" y="1301740"/>
            <a:ext cx="14313535" cy="7987030"/>
            <a:chOff x="3209114" y="1301740"/>
            <a:chExt cx="14313535" cy="79870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09114" y="1759103"/>
              <a:ext cx="14313495" cy="66236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43095" y="1301740"/>
              <a:ext cx="10844277" cy="798698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286287" y="1836488"/>
              <a:ext cx="14150340" cy="6449060"/>
            </a:xfrm>
            <a:custGeom>
              <a:avLst/>
              <a:gdLst/>
              <a:ahLst/>
              <a:cxnLst/>
              <a:rect l="l" t="t" r="r" b="b"/>
              <a:pathLst>
                <a:path w="14150340" h="6449059">
                  <a:moveTo>
                    <a:pt x="14150145" y="0"/>
                  </a:moveTo>
                  <a:lnTo>
                    <a:pt x="0" y="0"/>
                  </a:lnTo>
                  <a:lnTo>
                    <a:pt x="0" y="6448808"/>
                  </a:lnTo>
                  <a:lnTo>
                    <a:pt x="14150145" y="6448808"/>
                  </a:lnTo>
                  <a:lnTo>
                    <a:pt x="141501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86287" y="1836488"/>
              <a:ext cx="14150340" cy="6449060"/>
            </a:xfrm>
            <a:custGeom>
              <a:avLst/>
              <a:gdLst/>
              <a:ahLst/>
              <a:cxnLst/>
              <a:rect l="l" t="t" r="r" b="b"/>
              <a:pathLst>
                <a:path w="14150340" h="6449059">
                  <a:moveTo>
                    <a:pt x="0" y="6448808"/>
                  </a:moveTo>
                  <a:lnTo>
                    <a:pt x="14150145" y="6448808"/>
                  </a:lnTo>
                  <a:lnTo>
                    <a:pt x="14150145" y="0"/>
                  </a:lnTo>
                  <a:lnTo>
                    <a:pt x="0" y="0"/>
                  </a:lnTo>
                  <a:lnTo>
                    <a:pt x="0" y="6448808"/>
                  </a:lnTo>
                  <a:close/>
                </a:path>
              </a:pathLst>
            </a:custGeom>
            <a:ln w="20941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016511" y="3140075"/>
            <a:ext cx="8620125" cy="4468531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3331210" algn="l">
              <a:lnSpc>
                <a:spcPct val="100299"/>
              </a:lnSpc>
              <a:spcBef>
                <a:spcPts val="85"/>
              </a:spcBef>
            </a:pPr>
            <a:r>
              <a:rPr lang="hi-IN" sz="9600" b="1" dirty="0">
                <a:solidFill>
                  <a:srgbClr val="FF0000"/>
                </a:solidFill>
              </a:rPr>
              <a:t>बच्चे </a:t>
            </a:r>
            <a:endParaRPr lang="en-IN" sz="9600" b="1" dirty="0">
              <a:solidFill>
                <a:srgbClr val="FF0000"/>
              </a:solidFill>
            </a:endParaRPr>
          </a:p>
          <a:p>
            <a:pPr marL="12700" marR="5080" indent="3331210" algn="l">
              <a:lnSpc>
                <a:spcPct val="100299"/>
              </a:lnSpc>
              <a:spcBef>
                <a:spcPts val="85"/>
              </a:spcBef>
            </a:pPr>
            <a:r>
              <a:rPr lang="en-IN" sz="9600" b="1" dirty="0">
                <a:solidFill>
                  <a:srgbClr val="FF0000"/>
                </a:solidFill>
              </a:rPr>
              <a:t>  </a:t>
            </a:r>
            <a:r>
              <a:rPr lang="hi-IN" sz="9600" b="1" dirty="0">
                <a:solidFill>
                  <a:srgbClr val="FF0000"/>
                </a:solidFill>
              </a:rPr>
              <a:t>का </a:t>
            </a:r>
            <a:endParaRPr lang="en-IN" sz="9600" b="1" dirty="0">
              <a:solidFill>
                <a:srgbClr val="FF0000"/>
              </a:solidFill>
            </a:endParaRPr>
          </a:p>
          <a:p>
            <a:pPr marL="12700" marR="5080" indent="3331210" algn="l">
              <a:lnSpc>
                <a:spcPct val="100299"/>
              </a:lnSpc>
              <a:spcBef>
                <a:spcPts val="85"/>
              </a:spcBef>
            </a:pPr>
            <a:r>
              <a:rPr lang="hi-IN" sz="9600" b="1" dirty="0">
                <a:solidFill>
                  <a:srgbClr val="FF0000"/>
                </a:solidFill>
              </a:rPr>
              <a:t>जन्म</a:t>
            </a:r>
            <a:endParaRPr sz="13650" b="1" dirty="0">
              <a:solidFill>
                <a:srgbClr val="FF0000"/>
              </a:solidFill>
              <a:latin typeface="Arial MT"/>
              <a:cs typeface="Arial M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2305" y="1788008"/>
            <a:ext cx="15137130" cy="1409700"/>
            <a:chOff x="1652305" y="1788008"/>
            <a:chExt cx="15137130" cy="1409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8057" y="1836983"/>
              <a:ext cx="14990754" cy="121821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2305" y="1788008"/>
              <a:ext cx="14391394" cy="140917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875126" y="2380625"/>
            <a:ext cx="14827250" cy="1291829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535305" marR="1068705" indent="-471805">
              <a:lnSpc>
                <a:spcPct val="100699"/>
              </a:lnSpc>
              <a:spcBef>
                <a:spcPts val="420"/>
              </a:spcBef>
              <a:buClr>
                <a:srgbClr val="F79546"/>
              </a:buClr>
              <a:buFont typeface="Wingdings"/>
              <a:buChar char=""/>
              <a:tabLst>
                <a:tab pos="535305" algn="l"/>
              </a:tabLst>
            </a:pPr>
            <a:r>
              <a:rPr lang="hi-IN" sz="4000" dirty="0">
                <a:solidFill>
                  <a:schemeClr val="accent6">
                    <a:lumMod val="75000"/>
                  </a:schemeClr>
                </a:solidFill>
              </a:rPr>
              <a:t>विस्फोटक प्रसव से बचने के लिए हथेली से</a:t>
            </a:r>
            <a:r>
              <a:rPr lang="en-IN" sz="4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i-IN" sz="4000" dirty="0">
                <a:solidFill>
                  <a:schemeClr val="accent6">
                    <a:lumMod val="75000"/>
                  </a:schemeClr>
                </a:solidFill>
              </a:rPr>
              <a:t>हल्का दबाव डालें। शिशु को खींचें नहीं।</a:t>
            </a:r>
            <a:endParaRPr sz="3600" dirty="0">
              <a:solidFill>
                <a:schemeClr val="accent6">
                  <a:lumMod val="75000"/>
                </a:schemeClr>
              </a:solidFill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52305" y="4371385"/>
            <a:ext cx="15313025" cy="1409700"/>
            <a:chOff x="1652305" y="4371385"/>
            <a:chExt cx="15313025" cy="14097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8057" y="4419115"/>
              <a:ext cx="14990754" cy="12194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2305" y="4371385"/>
              <a:ext cx="15312413" cy="140917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875126" y="4496910"/>
            <a:ext cx="14827250" cy="1293111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535305" marR="147320" indent="-471805">
              <a:lnSpc>
                <a:spcPct val="100600"/>
              </a:lnSpc>
              <a:spcBef>
                <a:spcPts val="430"/>
              </a:spcBef>
              <a:buFont typeface="Wingdings"/>
              <a:buChar char=""/>
              <a:tabLst>
                <a:tab pos="535305" algn="l"/>
              </a:tabLst>
            </a:pPr>
            <a:r>
              <a:rPr lang="hi-IN" sz="4000" dirty="0">
                <a:solidFill>
                  <a:schemeClr val="accent6">
                    <a:lumMod val="75000"/>
                  </a:schemeClr>
                </a:solidFill>
              </a:rPr>
              <a:t>एम्नोइटिक थैली टूटी नहीं है</a:t>
            </a:r>
            <a:r>
              <a:rPr lang="en-IN" sz="4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i-IN" sz="4000" dirty="0">
                <a:solidFill>
                  <a:schemeClr val="accent6">
                    <a:lumMod val="75000"/>
                  </a:schemeClr>
                </a:solidFill>
              </a:rPr>
              <a:t>तो</a:t>
            </a:r>
            <a:r>
              <a:rPr lang="en-IN" sz="4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i-IN" sz="4000" dirty="0">
                <a:solidFill>
                  <a:schemeClr val="accent6">
                    <a:lumMod val="75000"/>
                  </a:schemeClr>
                </a:solidFill>
              </a:rPr>
              <a:t>अपनी उंगलियों से फाड़ें/चुटकी लें। कभी भी धारदार उपकरणों का उपयोग न करें।</a:t>
            </a:r>
            <a:endParaRPr sz="3600" dirty="0">
              <a:solidFill>
                <a:schemeClr val="accent6">
                  <a:lumMod val="75000"/>
                </a:schemeClr>
              </a:solidFill>
              <a:latin typeface="Arial MT"/>
              <a:cs typeface="Arial M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58621" y="11282481"/>
            <a:ext cx="1550035" cy="26670"/>
          </a:xfrm>
          <a:custGeom>
            <a:avLst/>
            <a:gdLst/>
            <a:ahLst/>
            <a:cxnLst/>
            <a:rect l="l" t="t" r="r" b="b"/>
            <a:pathLst>
              <a:path w="1550034" h="26670">
                <a:moveTo>
                  <a:pt x="0" y="26074"/>
                </a:moveTo>
                <a:lnTo>
                  <a:pt x="1549691" y="26074"/>
                </a:lnTo>
                <a:lnTo>
                  <a:pt x="1549691" y="0"/>
                </a:lnTo>
                <a:lnTo>
                  <a:pt x="0" y="0"/>
                </a:lnTo>
                <a:lnTo>
                  <a:pt x="0" y="26074"/>
                </a:lnTo>
                <a:close/>
              </a:path>
            </a:pathLst>
          </a:custGeom>
          <a:solidFill>
            <a:srgbClr val="575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746371" y="10589819"/>
            <a:ext cx="1596390" cy="4279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2450" spc="-280" dirty="0">
                <a:solidFill>
                  <a:srgbClr val="525252"/>
                </a:solidFill>
                <a:latin typeface="Arial Black"/>
                <a:cs typeface="Arial Black"/>
              </a:rPr>
              <a:t>PPT</a:t>
            </a:r>
            <a:r>
              <a:rPr sz="2450" spc="-16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35" dirty="0">
                <a:solidFill>
                  <a:srgbClr val="525252"/>
                </a:solidFill>
                <a:latin typeface="Arial Black"/>
                <a:cs typeface="Arial Black"/>
              </a:rPr>
              <a:t>18</a:t>
            </a:r>
            <a:r>
              <a:rPr sz="2450" spc="-16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30" dirty="0">
                <a:solidFill>
                  <a:srgbClr val="525252"/>
                </a:solidFill>
                <a:latin typeface="Arial Black"/>
                <a:cs typeface="Arial Black"/>
              </a:rPr>
              <a:t>-</a:t>
            </a:r>
            <a:r>
              <a:rPr sz="2450" spc="-52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20" dirty="0">
                <a:solidFill>
                  <a:srgbClr val="525252"/>
                </a:solidFill>
                <a:latin typeface="Arial Black"/>
                <a:cs typeface="Arial Black"/>
              </a:rPr>
              <a:t>19</a:t>
            </a:r>
            <a:endParaRPr sz="2450">
              <a:latin typeface="Arial Black"/>
              <a:cs typeface="Arial Black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51292" y="2818873"/>
            <a:ext cx="12306846" cy="672642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55650" y="2443129"/>
            <a:ext cx="679577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i-IN" sz="4800" dirty="0"/>
              <a:t>शिशु के गले से नाल हटाएँ</a:t>
            </a:r>
            <a:endParaRPr sz="4450" dirty="0">
              <a:latin typeface="Arial Black"/>
              <a:cs typeface="Arial Blac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112596" y="637783"/>
            <a:ext cx="9624695" cy="1861820"/>
            <a:chOff x="9829648" y="270148"/>
            <a:chExt cx="9624695" cy="186182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75397" y="317833"/>
              <a:ext cx="9279937" cy="167561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29648" y="270148"/>
              <a:ext cx="9624209" cy="186151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258345" y="659191"/>
            <a:ext cx="9117330" cy="1728165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3975" rIns="0" bIns="0" rtlCol="0">
            <a:spAutoFit/>
          </a:bodyPr>
          <a:lstStyle/>
          <a:p>
            <a:pPr marL="535940" marR="123825" indent="-471805">
              <a:lnSpc>
                <a:spcPct val="100600"/>
              </a:lnSpc>
              <a:spcBef>
                <a:spcPts val="425"/>
              </a:spcBef>
              <a:buFont typeface="Wingdings"/>
              <a:buChar char=""/>
              <a:tabLst>
                <a:tab pos="535940" algn="l"/>
              </a:tabLst>
            </a:pPr>
            <a:r>
              <a:rPr lang="hi-IN" sz="3600" dirty="0">
                <a:solidFill>
                  <a:schemeClr val="accent6">
                    <a:lumMod val="75000"/>
                  </a:schemeClr>
                </a:solidFill>
              </a:rPr>
              <a:t>जब आप हटा नहीं सकते, केवल तभी</a:t>
            </a:r>
            <a:r>
              <a:rPr lang="en-IN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i-IN" sz="3600" dirty="0">
                <a:solidFill>
                  <a:schemeClr val="accent6">
                    <a:lumMod val="75000"/>
                  </a:schemeClr>
                </a:solidFill>
              </a:rPr>
              <a:t>दो क्लैंप को 7-8 सेमी (3 इंच) की दूरी पर जोड़ें, फिर क्लैंप के बीच में काटें</a:t>
            </a:r>
            <a:endParaRPr sz="3200" dirty="0">
              <a:solidFill>
                <a:schemeClr val="accent6">
                  <a:lumMod val="75000"/>
                </a:schemeClr>
              </a:solidFill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098117" y="10616679"/>
            <a:ext cx="2493645" cy="666115"/>
          </a:xfrm>
          <a:custGeom>
            <a:avLst/>
            <a:gdLst/>
            <a:ahLst/>
            <a:cxnLst/>
            <a:rect l="l" t="t" r="r" b="b"/>
            <a:pathLst>
              <a:path w="2493644" h="666115">
                <a:moveTo>
                  <a:pt x="2493641" y="0"/>
                </a:moveTo>
                <a:lnTo>
                  <a:pt x="0" y="0"/>
                </a:lnTo>
                <a:lnTo>
                  <a:pt x="0" y="665801"/>
                </a:lnTo>
                <a:lnTo>
                  <a:pt x="2493641" y="665801"/>
                </a:lnTo>
                <a:lnTo>
                  <a:pt x="24936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478" y="7146"/>
            <a:ext cx="3215621" cy="2074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2889891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58621" y="11282481"/>
            <a:ext cx="1550035" cy="26670"/>
          </a:xfrm>
          <a:custGeom>
            <a:avLst/>
            <a:gdLst/>
            <a:ahLst/>
            <a:cxnLst/>
            <a:rect l="l" t="t" r="r" b="b"/>
            <a:pathLst>
              <a:path w="1550034" h="26670">
                <a:moveTo>
                  <a:pt x="0" y="26074"/>
                </a:moveTo>
                <a:lnTo>
                  <a:pt x="1549691" y="26074"/>
                </a:lnTo>
                <a:lnTo>
                  <a:pt x="1549691" y="0"/>
                </a:lnTo>
                <a:lnTo>
                  <a:pt x="0" y="0"/>
                </a:lnTo>
                <a:lnTo>
                  <a:pt x="0" y="26074"/>
                </a:lnTo>
                <a:close/>
              </a:path>
            </a:pathLst>
          </a:custGeom>
          <a:solidFill>
            <a:srgbClr val="575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746371" y="10589819"/>
            <a:ext cx="1596390" cy="4279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2450" spc="-280" dirty="0">
                <a:solidFill>
                  <a:srgbClr val="525252"/>
                </a:solidFill>
                <a:latin typeface="Arial Black"/>
                <a:cs typeface="Arial Black"/>
              </a:rPr>
              <a:t>PPT</a:t>
            </a:r>
            <a:r>
              <a:rPr sz="2450" spc="-16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35" dirty="0">
                <a:solidFill>
                  <a:srgbClr val="525252"/>
                </a:solidFill>
                <a:latin typeface="Arial Black"/>
                <a:cs typeface="Arial Black"/>
              </a:rPr>
              <a:t>18</a:t>
            </a:r>
            <a:r>
              <a:rPr sz="2450" spc="-16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30" dirty="0">
                <a:solidFill>
                  <a:srgbClr val="525252"/>
                </a:solidFill>
                <a:latin typeface="Arial Black"/>
                <a:cs typeface="Arial Black"/>
              </a:rPr>
              <a:t>-</a:t>
            </a:r>
            <a:r>
              <a:rPr sz="2450" spc="-52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20" dirty="0">
                <a:solidFill>
                  <a:srgbClr val="525252"/>
                </a:solidFill>
                <a:latin typeface="Arial Black"/>
                <a:cs typeface="Arial Black"/>
              </a:rPr>
              <a:t>20</a:t>
            </a:r>
            <a:endParaRPr sz="2450">
              <a:latin typeface="Arial Black"/>
              <a:cs typeface="Arial Black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73003" y="3527936"/>
            <a:ext cx="11494179" cy="628305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9450" y="2530475"/>
            <a:ext cx="936879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i-IN" sz="4800" dirty="0"/>
              <a:t>बच्चे के सिर को सहारा दें</a:t>
            </a:r>
            <a:endParaRPr sz="4450" dirty="0"/>
          </a:p>
        </p:txBody>
      </p:sp>
      <p:sp>
        <p:nvSpPr>
          <p:cNvPr id="6" name="object 6"/>
          <p:cNvSpPr/>
          <p:nvPr/>
        </p:nvSpPr>
        <p:spPr>
          <a:xfrm>
            <a:off x="17098117" y="10616679"/>
            <a:ext cx="2493645" cy="666115"/>
          </a:xfrm>
          <a:custGeom>
            <a:avLst/>
            <a:gdLst/>
            <a:ahLst/>
            <a:cxnLst/>
            <a:rect l="l" t="t" r="r" b="b"/>
            <a:pathLst>
              <a:path w="2493644" h="666115">
                <a:moveTo>
                  <a:pt x="2493641" y="0"/>
                </a:moveTo>
                <a:lnTo>
                  <a:pt x="0" y="0"/>
                </a:lnTo>
                <a:lnTo>
                  <a:pt x="0" y="665801"/>
                </a:lnTo>
                <a:lnTo>
                  <a:pt x="2493641" y="665801"/>
                </a:lnTo>
                <a:lnTo>
                  <a:pt x="24936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58621" y="11282481"/>
            <a:ext cx="1550035" cy="26670"/>
          </a:xfrm>
          <a:custGeom>
            <a:avLst/>
            <a:gdLst/>
            <a:ahLst/>
            <a:cxnLst/>
            <a:rect l="l" t="t" r="r" b="b"/>
            <a:pathLst>
              <a:path w="1550034" h="26670">
                <a:moveTo>
                  <a:pt x="0" y="26074"/>
                </a:moveTo>
                <a:lnTo>
                  <a:pt x="1549691" y="26074"/>
                </a:lnTo>
                <a:lnTo>
                  <a:pt x="1549691" y="0"/>
                </a:lnTo>
                <a:lnTo>
                  <a:pt x="0" y="0"/>
                </a:lnTo>
                <a:lnTo>
                  <a:pt x="0" y="26074"/>
                </a:lnTo>
                <a:close/>
              </a:path>
            </a:pathLst>
          </a:custGeom>
          <a:solidFill>
            <a:srgbClr val="575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746371" y="10589819"/>
            <a:ext cx="1596390" cy="4279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2450" spc="-280" dirty="0">
                <a:solidFill>
                  <a:srgbClr val="525252"/>
                </a:solidFill>
                <a:latin typeface="Arial Black"/>
                <a:cs typeface="Arial Black"/>
              </a:rPr>
              <a:t>PPT</a:t>
            </a:r>
            <a:r>
              <a:rPr sz="2450" spc="-16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35" dirty="0">
                <a:solidFill>
                  <a:srgbClr val="525252"/>
                </a:solidFill>
                <a:latin typeface="Arial Black"/>
                <a:cs typeface="Arial Black"/>
              </a:rPr>
              <a:t>18</a:t>
            </a:r>
            <a:r>
              <a:rPr sz="2450" spc="-16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30" dirty="0">
                <a:solidFill>
                  <a:srgbClr val="525252"/>
                </a:solidFill>
                <a:latin typeface="Arial Black"/>
                <a:cs typeface="Arial Black"/>
              </a:rPr>
              <a:t>-</a:t>
            </a:r>
            <a:r>
              <a:rPr sz="2450" spc="-52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20" dirty="0">
                <a:solidFill>
                  <a:srgbClr val="525252"/>
                </a:solidFill>
                <a:latin typeface="Arial Black"/>
                <a:cs typeface="Arial Black"/>
              </a:rPr>
              <a:t>21</a:t>
            </a:r>
            <a:endParaRPr sz="2450">
              <a:latin typeface="Arial Black"/>
              <a:cs typeface="Arial Black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56736" y="2309457"/>
            <a:ext cx="12223457" cy="69592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749668" y="9599363"/>
            <a:ext cx="10605135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hi-IN" sz="4000" dirty="0"/>
              <a:t>पूरी प्रक्रिया के दौरान बच्चे को सहारा दें।</a:t>
            </a:r>
            <a:endParaRPr sz="3950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3445" y="2017270"/>
            <a:ext cx="936879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i-IN" sz="4800" dirty="0">
                <a:solidFill>
                  <a:schemeClr val="tx1"/>
                </a:solidFill>
              </a:rPr>
              <a:t>बच्चे के सिर को कंधे से सहारा देकर प्रसव में मदद करें</a:t>
            </a:r>
            <a:endParaRPr sz="4450" dirty="0">
              <a:solidFill>
                <a:schemeClr val="tx1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098117" y="10616679"/>
            <a:ext cx="2493645" cy="666115"/>
          </a:xfrm>
          <a:custGeom>
            <a:avLst/>
            <a:gdLst/>
            <a:ahLst/>
            <a:cxnLst/>
            <a:rect l="l" t="t" r="r" b="b"/>
            <a:pathLst>
              <a:path w="2493644" h="666115">
                <a:moveTo>
                  <a:pt x="2493641" y="0"/>
                </a:moveTo>
                <a:lnTo>
                  <a:pt x="0" y="0"/>
                </a:lnTo>
                <a:lnTo>
                  <a:pt x="0" y="665801"/>
                </a:lnTo>
                <a:lnTo>
                  <a:pt x="2493641" y="665801"/>
                </a:lnTo>
                <a:lnTo>
                  <a:pt x="24936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pc="-95" dirty="0"/>
              <a:t>MFR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119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07078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58621" y="11282481"/>
            <a:ext cx="1550035" cy="26670"/>
          </a:xfrm>
          <a:custGeom>
            <a:avLst/>
            <a:gdLst/>
            <a:ahLst/>
            <a:cxnLst/>
            <a:rect l="l" t="t" r="r" b="b"/>
            <a:pathLst>
              <a:path w="1550034" h="26670">
                <a:moveTo>
                  <a:pt x="0" y="26074"/>
                </a:moveTo>
                <a:lnTo>
                  <a:pt x="1549691" y="26074"/>
                </a:lnTo>
                <a:lnTo>
                  <a:pt x="1549691" y="0"/>
                </a:lnTo>
                <a:lnTo>
                  <a:pt x="0" y="0"/>
                </a:lnTo>
                <a:lnTo>
                  <a:pt x="0" y="26074"/>
                </a:lnTo>
                <a:close/>
              </a:path>
            </a:pathLst>
          </a:custGeom>
          <a:solidFill>
            <a:srgbClr val="575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746371" y="10589819"/>
            <a:ext cx="1464310" cy="4279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2450" spc="-280" dirty="0">
                <a:solidFill>
                  <a:srgbClr val="525252"/>
                </a:solidFill>
                <a:latin typeface="Arial Black"/>
                <a:cs typeface="Arial Black"/>
              </a:rPr>
              <a:t>PPT</a:t>
            </a:r>
            <a:r>
              <a:rPr sz="2450" spc="-17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35" dirty="0">
                <a:solidFill>
                  <a:srgbClr val="525252"/>
                </a:solidFill>
                <a:latin typeface="Arial Black"/>
                <a:cs typeface="Arial Black"/>
              </a:rPr>
              <a:t>18</a:t>
            </a:r>
            <a:r>
              <a:rPr sz="2450" spc="-17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dirty="0">
                <a:solidFill>
                  <a:srgbClr val="525252"/>
                </a:solidFill>
                <a:latin typeface="Arial Black"/>
                <a:cs typeface="Arial Black"/>
              </a:rPr>
              <a:t>-</a:t>
            </a:r>
            <a:r>
              <a:rPr sz="2450" spc="-15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04" dirty="0">
                <a:solidFill>
                  <a:srgbClr val="525252"/>
                </a:solidFill>
                <a:latin typeface="Arial Black"/>
                <a:cs typeface="Arial Black"/>
              </a:rPr>
              <a:t>2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5070" y="2492250"/>
            <a:ext cx="5949950" cy="25051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lang="hi-IN" sz="3600" dirty="0"/>
              <a:t>इस पाठ को पूरा करने पर आप निम्नलिखित कार्य करने में सक्षम होंगे:</a:t>
            </a:r>
            <a:endParaRPr sz="3450" dirty="0">
              <a:latin typeface="Arial MT"/>
              <a:cs typeface="Arial M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40234" y="834918"/>
            <a:ext cx="9368790" cy="92525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hi-IN" b="1" dirty="0">
                <a:cs typeface="+mn-cs"/>
              </a:rPr>
              <a:t>उद्देश्य</a:t>
            </a:r>
            <a:endParaRPr b="1" spc="-850" dirty="0"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65644" y="4511936"/>
            <a:ext cx="7812405" cy="4929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7495">
              <a:lnSpc>
                <a:spcPct val="100200"/>
              </a:lnSpc>
              <a:spcBef>
                <a:spcPts val="100"/>
              </a:spcBef>
              <a:tabLst>
                <a:tab pos="1978025" algn="l"/>
              </a:tabLst>
            </a:pPr>
            <a:r>
              <a:rPr lang="hi-IN" sz="4000" dirty="0"/>
              <a:t>माता के मूल्यांकन के आठ</a:t>
            </a:r>
            <a:r>
              <a:rPr lang="en-IN" sz="4000" dirty="0"/>
              <a:t> </a:t>
            </a:r>
            <a:r>
              <a:rPr lang="hi-IN" sz="4000" dirty="0"/>
              <a:t>चरणों की सूची बनाने में ।</a:t>
            </a:r>
            <a:endParaRPr sz="3950" dirty="0">
              <a:latin typeface="Arial MT"/>
              <a:cs typeface="Arial MT"/>
            </a:endParaRPr>
          </a:p>
          <a:p>
            <a:pPr marL="12700" marR="810260">
              <a:lnSpc>
                <a:spcPct val="100200"/>
              </a:lnSpc>
              <a:tabLst>
                <a:tab pos="1978025" algn="l"/>
              </a:tabLst>
            </a:pPr>
            <a:endParaRPr lang="en-IN" sz="4000" dirty="0"/>
          </a:p>
          <a:p>
            <a:pPr marL="12700" marR="810260">
              <a:lnSpc>
                <a:spcPct val="100200"/>
              </a:lnSpc>
              <a:tabLst>
                <a:tab pos="1978025" algn="l"/>
              </a:tabLst>
            </a:pPr>
            <a:r>
              <a:rPr lang="hi-IN" sz="4000" dirty="0"/>
              <a:t>माँ की अस्पताल-पूर्व तैयारी के</a:t>
            </a:r>
            <a:r>
              <a:rPr lang="en-IN" sz="4000" dirty="0"/>
              <a:t> </a:t>
            </a:r>
            <a:r>
              <a:rPr lang="hi-IN" sz="4000" dirty="0"/>
              <a:t>सात चरणों की सूची बनाने में ।</a:t>
            </a:r>
            <a:endParaRPr sz="3950" dirty="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  <a:tabLst>
                <a:tab pos="1977389" algn="l"/>
                <a:tab pos="7519670" algn="l"/>
              </a:tabLst>
            </a:pPr>
            <a:endParaRPr lang="en-IN" sz="3950" dirty="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  <a:tabLst>
                <a:tab pos="1977389" algn="l"/>
                <a:tab pos="7519670" algn="l"/>
              </a:tabLst>
            </a:pPr>
            <a:r>
              <a:rPr lang="hi-IN" sz="4000" dirty="0"/>
              <a:t>शिशु के जन्म के दस चरणों की सूची बनाने में ।</a:t>
            </a:r>
            <a:endParaRPr sz="3950" dirty="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210325" y="4385521"/>
            <a:ext cx="1005205" cy="1005205"/>
          </a:xfrm>
          <a:custGeom>
            <a:avLst/>
            <a:gdLst/>
            <a:ahLst/>
            <a:cxnLst/>
            <a:rect l="l" t="t" r="r" b="b"/>
            <a:pathLst>
              <a:path w="1005204" h="1005204">
                <a:moveTo>
                  <a:pt x="502602" y="0"/>
                </a:moveTo>
                <a:lnTo>
                  <a:pt x="454197" y="2300"/>
                </a:lnTo>
                <a:lnTo>
                  <a:pt x="407095" y="9062"/>
                </a:lnTo>
                <a:lnTo>
                  <a:pt x="361505" y="20074"/>
                </a:lnTo>
                <a:lnTo>
                  <a:pt x="317638" y="35126"/>
                </a:lnTo>
                <a:lnTo>
                  <a:pt x="275705" y="54008"/>
                </a:lnTo>
                <a:lnTo>
                  <a:pt x="235916" y="76508"/>
                </a:lnTo>
                <a:lnTo>
                  <a:pt x="198482" y="102416"/>
                </a:lnTo>
                <a:lnTo>
                  <a:pt x="163613" y="131521"/>
                </a:lnTo>
                <a:lnTo>
                  <a:pt x="131521" y="163613"/>
                </a:lnTo>
                <a:lnTo>
                  <a:pt x="102416" y="198482"/>
                </a:lnTo>
                <a:lnTo>
                  <a:pt x="76508" y="235916"/>
                </a:lnTo>
                <a:lnTo>
                  <a:pt x="54008" y="275705"/>
                </a:lnTo>
                <a:lnTo>
                  <a:pt x="35126" y="317638"/>
                </a:lnTo>
                <a:lnTo>
                  <a:pt x="20074" y="361505"/>
                </a:lnTo>
                <a:lnTo>
                  <a:pt x="9062" y="407095"/>
                </a:lnTo>
                <a:lnTo>
                  <a:pt x="2300" y="454197"/>
                </a:lnTo>
                <a:lnTo>
                  <a:pt x="0" y="502602"/>
                </a:lnTo>
                <a:lnTo>
                  <a:pt x="2300" y="551007"/>
                </a:lnTo>
                <a:lnTo>
                  <a:pt x="9062" y="598109"/>
                </a:lnTo>
                <a:lnTo>
                  <a:pt x="20074" y="643699"/>
                </a:lnTo>
                <a:lnTo>
                  <a:pt x="35126" y="687566"/>
                </a:lnTo>
                <a:lnTo>
                  <a:pt x="54008" y="729499"/>
                </a:lnTo>
                <a:lnTo>
                  <a:pt x="76508" y="769288"/>
                </a:lnTo>
                <a:lnTo>
                  <a:pt x="102416" y="806722"/>
                </a:lnTo>
                <a:lnTo>
                  <a:pt x="131521" y="841591"/>
                </a:lnTo>
                <a:lnTo>
                  <a:pt x="163613" y="873683"/>
                </a:lnTo>
                <a:lnTo>
                  <a:pt x="198482" y="902788"/>
                </a:lnTo>
                <a:lnTo>
                  <a:pt x="235916" y="928696"/>
                </a:lnTo>
                <a:lnTo>
                  <a:pt x="275705" y="951196"/>
                </a:lnTo>
                <a:lnTo>
                  <a:pt x="317638" y="970078"/>
                </a:lnTo>
                <a:lnTo>
                  <a:pt x="361505" y="985130"/>
                </a:lnTo>
                <a:lnTo>
                  <a:pt x="407095" y="996142"/>
                </a:lnTo>
                <a:lnTo>
                  <a:pt x="454197" y="1002904"/>
                </a:lnTo>
                <a:lnTo>
                  <a:pt x="502602" y="1005204"/>
                </a:lnTo>
                <a:lnTo>
                  <a:pt x="551007" y="1002904"/>
                </a:lnTo>
                <a:lnTo>
                  <a:pt x="598109" y="996142"/>
                </a:lnTo>
                <a:lnTo>
                  <a:pt x="643699" y="985130"/>
                </a:lnTo>
                <a:lnTo>
                  <a:pt x="687566" y="970078"/>
                </a:lnTo>
                <a:lnTo>
                  <a:pt x="729499" y="951196"/>
                </a:lnTo>
                <a:lnTo>
                  <a:pt x="769288" y="928696"/>
                </a:lnTo>
                <a:lnTo>
                  <a:pt x="806722" y="902788"/>
                </a:lnTo>
                <a:lnTo>
                  <a:pt x="841591" y="873683"/>
                </a:lnTo>
                <a:lnTo>
                  <a:pt x="873683" y="841591"/>
                </a:lnTo>
                <a:lnTo>
                  <a:pt x="902788" y="806722"/>
                </a:lnTo>
                <a:lnTo>
                  <a:pt x="928696" y="769288"/>
                </a:lnTo>
                <a:lnTo>
                  <a:pt x="951196" y="729499"/>
                </a:lnTo>
                <a:lnTo>
                  <a:pt x="970078" y="687566"/>
                </a:lnTo>
                <a:lnTo>
                  <a:pt x="985130" y="643699"/>
                </a:lnTo>
                <a:lnTo>
                  <a:pt x="996142" y="598109"/>
                </a:lnTo>
                <a:lnTo>
                  <a:pt x="1002904" y="551007"/>
                </a:lnTo>
                <a:lnTo>
                  <a:pt x="1005204" y="502602"/>
                </a:lnTo>
                <a:lnTo>
                  <a:pt x="1002904" y="454197"/>
                </a:lnTo>
                <a:lnTo>
                  <a:pt x="996142" y="407095"/>
                </a:lnTo>
                <a:lnTo>
                  <a:pt x="985130" y="361505"/>
                </a:lnTo>
                <a:lnTo>
                  <a:pt x="970078" y="317638"/>
                </a:lnTo>
                <a:lnTo>
                  <a:pt x="951196" y="275705"/>
                </a:lnTo>
                <a:lnTo>
                  <a:pt x="928696" y="235916"/>
                </a:lnTo>
                <a:lnTo>
                  <a:pt x="902788" y="198482"/>
                </a:lnTo>
                <a:lnTo>
                  <a:pt x="873683" y="163613"/>
                </a:lnTo>
                <a:lnTo>
                  <a:pt x="841591" y="131521"/>
                </a:lnTo>
                <a:lnTo>
                  <a:pt x="806722" y="102416"/>
                </a:lnTo>
                <a:lnTo>
                  <a:pt x="769288" y="76508"/>
                </a:lnTo>
                <a:lnTo>
                  <a:pt x="729499" y="54008"/>
                </a:lnTo>
                <a:lnTo>
                  <a:pt x="687566" y="35126"/>
                </a:lnTo>
                <a:lnTo>
                  <a:pt x="643699" y="20074"/>
                </a:lnTo>
                <a:lnTo>
                  <a:pt x="598109" y="9062"/>
                </a:lnTo>
                <a:lnTo>
                  <a:pt x="551007" y="2300"/>
                </a:lnTo>
                <a:lnTo>
                  <a:pt x="502602" y="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78559" y="4270939"/>
            <a:ext cx="44069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i="1" spc="-50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endParaRPr sz="59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210325" y="6473520"/>
            <a:ext cx="1005205" cy="1005205"/>
          </a:xfrm>
          <a:custGeom>
            <a:avLst/>
            <a:gdLst/>
            <a:ahLst/>
            <a:cxnLst/>
            <a:rect l="l" t="t" r="r" b="b"/>
            <a:pathLst>
              <a:path w="1005204" h="1005204">
                <a:moveTo>
                  <a:pt x="502602" y="0"/>
                </a:moveTo>
                <a:lnTo>
                  <a:pt x="454197" y="2300"/>
                </a:lnTo>
                <a:lnTo>
                  <a:pt x="407095" y="9062"/>
                </a:lnTo>
                <a:lnTo>
                  <a:pt x="361505" y="20074"/>
                </a:lnTo>
                <a:lnTo>
                  <a:pt x="317638" y="35126"/>
                </a:lnTo>
                <a:lnTo>
                  <a:pt x="275705" y="54008"/>
                </a:lnTo>
                <a:lnTo>
                  <a:pt x="235916" y="76508"/>
                </a:lnTo>
                <a:lnTo>
                  <a:pt x="198482" y="102416"/>
                </a:lnTo>
                <a:lnTo>
                  <a:pt x="163613" y="131521"/>
                </a:lnTo>
                <a:lnTo>
                  <a:pt x="131521" y="163613"/>
                </a:lnTo>
                <a:lnTo>
                  <a:pt x="102416" y="198482"/>
                </a:lnTo>
                <a:lnTo>
                  <a:pt x="76508" y="235916"/>
                </a:lnTo>
                <a:lnTo>
                  <a:pt x="54008" y="275705"/>
                </a:lnTo>
                <a:lnTo>
                  <a:pt x="35126" y="317638"/>
                </a:lnTo>
                <a:lnTo>
                  <a:pt x="20074" y="361505"/>
                </a:lnTo>
                <a:lnTo>
                  <a:pt x="9062" y="407095"/>
                </a:lnTo>
                <a:lnTo>
                  <a:pt x="2300" y="454197"/>
                </a:lnTo>
                <a:lnTo>
                  <a:pt x="0" y="502602"/>
                </a:lnTo>
                <a:lnTo>
                  <a:pt x="2300" y="551007"/>
                </a:lnTo>
                <a:lnTo>
                  <a:pt x="9062" y="598109"/>
                </a:lnTo>
                <a:lnTo>
                  <a:pt x="20074" y="643699"/>
                </a:lnTo>
                <a:lnTo>
                  <a:pt x="35126" y="687566"/>
                </a:lnTo>
                <a:lnTo>
                  <a:pt x="54008" y="729499"/>
                </a:lnTo>
                <a:lnTo>
                  <a:pt x="76508" y="769288"/>
                </a:lnTo>
                <a:lnTo>
                  <a:pt x="102416" y="806722"/>
                </a:lnTo>
                <a:lnTo>
                  <a:pt x="131521" y="841591"/>
                </a:lnTo>
                <a:lnTo>
                  <a:pt x="163613" y="873683"/>
                </a:lnTo>
                <a:lnTo>
                  <a:pt x="198482" y="902788"/>
                </a:lnTo>
                <a:lnTo>
                  <a:pt x="235916" y="928696"/>
                </a:lnTo>
                <a:lnTo>
                  <a:pt x="275705" y="951196"/>
                </a:lnTo>
                <a:lnTo>
                  <a:pt x="317638" y="970078"/>
                </a:lnTo>
                <a:lnTo>
                  <a:pt x="361505" y="985130"/>
                </a:lnTo>
                <a:lnTo>
                  <a:pt x="407095" y="996142"/>
                </a:lnTo>
                <a:lnTo>
                  <a:pt x="454197" y="1002904"/>
                </a:lnTo>
                <a:lnTo>
                  <a:pt x="502602" y="1005204"/>
                </a:lnTo>
                <a:lnTo>
                  <a:pt x="551007" y="1002904"/>
                </a:lnTo>
                <a:lnTo>
                  <a:pt x="598109" y="996142"/>
                </a:lnTo>
                <a:lnTo>
                  <a:pt x="643699" y="985130"/>
                </a:lnTo>
                <a:lnTo>
                  <a:pt x="687566" y="970078"/>
                </a:lnTo>
                <a:lnTo>
                  <a:pt x="729499" y="951196"/>
                </a:lnTo>
                <a:lnTo>
                  <a:pt x="769288" y="928696"/>
                </a:lnTo>
                <a:lnTo>
                  <a:pt x="806722" y="902788"/>
                </a:lnTo>
                <a:lnTo>
                  <a:pt x="841591" y="873683"/>
                </a:lnTo>
                <a:lnTo>
                  <a:pt x="873683" y="841591"/>
                </a:lnTo>
                <a:lnTo>
                  <a:pt x="902788" y="806722"/>
                </a:lnTo>
                <a:lnTo>
                  <a:pt x="928696" y="769288"/>
                </a:lnTo>
                <a:lnTo>
                  <a:pt x="951196" y="729499"/>
                </a:lnTo>
                <a:lnTo>
                  <a:pt x="970078" y="687566"/>
                </a:lnTo>
                <a:lnTo>
                  <a:pt x="985130" y="643699"/>
                </a:lnTo>
                <a:lnTo>
                  <a:pt x="996142" y="598109"/>
                </a:lnTo>
                <a:lnTo>
                  <a:pt x="1002904" y="551007"/>
                </a:lnTo>
                <a:lnTo>
                  <a:pt x="1005204" y="502602"/>
                </a:lnTo>
                <a:lnTo>
                  <a:pt x="1002904" y="454197"/>
                </a:lnTo>
                <a:lnTo>
                  <a:pt x="996142" y="407095"/>
                </a:lnTo>
                <a:lnTo>
                  <a:pt x="985130" y="361505"/>
                </a:lnTo>
                <a:lnTo>
                  <a:pt x="970078" y="317638"/>
                </a:lnTo>
                <a:lnTo>
                  <a:pt x="951196" y="275705"/>
                </a:lnTo>
                <a:lnTo>
                  <a:pt x="928696" y="235916"/>
                </a:lnTo>
                <a:lnTo>
                  <a:pt x="902788" y="198482"/>
                </a:lnTo>
                <a:lnTo>
                  <a:pt x="873683" y="163613"/>
                </a:lnTo>
                <a:lnTo>
                  <a:pt x="841591" y="131521"/>
                </a:lnTo>
                <a:lnTo>
                  <a:pt x="806722" y="102416"/>
                </a:lnTo>
                <a:lnTo>
                  <a:pt x="769288" y="76508"/>
                </a:lnTo>
                <a:lnTo>
                  <a:pt x="729499" y="54008"/>
                </a:lnTo>
                <a:lnTo>
                  <a:pt x="687566" y="35126"/>
                </a:lnTo>
                <a:lnTo>
                  <a:pt x="643699" y="20074"/>
                </a:lnTo>
                <a:lnTo>
                  <a:pt x="598109" y="9062"/>
                </a:lnTo>
                <a:lnTo>
                  <a:pt x="551007" y="2300"/>
                </a:lnTo>
                <a:lnTo>
                  <a:pt x="502602" y="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478559" y="6359252"/>
            <a:ext cx="44069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i="1" spc="-50" dirty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endParaRPr sz="59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10325" y="8477752"/>
            <a:ext cx="1005205" cy="1005205"/>
          </a:xfrm>
          <a:custGeom>
            <a:avLst/>
            <a:gdLst/>
            <a:ahLst/>
            <a:cxnLst/>
            <a:rect l="l" t="t" r="r" b="b"/>
            <a:pathLst>
              <a:path w="1005204" h="1005204">
                <a:moveTo>
                  <a:pt x="502602" y="0"/>
                </a:moveTo>
                <a:lnTo>
                  <a:pt x="454197" y="2300"/>
                </a:lnTo>
                <a:lnTo>
                  <a:pt x="407095" y="9062"/>
                </a:lnTo>
                <a:lnTo>
                  <a:pt x="361505" y="20074"/>
                </a:lnTo>
                <a:lnTo>
                  <a:pt x="317638" y="35126"/>
                </a:lnTo>
                <a:lnTo>
                  <a:pt x="275705" y="54008"/>
                </a:lnTo>
                <a:lnTo>
                  <a:pt x="235916" y="76508"/>
                </a:lnTo>
                <a:lnTo>
                  <a:pt x="198482" y="102416"/>
                </a:lnTo>
                <a:lnTo>
                  <a:pt x="163613" y="131521"/>
                </a:lnTo>
                <a:lnTo>
                  <a:pt x="131521" y="163613"/>
                </a:lnTo>
                <a:lnTo>
                  <a:pt x="102416" y="198482"/>
                </a:lnTo>
                <a:lnTo>
                  <a:pt x="76508" y="235916"/>
                </a:lnTo>
                <a:lnTo>
                  <a:pt x="54008" y="275705"/>
                </a:lnTo>
                <a:lnTo>
                  <a:pt x="35126" y="317638"/>
                </a:lnTo>
                <a:lnTo>
                  <a:pt x="20074" y="361505"/>
                </a:lnTo>
                <a:lnTo>
                  <a:pt x="9062" y="407095"/>
                </a:lnTo>
                <a:lnTo>
                  <a:pt x="2300" y="454197"/>
                </a:lnTo>
                <a:lnTo>
                  <a:pt x="0" y="502602"/>
                </a:lnTo>
                <a:lnTo>
                  <a:pt x="2300" y="550990"/>
                </a:lnTo>
                <a:lnTo>
                  <a:pt x="9062" y="598080"/>
                </a:lnTo>
                <a:lnTo>
                  <a:pt x="20074" y="643662"/>
                </a:lnTo>
                <a:lnTo>
                  <a:pt x="35126" y="687523"/>
                </a:lnTo>
                <a:lnTo>
                  <a:pt x="54008" y="729453"/>
                </a:lnTo>
                <a:lnTo>
                  <a:pt x="76508" y="769242"/>
                </a:lnTo>
                <a:lnTo>
                  <a:pt x="102416" y="806678"/>
                </a:lnTo>
                <a:lnTo>
                  <a:pt x="131521" y="841549"/>
                </a:lnTo>
                <a:lnTo>
                  <a:pt x="163613" y="873646"/>
                </a:lnTo>
                <a:lnTo>
                  <a:pt x="198482" y="902757"/>
                </a:lnTo>
                <a:lnTo>
                  <a:pt x="235916" y="928671"/>
                </a:lnTo>
                <a:lnTo>
                  <a:pt x="275705" y="951177"/>
                </a:lnTo>
                <a:lnTo>
                  <a:pt x="317638" y="970064"/>
                </a:lnTo>
                <a:lnTo>
                  <a:pt x="361505" y="985122"/>
                </a:lnTo>
                <a:lnTo>
                  <a:pt x="407095" y="996138"/>
                </a:lnTo>
                <a:lnTo>
                  <a:pt x="454197" y="1002903"/>
                </a:lnTo>
                <a:lnTo>
                  <a:pt x="502602" y="1005204"/>
                </a:lnTo>
                <a:lnTo>
                  <a:pt x="551007" y="1002903"/>
                </a:lnTo>
                <a:lnTo>
                  <a:pt x="598109" y="996138"/>
                </a:lnTo>
                <a:lnTo>
                  <a:pt x="643699" y="985122"/>
                </a:lnTo>
                <a:lnTo>
                  <a:pt x="687566" y="970064"/>
                </a:lnTo>
                <a:lnTo>
                  <a:pt x="729499" y="951177"/>
                </a:lnTo>
                <a:lnTo>
                  <a:pt x="769288" y="928671"/>
                </a:lnTo>
                <a:lnTo>
                  <a:pt x="806722" y="902757"/>
                </a:lnTo>
                <a:lnTo>
                  <a:pt x="841591" y="873646"/>
                </a:lnTo>
                <a:lnTo>
                  <a:pt x="873683" y="841549"/>
                </a:lnTo>
                <a:lnTo>
                  <a:pt x="902788" y="806678"/>
                </a:lnTo>
                <a:lnTo>
                  <a:pt x="928696" y="769242"/>
                </a:lnTo>
                <a:lnTo>
                  <a:pt x="951196" y="729453"/>
                </a:lnTo>
                <a:lnTo>
                  <a:pt x="970078" y="687523"/>
                </a:lnTo>
                <a:lnTo>
                  <a:pt x="985130" y="643662"/>
                </a:lnTo>
                <a:lnTo>
                  <a:pt x="996142" y="598080"/>
                </a:lnTo>
                <a:lnTo>
                  <a:pt x="1002904" y="550990"/>
                </a:lnTo>
                <a:lnTo>
                  <a:pt x="1005204" y="502602"/>
                </a:lnTo>
                <a:lnTo>
                  <a:pt x="1002904" y="454197"/>
                </a:lnTo>
                <a:lnTo>
                  <a:pt x="996142" y="407095"/>
                </a:lnTo>
                <a:lnTo>
                  <a:pt x="985130" y="361505"/>
                </a:lnTo>
                <a:lnTo>
                  <a:pt x="970078" y="317638"/>
                </a:lnTo>
                <a:lnTo>
                  <a:pt x="951196" y="275705"/>
                </a:lnTo>
                <a:lnTo>
                  <a:pt x="928696" y="235916"/>
                </a:lnTo>
                <a:lnTo>
                  <a:pt x="902788" y="198482"/>
                </a:lnTo>
                <a:lnTo>
                  <a:pt x="873683" y="163613"/>
                </a:lnTo>
                <a:lnTo>
                  <a:pt x="841591" y="131521"/>
                </a:lnTo>
                <a:lnTo>
                  <a:pt x="806722" y="102416"/>
                </a:lnTo>
                <a:lnTo>
                  <a:pt x="769288" y="76508"/>
                </a:lnTo>
                <a:lnTo>
                  <a:pt x="729499" y="54008"/>
                </a:lnTo>
                <a:lnTo>
                  <a:pt x="687566" y="35126"/>
                </a:lnTo>
                <a:lnTo>
                  <a:pt x="643699" y="20074"/>
                </a:lnTo>
                <a:lnTo>
                  <a:pt x="598109" y="9062"/>
                </a:lnTo>
                <a:lnTo>
                  <a:pt x="551007" y="2300"/>
                </a:lnTo>
                <a:lnTo>
                  <a:pt x="502602" y="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478559" y="8363694"/>
            <a:ext cx="44069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i="1" spc="-50" dirty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endParaRPr sz="59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098117" y="10616679"/>
            <a:ext cx="2493645" cy="666115"/>
          </a:xfrm>
          <a:custGeom>
            <a:avLst/>
            <a:gdLst/>
            <a:ahLst/>
            <a:cxnLst/>
            <a:rect l="l" t="t" r="r" b="b"/>
            <a:pathLst>
              <a:path w="2493644" h="666115">
                <a:moveTo>
                  <a:pt x="2493641" y="0"/>
                </a:moveTo>
                <a:lnTo>
                  <a:pt x="0" y="0"/>
                </a:lnTo>
                <a:lnTo>
                  <a:pt x="0" y="665801"/>
                </a:lnTo>
                <a:lnTo>
                  <a:pt x="2493641" y="665801"/>
                </a:lnTo>
                <a:lnTo>
                  <a:pt x="24936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58621" y="11282481"/>
            <a:ext cx="1550035" cy="26670"/>
          </a:xfrm>
          <a:custGeom>
            <a:avLst/>
            <a:gdLst/>
            <a:ahLst/>
            <a:cxnLst/>
            <a:rect l="l" t="t" r="r" b="b"/>
            <a:pathLst>
              <a:path w="1550034" h="26670">
                <a:moveTo>
                  <a:pt x="0" y="26074"/>
                </a:moveTo>
                <a:lnTo>
                  <a:pt x="1549691" y="26074"/>
                </a:lnTo>
                <a:lnTo>
                  <a:pt x="1549691" y="0"/>
                </a:lnTo>
                <a:lnTo>
                  <a:pt x="0" y="0"/>
                </a:lnTo>
                <a:lnTo>
                  <a:pt x="0" y="26074"/>
                </a:lnTo>
                <a:close/>
              </a:path>
            </a:pathLst>
          </a:custGeom>
          <a:solidFill>
            <a:srgbClr val="575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5909" y="2059449"/>
            <a:ext cx="10591507" cy="8034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746371" y="10589819"/>
            <a:ext cx="1596390" cy="4279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2450" spc="-280" dirty="0">
                <a:solidFill>
                  <a:srgbClr val="525252"/>
                </a:solidFill>
                <a:latin typeface="Arial Black"/>
                <a:cs typeface="Arial Black"/>
              </a:rPr>
              <a:t>PPT</a:t>
            </a:r>
            <a:r>
              <a:rPr sz="2450" spc="-16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35" dirty="0">
                <a:solidFill>
                  <a:srgbClr val="525252"/>
                </a:solidFill>
                <a:latin typeface="Arial Black"/>
                <a:cs typeface="Arial Black"/>
              </a:rPr>
              <a:t>18</a:t>
            </a:r>
            <a:r>
              <a:rPr sz="2450" spc="-16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30" dirty="0">
                <a:solidFill>
                  <a:srgbClr val="525252"/>
                </a:solidFill>
                <a:latin typeface="Arial Black"/>
                <a:cs typeface="Arial Black"/>
              </a:rPr>
              <a:t>-</a:t>
            </a:r>
            <a:r>
              <a:rPr sz="2450" spc="-52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20" dirty="0">
                <a:solidFill>
                  <a:srgbClr val="525252"/>
                </a:solidFill>
                <a:latin typeface="Arial Black"/>
                <a:cs typeface="Arial Black"/>
              </a:rPr>
              <a:t>22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51650" y="1844675"/>
            <a:ext cx="936879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i-IN" sz="4800" dirty="0"/>
              <a:t>वायुमार्ग खुला रखें</a:t>
            </a:r>
            <a:endParaRPr sz="4450" dirty="0"/>
          </a:p>
        </p:txBody>
      </p:sp>
      <p:sp>
        <p:nvSpPr>
          <p:cNvPr id="6" name="object 6"/>
          <p:cNvSpPr/>
          <p:nvPr/>
        </p:nvSpPr>
        <p:spPr>
          <a:xfrm>
            <a:off x="17098117" y="10616679"/>
            <a:ext cx="2493645" cy="666115"/>
          </a:xfrm>
          <a:custGeom>
            <a:avLst/>
            <a:gdLst/>
            <a:ahLst/>
            <a:cxnLst/>
            <a:rect l="l" t="t" r="r" b="b"/>
            <a:pathLst>
              <a:path w="2493644" h="666115">
                <a:moveTo>
                  <a:pt x="2493641" y="0"/>
                </a:moveTo>
                <a:lnTo>
                  <a:pt x="0" y="0"/>
                </a:lnTo>
                <a:lnTo>
                  <a:pt x="0" y="665801"/>
                </a:lnTo>
                <a:lnTo>
                  <a:pt x="2493641" y="665801"/>
                </a:lnTo>
                <a:lnTo>
                  <a:pt x="24936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58621" y="11282481"/>
            <a:ext cx="1550035" cy="26670"/>
          </a:xfrm>
          <a:custGeom>
            <a:avLst/>
            <a:gdLst/>
            <a:ahLst/>
            <a:cxnLst/>
            <a:rect l="l" t="t" r="r" b="b"/>
            <a:pathLst>
              <a:path w="1550034" h="26670">
                <a:moveTo>
                  <a:pt x="0" y="26074"/>
                </a:moveTo>
                <a:lnTo>
                  <a:pt x="1549691" y="26074"/>
                </a:lnTo>
                <a:lnTo>
                  <a:pt x="1549691" y="0"/>
                </a:lnTo>
                <a:lnTo>
                  <a:pt x="0" y="0"/>
                </a:lnTo>
                <a:lnTo>
                  <a:pt x="0" y="26074"/>
                </a:lnTo>
                <a:close/>
              </a:path>
            </a:pathLst>
          </a:custGeom>
          <a:solidFill>
            <a:srgbClr val="575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82103" y="2653433"/>
            <a:ext cx="13311333" cy="754265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746371" y="10589819"/>
            <a:ext cx="1596390" cy="4279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2450" spc="-280" dirty="0">
                <a:solidFill>
                  <a:srgbClr val="525252"/>
                </a:solidFill>
                <a:latin typeface="Arial Black"/>
                <a:cs typeface="Arial Black"/>
              </a:rPr>
              <a:t>PPT</a:t>
            </a:r>
            <a:r>
              <a:rPr sz="2450" spc="-16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35" dirty="0">
                <a:solidFill>
                  <a:srgbClr val="525252"/>
                </a:solidFill>
                <a:latin typeface="Arial Black"/>
                <a:cs typeface="Arial Black"/>
              </a:rPr>
              <a:t>18</a:t>
            </a:r>
            <a:r>
              <a:rPr sz="2450" spc="-16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30" dirty="0">
                <a:solidFill>
                  <a:srgbClr val="525252"/>
                </a:solidFill>
                <a:latin typeface="Arial Black"/>
                <a:cs typeface="Arial Black"/>
              </a:rPr>
              <a:t>-</a:t>
            </a:r>
            <a:r>
              <a:rPr sz="2450" spc="-52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20" dirty="0">
                <a:solidFill>
                  <a:srgbClr val="525252"/>
                </a:solidFill>
                <a:latin typeface="Arial Black"/>
                <a:cs typeface="Arial Black"/>
              </a:rPr>
              <a:t>23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22850" y="1235075"/>
            <a:ext cx="936879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i-IN" sz="4800" dirty="0">
                <a:solidFill>
                  <a:schemeClr val="tx1"/>
                </a:solidFill>
              </a:rPr>
              <a:t>नवजात शिशु के मुँह और नाक को चूसें</a:t>
            </a:r>
            <a:endParaRPr sz="4450" dirty="0">
              <a:solidFill>
                <a:schemeClr val="tx1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098117" y="10616679"/>
            <a:ext cx="2493645" cy="666115"/>
          </a:xfrm>
          <a:custGeom>
            <a:avLst/>
            <a:gdLst/>
            <a:ahLst/>
            <a:cxnLst/>
            <a:rect l="l" t="t" r="r" b="b"/>
            <a:pathLst>
              <a:path w="2493644" h="666115">
                <a:moveTo>
                  <a:pt x="2493641" y="0"/>
                </a:moveTo>
                <a:lnTo>
                  <a:pt x="0" y="0"/>
                </a:lnTo>
                <a:lnTo>
                  <a:pt x="0" y="665801"/>
                </a:lnTo>
                <a:lnTo>
                  <a:pt x="2493641" y="665801"/>
                </a:lnTo>
                <a:lnTo>
                  <a:pt x="24936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58621" y="11282481"/>
            <a:ext cx="1550035" cy="26670"/>
          </a:xfrm>
          <a:custGeom>
            <a:avLst/>
            <a:gdLst/>
            <a:ahLst/>
            <a:cxnLst/>
            <a:rect l="l" t="t" r="r" b="b"/>
            <a:pathLst>
              <a:path w="1550034" h="26670">
                <a:moveTo>
                  <a:pt x="0" y="26074"/>
                </a:moveTo>
                <a:lnTo>
                  <a:pt x="1549691" y="26074"/>
                </a:lnTo>
                <a:lnTo>
                  <a:pt x="1549691" y="0"/>
                </a:lnTo>
                <a:lnTo>
                  <a:pt x="0" y="0"/>
                </a:lnTo>
                <a:lnTo>
                  <a:pt x="0" y="26074"/>
                </a:lnTo>
                <a:close/>
              </a:path>
            </a:pathLst>
          </a:custGeom>
          <a:solidFill>
            <a:srgbClr val="575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63833" y="2836038"/>
            <a:ext cx="10240624" cy="762198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746371" y="10589819"/>
            <a:ext cx="1596390" cy="4279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2450" spc="-280" dirty="0">
                <a:solidFill>
                  <a:srgbClr val="525252"/>
                </a:solidFill>
                <a:latin typeface="Arial Black"/>
                <a:cs typeface="Arial Black"/>
              </a:rPr>
              <a:t>PPT</a:t>
            </a:r>
            <a:r>
              <a:rPr sz="2450" spc="-16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35" dirty="0">
                <a:solidFill>
                  <a:srgbClr val="525252"/>
                </a:solidFill>
                <a:latin typeface="Arial Black"/>
                <a:cs typeface="Arial Black"/>
              </a:rPr>
              <a:t>18</a:t>
            </a:r>
            <a:r>
              <a:rPr sz="2450" spc="-16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30" dirty="0">
                <a:solidFill>
                  <a:srgbClr val="525252"/>
                </a:solidFill>
                <a:latin typeface="Arial Black"/>
                <a:cs typeface="Arial Black"/>
              </a:rPr>
              <a:t>-</a:t>
            </a:r>
            <a:r>
              <a:rPr sz="2450" spc="-52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20" dirty="0">
                <a:solidFill>
                  <a:srgbClr val="525252"/>
                </a:solidFill>
                <a:latin typeface="Arial Black"/>
                <a:cs typeface="Arial Black"/>
              </a:rPr>
              <a:t>24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65650" y="1311581"/>
            <a:ext cx="936879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i-IN" sz="4800" dirty="0">
                <a:solidFill>
                  <a:schemeClr val="tx1"/>
                </a:solidFill>
              </a:rPr>
              <a:t>नवजात शिशु की स्थिति गर्भनाल काटने की तैयारी में</a:t>
            </a:r>
            <a:endParaRPr sz="4450" dirty="0">
              <a:solidFill>
                <a:schemeClr val="tx1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098117" y="10616679"/>
            <a:ext cx="2493645" cy="666115"/>
          </a:xfrm>
          <a:custGeom>
            <a:avLst/>
            <a:gdLst/>
            <a:ahLst/>
            <a:cxnLst/>
            <a:rect l="l" t="t" r="r" b="b"/>
            <a:pathLst>
              <a:path w="2493644" h="666115">
                <a:moveTo>
                  <a:pt x="2493641" y="0"/>
                </a:moveTo>
                <a:lnTo>
                  <a:pt x="0" y="0"/>
                </a:lnTo>
                <a:lnTo>
                  <a:pt x="0" y="665801"/>
                </a:lnTo>
                <a:lnTo>
                  <a:pt x="2493641" y="665801"/>
                </a:lnTo>
                <a:lnTo>
                  <a:pt x="24936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pc="-95" dirty="0"/>
              <a:t>MFR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58621" y="11282481"/>
            <a:ext cx="1550035" cy="26670"/>
          </a:xfrm>
          <a:custGeom>
            <a:avLst/>
            <a:gdLst/>
            <a:ahLst/>
            <a:cxnLst/>
            <a:rect l="l" t="t" r="r" b="b"/>
            <a:pathLst>
              <a:path w="1550034" h="26670">
                <a:moveTo>
                  <a:pt x="0" y="26074"/>
                </a:moveTo>
                <a:lnTo>
                  <a:pt x="1549691" y="26074"/>
                </a:lnTo>
                <a:lnTo>
                  <a:pt x="1549691" y="0"/>
                </a:lnTo>
                <a:lnTo>
                  <a:pt x="0" y="0"/>
                </a:lnTo>
                <a:lnTo>
                  <a:pt x="0" y="26074"/>
                </a:lnTo>
                <a:close/>
              </a:path>
            </a:pathLst>
          </a:custGeom>
          <a:solidFill>
            <a:srgbClr val="575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746371" y="10589819"/>
            <a:ext cx="1596390" cy="4279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2450" spc="-280" dirty="0">
                <a:solidFill>
                  <a:srgbClr val="525252"/>
                </a:solidFill>
                <a:latin typeface="Arial Black"/>
                <a:cs typeface="Arial Black"/>
              </a:rPr>
              <a:t>PPT</a:t>
            </a:r>
            <a:r>
              <a:rPr sz="2450" spc="-16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35" dirty="0">
                <a:solidFill>
                  <a:srgbClr val="525252"/>
                </a:solidFill>
                <a:latin typeface="Arial Black"/>
                <a:cs typeface="Arial Black"/>
              </a:rPr>
              <a:t>18</a:t>
            </a:r>
            <a:r>
              <a:rPr sz="2450" spc="-16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30" dirty="0">
                <a:solidFill>
                  <a:srgbClr val="525252"/>
                </a:solidFill>
                <a:latin typeface="Arial Black"/>
                <a:cs typeface="Arial Black"/>
              </a:rPr>
              <a:t>-</a:t>
            </a:r>
            <a:r>
              <a:rPr sz="2450" spc="-52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20" dirty="0">
                <a:solidFill>
                  <a:srgbClr val="525252"/>
                </a:solidFill>
                <a:latin typeface="Arial Black"/>
                <a:cs typeface="Arial Black"/>
              </a:rPr>
              <a:t>25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68068" y="3193904"/>
            <a:ext cx="3379470" cy="22281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  <a:tabLst>
                <a:tab pos="1686560" algn="l"/>
              </a:tabLst>
            </a:pPr>
            <a:r>
              <a:rPr lang="hi-IN" sz="3600" dirty="0"/>
              <a:t>पहला क्लैंप नवजात शिशु की नाभि से 25 सेमी दूर रखें</a:t>
            </a:r>
            <a:endParaRPr sz="3450" dirty="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002025" y="2229703"/>
            <a:ext cx="3753485" cy="27821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51484">
              <a:lnSpc>
                <a:spcPct val="100400"/>
              </a:lnSpc>
              <a:spcBef>
                <a:spcPts val="95"/>
              </a:spcBef>
            </a:pPr>
            <a:r>
              <a:rPr lang="hi-IN" sz="3600" dirty="0"/>
              <a:t>पहले क्लैंप से 8 सेमी दूर दूसरा क्लैंप नवजात शिशु की तरफ लगाएँ</a:t>
            </a:r>
            <a:endParaRPr sz="3450" dirty="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667397" y="878917"/>
            <a:ext cx="10008870" cy="9951720"/>
            <a:chOff x="4667397" y="878917"/>
            <a:chExt cx="10008870" cy="995172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2416" y="878917"/>
              <a:ext cx="6886825" cy="995163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667390" y="2664847"/>
              <a:ext cx="10008870" cy="4048760"/>
            </a:xfrm>
            <a:custGeom>
              <a:avLst/>
              <a:gdLst/>
              <a:ahLst/>
              <a:cxnLst/>
              <a:rect l="l" t="t" r="r" b="b"/>
              <a:pathLst>
                <a:path w="10008869" h="4048759">
                  <a:moveTo>
                    <a:pt x="4943729" y="4030446"/>
                  </a:moveTo>
                  <a:lnTo>
                    <a:pt x="4923523" y="4008564"/>
                  </a:lnTo>
                  <a:lnTo>
                    <a:pt x="4824666" y="3901452"/>
                  </a:lnTo>
                  <a:lnTo>
                    <a:pt x="4806099" y="3950411"/>
                  </a:lnTo>
                  <a:lnTo>
                    <a:pt x="18529" y="2135848"/>
                  </a:lnTo>
                  <a:lnTo>
                    <a:pt x="0" y="2184857"/>
                  </a:lnTo>
                  <a:lnTo>
                    <a:pt x="4787544" y="3999293"/>
                  </a:lnTo>
                  <a:lnTo>
                    <a:pt x="4768964" y="4048252"/>
                  </a:lnTo>
                  <a:lnTo>
                    <a:pt x="4943729" y="4030446"/>
                  </a:lnTo>
                  <a:close/>
                </a:path>
                <a:path w="10008869" h="4048759">
                  <a:moveTo>
                    <a:pt x="10008603" y="44602"/>
                  </a:moveTo>
                  <a:lnTo>
                    <a:pt x="9981159" y="0"/>
                  </a:lnTo>
                  <a:lnTo>
                    <a:pt x="5092725" y="3008693"/>
                  </a:lnTo>
                  <a:lnTo>
                    <a:pt x="5065293" y="2964091"/>
                  </a:lnTo>
                  <a:lnTo>
                    <a:pt x="4972621" y="3113303"/>
                  </a:lnTo>
                  <a:lnTo>
                    <a:pt x="5147589" y="3097911"/>
                  </a:lnTo>
                  <a:lnTo>
                    <a:pt x="5128590" y="3067024"/>
                  </a:lnTo>
                  <a:lnTo>
                    <a:pt x="5120157" y="3053296"/>
                  </a:lnTo>
                  <a:lnTo>
                    <a:pt x="10008603" y="446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590733" y="5271148"/>
              <a:ext cx="2040889" cy="2040889"/>
            </a:xfrm>
            <a:custGeom>
              <a:avLst/>
              <a:gdLst/>
              <a:ahLst/>
              <a:cxnLst/>
              <a:rect l="l" t="t" r="r" b="b"/>
              <a:pathLst>
                <a:path w="2040890" h="2040890">
                  <a:moveTo>
                    <a:pt x="0" y="1020283"/>
                  </a:moveTo>
                  <a:lnTo>
                    <a:pt x="1110" y="972257"/>
                  </a:lnTo>
                  <a:lnTo>
                    <a:pt x="4409" y="924803"/>
                  </a:lnTo>
                  <a:lnTo>
                    <a:pt x="9848" y="877968"/>
                  </a:lnTo>
                  <a:lnTo>
                    <a:pt x="17378" y="831803"/>
                  </a:lnTo>
                  <a:lnTo>
                    <a:pt x="26949" y="786356"/>
                  </a:lnTo>
                  <a:lnTo>
                    <a:pt x="38512" y="741676"/>
                  </a:lnTo>
                  <a:lnTo>
                    <a:pt x="52020" y="697813"/>
                  </a:lnTo>
                  <a:lnTo>
                    <a:pt x="67422" y="654814"/>
                  </a:lnTo>
                  <a:lnTo>
                    <a:pt x="84669" y="612730"/>
                  </a:lnTo>
                  <a:lnTo>
                    <a:pt x="103713" y="571609"/>
                  </a:lnTo>
                  <a:lnTo>
                    <a:pt x="124505" y="531500"/>
                  </a:lnTo>
                  <a:lnTo>
                    <a:pt x="146995" y="492453"/>
                  </a:lnTo>
                  <a:lnTo>
                    <a:pt x="171135" y="454516"/>
                  </a:lnTo>
                  <a:lnTo>
                    <a:pt x="196876" y="417738"/>
                  </a:lnTo>
                  <a:lnTo>
                    <a:pt x="224168" y="382168"/>
                  </a:lnTo>
                  <a:lnTo>
                    <a:pt x="252962" y="347856"/>
                  </a:lnTo>
                  <a:lnTo>
                    <a:pt x="283211" y="314849"/>
                  </a:lnTo>
                  <a:lnTo>
                    <a:pt x="314864" y="283199"/>
                  </a:lnTo>
                  <a:lnTo>
                    <a:pt x="347872" y="252952"/>
                  </a:lnTo>
                  <a:lnTo>
                    <a:pt x="382187" y="224159"/>
                  </a:lnTo>
                  <a:lnTo>
                    <a:pt x="417760" y="196869"/>
                  </a:lnTo>
                  <a:lnTo>
                    <a:pt x="454542" y="171130"/>
                  </a:lnTo>
                  <a:lnTo>
                    <a:pt x="492483" y="146991"/>
                  </a:lnTo>
                  <a:lnTo>
                    <a:pt x="531534" y="124502"/>
                  </a:lnTo>
                  <a:lnTo>
                    <a:pt x="571647" y="103711"/>
                  </a:lnTo>
                  <a:lnTo>
                    <a:pt x="612773" y="84667"/>
                  </a:lnTo>
                  <a:lnTo>
                    <a:pt x="654862" y="67420"/>
                  </a:lnTo>
                  <a:lnTo>
                    <a:pt x="697866" y="52019"/>
                  </a:lnTo>
                  <a:lnTo>
                    <a:pt x="741736" y="38512"/>
                  </a:lnTo>
                  <a:lnTo>
                    <a:pt x="786422" y="26948"/>
                  </a:lnTo>
                  <a:lnTo>
                    <a:pt x="831876" y="17378"/>
                  </a:lnTo>
                  <a:lnTo>
                    <a:pt x="878048" y="9848"/>
                  </a:lnTo>
                  <a:lnTo>
                    <a:pt x="924890" y="4409"/>
                  </a:lnTo>
                  <a:lnTo>
                    <a:pt x="972353" y="1110"/>
                  </a:lnTo>
                  <a:lnTo>
                    <a:pt x="1020387" y="0"/>
                  </a:lnTo>
                  <a:lnTo>
                    <a:pt x="1068413" y="1110"/>
                  </a:lnTo>
                  <a:lnTo>
                    <a:pt x="1115867" y="4409"/>
                  </a:lnTo>
                  <a:lnTo>
                    <a:pt x="1162701" y="9848"/>
                  </a:lnTo>
                  <a:lnTo>
                    <a:pt x="1208867" y="17378"/>
                  </a:lnTo>
                  <a:lnTo>
                    <a:pt x="1254314" y="26948"/>
                  </a:lnTo>
                  <a:lnTo>
                    <a:pt x="1298993" y="38512"/>
                  </a:lnTo>
                  <a:lnTo>
                    <a:pt x="1342857" y="52019"/>
                  </a:lnTo>
                  <a:lnTo>
                    <a:pt x="1385855" y="67420"/>
                  </a:lnTo>
                  <a:lnTo>
                    <a:pt x="1427940" y="84667"/>
                  </a:lnTo>
                  <a:lnTo>
                    <a:pt x="1469061" y="103711"/>
                  </a:lnTo>
                  <a:lnTo>
                    <a:pt x="1509170" y="124502"/>
                  </a:lnTo>
                  <a:lnTo>
                    <a:pt x="1548217" y="146991"/>
                  </a:lnTo>
                  <a:lnTo>
                    <a:pt x="1586154" y="171130"/>
                  </a:lnTo>
                  <a:lnTo>
                    <a:pt x="1622932" y="196869"/>
                  </a:lnTo>
                  <a:lnTo>
                    <a:pt x="1658502" y="224159"/>
                  </a:lnTo>
                  <a:lnTo>
                    <a:pt x="1692814" y="252952"/>
                  </a:lnTo>
                  <a:lnTo>
                    <a:pt x="1725820" y="283199"/>
                  </a:lnTo>
                  <a:lnTo>
                    <a:pt x="1757471" y="314849"/>
                  </a:lnTo>
                  <a:lnTo>
                    <a:pt x="1787717" y="347856"/>
                  </a:lnTo>
                  <a:lnTo>
                    <a:pt x="1816510" y="382168"/>
                  </a:lnTo>
                  <a:lnTo>
                    <a:pt x="1843801" y="417738"/>
                  </a:lnTo>
                  <a:lnTo>
                    <a:pt x="1869540" y="454516"/>
                  </a:lnTo>
                  <a:lnTo>
                    <a:pt x="1893679" y="492453"/>
                  </a:lnTo>
                  <a:lnTo>
                    <a:pt x="1916168" y="531500"/>
                  </a:lnTo>
                  <a:lnTo>
                    <a:pt x="1936959" y="571609"/>
                  </a:lnTo>
                  <a:lnTo>
                    <a:pt x="1956003" y="612730"/>
                  </a:lnTo>
                  <a:lnTo>
                    <a:pt x="1973250" y="654814"/>
                  </a:lnTo>
                  <a:lnTo>
                    <a:pt x="1988651" y="697813"/>
                  </a:lnTo>
                  <a:lnTo>
                    <a:pt x="2002158" y="741676"/>
                  </a:lnTo>
                  <a:lnTo>
                    <a:pt x="2013721" y="786356"/>
                  </a:lnTo>
                  <a:lnTo>
                    <a:pt x="2023292" y="831803"/>
                  </a:lnTo>
                  <a:lnTo>
                    <a:pt x="2030822" y="877968"/>
                  </a:lnTo>
                  <a:lnTo>
                    <a:pt x="2036260" y="924803"/>
                  </a:lnTo>
                  <a:lnTo>
                    <a:pt x="2039560" y="972257"/>
                  </a:lnTo>
                  <a:lnTo>
                    <a:pt x="2040670" y="1020283"/>
                  </a:lnTo>
                  <a:lnTo>
                    <a:pt x="2039560" y="1068317"/>
                  </a:lnTo>
                  <a:lnTo>
                    <a:pt x="2036260" y="1115779"/>
                  </a:lnTo>
                  <a:lnTo>
                    <a:pt x="2030822" y="1162621"/>
                  </a:lnTo>
                  <a:lnTo>
                    <a:pt x="2023292" y="1208794"/>
                  </a:lnTo>
                  <a:lnTo>
                    <a:pt x="2013721" y="1254248"/>
                  </a:lnTo>
                  <a:lnTo>
                    <a:pt x="2002158" y="1298934"/>
                  </a:lnTo>
                  <a:lnTo>
                    <a:pt x="1988651" y="1342803"/>
                  </a:lnTo>
                  <a:lnTo>
                    <a:pt x="1973250" y="1385807"/>
                  </a:lnTo>
                  <a:lnTo>
                    <a:pt x="1956003" y="1427897"/>
                  </a:lnTo>
                  <a:lnTo>
                    <a:pt x="1936959" y="1469023"/>
                  </a:lnTo>
                  <a:lnTo>
                    <a:pt x="1916168" y="1509136"/>
                  </a:lnTo>
                  <a:lnTo>
                    <a:pt x="1893679" y="1548187"/>
                  </a:lnTo>
                  <a:lnTo>
                    <a:pt x="1869540" y="1586128"/>
                  </a:lnTo>
                  <a:lnTo>
                    <a:pt x="1843801" y="1622910"/>
                  </a:lnTo>
                  <a:lnTo>
                    <a:pt x="1816510" y="1658482"/>
                  </a:lnTo>
                  <a:lnTo>
                    <a:pt x="1787717" y="1692798"/>
                  </a:lnTo>
                  <a:lnTo>
                    <a:pt x="1757471" y="1725806"/>
                  </a:lnTo>
                  <a:lnTo>
                    <a:pt x="1725820" y="1757459"/>
                  </a:lnTo>
                  <a:lnTo>
                    <a:pt x="1692814" y="1787707"/>
                  </a:lnTo>
                  <a:lnTo>
                    <a:pt x="1658502" y="1816502"/>
                  </a:lnTo>
                  <a:lnTo>
                    <a:pt x="1622932" y="1843794"/>
                  </a:lnTo>
                  <a:lnTo>
                    <a:pt x="1586154" y="1869535"/>
                  </a:lnTo>
                  <a:lnTo>
                    <a:pt x="1548217" y="1893675"/>
                  </a:lnTo>
                  <a:lnTo>
                    <a:pt x="1509170" y="1916165"/>
                  </a:lnTo>
                  <a:lnTo>
                    <a:pt x="1469061" y="1936957"/>
                  </a:lnTo>
                  <a:lnTo>
                    <a:pt x="1427940" y="1956001"/>
                  </a:lnTo>
                  <a:lnTo>
                    <a:pt x="1385855" y="1973248"/>
                  </a:lnTo>
                  <a:lnTo>
                    <a:pt x="1342857" y="1988650"/>
                  </a:lnTo>
                  <a:lnTo>
                    <a:pt x="1298993" y="2002157"/>
                  </a:lnTo>
                  <a:lnTo>
                    <a:pt x="1254314" y="2013721"/>
                  </a:lnTo>
                  <a:lnTo>
                    <a:pt x="1208867" y="2023292"/>
                  </a:lnTo>
                  <a:lnTo>
                    <a:pt x="1162701" y="2030822"/>
                  </a:lnTo>
                  <a:lnTo>
                    <a:pt x="1115867" y="2036260"/>
                  </a:lnTo>
                  <a:lnTo>
                    <a:pt x="1068413" y="2039560"/>
                  </a:lnTo>
                  <a:lnTo>
                    <a:pt x="1020387" y="2040670"/>
                  </a:lnTo>
                  <a:lnTo>
                    <a:pt x="972353" y="2039560"/>
                  </a:lnTo>
                  <a:lnTo>
                    <a:pt x="924890" y="2036260"/>
                  </a:lnTo>
                  <a:lnTo>
                    <a:pt x="878048" y="2030822"/>
                  </a:lnTo>
                  <a:lnTo>
                    <a:pt x="831876" y="2023292"/>
                  </a:lnTo>
                  <a:lnTo>
                    <a:pt x="786422" y="2013721"/>
                  </a:lnTo>
                  <a:lnTo>
                    <a:pt x="741736" y="2002157"/>
                  </a:lnTo>
                  <a:lnTo>
                    <a:pt x="697866" y="1988650"/>
                  </a:lnTo>
                  <a:lnTo>
                    <a:pt x="654862" y="1973248"/>
                  </a:lnTo>
                  <a:lnTo>
                    <a:pt x="612773" y="1956001"/>
                  </a:lnTo>
                  <a:lnTo>
                    <a:pt x="571647" y="1936957"/>
                  </a:lnTo>
                  <a:lnTo>
                    <a:pt x="531534" y="1916165"/>
                  </a:lnTo>
                  <a:lnTo>
                    <a:pt x="492483" y="1893675"/>
                  </a:lnTo>
                  <a:lnTo>
                    <a:pt x="454542" y="1869535"/>
                  </a:lnTo>
                  <a:lnTo>
                    <a:pt x="417760" y="1843794"/>
                  </a:lnTo>
                  <a:lnTo>
                    <a:pt x="382187" y="1816502"/>
                  </a:lnTo>
                  <a:lnTo>
                    <a:pt x="347872" y="1787707"/>
                  </a:lnTo>
                  <a:lnTo>
                    <a:pt x="314864" y="1757459"/>
                  </a:lnTo>
                  <a:lnTo>
                    <a:pt x="283211" y="1725806"/>
                  </a:lnTo>
                  <a:lnTo>
                    <a:pt x="252962" y="1692798"/>
                  </a:lnTo>
                  <a:lnTo>
                    <a:pt x="224168" y="1658482"/>
                  </a:lnTo>
                  <a:lnTo>
                    <a:pt x="196876" y="1622910"/>
                  </a:lnTo>
                  <a:lnTo>
                    <a:pt x="171135" y="1586128"/>
                  </a:lnTo>
                  <a:lnTo>
                    <a:pt x="146995" y="1548187"/>
                  </a:lnTo>
                  <a:lnTo>
                    <a:pt x="124505" y="1509136"/>
                  </a:lnTo>
                  <a:lnTo>
                    <a:pt x="103713" y="1469023"/>
                  </a:lnTo>
                  <a:lnTo>
                    <a:pt x="84669" y="1427897"/>
                  </a:lnTo>
                  <a:lnTo>
                    <a:pt x="67422" y="1385807"/>
                  </a:lnTo>
                  <a:lnTo>
                    <a:pt x="52020" y="1342803"/>
                  </a:lnTo>
                  <a:lnTo>
                    <a:pt x="38512" y="1298934"/>
                  </a:lnTo>
                  <a:lnTo>
                    <a:pt x="26949" y="1254248"/>
                  </a:lnTo>
                  <a:lnTo>
                    <a:pt x="17378" y="1208794"/>
                  </a:lnTo>
                  <a:lnTo>
                    <a:pt x="9848" y="1162621"/>
                  </a:lnTo>
                  <a:lnTo>
                    <a:pt x="4409" y="1115779"/>
                  </a:lnTo>
                  <a:lnTo>
                    <a:pt x="1110" y="1068317"/>
                  </a:lnTo>
                  <a:lnTo>
                    <a:pt x="0" y="1020283"/>
                  </a:lnTo>
                  <a:close/>
                </a:path>
              </a:pathLst>
            </a:custGeom>
            <a:ln w="83767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77448" y="2289103"/>
            <a:ext cx="936879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i-IN" sz="4800" dirty="0">
                <a:solidFill>
                  <a:schemeClr val="tx1"/>
                </a:solidFill>
              </a:rPr>
              <a:t>गर्भनाल काटना</a:t>
            </a:r>
            <a:endParaRPr sz="4450" dirty="0">
              <a:solidFill>
                <a:schemeClr val="tx1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098117" y="10616679"/>
            <a:ext cx="2493645" cy="666115"/>
          </a:xfrm>
          <a:custGeom>
            <a:avLst/>
            <a:gdLst/>
            <a:ahLst/>
            <a:cxnLst/>
            <a:rect l="l" t="t" r="r" b="b"/>
            <a:pathLst>
              <a:path w="2493644" h="666115">
                <a:moveTo>
                  <a:pt x="2493641" y="0"/>
                </a:moveTo>
                <a:lnTo>
                  <a:pt x="0" y="0"/>
                </a:lnTo>
                <a:lnTo>
                  <a:pt x="0" y="665801"/>
                </a:lnTo>
                <a:lnTo>
                  <a:pt x="2493641" y="665801"/>
                </a:lnTo>
                <a:lnTo>
                  <a:pt x="24936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77956" y="1788018"/>
            <a:ext cx="15137130" cy="956944"/>
            <a:chOff x="1777956" y="1788018"/>
            <a:chExt cx="15137130" cy="95694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23707" y="1836901"/>
              <a:ext cx="14990754" cy="7509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7956" y="1788018"/>
              <a:ext cx="7941747" cy="95681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000776" y="1913763"/>
            <a:ext cx="14827250" cy="549509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6515" rIns="0" bIns="0" rtlCol="0">
            <a:spAutoFit/>
          </a:bodyPr>
          <a:lstStyle/>
          <a:p>
            <a:pPr marL="535305" indent="-471170">
              <a:lnSpc>
                <a:spcPct val="100000"/>
              </a:lnSpc>
              <a:spcBef>
                <a:spcPts val="445"/>
              </a:spcBef>
              <a:buClr>
                <a:srgbClr val="00AFEF"/>
              </a:buClr>
              <a:buFont typeface="Wingdings"/>
              <a:buChar char=""/>
              <a:tabLst>
                <a:tab pos="535305" algn="l"/>
              </a:tabLst>
            </a:pPr>
            <a:r>
              <a:rPr lang="hi-IN" sz="3200" dirty="0">
                <a:solidFill>
                  <a:srgbClr val="00B0F0"/>
                </a:solidFill>
              </a:rPr>
              <a:t>डिलीवरी का सही समय नोट करें</a:t>
            </a:r>
            <a:endParaRPr sz="2950" dirty="0">
              <a:solidFill>
                <a:srgbClr val="00B0F0"/>
              </a:solidFill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777956" y="4336213"/>
            <a:ext cx="15137130" cy="956944"/>
            <a:chOff x="1777956" y="4336213"/>
            <a:chExt cx="15137130" cy="956944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23707" y="4385067"/>
              <a:ext cx="14990754" cy="76095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7956" y="4336213"/>
              <a:ext cx="8191792" cy="95681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000776" y="4461853"/>
            <a:ext cx="14827250" cy="550151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535305" indent="-471170">
              <a:lnSpc>
                <a:spcPct val="100000"/>
              </a:lnSpc>
              <a:spcBef>
                <a:spcPts val="450"/>
              </a:spcBef>
              <a:buFont typeface="Wingdings"/>
              <a:buChar char=""/>
              <a:tabLst>
                <a:tab pos="535305" algn="l"/>
              </a:tabLst>
            </a:pPr>
            <a:r>
              <a:rPr lang="hi-IN" sz="3200" dirty="0">
                <a:solidFill>
                  <a:schemeClr val="accent6">
                    <a:lumMod val="75000"/>
                  </a:schemeClr>
                </a:solidFill>
              </a:rPr>
              <a:t>बच्चे को स्थिति में रखें, सुखाएं और लपेटें</a:t>
            </a:r>
            <a:endParaRPr sz="2950" dirty="0">
              <a:solidFill>
                <a:schemeClr val="accent6">
                  <a:lumMod val="75000"/>
                </a:schemeClr>
              </a:solidFill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761621" y="6591631"/>
            <a:ext cx="15153005" cy="1409700"/>
            <a:chOff x="1761621" y="6591631"/>
            <a:chExt cx="15153005" cy="140970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23707" y="6639350"/>
              <a:ext cx="14990754" cy="121821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61621" y="6591631"/>
              <a:ext cx="11936181" cy="1409171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000776" y="6716424"/>
            <a:ext cx="14827250" cy="1045543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64135" marR="3434715" indent="471170">
              <a:lnSpc>
                <a:spcPct val="100600"/>
              </a:lnSpc>
              <a:spcBef>
                <a:spcPts val="430"/>
              </a:spcBef>
              <a:buFont typeface="Wingdings"/>
              <a:buChar char=""/>
              <a:tabLst>
                <a:tab pos="535305" algn="l"/>
              </a:tabLst>
            </a:pPr>
            <a:r>
              <a:rPr lang="hi-IN" sz="3200" dirty="0"/>
              <a:t>नवजात शिशु की सांस लेने की क्षमता और अन्य विवरणों का आकलन करें। </a:t>
            </a:r>
            <a:r>
              <a:rPr lang="en-IN" sz="3200" dirty="0"/>
              <a:t>APGAR</a:t>
            </a:r>
            <a:r>
              <a:rPr lang="hi-IN" sz="3200" dirty="0"/>
              <a:t> स्कोर भरें</a:t>
            </a:r>
            <a:endParaRPr sz="2950" dirty="0">
              <a:latin typeface="Arial MT"/>
              <a:cs typeface="Arial M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pc="-95" dirty="0"/>
              <a:t>MFR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050" y="7146"/>
            <a:ext cx="2813050" cy="17685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6"/>
            <a:ext cx="2889891" cy="182026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753" y="215320"/>
            <a:ext cx="7833297" cy="1001241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137650" y="1644766"/>
            <a:ext cx="10646703" cy="8099425"/>
            <a:chOff x="12744743" y="1644766"/>
            <a:chExt cx="7039609" cy="80994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58551" y="1682459"/>
              <a:ext cx="7025780" cy="806112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44743" y="1644766"/>
              <a:ext cx="6624928" cy="762008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835734" y="1759108"/>
              <a:ext cx="6862445" cy="7898130"/>
            </a:xfrm>
            <a:custGeom>
              <a:avLst/>
              <a:gdLst/>
              <a:ahLst/>
              <a:cxnLst/>
              <a:rect l="l" t="t" r="r" b="b"/>
              <a:pathLst>
                <a:path w="6862444" h="7898130">
                  <a:moveTo>
                    <a:pt x="6862408" y="0"/>
                  </a:moveTo>
                  <a:lnTo>
                    <a:pt x="0" y="0"/>
                  </a:lnTo>
                  <a:lnTo>
                    <a:pt x="0" y="7897769"/>
                  </a:lnTo>
                  <a:lnTo>
                    <a:pt x="6862408" y="7897769"/>
                  </a:lnTo>
                  <a:lnTo>
                    <a:pt x="68624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835734" y="1759108"/>
              <a:ext cx="6862445" cy="7898130"/>
            </a:xfrm>
            <a:custGeom>
              <a:avLst/>
              <a:gdLst/>
              <a:ahLst/>
              <a:cxnLst/>
              <a:rect l="l" t="t" r="r" b="b"/>
              <a:pathLst>
                <a:path w="6862444" h="7898130">
                  <a:moveTo>
                    <a:pt x="0" y="7897769"/>
                  </a:moveTo>
                  <a:lnTo>
                    <a:pt x="6862408" y="7897769"/>
                  </a:lnTo>
                  <a:lnTo>
                    <a:pt x="6862408" y="0"/>
                  </a:lnTo>
                  <a:lnTo>
                    <a:pt x="0" y="0"/>
                  </a:lnTo>
                  <a:lnTo>
                    <a:pt x="0" y="7897769"/>
                  </a:lnTo>
                  <a:close/>
                </a:path>
              </a:pathLst>
            </a:custGeom>
            <a:ln w="20941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0204451" y="4487030"/>
            <a:ext cx="9493728" cy="43204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just">
              <a:lnSpc>
                <a:spcPct val="100000"/>
              </a:lnSpc>
              <a:spcBef>
                <a:spcPts val="45"/>
              </a:spcBef>
            </a:pPr>
            <a:r>
              <a:rPr lang="hi-IN" sz="4000" dirty="0">
                <a:latin typeface="Cambria"/>
                <a:cs typeface="Cambria"/>
              </a:rPr>
              <a:t>कुल स्कोर निम्नलिखित दर्शाता है:</a:t>
            </a: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r>
              <a:rPr lang="hi-IN" sz="4000" dirty="0">
                <a:latin typeface="Cambria"/>
                <a:cs typeface="Cambria"/>
              </a:rPr>
              <a:t>7-10- एक सक्रिय औरऊर्जावान नवजात शिशु को दर्शाता है जिसे नियमित देखभाल की आवश्यकता होती है।</a:t>
            </a: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r>
              <a:rPr lang="hi-IN" sz="4000" dirty="0">
                <a:latin typeface="Cambria"/>
                <a:cs typeface="Cambria"/>
              </a:rPr>
              <a:t>4-6- एक मध्यम अवसादग्रस्त नवजात शिशु को दर्शाता है जिसे ऑक्सीजन और उत्तेजना की आवश्यकता होती है।</a:t>
            </a: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r>
              <a:rPr lang="hi-IN" sz="4000" dirty="0">
                <a:latin typeface="Cambria"/>
                <a:cs typeface="Cambria"/>
              </a:rPr>
              <a:t>0-3- एक गंभीर रूप से अवसादग्रस्त नवजात शिशु को दर्शाता है जिसे तत्काल पुनर्जीवन प्रयासों की आवश्यकता होती है।</a:t>
            </a:r>
            <a:endParaRPr sz="4000" dirty="0">
              <a:latin typeface="Cambria"/>
              <a:cs typeface="Cambri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04451" y="1920875"/>
            <a:ext cx="94937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i-IN" sz="3200" dirty="0"/>
              <a:t>सामान्य रूप से, जन्म के एक मिनट और पांच मिनट बाद स्कोर लिया जाता है। यदि नवजात शिशु सांस नहीं ले रहा है तो </a:t>
            </a:r>
            <a:r>
              <a:rPr lang="en-IN" sz="3200" dirty="0"/>
              <a:t>APGAR</a:t>
            </a:r>
            <a:r>
              <a:rPr lang="hi-IN" sz="3200" dirty="0"/>
              <a:t> स्कोर के लिए पुनर्जीवन रोकना नहीं चाहिए।</a:t>
            </a:r>
            <a:endParaRPr lang="en-IN" sz="3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54564" y="1184885"/>
            <a:ext cx="14313535" cy="7987030"/>
            <a:chOff x="3054564" y="1184885"/>
            <a:chExt cx="14313535" cy="79870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54564" y="1643504"/>
              <a:ext cx="14313495" cy="66236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99548" y="1184885"/>
              <a:ext cx="11423526" cy="798698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31632" y="1720471"/>
              <a:ext cx="14150340" cy="6449060"/>
            </a:xfrm>
            <a:custGeom>
              <a:avLst/>
              <a:gdLst/>
              <a:ahLst/>
              <a:cxnLst/>
              <a:rect l="l" t="t" r="r" b="b"/>
              <a:pathLst>
                <a:path w="14150340" h="6449059">
                  <a:moveTo>
                    <a:pt x="14150145" y="0"/>
                  </a:moveTo>
                  <a:lnTo>
                    <a:pt x="0" y="0"/>
                  </a:lnTo>
                  <a:lnTo>
                    <a:pt x="0" y="6448808"/>
                  </a:lnTo>
                  <a:lnTo>
                    <a:pt x="14150145" y="6448808"/>
                  </a:lnTo>
                  <a:lnTo>
                    <a:pt x="141501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31632" y="1720471"/>
              <a:ext cx="14150340" cy="6449060"/>
            </a:xfrm>
            <a:custGeom>
              <a:avLst/>
              <a:gdLst/>
              <a:ahLst/>
              <a:cxnLst/>
              <a:rect l="l" t="t" r="r" b="b"/>
              <a:pathLst>
                <a:path w="14150340" h="6449059">
                  <a:moveTo>
                    <a:pt x="0" y="6448808"/>
                  </a:moveTo>
                  <a:lnTo>
                    <a:pt x="14150145" y="6448808"/>
                  </a:lnTo>
                  <a:lnTo>
                    <a:pt x="14150145" y="0"/>
                  </a:lnTo>
                  <a:lnTo>
                    <a:pt x="0" y="0"/>
                  </a:lnTo>
                  <a:lnTo>
                    <a:pt x="0" y="6448808"/>
                  </a:lnTo>
                  <a:close/>
                </a:path>
              </a:pathLst>
            </a:custGeom>
            <a:ln w="20941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607861" y="1724838"/>
            <a:ext cx="9200515" cy="592021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-1270" algn="ctr">
              <a:lnSpc>
                <a:spcPct val="100299"/>
              </a:lnSpc>
              <a:spcBef>
                <a:spcPts val="85"/>
              </a:spcBef>
            </a:pPr>
            <a:br>
              <a:rPr lang="en-IN" sz="9600" b="1" dirty="0"/>
            </a:br>
            <a:r>
              <a:rPr lang="hi-IN" sz="9600" b="1" dirty="0"/>
              <a:t>प्लेसेंटा </a:t>
            </a:r>
            <a:br>
              <a:rPr lang="en-IN" sz="9600" b="1" dirty="0"/>
            </a:br>
            <a:r>
              <a:rPr lang="hi-IN" sz="9600" b="1" dirty="0"/>
              <a:t>का </a:t>
            </a:r>
            <a:br>
              <a:rPr lang="en-IN" sz="9600" b="1" dirty="0"/>
            </a:br>
            <a:r>
              <a:rPr lang="hi-IN" sz="9600" b="1" dirty="0"/>
              <a:t>प्रतिपादन</a:t>
            </a:r>
            <a:endParaRPr sz="13650" b="1" dirty="0">
              <a:latin typeface="Arial MT"/>
              <a:cs typeface="Arial M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71547" y="1184885"/>
            <a:ext cx="15478760" cy="7987030"/>
            <a:chOff x="2471547" y="1184885"/>
            <a:chExt cx="15478760" cy="79870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54564" y="1643504"/>
              <a:ext cx="14313495" cy="66236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71547" y="1184885"/>
              <a:ext cx="15478272" cy="798698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31632" y="1720471"/>
              <a:ext cx="14150340" cy="6449060"/>
            </a:xfrm>
            <a:custGeom>
              <a:avLst/>
              <a:gdLst/>
              <a:ahLst/>
              <a:cxnLst/>
              <a:rect l="l" t="t" r="r" b="b"/>
              <a:pathLst>
                <a:path w="14150340" h="6449059">
                  <a:moveTo>
                    <a:pt x="14150145" y="0"/>
                  </a:moveTo>
                  <a:lnTo>
                    <a:pt x="0" y="0"/>
                  </a:lnTo>
                  <a:lnTo>
                    <a:pt x="0" y="6448808"/>
                  </a:lnTo>
                  <a:lnTo>
                    <a:pt x="14150145" y="6448808"/>
                  </a:lnTo>
                  <a:lnTo>
                    <a:pt x="141501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31632" y="1720471"/>
              <a:ext cx="14150340" cy="6449060"/>
            </a:xfrm>
            <a:custGeom>
              <a:avLst/>
              <a:gdLst/>
              <a:ahLst/>
              <a:cxnLst/>
              <a:rect l="l" t="t" r="r" b="b"/>
              <a:pathLst>
                <a:path w="14150340" h="6449059">
                  <a:moveTo>
                    <a:pt x="0" y="6448808"/>
                  </a:moveTo>
                  <a:lnTo>
                    <a:pt x="14150145" y="6448808"/>
                  </a:lnTo>
                  <a:lnTo>
                    <a:pt x="14150145" y="0"/>
                  </a:lnTo>
                  <a:lnTo>
                    <a:pt x="0" y="0"/>
                  </a:lnTo>
                  <a:lnTo>
                    <a:pt x="0" y="6448808"/>
                  </a:lnTo>
                  <a:close/>
                </a:path>
              </a:pathLst>
            </a:custGeom>
            <a:ln w="20941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579860" y="1724838"/>
            <a:ext cx="13254990" cy="592021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5" marR="5080" algn="ctr">
              <a:lnSpc>
                <a:spcPct val="100299"/>
              </a:lnSpc>
              <a:spcBef>
                <a:spcPts val="85"/>
              </a:spcBef>
            </a:pPr>
            <a:br>
              <a:rPr lang="en-IN" sz="9600" b="1" dirty="0"/>
            </a:br>
            <a:r>
              <a:rPr lang="hi-IN" sz="9600" b="1" dirty="0"/>
              <a:t>गर्भावस्था </a:t>
            </a:r>
            <a:br>
              <a:rPr lang="en-IN" sz="9600" b="1" dirty="0"/>
            </a:br>
            <a:r>
              <a:rPr lang="hi-IN" sz="9600" b="1" dirty="0"/>
              <a:t>की </a:t>
            </a:r>
            <a:br>
              <a:rPr lang="en-IN" sz="9600" b="1" dirty="0"/>
            </a:br>
            <a:r>
              <a:rPr lang="hi-IN" sz="9600" b="1" dirty="0"/>
              <a:t>जटिलताएँ</a:t>
            </a:r>
            <a:endParaRPr sz="13650" b="1" dirty="0">
              <a:latin typeface="Arial MT"/>
              <a:cs typeface="Arial M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67562" y="1338179"/>
            <a:ext cx="12148820" cy="2510155"/>
            <a:chOff x="2667562" y="1338179"/>
            <a:chExt cx="12148820" cy="25101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61055" y="1411030"/>
              <a:ext cx="11955046" cy="2437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7562" y="1338179"/>
              <a:ext cx="9100246" cy="223846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8339" y="1488436"/>
            <a:ext cx="11791950" cy="1769715"/>
          </a:xfrm>
          <a:prstGeom prst="rect">
            <a:avLst/>
          </a:prstGeom>
          <a:solidFill>
            <a:srgbClr val="F1F1F1"/>
          </a:solidFill>
          <a:ln w="20941">
            <a:solidFill>
              <a:srgbClr val="BADFE2"/>
            </a:solidFill>
          </a:ln>
        </p:spPr>
        <p:txBody>
          <a:bodyPr vert="horz" wrap="square" lIns="0" tIns="55880" rIns="0" bIns="0" rtlCol="0">
            <a:spAutoFit/>
          </a:bodyPr>
          <a:lstStyle/>
          <a:p>
            <a:pPr marL="677545" indent="-613410">
              <a:lnSpc>
                <a:spcPct val="100000"/>
              </a:lnSpc>
              <a:spcBef>
                <a:spcPts val="440"/>
              </a:spcBef>
              <a:buClr>
                <a:srgbClr val="C00000"/>
              </a:buClr>
              <a:buFont typeface="Arial MT"/>
              <a:buAutoNum type="arabicPeriod"/>
              <a:tabLst>
                <a:tab pos="677545" algn="l"/>
              </a:tabLst>
            </a:pPr>
            <a:r>
              <a:rPr lang="hi-IN" sz="3600" dirty="0"/>
              <a:t>अत्यधिक रक्तस्राव।</a:t>
            </a:r>
            <a:endParaRPr lang="en-IN" sz="3600" dirty="0"/>
          </a:p>
          <a:p>
            <a:pPr marL="64135">
              <a:lnSpc>
                <a:spcPct val="100000"/>
              </a:lnSpc>
              <a:spcBef>
                <a:spcPts val="440"/>
              </a:spcBef>
              <a:buClr>
                <a:srgbClr val="C00000"/>
              </a:buClr>
              <a:tabLst>
                <a:tab pos="677545" algn="l"/>
              </a:tabLst>
            </a:pPr>
            <a:r>
              <a:rPr lang="en-IN" sz="3600" dirty="0">
                <a:latin typeface="Arial MT"/>
                <a:cs typeface="Arial MT"/>
              </a:rPr>
              <a:t>                  a) </a:t>
            </a:r>
            <a:r>
              <a:rPr lang="hi-IN" sz="3600" dirty="0"/>
              <a:t>प्लेसेंटा प्रीविया</a:t>
            </a:r>
            <a:endParaRPr sz="3600" dirty="0">
              <a:latin typeface="Arial MT"/>
              <a:cs typeface="Arial MT"/>
            </a:endParaRPr>
          </a:p>
          <a:p>
            <a:pPr marL="2244725" lvl="1">
              <a:lnSpc>
                <a:spcPct val="100000"/>
              </a:lnSpc>
              <a:spcBef>
                <a:spcPts val="30"/>
              </a:spcBef>
              <a:tabLst>
                <a:tab pos="2782570" algn="l"/>
              </a:tabLst>
            </a:pPr>
            <a:r>
              <a:rPr lang="en-IN" sz="3600" dirty="0">
                <a:latin typeface="Arial MT"/>
                <a:cs typeface="Arial MT"/>
              </a:rPr>
              <a:t> b) </a:t>
            </a:r>
            <a:r>
              <a:rPr lang="hi-IN" sz="3600" dirty="0"/>
              <a:t>एब्रप्शियो प्लेसेंटा</a:t>
            </a:r>
            <a:endParaRPr sz="3600" dirty="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698975" y="4719437"/>
            <a:ext cx="12117705" cy="1132840"/>
            <a:chOff x="2698975" y="4719437"/>
            <a:chExt cx="12117705" cy="113284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61055" y="4793456"/>
              <a:ext cx="11955046" cy="8627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98975" y="4719437"/>
              <a:ext cx="7156431" cy="113274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938339" y="4870281"/>
            <a:ext cx="11791950" cy="611065"/>
          </a:xfrm>
          <a:prstGeom prst="rect">
            <a:avLst/>
          </a:prstGeom>
          <a:solidFill>
            <a:srgbClr val="EBF0DE"/>
          </a:solidFill>
          <a:ln w="20941">
            <a:solidFill>
              <a:srgbClr val="BADFE2"/>
            </a:solidFill>
          </a:ln>
        </p:spPr>
        <p:txBody>
          <a:bodyPr vert="horz" wrap="square" lIns="0" tIns="56515" rIns="0" bIns="0" rtlCol="0">
            <a:spAutoFit/>
          </a:bodyPr>
          <a:lstStyle/>
          <a:p>
            <a:r>
              <a:rPr sz="2950" dirty="0">
                <a:latin typeface="Arial MT"/>
                <a:cs typeface="Arial MT"/>
              </a:rPr>
              <a:t>2.</a:t>
            </a:r>
            <a:r>
              <a:rPr sz="2950" spc="-15" dirty="0">
                <a:latin typeface="Arial MT"/>
                <a:cs typeface="Arial MT"/>
              </a:rPr>
              <a:t> </a:t>
            </a:r>
            <a:r>
              <a:rPr lang="hi-IN" sz="3600" dirty="0"/>
              <a:t>सहज गर्भपात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2698975" y="7064078"/>
            <a:ext cx="12117705" cy="1132840"/>
            <a:chOff x="2698975" y="7064078"/>
            <a:chExt cx="12117705" cy="113284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61055" y="7138096"/>
              <a:ext cx="11955046" cy="86270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98975" y="7064078"/>
              <a:ext cx="6185152" cy="113274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938339" y="7215130"/>
            <a:ext cx="11791950" cy="611065"/>
          </a:xfrm>
          <a:prstGeom prst="rect">
            <a:avLst/>
          </a:prstGeom>
          <a:solidFill>
            <a:srgbClr val="DBEDF4"/>
          </a:solidFill>
          <a:ln w="20941">
            <a:solidFill>
              <a:srgbClr val="BADFE2"/>
            </a:solidFill>
          </a:ln>
        </p:spPr>
        <p:txBody>
          <a:bodyPr vert="horz" wrap="square" lIns="0" tIns="56515" rIns="0" bIns="0" rtlCol="0">
            <a:spAutoFit/>
          </a:bodyPr>
          <a:lstStyle/>
          <a:p>
            <a:pPr marL="64135">
              <a:lnSpc>
                <a:spcPct val="100000"/>
              </a:lnSpc>
              <a:spcBef>
                <a:spcPts val="445"/>
              </a:spcBef>
            </a:pPr>
            <a:r>
              <a:rPr sz="2950" dirty="0">
                <a:latin typeface="Arial MT"/>
                <a:cs typeface="Arial MT"/>
              </a:rPr>
              <a:t>3.</a:t>
            </a:r>
            <a:r>
              <a:rPr sz="2950" spc="-5" dirty="0">
                <a:latin typeface="Arial MT"/>
                <a:cs typeface="Arial MT"/>
              </a:rPr>
              <a:t> </a:t>
            </a:r>
            <a:r>
              <a:rPr lang="hi-IN" sz="3600" dirty="0"/>
              <a:t>अस्थानिक गर्भावस्था</a:t>
            </a:r>
            <a:endParaRPr sz="3600" dirty="0">
              <a:latin typeface="Arial MT"/>
              <a:cs typeface="Arial M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88569" y="782803"/>
            <a:ext cx="14513560" cy="9241155"/>
            <a:chOff x="2688569" y="782803"/>
            <a:chExt cx="14513560" cy="92411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88569" y="947196"/>
              <a:ext cx="14513169" cy="90762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46251" y="869533"/>
              <a:ext cx="5481508" cy="9040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22682" y="782803"/>
              <a:ext cx="4458712" cy="122069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7567003" y="10589819"/>
            <a:ext cx="1558290" cy="4279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2450" spc="-270" dirty="0">
                <a:solidFill>
                  <a:srgbClr val="525252"/>
                </a:solidFill>
                <a:latin typeface="Arial Black"/>
                <a:cs typeface="Arial Black"/>
              </a:rPr>
              <a:t>PPT</a:t>
            </a:r>
            <a:r>
              <a:rPr sz="2450" spc="-16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35" dirty="0">
                <a:solidFill>
                  <a:srgbClr val="525252"/>
                </a:solidFill>
                <a:latin typeface="Arial Black"/>
                <a:cs typeface="Arial Black"/>
              </a:rPr>
              <a:t>18</a:t>
            </a:r>
            <a:r>
              <a:rPr sz="2450" spc="-17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35" dirty="0">
                <a:solidFill>
                  <a:srgbClr val="525252"/>
                </a:solidFill>
                <a:latin typeface="Arial Black"/>
                <a:cs typeface="Arial Black"/>
              </a:rPr>
              <a:t>-</a:t>
            </a:r>
            <a:r>
              <a:rPr sz="2450" spc="-229" dirty="0">
                <a:solidFill>
                  <a:srgbClr val="525252"/>
                </a:solidFill>
                <a:latin typeface="Arial Black"/>
                <a:cs typeface="Arial Black"/>
              </a:rPr>
              <a:t>18</a:t>
            </a:r>
            <a:endParaRPr sz="2450">
              <a:latin typeface="Arial Black"/>
              <a:cs typeface="Arial Blac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098117" y="10616679"/>
            <a:ext cx="2493645" cy="692150"/>
            <a:chOff x="17098117" y="10616679"/>
            <a:chExt cx="2493645" cy="692150"/>
          </a:xfrm>
        </p:grpSpPr>
        <p:sp>
          <p:nvSpPr>
            <p:cNvPr id="8" name="object 8"/>
            <p:cNvSpPr/>
            <p:nvPr/>
          </p:nvSpPr>
          <p:spPr>
            <a:xfrm>
              <a:off x="17758621" y="11282481"/>
              <a:ext cx="1550035" cy="26670"/>
            </a:xfrm>
            <a:custGeom>
              <a:avLst/>
              <a:gdLst/>
              <a:ahLst/>
              <a:cxnLst/>
              <a:rect l="l" t="t" r="r" b="b"/>
              <a:pathLst>
                <a:path w="1550034" h="26670">
                  <a:moveTo>
                    <a:pt x="0" y="26074"/>
                  </a:moveTo>
                  <a:lnTo>
                    <a:pt x="1549691" y="26074"/>
                  </a:lnTo>
                  <a:lnTo>
                    <a:pt x="1549691" y="0"/>
                  </a:lnTo>
                  <a:lnTo>
                    <a:pt x="0" y="0"/>
                  </a:lnTo>
                  <a:lnTo>
                    <a:pt x="0" y="26074"/>
                  </a:lnTo>
                  <a:close/>
                </a:path>
              </a:pathLst>
            </a:custGeom>
            <a:solidFill>
              <a:srgbClr val="5756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98117" y="10616679"/>
              <a:ext cx="2493645" cy="666115"/>
            </a:xfrm>
            <a:custGeom>
              <a:avLst/>
              <a:gdLst/>
              <a:ahLst/>
              <a:cxnLst/>
              <a:rect l="l" t="t" r="r" b="b"/>
              <a:pathLst>
                <a:path w="2493644" h="666115">
                  <a:moveTo>
                    <a:pt x="2493641" y="0"/>
                  </a:moveTo>
                  <a:lnTo>
                    <a:pt x="0" y="0"/>
                  </a:lnTo>
                  <a:lnTo>
                    <a:pt x="0" y="665801"/>
                  </a:lnTo>
                  <a:lnTo>
                    <a:pt x="2493641" y="665801"/>
                  </a:lnTo>
                  <a:lnTo>
                    <a:pt x="24936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1424573" y="947185"/>
            <a:ext cx="5316220" cy="668131"/>
          </a:xfrm>
          <a:prstGeom prst="rect">
            <a:avLst/>
          </a:prstGeom>
          <a:solidFill>
            <a:srgbClr val="F79546"/>
          </a:solidFill>
        </p:spPr>
        <p:txBody>
          <a:bodyPr vert="horz" wrap="square" lIns="0" tIns="52069" rIns="0" bIns="0" rtlCol="0">
            <a:spAutoFit/>
          </a:bodyPr>
          <a:lstStyle/>
          <a:p>
            <a:pPr marR="460375" algn="ctr">
              <a:lnSpc>
                <a:spcPct val="100000"/>
              </a:lnSpc>
              <a:spcBef>
                <a:spcPts val="409"/>
              </a:spcBef>
            </a:pPr>
            <a:r>
              <a:rPr lang="hi-IN" sz="4000" dirty="0"/>
              <a:t>प्लेसेंटा प्रीविया</a:t>
            </a:r>
            <a:endParaRPr sz="3950" dirty="0"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746371" y="10589819"/>
            <a:ext cx="1464310" cy="4279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2450" spc="-270" dirty="0">
                <a:solidFill>
                  <a:srgbClr val="525252"/>
                </a:solidFill>
                <a:latin typeface="Arial Black"/>
                <a:cs typeface="Arial Black"/>
              </a:rPr>
              <a:t>PPT</a:t>
            </a:r>
            <a:r>
              <a:rPr sz="2450" spc="-17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35" dirty="0">
                <a:solidFill>
                  <a:srgbClr val="525252"/>
                </a:solidFill>
                <a:latin typeface="Arial Black"/>
                <a:cs typeface="Arial Black"/>
              </a:rPr>
              <a:t>18</a:t>
            </a:r>
            <a:r>
              <a:rPr sz="2450" spc="-17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dirty="0">
                <a:solidFill>
                  <a:srgbClr val="525252"/>
                </a:solidFill>
                <a:latin typeface="Arial Black"/>
                <a:cs typeface="Arial Black"/>
              </a:rPr>
              <a:t>-</a:t>
            </a:r>
            <a:r>
              <a:rPr sz="2450" spc="-16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25" dirty="0">
                <a:solidFill>
                  <a:srgbClr val="525252"/>
                </a:solidFill>
                <a:latin typeface="Arial Black"/>
                <a:cs typeface="Arial Black"/>
              </a:rPr>
              <a:t>3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758621" y="11282481"/>
            <a:ext cx="1550035" cy="26670"/>
          </a:xfrm>
          <a:custGeom>
            <a:avLst/>
            <a:gdLst/>
            <a:ahLst/>
            <a:cxnLst/>
            <a:rect l="l" t="t" r="r" b="b"/>
            <a:pathLst>
              <a:path w="1550034" h="26670">
                <a:moveTo>
                  <a:pt x="0" y="26074"/>
                </a:moveTo>
                <a:lnTo>
                  <a:pt x="1549691" y="26074"/>
                </a:lnTo>
                <a:lnTo>
                  <a:pt x="1549691" y="0"/>
                </a:lnTo>
                <a:lnTo>
                  <a:pt x="0" y="0"/>
                </a:lnTo>
                <a:lnTo>
                  <a:pt x="0" y="26074"/>
                </a:lnTo>
                <a:close/>
              </a:path>
            </a:pathLst>
          </a:custGeom>
          <a:solidFill>
            <a:srgbClr val="575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03250" y="4228904"/>
            <a:ext cx="6117590" cy="18588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lang="hi-IN" sz="4000" dirty="0"/>
              <a:t>इस पाठ को पूरा करने पर आप निम्नलिखित से परिचित हो जायेंगे:</a:t>
            </a:r>
            <a:endParaRPr sz="3600" dirty="0">
              <a:latin typeface="Arial MT"/>
              <a:cs typeface="Arial M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3250" y="2355434"/>
            <a:ext cx="4419600" cy="92525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hi-IN" b="1" dirty="0"/>
              <a:t>उद्देश्य</a:t>
            </a:r>
            <a:endParaRPr b="1" spc="-850" dirty="0"/>
          </a:p>
        </p:txBody>
      </p:sp>
      <p:sp>
        <p:nvSpPr>
          <p:cNvPr id="6" name="object 6"/>
          <p:cNvSpPr txBox="1"/>
          <p:nvPr/>
        </p:nvSpPr>
        <p:spPr>
          <a:xfrm>
            <a:off x="9665644" y="3948540"/>
            <a:ext cx="8741410" cy="30963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hi-IN" sz="4000" dirty="0"/>
              <a:t>गर्भावस्था की तीन जटिलताओं की सूची बनाइये और उनका वर्णन करने में ।</a:t>
            </a:r>
            <a:endParaRPr lang="en-IN" sz="4000" dirty="0"/>
          </a:p>
          <a:p>
            <a:pPr marL="12700" marR="5080">
              <a:lnSpc>
                <a:spcPct val="100000"/>
              </a:lnSpc>
              <a:spcBef>
                <a:spcPts val="105"/>
              </a:spcBef>
            </a:pPr>
            <a:endParaRPr sz="3950" dirty="0">
              <a:latin typeface="Arial MT"/>
              <a:cs typeface="Arial MT"/>
            </a:endParaRPr>
          </a:p>
          <a:p>
            <a:pPr marL="12700" marR="24130">
              <a:lnSpc>
                <a:spcPct val="100000"/>
              </a:lnSpc>
              <a:spcBef>
                <a:spcPts val="5"/>
              </a:spcBef>
            </a:pPr>
            <a:r>
              <a:rPr lang="hi-IN" sz="4000" dirty="0"/>
              <a:t>प्रसव की छह जटिलताओं की सूची बनाइये और उनका वर्णन करने में ।</a:t>
            </a:r>
            <a:endParaRPr sz="3950" dirty="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210325" y="3845746"/>
            <a:ext cx="1005205" cy="1005205"/>
          </a:xfrm>
          <a:custGeom>
            <a:avLst/>
            <a:gdLst/>
            <a:ahLst/>
            <a:cxnLst/>
            <a:rect l="l" t="t" r="r" b="b"/>
            <a:pathLst>
              <a:path w="1005204" h="1005204">
                <a:moveTo>
                  <a:pt x="502602" y="0"/>
                </a:moveTo>
                <a:lnTo>
                  <a:pt x="454197" y="2300"/>
                </a:lnTo>
                <a:lnTo>
                  <a:pt x="407095" y="9062"/>
                </a:lnTo>
                <a:lnTo>
                  <a:pt x="361505" y="20074"/>
                </a:lnTo>
                <a:lnTo>
                  <a:pt x="317638" y="35126"/>
                </a:lnTo>
                <a:lnTo>
                  <a:pt x="275705" y="54008"/>
                </a:lnTo>
                <a:lnTo>
                  <a:pt x="235916" y="76508"/>
                </a:lnTo>
                <a:lnTo>
                  <a:pt x="198482" y="102416"/>
                </a:lnTo>
                <a:lnTo>
                  <a:pt x="163613" y="131521"/>
                </a:lnTo>
                <a:lnTo>
                  <a:pt x="131521" y="163613"/>
                </a:lnTo>
                <a:lnTo>
                  <a:pt x="102416" y="198482"/>
                </a:lnTo>
                <a:lnTo>
                  <a:pt x="76508" y="235916"/>
                </a:lnTo>
                <a:lnTo>
                  <a:pt x="54008" y="275705"/>
                </a:lnTo>
                <a:lnTo>
                  <a:pt x="35126" y="317638"/>
                </a:lnTo>
                <a:lnTo>
                  <a:pt x="20074" y="361505"/>
                </a:lnTo>
                <a:lnTo>
                  <a:pt x="9062" y="407095"/>
                </a:lnTo>
                <a:lnTo>
                  <a:pt x="2300" y="454197"/>
                </a:lnTo>
                <a:lnTo>
                  <a:pt x="0" y="502602"/>
                </a:lnTo>
                <a:lnTo>
                  <a:pt x="2300" y="551007"/>
                </a:lnTo>
                <a:lnTo>
                  <a:pt x="9062" y="598109"/>
                </a:lnTo>
                <a:lnTo>
                  <a:pt x="20074" y="643699"/>
                </a:lnTo>
                <a:lnTo>
                  <a:pt x="35126" y="687566"/>
                </a:lnTo>
                <a:lnTo>
                  <a:pt x="54008" y="729499"/>
                </a:lnTo>
                <a:lnTo>
                  <a:pt x="76508" y="769288"/>
                </a:lnTo>
                <a:lnTo>
                  <a:pt x="102416" y="806722"/>
                </a:lnTo>
                <a:lnTo>
                  <a:pt x="131521" y="841591"/>
                </a:lnTo>
                <a:lnTo>
                  <a:pt x="163613" y="873683"/>
                </a:lnTo>
                <a:lnTo>
                  <a:pt x="198482" y="902788"/>
                </a:lnTo>
                <a:lnTo>
                  <a:pt x="235916" y="928696"/>
                </a:lnTo>
                <a:lnTo>
                  <a:pt x="275705" y="951196"/>
                </a:lnTo>
                <a:lnTo>
                  <a:pt x="317638" y="970078"/>
                </a:lnTo>
                <a:lnTo>
                  <a:pt x="361505" y="985130"/>
                </a:lnTo>
                <a:lnTo>
                  <a:pt x="407095" y="996142"/>
                </a:lnTo>
                <a:lnTo>
                  <a:pt x="454197" y="1002904"/>
                </a:lnTo>
                <a:lnTo>
                  <a:pt x="502602" y="1005204"/>
                </a:lnTo>
                <a:lnTo>
                  <a:pt x="551007" y="1002904"/>
                </a:lnTo>
                <a:lnTo>
                  <a:pt x="598109" y="996142"/>
                </a:lnTo>
                <a:lnTo>
                  <a:pt x="643699" y="985130"/>
                </a:lnTo>
                <a:lnTo>
                  <a:pt x="687566" y="970078"/>
                </a:lnTo>
                <a:lnTo>
                  <a:pt x="729499" y="951196"/>
                </a:lnTo>
                <a:lnTo>
                  <a:pt x="769288" y="928696"/>
                </a:lnTo>
                <a:lnTo>
                  <a:pt x="806722" y="902788"/>
                </a:lnTo>
                <a:lnTo>
                  <a:pt x="841591" y="873683"/>
                </a:lnTo>
                <a:lnTo>
                  <a:pt x="873683" y="841591"/>
                </a:lnTo>
                <a:lnTo>
                  <a:pt x="902788" y="806722"/>
                </a:lnTo>
                <a:lnTo>
                  <a:pt x="928696" y="769288"/>
                </a:lnTo>
                <a:lnTo>
                  <a:pt x="951196" y="729499"/>
                </a:lnTo>
                <a:lnTo>
                  <a:pt x="970078" y="687566"/>
                </a:lnTo>
                <a:lnTo>
                  <a:pt x="985130" y="643699"/>
                </a:lnTo>
                <a:lnTo>
                  <a:pt x="996142" y="598109"/>
                </a:lnTo>
                <a:lnTo>
                  <a:pt x="1002904" y="551007"/>
                </a:lnTo>
                <a:lnTo>
                  <a:pt x="1005204" y="502602"/>
                </a:lnTo>
                <a:lnTo>
                  <a:pt x="1002904" y="454197"/>
                </a:lnTo>
                <a:lnTo>
                  <a:pt x="996142" y="407095"/>
                </a:lnTo>
                <a:lnTo>
                  <a:pt x="985130" y="361505"/>
                </a:lnTo>
                <a:lnTo>
                  <a:pt x="970078" y="317638"/>
                </a:lnTo>
                <a:lnTo>
                  <a:pt x="951196" y="275705"/>
                </a:lnTo>
                <a:lnTo>
                  <a:pt x="928696" y="235916"/>
                </a:lnTo>
                <a:lnTo>
                  <a:pt x="902788" y="198482"/>
                </a:lnTo>
                <a:lnTo>
                  <a:pt x="873683" y="163613"/>
                </a:lnTo>
                <a:lnTo>
                  <a:pt x="841591" y="131521"/>
                </a:lnTo>
                <a:lnTo>
                  <a:pt x="806722" y="102416"/>
                </a:lnTo>
                <a:lnTo>
                  <a:pt x="769288" y="76508"/>
                </a:lnTo>
                <a:lnTo>
                  <a:pt x="729499" y="54008"/>
                </a:lnTo>
                <a:lnTo>
                  <a:pt x="687566" y="35126"/>
                </a:lnTo>
                <a:lnTo>
                  <a:pt x="643699" y="20074"/>
                </a:lnTo>
                <a:lnTo>
                  <a:pt x="598109" y="9062"/>
                </a:lnTo>
                <a:lnTo>
                  <a:pt x="551007" y="2300"/>
                </a:lnTo>
                <a:lnTo>
                  <a:pt x="502602" y="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78559" y="3731165"/>
            <a:ext cx="44069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i="1" spc="-50" dirty="0">
                <a:solidFill>
                  <a:srgbClr val="C00000"/>
                </a:solidFill>
                <a:latin typeface="Arial"/>
                <a:cs typeface="Arial"/>
              </a:rPr>
              <a:t>4</a:t>
            </a:r>
            <a:endParaRPr sz="59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210325" y="5931442"/>
            <a:ext cx="1005205" cy="1005205"/>
          </a:xfrm>
          <a:custGeom>
            <a:avLst/>
            <a:gdLst/>
            <a:ahLst/>
            <a:cxnLst/>
            <a:rect l="l" t="t" r="r" b="b"/>
            <a:pathLst>
              <a:path w="1005204" h="1005204">
                <a:moveTo>
                  <a:pt x="502602" y="0"/>
                </a:moveTo>
                <a:lnTo>
                  <a:pt x="454197" y="2300"/>
                </a:lnTo>
                <a:lnTo>
                  <a:pt x="407095" y="9062"/>
                </a:lnTo>
                <a:lnTo>
                  <a:pt x="361505" y="20074"/>
                </a:lnTo>
                <a:lnTo>
                  <a:pt x="317638" y="35126"/>
                </a:lnTo>
                <a:lnTo>
                  <a:pt x="275705" y="54008"/>
                </a:lnTo>
                <a:lnTo>
                  <a:pt x="235916" y="76508"/>
                </a:lnTo>
                <a:lnTo>
                  <a:pt x="198482" y="102416"/>
                </a:lnTo>
                <a:lnTo>
                  <a:pt x="163613" y="131521"/>
                </a:lnTo>
                <a:lnTo>
                  <a:pt x="131521" y="163613"/>
                </a:lnTo>
                <a:lnTo>
                  <a:pt x="102416" y="198482"/>
                </a:lnTo>
                <a:lnTo>
                  <a:pt x="76508" y="235916"/>
                </a:lnTo>
                <a:lnTo>
                  <a:pt x="54008" y="275705"/>
                </a:lnTo>
                <a:lnTo>
                  <a:pt x="35126" y="317638"/>
                </a:lnTo>
                <a:lnTo>
                  <a:pt x="20074" y="361505"/>
                </a:lnTo>
                <a:lnTo>
                  <a:pt x="9062" y="407095"/>
                </a:lnTo>
                <a:lnTo>
                  <a:pt x="2300" y="454197"/>
                </a:lnTo>
                <a:lnTo>
                  <a:pt x="0" y="502602"/>
                </a:lnTo>
                <a:lnTo>
                  <a:pt x="2300" y="551007"/>
                </a:lnTo>
                <a:lnTo>
                  <a:pt x="9062" y="598109"/>
                </a:lnTo>
                <a:lnTo>
                  <a:pt x="20074" y="643699"/>
                </a:lnTo>
                <a:lnTo>
                  <a:pt x="35126" y="687566"/>
                </a:lnTo>
                <a:lnTo>
                  <a:pt x="54008" y="729499"/>
                </a:lnTo>
                <a:lnTo>
                  <a:pt x="76508" y="769288"/>
                </a:lnTo>
                <a:lnTo>
                  <a:pt x="102416" y="806722"/>
                </a:lnTo>
                <a:lnTo>
                  <a:pt x="131521" y="841591"/>
                </a:lnTo>
                <a:lnTo>
                  <a:pt x="163613" y="873683"/>
                </a:lnTo>
                <a:lnTo>
                  <a:pt x="198482" y="902788"/>
                </a:lnTo>
                <a:lnTo>
                  <a:pt x="235916" y="928696"/>
                </a:lnTo>
                <a:lnTo>
                  <a:pt x="275705" y="951196"/>
                </a:lnTo>
                <a:lnTo>
                  <a:pt x="317638" y="970078"/>
                </a:lnTo>
                <a:lnTo>
                  <a:pt x="361505" y="985130"/>
                </a:lnTo>
                <a:lnTo>
                  <a:pt x="407095" y="996142"/>
                </a:lnTo>
                <a:lnTo>
                  <a:pt x="454197" y="1002904"/>
                </a:lnTo>
                <a:lnTo>
                  <a:pt x="502602" y="1005204"/>
                </a:lnTo>
                <a:lnTo>
                  <a:pt x="551007" y="1002904"/>
                </a:lnTo>
                <a:lnTo>
                  <a:pt x="598109" y="996142"/>
                </a:lnTo>
                <a:lnTo>
                  <a:pt x="643699" y="985130"/>
                </a:lnTo>
                <a:lnTo>
                  <a:pt x="687566" y="970078"/>
                </a:lnTo>
                <a:lnTo>
                  <a:pt x="729499" y="951196"/>
                </a:lnTo>
                <a:lnTo>
                  <a:pt x="769288" y="928696"/>
                </a:lnTo>
                <a:lnTo>
                  <a:pt x="806722" y="902788"/>
                </a:lnTo>
                <a:lnTo>
                  <a:pt x="841591" y="873683"/>
                </a:lnTo>
                <a:lnTo>
                  <a:pt x="873683" y="841591"/>
                </a:lnTo>
                <a:lnTo>
                  <a:pt x="902788" y="806722"/>
                </a:lnTo>
                <a:lnTo>
                  <a:pt x="928696" y="769288"/>
                </a:lnTo>
                <a:lnTo>
                  <a:pt x="951196" y="729499"/>
                </a:lnTo>
                <a:lnTo>
                  <a:pt x="970078" y="687566"/>
                </a:lnTo>
                <a:lnTo>
                  <a:pt x="985130" y="643699"/>
                </a:lnTo>
                <a:lnTo>
                  <a:pt x="996142" y="598109"/>
                </a:lnTo>
                <a:lnTo>
                  <a:pt x="1002904" y="551007"/>
                </a:lnTo>
                <a:lnTo>
                  <a:pt x="1005204" y="502602"/>
                </a:lnTo>
                <a:lnTo>
                  <a:pt x="1002904" y="454197"/>
                </a:lnTo>
                <a:lnTo>
                  <a:pt x="996142" y="407095"/>
                </a:lnTo>
                <a:lnTo>
                  <a:pt x="985130" y="361505"/>
                </a:lnTo>
                <a:lnTo>
                  <a:pt x="970078" y="317638"/>
                </a:lnTo>
                <a:lnTo>
                  <a:pt x="951196" y="275705"/>
                </a:lnTo>
                <a:lnTo>
                  <a:pt x="928696" y="235916"/>
                </a:lnTo>
                <a:lnTo>
                  <a:pt x="902788" y="198482"/>
                </a:lnTo>
                <a:lnTo>
                  <a:pt x="873683" y="163613"/>
                </a:lnTo>
                <a:lnTo>
                  <a:pt x="841591" y="131521"/>
                </a:lnTo>
                <a:lnTo>
                  <a:pt x="806722" y="102416"/>
                </a:lnTo>
                <a:lnTo>
                  <a:pt x="769288" y="76508"/>
                </a:lnTo>
                <a:lnTo>
                  <a:pt x="729499" y="54008"/>
                </a:lnTo>
                <a:lnTo>
                  <a:pt x="687566" y="35126"/>
                </a:lnTo>
                <a:lnTo>
                  <a:pt x="643699" y="20074"/>
                </a:lnTo>
                <a:lnTo>
                  <a:pt x="598109" y="9062"/>
                </a:lnTo>
                <a:lnTo>
                  <a:pt x="551007" y="2300"/>
                </a:lnTo>
                <a:lnTo>
                  <a:pt x="502602" y="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478559" y="5816713"/>
            <a:ext cx="441325" cy="930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i="1" spc="-50" dirty="0">
                <a:solidFill>
                  <a:srgbClr val="C00000"/>
                </a:solidFill>
                <a:latin typeface="Arial"/>
                <a:cs typeface="Arial"/>
              </a:rPr>
              <a:t>5</a:t>
            </a:r>
            <a:endParaRPr sz="59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098117" y="10616679"/>
            <a:ext cx="2493645" cy="666115"/>
          </a:xfrm>
          <a:custGeom>
            <a:avLst/>
            <a:gdLst/>
            <a:ahLst/>
            <a:cxnLst/>
            <a:rect l="l" t="t" r="r" b="b"/>
            <a:pathLst>
              <a:path w="2493644" h="666115">
                <a:moveTo>
                  <a:pt x="2493641" y="0"/>
                </a:moveTo>
                <a:lnTo>
                  <a:pt x="0" y="0"/>
                </a:lnTo>
                <a:lnTo>
                  <a:pt x="0" y="665801"/>
                </a:lnTo>
                <a:lnTo>
                  <a:pt x="2493641" y="665801"/>
                </a:lnTo>
                <a:lnTo>
                  <a:pt x="24936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55835" y="976619"/>
            <a:ext cx="15318105" cy="9201150"/>
            <a:chOff x="2655835" y="976619"/>
            <a:chExt cx="15318105" cy="92011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5835" y="976619"/>
              <a:ext cx="15317962" cy="92010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75456" y="8639737"/>
              <a:ext cx="5481508" cy="8537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63106" y="8568115"/>
              <a:ext cx="4890950" cy="113274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7567003" y="10589819"/>
            <a:ext cx="1558290" cy="4279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2450" spc="-270" dirty="0">
                <a:solidFill>
                  <a:srgbClr val="525252"/>
                </a:solidFill>
                <a:latin typeface="Arial Black"/>
                <a:cs typeface="Arial Black"/>
              </a:rPr>
              <a:t>PPT</a:t>
            </a:r>
            <a:r>
              <a:rPr sz="2450" spc="-16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35" dirty="0">
                <a:solidFill>
                  <a:srgbClr val="525252"/>
                </a:solidFill>
                <a:latin typeface="Arial Black"/>
                <a:cs typeface="Arial Black"/>
              </a:rPr>
              <a:t>18</a:t>
            </a:r>
            <a:r>
              <a:rPr sz="2450" spc="-17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35" dirty="0">
                <a:solidFill>
                  <a:srgbClr val="525252"/>
                </a:solidFill>
                <a:latin typeface="Arial Black"/>
                <a:cs typeface="Arial Black"/>
              </a:rPr>
              <a:t>-</a:t>
            </a:r>
            <a:r>
              <a:rPr sz="2450" spc="-229" dirty="0">
                <a:solidFill>
                  <a:srgbClr val="525252"/>
                </a:solidFill>
                <a:latin typeface="Arial Black"/>
                <a:cs typeface="Arial Black"/>
              </a:rPr>
              <a:t>19</a:t>
            </a:r>
            <a:endParaRPr sz="2450">
              <a:latin typeface="Arial Black"/>
              <a:cs typeface="Arial Blac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098117" y="10616679"/>
            <a:ext cx="2493645" cy="692150"/>
            <a:chOff x="17098117" y="10616679"/>
            <a:chExt cx="2493645" cy="692150"/>
          </a:xfrm>
        </p:grpSpPr>
        <p:sp>
          <p:nvSpPr>
            <p:cNvPr id="8" name="object 8"/>
            <p:cNvSpPr/>
            <p:nvPr/>
          </p:nvSpPr>
          <p:spPr>
            <a:xfrm>
              <a:off x="17758621" y="11282481"/>
              <a:ext cx="1550035" cy="26670"/>
            </a:xfrm>
            <a:custGeom>
              <a:avLst/>
              <a:gdLst/>
              <a:ahLst/>
              <a:cxnLst/>
              <a:rect l="l" t="t" r="r" b="b"/>
              <a:pathLst>
                <a:path w="1550034" h="26670">
                  <a:moveTo>
                    <a:pt x="0" y="26074"/>
                  </a:moveTo>
                  <a:lnTo>
                    <a:pt x="1549691" y="26074"/>
                  </a:lnTo>
                  <a:lnTo>
                    <a:pt x="1549691" y="0"/>
                  </a:lnTo>
                  <a:lnTo>
                    <a:pt x="0" y="0"/>
                  </a:lnTo>
                  <a:lnTo>
                    <a:pt x="0" y="26074"/>
                  </a:lnTo>
                  <a:close/>
                </a:path>
              </a:pathLst>
            </a:custGeom>
            <a:solidFill>
              <a:srgbClr val="5756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98117" y="10616679"/>
              <a:ext cx="2493645" cy="666115"/>
            </a:xfrm>
            <a:custGeom>
              <a:avLst/>
              <a:gdLst/>
              <a:ahLst/>
              <a:cxnLst/>
              <a:rect l="l" t="t" r="r" b="b"/>
              <a:pathLst>
                <a:path w="2493644" h="666115">
                  <a:moveTo>
                    <a:pt x="2493641" y="0"/>
                  </a:moveTo>
                  <a:lnTo>
                    <a:pt x="0" y="0"/>
                  </a:lnTo>
                  <a:lnTo>
                    <a:pt x="0" y="665801"/>
                  </a:lnTo>
                  <a:lnTo>
                    <a:pt x="2493641" y="665801"/>
                  </a:lnTo>
                  <a:lnTo>
                    <a:pt x="24936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753150" y="8718226"/>
            <a:ext cx="5316220" cy="611706"/>
          </a:xfrm>
          <a:prstGeom prst="rect">
            <a:avLst/>
          </a:prstGeom>
          <a:solidFill>
            <a:srgbClr val="F79546"/>
          </a:solidFill>
        </p:spPr>
        <p:txBody>
          <a:bodyPr vert="horz" wrap="square" lIns="0" tIns="57150" rIns="0" bIns="0" rtlCol="0">
            <a:spAutoFit/>
          </a:bodyPr>
          <a:lstStyle/>
          <a:p>
            <a:pPr marL="64769" algn="ctr">
              <a:lnSpc>
                <a:spcPct val="100000"/>
              </a:lnSpc>
              <a:spcBef>
                <a:spcPts val="450"/>
              </a:spcBef>
            </a:pPr>
            <a:r>
              <a:rPr lang="hi-IN" sz="3600" dirty="0"/>
              <a:t>एब्रप्शियो प्लेसेंटा</a:t>
            </a:r>
            <a:endParaRPr sz="3600" dirty="0"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13674" y="1421119"/>
            <a:ext cx="10505440" cy="956944"/>
            <a:chOff x="4813674" y="1421119"/>
            <a:chExt cx="10505440" cy="95694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13674" y="1468745"/>
              <a:ext cx="10505021" cy="7621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6427" y="1421119"/>
              <a:ext cx="5579516" cy="95681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90741" y="1546445"/>
            <a:ext cx="10342245" cy="550151"/>
          </a:xfrm>
          <a:prstGeom prst="rect">
            <a:avLst/>
          </a:prstGeom>
          <a:solidFill>
            <a:srgbClr val="FCEADA"/>
          </a:solidFill>
          <a:ln w="20941">
            <a:solidFill>
              <a:srgbClr val="BADFE2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50"/>
              </a:spcBef>
            </a:pPr>
            <a:r>
              <a:rPr lang="hi-IN" sz="3200" dirty="0"/>
              <a:t>सहज गर्भपात</a:t>
            </a:r>
            <a:endParaRPr sz="2950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97708" y="3768336"/>
            <a:ext cx="10059542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0675" indent="-282575">
              <a:lnSpc>
                <a:spcPct val="100000"/>
              </a:lnSpc>
              <a:spcBef>
                <a:spcPts val="95"/>
              </a:spcBef>
              <a:buSzPct val="28787"/>
              <a:buFont typeface="Symbol"/>
              <a:buChar char=""/>
              <a:tabLst>
                <a:tab pos="320675" algn="l"/>
              </a:tabLst>
            </a:pPr>
            <a:r>
              <a:rPr lang="hi-IN" sz="3600" dirty="0"/>
              <a:t>गर्भावस्था के 20वें सप्ताह से पहले हो सकता है</a:t>
            </a:r>
            <a:r>
              <a:rPr lang="en-IN" sz="3300" spc="-10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endParaRPr sz="33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23108" y="5134158"/>
            <a:ext cx="13111480" cy="21948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5275" indent="-282575">
              <a:lnSpc>
                <a:spcPct val="100000"/>
              </a:lnSpc>
              <a:spcBef>
                <a:spcPts val="95"/>
              </a:spcBef>
              <a:buSzPct val="28787"/>
              <a:buFont typeface="Symbol"/>
              <a:buChar char=""/>
              <a:tabLst>
                <a:tab pos="295275" algn="l"/>
              </a:tabLst>
            </a:pPr>
            <a:r>
              <a:rPr lang="hi-IN" sz="3600" dirty="0">
                <a:solidFill>
                  <a:srgbClr val="00B050"/>
                </a:solidFill>
              </a:rPr>
              <a:t>यदि प्राकृतिक रूप से प्रेरित हो तो इसे </a:t>
            </a:r>
            <a:r>
              <a:rPr lang="hi-IN" sz="3600" dirty="0"/>
              <a:t>सहज</a:t>
            </a:r>
            <a:r>
              <a:rPr lang="hi-IN" sz="3600" dirty="0">
                <a:solidFill>
                  <a:srgbClr val="00B050"/>
                </a:solidFill>
              </a:rPr>
              <a:t> गर्भपात या गर्भपात कहा जाता है।</a:t>
            </a:r>
            <a:endParaRPr lang="en-IN" sz="3600" dirty="0">
              <a:solidFill>
                <a:srgbClr val="00B050"/>
              </a:solidFill>
            </a:endParaRPr>
          </a:p>
          <a:p>
            <a:pPr marL="295275" indent="-282575">
              <a:lnSpc>
                <a:spcPct val="100000"/>
              </a:lnSpc>
              <a:spcBef>
                <a:spcPts val="95"/>
              </a:spcBef>
              <a:buSzPct val="28787"/>
              <a:buFont typeface="Symbol"/>
              <a:buChar char=""/>
              <a:tabLst>
                <a:tab pos="295275" algn="l"/>
              </a:tabLst>
            </a:pPr>
            <a:endParaRPr sz="3300" dirty="0">
              <a:solidFill>
                <a:srgbClr val="00B050"/>
              </a:solidFill>
              <a:latin typeface="Calibri"/>
              <a:cs typeface="Calibri"/>
            </a:endParaRPr>
          </a:p>
          <a:p>
            <a:pPr marL="295275" indent="-282575">
              <a:lnSpc>
                <a:spcPct val="100000"/>
              </a:lnSpc>
              <a:buSzPct val="28787"/>
              <a:buFont typeface="Symbol"/>
              <a:buChar char=""/>
              <a:tabLst>
                <a:tab pos="295275" algn="l"/>
              </a:tabLst>
            </a:pPr>
            <a:r>
              <a:rPr lang="hi-IN" sz="3600" dirty="0">
                <a:solidFill>
                  <a:srgbClr val="FF0000"/>
                </a:solidFill>
              </a:rPr>
              <a:t>प्रेरित गर्भपात / जानबूझकर गर्भपात अवैध है।</a:t>
            </a:r>
            <a:endParaRPr sz="33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18660" y="1799526"/>
            <a:ext cx="14659610" cy="7347584"/>
            <a:chOff x="2718660" y="1799526"/>
            <a:chExt cx="14659610" cy="73475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18660" y="1799526"/>
              <a:ext cx="14659239" cy="727726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60934" y="8011452"/>
              <a:ext cx="6112274" cy="9053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07945" y="7926041"/>
              <a:ext cx="5281724" cy="122069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7567003" y="10589819"/>
            <a:ext cx="1558290" cy="4279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2450" spc="-270" dirty="0">
                <a:solidFill>
                  <a:srgbClr val="525252"/>
                </a:solidFill>
                <a:latin typeface="Arial Black"/>
                <a:cs typeface="Arial Black"/>
              </a:rPr>
              <a:t>PPT</a:t>
            </a:r>
            <a:r>
              <a:rPr sz="2450" spc="-16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35" dirty="0">
                <a:solidFill>
                  <a:srgbClr val="525252"/>
                </a:solidFill>
                <a:latin typeface="Arial Black"/>
                <a:cs typeface="Arial Black"/>
              </a:rPr>
              <a:t>18</a:t>
            </a:r>
            <a:r>
              <a:rPr sz="2450" spc="-17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35" dirty="0">
                <a:solidFill>
                  <a:srgbClr val="525252"/>
                </a:solidFill>
                <a:latin typeface="Arial Black"/>
                <a:cs typeface="Arial Black"/>
              </a:rPr>
              <a:t>-</a:t>
            </a:r>
            <a:r>
              <a:rPr sz="2450" spc="-229" dirty="0">
                <a:solidFill>
                  <a:srgbClr val="525252"/>
                </a:solidFill>
                <a:latin typeface="Arial Black"/>
                <a:cs typeface="Arial Black"/>
              </a:rPr>
              <a:t>20</a:t>
            </a:r>
            <a:endParaRPr sz="2450">
              <a:latin typeface="Arial Black"/>
              <a:cs typeface="Arial Blac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098117" y="10616679"/>
            <a:ext cx="2493645" cy="692150"/>
            <a:chOff x="17098117" y="10616679"/>
            <a:chExt cx="2493645" cy="692150"/>
          </a:xfrm>
        </p:grpSpPr>
        <p:sp>
          <p:nvSpPr>
            <p:cNvPr id="8" name="object 8"/>
            <p:cNvSpPr/>
            <p:nvPr/>
          </p:nvSpPr>
          <p:spPr>
            <a:xfrm>
              <a:off x="17758621" y="11282481"/>
              <a:ext cx="1550035" cy="26670"/>
            </a:xfrm>
            <a:custGeom>
              <a:avLst/>
              <a:gdLst/>
              <a:ahLst/>
              <a:cxnLst/>
              <a:rect l="l" t="t" r="r" b="b"/>
              <a:pathLst>
                <a:path w="1550034" h="26670">
                  <a:moveTo>
                    <a:pt x="0" y="26074"/>
                  </a:moveTo>
                  <a:lnTo>
                    <a:pt x="1549691" y="26074"/>
                  </a:lnTo>
                  <a:lnTo>
                    <a:pt x="1549691" y="0"/>
                  </a:lnTo>
                  <a:lnTo>
                    <a:pt x="0" y="0"/>
                  </a:lnTo>
                  <a:lnTo>
                    <a:pt x="0" y="26074"/>
                  </a:lnTo>
                  <a:close/>
                </a:path>
              </a:pathLst>
            </a:custGeom>
            <a:solidFill>
              <a:srgbClr val="5756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98117" y="10616679"/>
              <a:ext cx="2493645" cy="666115"/>
            </a:xfrm>
            <a:custGeom>
              <a:avLst/>
              <a:gdLst/>
              <a:ahLst/>
              <a:cxnLst/>
              <a:rect l="l" t="t" r="r" b="b"/>
              <a:pathLst>
                <a:path w="2493644" h="666115">
                  <a:moveTo>
                    <a:pt x="2493641" y="0"/>
                  </a:moveTo>
                  <a:lnTo>
                    <a:pt x="0" y="0"/>
                  </a:lnTo>
                  <a:lnTo>
                    <a:pt x="0" y="665801"/>
                  </a:lnTo>
                  <a:lnTo>
                    <a:pt x="2493641" y="665801"/>
                  </a:lnTo>
                  <a:lnTo>
                    <a:pt x="24936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639047" y="8090005"/>
            <a:ext cx="5947410" cy="668772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2704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414"/>
              </a:spcBef>
            </a:pPr>
            <a:r>
              <a:rPr lang="hi-IN" sz="4000" dirty="0"/>
              <a:t>अस्थानिक गर्भावस्था</a:t>
            </a:r>
            <a:endParaRPr sz="395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778314" y="7926041"/>
            <a:ext cx="5481955" cy="1221105"/>
            <a:chOff x="3778314" y="7926041"/>
            <a:chExt cx="5481955" cy="122110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78314" y="8011452"/>
              <a:ext cx="5481508" cy="90534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53489" y="7926041"/>
              <a:ext cx="5179947" cy="122069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856531" y="8090005"/>
            <a:ext cx="5316220" cy="668772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2704" rIns="0" bIns="0" rtlCol="0">
            <a:spAutoFit/>
          </a:bodyPr>
          <a:lstStyle/>
          <a:p>
            <a:pPr marL="577215">
              <a:lnSpc>
                <a:spcPct val="100000"/>
              </a:lnSpc>
              <a:spcBef>
                <a:spcPts val="414"/>
              </a:spcBef>
            </a:pPr>
            <a:r>
              <a:rPr lang="hi-IN" sz="4000" dirty="0"/>
              <a:t>सामान्य गर्भावस्था</a:t>
            </a:r>
            <a:endParaRPr sz="3950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65049" y="1804342"/>
            <a:ext cx="15478760" cy="7987030"/>
            <a:chOff x="2665049" y="1804342"/>
            <a:chExt cx="15478760" cy="79870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48066" y="2261705"/>
              <a:ext cx="14313495" cy="66236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5049" y="1804342"/>
              <a:ext cx="15478272" cy="798698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24924" y="2339091"/>
              <a:ext cx="14150340" cy="6449060"/>
            </a:xfrm>
            <a:custGeom>
              <a:avLst/>
              <a:gdLst/>
              <a:ahLst/>
              <a:cxnLst/>
              <a:rect l="l" t="t" r="r" b="b"/>
              <a:pathLst>
                <a:path w="14150340" h="6449059">
                  <a:moveTo>
                    <a:pt x="14150145" y="0"/>
                  </a:moveTo>
                  <a:lnTo>
                    <a:pt x="0" y="0"/>
                  </a:lnTo>
                  <a:lnTo>
                    <a:pt x="0" y="6448808"/>
                  </a:lnTo>
                  <a:lnTo>
                    <a:pt x="14150145" y="6448808"/>
                  </a:lnTo>
                  <a:lnTo>
                    <a:pt x="141501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24924" y="2339091"/>
              <a:ext cx="14150340" cy="6449060"/>
            </a:xfrm>
            <a:custGeom>
              <a:avLst/>
              <a:gdLst/>
              <a:ahLst/>
              <a:cxnLst/>
              <a:rect l="l" t="t" r="r" b="b"/>
              <a:pathLst>
                <a:path w="14150340" h="6449059">
                  <a:moveTo>
                    <a:pt x="0" y="6448808"/>
                  </a:moveTo>
                  <a:lnTo>
                    <a:pt x="14150145" y="6448808"/>
                  </a:lnTo>
                  <a:lnTo>
                    <a:pt x="14150145" y="0"/>
                  </a:lnTo>
                  <a:lnTo>
                    <a:pt x="0" y="0"/>
                  </a:lnTo>
                  <a:lnTo>
                    <a:pt x="0" y="6448808"/>
                  </a:lnTo>
                  <a:close/>
                </a:path>
              </a:pathLst>
            </a:custGeom>
            <a:ln w="20941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773153" y="2343772"/>
            <a:ext cx="13253719" cy="446789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065" marR="5080" algn="ctr">
              <a:lnSpc>
                <a:spcPct val="100299"/>
              </a:lnSpc>
              <a:spcBef>
                <a:spcPts val="80"/>
              </a:spcBef>
            </a:pPr>
            <a:endParaRPr lang="en-IN" sz="9600" dirty="0"/>
          </a:p>
          <a:p>
            <a:pPr marL="12065" marR="5080" algn="ctr">
              <a:lnSpc>
                <a:spcPct val="100299"/>
              </a:lnSpc>
              <a:spcBef>
                <a:spcPts val="80"/>
              </a:spcBef>
            </a:pPr>
            <a:r>
              <a:rPr lang="hi-IN" sz="9600" b="1" dirty="0">
                <a:solidFill>
                  <a:srgbClr val="FF0000"/>
                </a:solidFill>
              </a:rPr>
              <a:t>प्रसव </a:t>
            </a:r>
            <a:endParaRPr lang="en-IN" sz="9600" b="1" dirty="0">
              <a:solidFill>
                <a:srgbClr val="FF0000"/>
              </a:solidFill>
            </a:endParaRPr>
          </a:p>
          <a:p>
            <a:pPr marL="12065" marR="5080" algn="ctr">
              <a:lnSpc>
                <a:spcPct val="100299"/>
              </a:lnSpc>
              <a:spcBef>
                <a:spcPts val="80"/>
              </a:spcBef>
            </a:pPr>
            <a:r>
              <a:rPr lang="hi-IN" sz="9600" b="1" dirty="0">
                <a:solidFill>
                  <a:srgbClr val="FF0000"/>
                </a:solidFill>
              </a:rPr>
              <a:t>की जटिलताएँ</a:t>
            </a:r>
            <a:endParaRPr sz="13650" b="1" dirty="0">
              <a:solidFill>
                <a:srgbClr val="FF0000"/>
              </a:solidFill>
              <a:latin typeface="Arial MT"/>
              <a:cs typeface="Arial M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78907" y="763966"/>
            <a:ext cx="6706870" cy="956944"/>
            <a:chOff x="1478907" y="763966"/>
            <a:chExt cx="6706870" cy="95694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3392" y="811592"/>
              <a:ext cx="6562131" cy="7621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8907" y="763966"/>
              <a:ext cx="6307033" cy="95681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701100" y="889187"/>
            <a:ext cx="6398895" cy="549509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6515" rIns="0" bIns="0" rtlCol="0">
            <a:spAutoFit/>
          </a:bodyPr>
          <a:lstStyle/>
          <a:p>
            <a:pPr marL="535940" indent="-471170">
              <a:lnSpc>
                <a:spcPct val="100000"/>
              </a:lnSpc>
              <a:spcBef>
                <a:spcPts val="445"/>
              </a:spcBef>
              <a:buClr>
                <a:srgbClr val="F79546"/>
              </a:buClr>
              <a:buFont typeface="Wingdings"/>
              <a:buChar char=""/>
              <a:tabLst>
                <a:tab pos="535940" algn="l"/>
              </a:tabLst>
            </a:pPr>
            <a:r>
              <a:rPr lang="hi-IN" sz="3200" dirty="0">
                <a:solidFill>
                  <a:schemeClr val="accent6">
                    <a:lumMod val="75000"/>
                  </a:schemeClr>
                </a:solidFill>
              </a:rPr>
              <a:t>अखंडित एमनियोटिक थैली</a:t>
            </a:r>
            <a:endParaRPr sz="2950" dirty="0">
              <a:solidFill>
                <a:schemeClr val="accent6">
                  <a:lumMod val="75000"/>
                </a:schemeClr>
              </a:solidFill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478907" y="3426502"/>
            <a:ext cx="6706870" cy="956944"/>
            <a:chOff x="1478907" y="3426502"/>
            <a:chExt cx="6706870" cy="956944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23392" y="3475385"/>
              <a:ext cx="6562131" cy="7509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8907" y="3426502"/>
              <a:ext cx="6683984" cy="95681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701100" y="3552352"/>
            <a:ext cx="6398895" cy="550151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535940" indent="-471170">
              <a:lnSpc>
                <a:spcPct val="100000"/>
              </a:lnSpc>
              <a:spcBef>
                <a:spcPts val="450"/>
              </a:spcBef>
              <a:buFont typeface="Wingdings"/>
              <a:buChar char=""/>
              <a:tabLst>
                <a:tab pos="535940" algn="l"/>
              </a:tabLst>
            </a:pPr>
            <a:r>
              <a:rPr lang="hi-IN" sz="3200" dirty="0"/>
              <a:t>प्रसारित </a:t>
            </a:r>
            <a:r>
              <a:rPr lang="hi-IN" sz="3200" dirty="0">
                <a:solidFill>
                  <a:schemeClr val="accent6">
                    <a:lumMod val="50000"/>
                  </a:schemeClr>
                </a:solidFill>
              </a:rPr>
              <a:t>गर्भनाल</a:t>
            </a:r>
            <a:endParaRPr sz="2950" dirty="0">
              <a:solidFill>
                <a:schemeClr val="accent6">
                  <a:lumMod val="50000"/>
                </a:schemeClr>
              </a:solidFill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478907" y="4644057"/>
            <a:ext cx="6706870" cy="956944"/>
            <a:chOff x="1478907" y="4644057"/>
            <a:chExt cx="6706870" cy="956944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23392" y="4692940"/>
              <a:ext cx="6562131" cy="7509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78907" y="4644057"/>
              <a:ext cx="4986445" cy="95681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701100" y="4770011"/>
            <a:ext cx="6398895" cy="550151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535940" indent="-471170">
              <a:lnSpc>
                <a:spcPct val="100000"/>
              </a:lnSpc>
              <a:spcBef>
                <a:spcPts val="450"/>
              </a:spcBef>
              <a:buFont typeface="Wingdings"/>
              <a:buChar char=""/>
              <a:tabLst>
                <a:tab pos="535940" algn="l"/>
              </a:tabLst>
            </a:pPr>
            <a:r>
              <a:rPr lang="hi-IN" sz="3200" dirty="0">
                <a:solidFill>
                  <a:srgbClr val="00B0F0"/>
                </a:solidFill>
              </a:rPr>
              <a:t>अंग प्रस्तुति</a:t>
            </a:r>
            <a:endParaRPr sz="2950" dirty="0">
              <a:solidFill>
                <a:srgbClr val="00B0F0"/>
              </a:solidFill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478907" y="7403345"/>
            <a:ext cx="6706870" cy="956944"/>
            <a:chOff x="1478907" y="7403345"/>
            <a:chExt cx="6706870" cy="956944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3392" y="7450971"/>
              <a:ext cx="6562131" cy="76218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78907" y="7403345"/>
              <a:ext cx="4673574" cy="95681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701100" y="7528566"/>
            <a:ext cx="6398895" cy="550792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7785" rIns="0" bIns="0" rtlCol="0">
            <a:spAutoFit/>
          </a:bodyPr>
          <a:lstStyle/>
          <a:p>
            <a:pPr marL="535940" indent="-471170">
              <a:lnSpc>
                <a:spcPct val="100000"/>
              </a:lnSpc>
              <a:spcBef>
                <a:spcPts val="455"/>
              </a:spcBef>
              <a:buFont typeface="Wingdings"/>
              <a:buChar char=""/>
              <a:tabLst>
                <a:tab pos="535940" algn="l"/>
              </a:tabLst>
            </a:pPr>
            <a:r>
              <a:rPr lang="hi-IN" sz="3200" dirty="0">
                <a:solidFill>
                  <a:srgbClr val="0070C0"/>
                </a:solidFill>
              </a:rPr>
              <a:t>समय से पहले जन्म</a:t>
            </a:r>
            <a:endParaRPr sz="2950" dirty="0">
              <a:solidFill>
                <a:srgbClr val="0070C0"/>
              </a:solidFill>
              <a:latin typeface="Arial MT"/>
              <a:cs typeface="Arial M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478907" y="8828223"/>
            <a:ext cx="6706870" cy="956944"/>
            <a:chOff x="1478907" y="8828223"/>
            <a:chExt cx="6706870" cy="956944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3392" y="8875849"/>
              <a:ext cx="6562131" cy="76218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78907" y="8828223"/>
              <a:ext cx="3311522" cy="956819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701100" y="8953549"/>
            <a:ext cx="6398895" cy="550792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7785" rIns="0" bIns="0" rtlCol="0">
            <a:spAutoFit/>
          </a:bodyPr>
          <a:lstStyle/>
          <a:p>
            <a:pPr marL="535940" indent="-471170">
              <a:lnSpc>
                <a:spcPct val="100000"/>
              </a:lnSpc>
              <a:spcBef>
                <a:spcPts val="455"/>
              </a:spcBef>
              <a:buFont typeface="Wingdings"/>
              <a:buChar char=""/>
              <a:tabLst>
                <a:tab pos="535940" algn="l"/>
              </a:tabLst>
            </a:pPr>
            <a:r>
              <a:rPr lang="hi-IN" sz="3200" dirty="0">
                <a:solidFill>
                  <a:srgbClr val="FF0000"/>
                </a:solidFill>
              </a:rPr>
              <a:t>मृत जन्म</a:t>
            </a:r>
            <a:endParaRPr sz="2950" dirty="0">
              <a:solidFill>
                <a:srgbClr val="FF0000"/>
              </a:solidFill>
              <a:latin typeface="Arial MT"/>
              <a:cs typeface="Arial MT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478907" y="6104117"/>
            <a:ext cx="6706870" cy="956944"/>
            <a:chOff x="1478907" y="6104117"/>
            <a:chExt cx="6706870" cy="956944"/>
          </a:xfrm>
        </p:grpSpPr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23392" y="6151744"/>
              <a:ext cx="6562131" cy="75097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78907" y="6104117"/>
              <a:ext cx="4149611" cy="95681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701100" y="6228920"/>
            <a:ext cx="6398895" cy="550792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7785" rIns="0" bIns="0" rtlCol="0">
            <a:spAutoFit/>
          </a:bodyPr>
          <a:lstStyle/>
          <a:p>
            <a:pPr marL="535940" indent="-471170">
              <a:lnSpc>
                <a:spcPct val="100000"/>
              </a:lnSpc>
              <a:spcBef>
                <a:spcPts val="455"/>
              </a:spcBef>
              <a:buFont typeface="Wingdings"/>
              <a:buChar char=""/>
              <a:tabLst>
                <a:tab pos="535940" algn="l"/>
              </a:tabLst>
            </a:pPr>
            <a:r>
              <a:rPr lang="hi-IN" sz="3200" dirty="0">
                <a:solidFill>
                  <a:srgbClr val="FF0000"/>
                </a:solidFill>
              </a:rPr>
              <a:t>एकाधिक जन्म</a:t>
            </a:r>
            <a:endParaRPr sz="2950" dirty="0">
              <a:solidFill>
                <a:srgbClr val="FF0000"/>
              </a:solidFill>
              <a:latin typeface="Arial MT"/>
              <a:cs typeface="Arial MT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478907" y="2188844"/>
            <a:ext cx="6706870" cy="956944"/>
            <a:chOff x="1478907" y="2188844"/>
            <a:chExt cx="6706870" cy="956944"/>
          </a:xfrm>
        </p:grpSpPr>
        <p:pic>
          <p:nvPicPr>
            <p:cNvPr id="2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3392" y="2236470"/>
              <a:ext cx="6562131" cy="76218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78907" y="2188844"/>
              <a:ext cx="3876950" cy="956819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1701100" y="2314275"/>
            <a:ext cx="6398895" cy="550151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535940" indent="-471170">
              <a:lnSpc>
                <a:spcPct val="100000"/>
              </a:lnSpc>
              <a:spcBef>
                <a:spcPts val="450"/>
              </a:spcBef>
              <a:buFont typeface="Wingdings"/>
              <a:buChar char=""/>
              <a:tabLst>
                <a:tab pos="535940" algn="l"/>
              </a:tabLst>
            </a:pPr>
            <a:r>
              <a:rPr lang="hi-IN" sz="3200" dirty="0"/>
              <a:t>पुच्छ जन्म</a:t>
            </a:r>
            <a:endParaRPr sz="2950" dirty="0">
              <a:solidFill>
                <a:srgbClr val="00B0F0"/>
              </a:solidFill>
              <a:latin typeface="Arial MT"/>
              <a:cs typeface="Arial MT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66204" y="1370743"/>
            <a:ext cx="14345217" cy="771034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567003" y="10589819"/>
            <a:ext cx="1558290" cy="4279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2450" spc="-270" dirty="0">
                <a:solidFill>
                  <a:srgbClr val="525252"/>
                </a:solidFill>
                <a:latin typeface="Arial Black"/>
                <a:cs typeface="Arial Black"/>
              </a:rPr>
              <a:t>PPT</a:t>
            </a:r>
            <a:r>
              <a:rPr sz="2450" spc="-16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35" dirty="0">
                <a:solidFill>
                  <a:srgbClr val="525252"/>
                </a:solidFill>
                <a:latin typeface="Arial Black"/>
                <a:cs typeface="Arial Black"/>
              </a:rPr>
              <a:t>18</a:t>
            </a:r>
            <a:r>
              <a:rPr sz="2450" spc="-17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35" dirty="0">
                <a:solidFill>
                  <a:srgbClr val="525252"/>
                </a:solidFill>
                <a:latin typeface="Arial Black"/>
                <a:cs typeface="Arial Black"/>
              </a:rPr>
              <a:t>-</a:t>
            </a:r>
            <a:r>
              <a:rPr sz="2450" spc="-229" dirty="0">
                <a:solidFill>
                  <a:srgbClr val="525252"/>
                </a:solidFill>
                <a:latin typeface="Arial Black"/>
                <a:cs typeface="Arial Black"/>
              </a:rPr>
              <a:t>21</a:t>
            </a:r>
            <a:endParaRPr sz="245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098117" y="10616679"/>
            <a:ext cx="2493645" cy="692150"/>
            <a:chOff x="17098117" y="10616679"/>
            <a:chExt cx="2493645" cy="692150"/>
          </a:xfrm>
        </p:grpSpPr>
        <p:sp>
          <p:nvSpPr>
            <p:cNvPr id="5" name="object 5"/>
            <p:cNvSpPr/>
            <p:nvPr/>
          </p:nvSpPr>
          <p:spPr>
            <a:xfrm>
              <a:off x="17758621" y="11282481"/>
              <a:ext cx="1550035" cy="26670"/>
            </a:xfrm>
            <a:custGeom>
              <a:avLst/>
              <a:gdLst/>
              <a:ahLst/>
              <a:cxnLst/>
              <a:rect l="l" t="t" r="r" b="b"/>
              <a:pathLst>
                <a:path w="1550034" h="26670">
                  <a:moveTo>
                    <a:pt x="0" y="26074"/>
                  </a:moveTo>
                  <a:lnTo>
                    <a:pt x="1549691" y="26074"/>
                  </a:lnTo>
                  <a:lnTo>
                    <a:pt x="1549691" y="0"/>
                  </a:lnTo>
                  <a:lnTo>
                    <a:pt x="0" y="0"/>
                  </a:lnTo>
                  <a:lnTo>
                    <a:pt x="0" y="26074"/>
                  </a:lnTo>
                  <a:close/>
                </a:path>
              </a:pathLst>
            </a:custGeom>
            <a:solidFill>
              <a:srgbClr val="5756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098117" y="10616679"/>
              <a:ext cx="2493645" cy="666115"/>
            </a:xfrm>
            <a:custGeom>
              <a:avLst/>
              <a:gdLst/>
              <a:ahLst/>
              <a:cxnLst/>
              <a:rect l="l" t="t" r="r" b="b"/>
              <a:pathLst>
                <a:path w="2493644" h="666115">
                  <a:moveTo>
                    <a:pt x="2493641" y="0"/>
                  </a:moveTo>
                  <a:lnTo>
                    <a:pt x="0" y="0"/>
                  </a:lnTo>
                  <a:lnTo>
                    <a:pt x="0" y="665801"/>
                  </a:lnTo>
                  <a:lnTo>
                    <a:pt x="2493641" y="665801"/>
                  </a:lnTo>
                  <a:lnTo>
                    <a:pt x="24936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41487" y="869921"/>
            <a:ext cx="14872969" cy="9471025"/>
            <a:chOff x="2741487" y="869921"/>
            <a:chExt cx="14872969" cy="94710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41487" y="869921"/>
              <a:ext cx="14872426" cy="888098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35467" y="9421273"/>
              <a:ext cx="3835485" cy="7733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97556" y="9383588"/>
              <a:ext cx="3423351" cy="95681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523422" y="9509449"/>
            <a:ext cx="3649979" cy="550792"/>
          </a:xfrm>
          <a:prstGeom prst="rect">
            <a:avLst/>
          </a:prstGeom>
          <a:solidFill>
            <a:srgbClr val="FF0000"/>
          </a:solidFill>
          <a:ln w="20941">
            <a:solidFill>
              <a:srgbClr val="BADFE2"/>
            </a:solidFill>
          </a:ln>
        </p:spPr>
        <p:txBody>
          <a:bodyPr vert="horz" wrap="square" lIns="0" tIns="57785" rIns="0" bIns="0" rtlCol="0">
            <a:spAutoFit/>
          </a:bodyPr>
          <a:lstStyle/>
          <a:p>
            <a:pPr marL="64770">
              <a:lnSpc>
                <a:spcPct val="100000"/>
              </a:lnSpc>
              <a:spcBef>
                <a:spcPts val="450"/>
              </a:spcBef>
              <a:tabLst>
                <a:tab pos="535940" algn="l"/>
              </a:tabLst>
            </a:pPr>
            <a:r>
              <a:rPr lang="en-IN" sz="3200" dirty="0"/>
              <a:t>     </a:t>
            </a:r>
            <a:r>
              <a:rPr lang="hi-IN" sz="3200" dirty="0"/>
              <a:t>पुच्छ जन्म</a:t>
            </a:r>
            <a:endParaRPr lang="hi-IN" sz="2950" dirty="0">
              <a:solidFill>
                <a:srgbClr val="00B0F0"/>
              </a:solidFill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1925500" y="9383588"/>
            <a:ext cx="4199890" cy="956944"/>
            <a:chOff x="11925500" y="9383588"/>
            <a:chExt cx="4199890" cy="956944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76281" y="9421273"/>
              <a:ext cx="3922184" cy="7733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925500" y="9383588"/>
              <a:ext cx="4199872" cy="95681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2165283" y="9509449"/>
            <a:ext cx="3735704" cy="550792"/>
          </a:xfrm>
          <a:prstGeom prst="rect">
            <a:avLst/>
          </a:prstGeom>
          <a:solidFill>
            <a:srgbClr val="FF0000"/>
          </a:solidFill>
          <a:ln w="20941">
            <a:solidFill>
              <a:srgbClr val="BADFE2"/>
            </a:solidFill>
          </a:ln>
        </p:spPr>
        <p:txBody>
          <a:bodyPr vert="horz" wrap="square" lIns="0" tIns="57785" rIns="0" bIns="0" rtlCol="0">
            <a:spAutoFit/>
          </a:bodyPr>
          <a:lstStyle/>
          <a:p>
            <a:pPr marL="64769" algn="ctr">
              <a:lnSpc>
                <a:spcPct val="100000"/>
              </a:lnSpc>
              <a:spcBef>
                <a:spcPts val="455"/>
              </a:spcBef>
            </a:pPr>
            <a:r>
              <a:rPr lang="hi-IN" sz="3200" dirty="0"/>
              <a:t>सामान्य वितरण</a:t>
            </a:r>
            <a:endParaRPr sz="2950" dirty="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567003" y="10589819"/>
            <a:ext cx="1558290" cy="4279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2450" spc="-270" dirty="0">
                <a:solidFill>
                  <a:srgbClr val="525252"/>
                </a:solidFill>
                <a:latin typeface="Arial Black"/>
                <a:cs typeface="Arial Black"/>
              </a:rPr>
              <a:t>PPT</a:t>
            </a:r>
            <a:r>
              <a:rPr sz="2450" spc="-16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35" dirty="0">
                <a:solidFill>
                  <a:srgbClr val="525252"/>
                </a:solidFill>
                <a:latin typeface="Arial Black"/>
                <a:cs typeface="Arial Black"/>
              </a:rPr>
              <a:t>18</a:t>
            </a:r>
            <a:r>
              <a:rPr sz="2450" spc="-17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35" dirty="0">
                <a:solidFill>
                  <a:srgbClr val="525252"/>
                </a:solidFill>
                <a:latin typeface="Arial Black"/>
                <a:cs typeface="Arial Black"/>
              </a:rPr>
              <a:t>-</a:t>
            </a:r>
            <a:r>
              <a:rPr sz="2450" spc="-229" dirty="0">
                <a:solidFill>
                  <a:srgbClr val="525252"/>
                </a:solidFill>
                <a:latin typeface="Arial Black"/>
                <a:cs typeface="Arial Black"/>
              </a:rPr>
              <a:t>22</a:t>
            </a:r>
            <a:endParaRPr sz="2450">
              <a:latin typeface="Arial Black"/>
              <a:cs typeface="Arial Black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7098117" y="10616679"/>
            <a:ext cx="2493645" cy="692150"/>
            <a:chOff x="17098117" y="10616679"/>
            <a:chExt cx="2493645" cy="692150"/>
          </a:xfrm>
        </p:grpSpPr>
        <p:sp>
          <p:nvSpPr>
            <p:cNvPr id="13" name="object 13"/>
            <p:cNvSpPr/>
            <p:nvPr/>
          </p:nvSpPr>
          <p:spPr>
            <a:xfrm>
              <a:off x="17758621" y="11282481"/>
              <a:ext cx="1550035" cy="26670"/>
            </a:xfrm>
            <a:custGeom>
              <a:avLst/>
              <a:gdLst/>
              <a:ahLst/>
              <a:cxnLst/>
              <a:rect l="l" t="t" r="r" b="b"/>
              <a:pathLst>
                <a:path w="1550034" h="26670">
                  <a:moveTo>
                    <a:pt x="0" y="26074"/>
                  </a:moveTo>
                  <a:lnTo>
                    <a:pt x="1549691" y="26074"/>
                  </a:lnTo>
                  <a:lnTo>
                    <a:pt x="1549691" y="0"/>
                  </a:lnTo>
                  <a:lnTo>
                    <a:pt x="0" y="0"/>
                  </a:lnTo>
                  <a:lnTo>
                    <a:pt x="0" y="26074"/>
                  </a:lnTo>
                  <a:close/>
                </a:path>
              </a:pathLst>
            </a:custGeom>
            <a:solidFill>
              <a:srgbClr val="5756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098117" y="10616679"/>
              <a:ext cx="2493645" cy="666115"/>
            </a:xfrm>
            <a:custGeom>
              <a:avLst/>
              <a:gdLst/>
              <a:ahLst/>
              <a:cxnLst/>
              <a:rect l="l" t="t" r="r" b="b"/>
              <a:pathLst>
                <a:path w="2493644" h="666115">
                  <a:moveTo>
                    <a:pt x="2493641" y="0"/>
                  </a:moveTo>
                  <a:lnTo>
                    <a:pt x="0" y="0"/>
                  </a:lnTo>
                  <a:lnTo>
                    <a:pt x="0" y="665801"/>
                  </a:lnTo>
                  <a:lnTo>
                    <a:pt x="2493641" y="665801"/>
                  </a:lnTo>
                  <a:lnTo>
                    <a:pt x="24936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6582" y="1557272"/>
            <a:ext cx="13141903" cy="876130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567003" y="10589819"/>
            <a:ext cx="1558290" cy="4279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2450" spc="-270" dirty="0">
                <a:solidFill>
                  <a:srgbClr val="525252"/>
                </a:solidFill>
                <a:latin typeface="Arial Black"/>
                <a:cs typeface="Arial Black"/>
              </a:rPr>
              <a:t>PPT</a:t>
            </a:r>
            <a:r>
              <a:rPr sz="2450" spc="-16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35" dirty="0">
                <a:solidFill>
                  <a:srgbClr val="525252"/>
                </a:solidFill>
                <a:latin typeface="Arial Black"/>
                <a:cs typeface="Arial Black"/>
              </a:rPr>
              <a:t>18</a:t>
            </a:r>
            <a:r>
              <a:rPr sz="2450" spc="-17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35" dirty="0">
                <a:solidFill>
                  <a:srgbClr val="525252"/>
                </a:solidFill>
                <a:latin typeface="Arial Black"/>
                <a:cs typeface="Arial Black"/>
              </a:rPr>
              <a:t>-</a:t>
            </a:r>
            <a:r>
              <a:rPr sz="2450" spc="-229" dirty="0">
                <a:solidFill>
                  <a:srgbClr val="525252"/>
                </a:solidFill>
                <a:latin typeface="Arial Black"/>
                <a:cs typeface="Arial Black"/>
              </a:rPr>
              <a:t>23</a:t>
            </a:r>
            <a:endParaRPr sz="245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098117" y="10616679"/>
            <a:ext cx="2493645" cy="692150"/>
            <a:chOff x="17098117" y="10616679"/>
            <a:chExt cx="2493645" cy="692150"/>
          </a:xfrm>
        </p:grpSpPr>
        <p:sp>
          <p:nvSpPr>
            <p:cNvPr id="5" name="object 5"/>
            <p:cNvSpPr/>
            <p:nvPr/>
          </p:nvSpPr>
          <p:spPr>
            <a:xfrm>
              <a:off x="17758621" y="11282481"/>
              <a:ext cx="1550035" cy="26670"/>
            </a:xfrm>
            <a:custGeom>
              <a:avLst/>
              <a:gdLst/>
              <a:ahLst/>
              <a:cxnLst/>
              <a:rect l="l" t="t" r="r" b="b"/>
              <a:pathLst>
                <a:path w="1550034" h="26670">
                  <a:moveTo>
                    <a:pt x="0" y="26074"/>
                  </a:moveTo>
                  <a:lnTo>
                    <a:pt x="1549691" y="26074"/>
                  </a:lnTo>
                  <a:lnTo>
                    <a:pt x="1549691" y="0"/>
                  </a:lnTo>
                  <a:lnTo>
                    <a:pt x="0" y="0"/>
                  </a:lnTo>
                  <a:lnTo>
                    <a:pt x="0" y="26074"/>
                  </a:lnTo>
                  <a:close/>
                </a:path>
              </a:pathLst>
            </a:custGeom>
            <a:solidFill>
              <a:srgbClr val="5756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098117" y="10616679"/>
              <a:ext cx="2493645" cy="666115"/>
            </a:xfrm>
            <a:custGeom>
              <a:avLst/>
              <a:gdLst/>
              <a:ahLst/>
              <a:cxnLst/>
              <a:rect l="l" t="t" r="r" b="b"/>
              <a:pathLst>
                <a:path w="2493644" h="666115">
                  <a:moveTo>
                    <a:pt x="2493641" y="0"/>
                  </a:moveTo>
                  <a:lnTo>
                    <a:pt x="0" y="0"/>
                  </a:lnTo>
                  <a:lnTo>
                    <a:pt x="0" y="665801"/>
                  </a:lnTo>
                  <a:lnTo>
                    <a:pt x="2493641" y="665801"/>
                  </a:lnTo>
                  <a:lnTo>
                    <a:pt x="24936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8484" y="7146"/>
            <a:ext cx="3055615" cy="2074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12790" y="1713455"/>
            <a:ext cx="14512647" cy="762165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567003" y="10589819"/>
            <a:ext cx="1558290" cy="4279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2450" spc="-270" dirty="0">
                <a:solidFill>
                  <a:srgbClr val="525252"/>
                </a:solidFill>
                <a:latin typeface="Arial Black"/>
                <a:cs typeface="Arial Black"/>
              </a:rPr>
              <a:t>PPT</a:t>
            </a:r>
            <a:r>
              <a:rPr sz="2450" spc="-16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35" dirty="0">
                <a:solidFill>
                  <a:srgbClr val="525252"/>
                </a:solidFill>
                <a:latin typeface="Arial Black"/>
                <a:cs typeface="Arial Black"/>
              </a:rPr>
              <a:t>18</a:t>
            </a:r>
            <a:r>
              <a:rPr sz="2450" spc="-17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35" dirty="0">
                <a:solidFill>
                  <a:srgbClr val="525252"/>
                </a:solidFill>
                <a:latin typeface="Arial Black"/>
                <a:cs typeface="Arial Black"/>
              </a:rPr>
              <a:t>-</a:t>
            </a:r>
            <a:r>
              <a:rPr sz="2450" spc="-229" dirty="0">
                <a:solidFill>
                  <a:srgbClr val="525252"/>
                </a:solidFill>
                <a:latin typeface="Arial Black"/>
                <a:cs typeface="Arial Black"/>
              </a:rPr>
              <a:t>24</a:t>
            </a:r>
            <a:endParaRPr sz="245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098117" y="10616679"/>
            <a:ext cx="2493645" cy="692150"/>
            <a:chOff x="17098117" y="10616679"/>
            <a:chExt cx="2493645" cy="692150"/>
          </a:xfrm>
        </p:grpSpPr>
        <p:sp>
          <p:nvSpPr>
            <p:cNvPr id="5" name="object 5"/>
            <p:cNvSpPr/>
            <p:nvPr/>
          </p:nvSpPr>
          <p:spPr>
            <a:xfrm>
              <a:off x="17758621" y="11282481"/>
              <a:ext cx="1550035" cy="26670"/>
            </a:xfrm>
            <a:custGeom>
              <a:avLst/>
              <a:gdLst/>
              <a:ahLst/>
              <a:cxnLst/>
              <a:rect l="l" t="t" r="r" b="b"/>
              <a:pathLst>
                <a:path w="1550034" h="26670">
                  <a:moveTo>
                    <a:pt x="0" y="26074"/>
                  </a:moveTo>
                  <a:lnTo>
                    <a:pt x="1549691" y="26074"/>
                  </a:lnTo>
                  <a:lnTo>
                    <a:pt x="1549691" y="0"/>
                  </a:lnTo>
                  <a:lnTo>
                    <a:pt x="0" y="0"/>
                  </a:lnTo>
                  <a:lnTo>
                    <a:pt x="0" y="26074"/>
                  </a:lnTo>
                  <a:close/>
                </a:path>
              </a:pathLst>
            </a:custGeom>
            <a:solidFill>
              <a:srgbClr val="5756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098117" y="10616679"/>
              <a:ext cx="2493645" cy="666115"/>
            </a:xfrm>
            <a:custGeom>
              <a:avLst/>
              <a:gdLst/>
              <a:ahLst/>
              <a:cxnLst/>
              <a:rect l="l" t="t" r="r" b="b"/>
              <a:pathLst>
                <a:path w="2493644" h="666115">
                  <a:moveTo>
                    <a:pt x="2493641" y="0"/>
                  </a:moveTo>
                  <a:lnTo>
                    <a:pt x="0" y="0"/>
                  </a:lnTo>
                  <a:lnTo>
                    <a:pt x="0" y="665801"/>
                  </a:lnTo>
                  <a:lnTo>
                    <a:pt x="2493641" y="665801"/>
                  </a:lnTo>
                  <a:lnTo>
                    <a:pt x="24936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5436" y="7146"/>
            <a:ext cx="2678663" cy="2074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28876" y="1970411"/>
            <a:ext cx="12260851" cy="673372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567003" y="10589819"/>
            <a:ext cx="1558290" cy="4279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2450" spc="-270" dirty="0">
                <a:solidFill>
                  <a:srgbClr val="525252"/>
                </a:solidFill>
                <a:latin typeface="Arial Black"/>
                <a:cs typeface="Arial Black"/>
              </a:rPr>
              <a:t>PPT</a:t>
            </a:r>
            <a:r>
              <a:rPr sz="2450" spc="-16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35" dirty="0">
                <a:solidFill>
                  <a:srgbClr val="525252"/>
                </a:solidFill>
                <a:latin typeface="Arial Black"/>
                <a:cs typeface="Arial Black"/>
              </a:rPr>
              <a:t>18</a:t>
            </a:r>
            <a:r>
              <a:rPr sz="2450" spc="-17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35" dirty="0">
                <a:solidFill>
                  <a:srgbClr val="525252"/>
                </a:solidFill>
                <a:latin typeface="Arial Black"/>
                <a:cs typeface="Arial Black"/>
              </a:rPr>
              <a:t>-</a:t>
            </a:r>
            <a:r>
              <a:rPr sz="2450" spc="-229" dirty="0">
                <a:solidFill>
                  <a:srgbClr val="525252"/>
                </a:solidFill>
                <a:latin typeface="Arial Black"/>
                <a:cs typeface="Arial Black"/>
              </a:rPr>
              <a:t>26</a:t>
            </a:r>
            <a:endParaRPr sz="245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098117" y="10616679"/>
            <a:ext cx="2493645" cy="692150"/>
            <a:chOff x="17098117" y="10616679"/>
            <a:chExt cx="2493645" cy="692150"/>
          </a:xfrm>
        </p:grpSpPr>
        <p:sp>
          <p:nvSpPr>
            <p:cNvPr id="5" name="object 5"/>
            <p:cNvSpPr/>
            <p:nvPr/>
          </p:nvSpPr>
          <p:spPr>
            <a:xfrm>
              <a:off x="17758621" y="11282481"/>
              <a:ext cx="1550035" cy="26670"/>
            </a:xfrm>
            <a:custGeom>
              <a:avLst/>
              <a:gdLst/>
              <a:ahLst/>
              <a:cxnLst/>
              <a:rect l="l" t="t" r="r" b="b"/>
              <a:pathLst>
                <a:path w="1550034" h="26670">
                  <a:moveTo>
                    <a:pt x="0" y="26074"/>
                  </a:moveTo>
                  <a:lnTo>
                    <a:pt x="1549691" y="26074"/>
                  </a:lnTo>
                  <a:lnTo>
                    <a:pt x="1549691" y="0"/>
                  </a:lnTo>
                  <a:lnTo>
                    <a:pt x="0" y="0"/>
                  </a:lnTo>
                  <a:lnTo>
                    <a:pt x="0" y="26074"/>
                  </a:lnTo>
                  <a:close/>
                </a:path>
              </a:pathLst>
            </a:custGeom>
            <a:solidFill>
              <a:srgbClr val="5756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098117" y="10616679"/>
              <a:ext cx="2493645" cy="666115"/>
            </a:xfrm>
            <a:custGeom>
              <a:avLst/>
              <a:gdLst/>
              <a:ahLst/>
              <a:cxnLst/>
              <a:rect l="l" t="t" r="r" b="b"/>
              <a:pathLst>
                <a:path w="2493644" h="666115">
                  <a:moveTo>
                    <a:pt x="2493641" y="0"/>
                  </a:moveTo>
                  <a:lnTo>
                    <a:pt x="0" y="0"/>
                  </a:lnTo>
                  <a:lnTo>
                    <a:pt x="0" y="665801"/>
                  </a:lnTo>
                  <a:lnTo>
                    <a:pt x="2493641" y="665801"/>
                  </a:lnTo>
                  <a:lnTo>
                    <a:pt x="24936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746371" y="10589819"/>
            <a:ext cx="1506220" cy="4279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2450" spc="-270" dirty="0">
                <a:solidFill>
                  <a:srgbClr val="525252"/>
                </a:solidFill>
                <a:latin typeface="Arial Black"/>
                <a:cs typeface="Arial Black"/>
              </a:rPr>
              <a:t>PPT</a:t>
            </a:r>
            <a:r>
              <a:rPr sz="2450" spc="-18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35" dirty="0">
                <a:solidFill>
                  <a:srgbClr val="525252"/>
                </a:solidFill>
                <a:latin typeface="Arial Black"/>
                <a:cs typeface="Arial Black"/>
              </a:rPr>
              <a:t>18</a:t>
            </a:r>
            <a:r>
              <a:rPr sz="2450" spc="-17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dirty="0">
                <a:solidFill>
                  <a:srgbClr val="525252"/>
                </a:solidFill>
                <a:latin typeface="Arial Black"/>
                <a:cs typeface="Arial Black"/>
              </a:rPr>
              <a:t>-</a:t>
            </a:r>
            <a:r>
              <a:rPr sz="2450" spc="17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25" dirty="0">
                <a:solidFill>
                  <a:srgbClr val="525252"/>
                </a:solidFill>
                <a:latin typeface="Arial Black"/>
                <a:cs typeface="Arial Black"/>
              </a:rPr>
              <a:t>4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758621" y="11282481"/>
            <a:ext cx="1550035" cy="26670"/>
          </a:xfrm>
          <a:custGeom>
            <a:avLst/>
            <a:gdLst/>
            <a:ahLst/>
            <a:cxnLst/>
            <a:rect l="l" t="t" r="r" b="b"/>
            <a:pathLst>
              <a:path w="1550034" h="26670">
                <a:moveTo>
                  <a:pt x="0" y="26074"/>
                </a:moveTo>
                <a:lnTo>
                  <a:pt x="1549691" y="26074"/>
                </a:lnTo>
                <a:lnTo>
                  <a:pt x="1549691" y="0"/>
                </a:lnTo>
                <a:lnTo>
                  <a:pt x="0" y="0"/>
                </a:lnTo>
                <a:lnTo>
                  <a:pt x="0" y="26074"/>
                </a:lnTo>
                <a:close/>
              </a:path>
            </a:pathLst>
          </a:custGeom>
          <a:solidFill>
            <a:srgbClr val="575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496316" y="1809787"/>
            <a:ext cx="9322435" cy="8736330"/>
            <a:chOff x="7496316" y="1809787"/>
            <a:chExt cx="9322435" cy="873633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96316" y="2482835"/>
              <a:ext cx="9244116" cy="80632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781726" y="1809793"/>
              <a:ext cx="5037455" cy="7241540"/>
            </a:xfrm>
            <a:custGeom>
              <a:avLst/>
              <a:gdLst/>
              <a:ahLst/>
              <a:cxnLst/>
              <a:rect l="l" t="t" r="r" b="b"/>
              <a:pathLst>
                <a:path w="5037455" h="7241540">
                  <a:moveTo>
                    <a:pt x="1509382" y="10261"/>
                  </a:moveTo>
                  <a:lnTo>
                    <a:pt x="1479638" y="0"/>
                  </a:lnTo>
                  <a:lnTo>
                    <a:pt x="606348" y="2531821"/>
                  </a:lnTo>
                  <a:lnTo>
                    <a:pt x="576630" y="2521597"/>
                  </a:lnTo>
                  <a:lnTo>
                    <a:pt x="590461" y="2625991"/>
                  </a:lnTo>
                  <a:lnTo>
                    <a:pt x="661035" y="2556891"/>
                  </a:lnTo>
                  <a:lnTo>
                    <a:pt x="665746" y="2552281"/>
                  </a:lnTo>
                  <a:lnTo>
                    <a:pt x="635990" y="2542032"/>
                  </a:lnTo>
                  <a:lnTo>
                    <a:pt x="1509382" y="10261"/>
                  </a:lnTo>
                  <a:close/>
                </a:path>
                <a:path w="5037455" h="7241540">
                  <a:moveTo>
                    <a:pt x="4978806" y="1780882"/>
                  </a:moveTo>
                  <a:lnTo>
                    <a:pt x="4970640" y="1750631"/>
                  </a:lnTo>
                  <a:lnTo>
                    <a:pt x="1997087" y="2559469"/>
                  </a:lnTo>
                  <a:lnTo>
                    <a:pt x="1988845" y="2529141"/>
                  </a:lnTo>
                  <a:lnTo>
                    <a:pt x="1910308" y="2599296"/>
                  </a:lnTo>
                  <a:lnTo>
                    <a:pt x="2013559" y="2620022"/>
                  </a:lnTo>
                  <a:lnTo>
                    <a:pt x="2006434" y="2593848"/>
                  </a:lnTo>
                  <a:lnTo>
                    <a:pt x="2005317" y="2589733"/>
                  </a:lnTo>
                  <a:lnTo>
                    <a:pt x="4978806" y="1780882"/>
                  </a:lnTo>
                  <a:close/>
                </a:path>
                <a:path w="5037455" h="7241540">
                  <a:moveTo>
                    <a:pt x="5004244" y="3927525"/>
                  </a:moveTo>
                  <a:lnTo>
                    <a:pt x="94272" y="3901224"/>
                  </a:lnTo>
                  <a:lnTo>
                    <a:pt x="94449" y="3869829"/>
                  </a:lnTo>
                  <a:lnTo>
                    <a:pt x="0" y="3916426"/>
                  </a:lnTo>
                  <a:lnTo>
                    <a:pt x="93929" y="3964063"/>
                  </a:lnTo>
                  <a:lnTo>
                    <a:pt x="94107" y="3932631"/>
                  </a:lnTo>
                  <a:lnTo>
                    <a:pt x="5004041" y="3958933"/>
                  </a:lnTo>
                  <a:lnTo>
                    <a:pt x="5004219" y="3932631"/>
                  </a:lnTo>
                  <a:lnTo>
                    <a:pt x="5004244" y="3927525"/>
                  </a:lnTo>
                  <a:close/>
                </a:path>
                <a:path w="5037455" h="7241540">
                  <a:moveTo>
                    <a:pt x="5037023" y="7212241"/>
                  </a:moveTo>
                  <a:lnTo>
                    <a:pt x="1033272" y="5502021"/>
                  </a:lnTo>
                  <a:lnTo>
                    <a:pt x="1035913" y="5495849"/>
                  </a:lnTo>
                  <a:lnTo>
                    <a:pt x="1045629" y="5473128"/>
                  </a:lnTo>
                  <a:lnTo>
                    <a:pt x="940396" y="5479415"/>
                  </a:lnTo>
                  <a:lnTo>
                    <a:pt x="1008557" y="5559831"/>
                  </a:lnTo>
                  <a:lnTo>
                    <a:pt x="1020914" y="5530926"/>
                  </a:lnTo>
                  <a:lnTo>
                    <a:pt x="5024666" y="7241146"/>
                  </a:lnTo>
                  <a:lnTo>
                    <a:pt x="5037023" y="72122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248785" y="1015645"/>
            <a:ext cx="4908665" cy="5681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IN" sz="3600" dirty="0"/>
              <a:t>          </a:t>
            </a:r>
            <a:r>
              <a:rPr lang="hi-IN" sz="3600" dirty="0"/>
              <a:t>गर्भाशय ग्रीवा</a:t>
            </a:r>
            <a:endParaRPr sz="3450" dirty="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090863" y="3061971"/>
            <a:ext cx="1587500" cy="5681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hi-IN" sz="3600" dirty="0"/>
              <a:t>मलाशय</a:t>
            </a:r>
            <a:endParaRPr sz="3450" dirty="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104160" y="5241967"/>
            <a:ext cx="2777690" cy="1022716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ts val="3700"/>
              </a:lnSpc>
              <a:spcBef>
                <a:spcPts val="575"/>
              </a:spcBef>
            </a:pPr>
            <a:r>
              <a:rPr lang="hi-IN" sz="3600" dirty="0"/>
              <a:t>प्रजनन नलिका</a:t>
            </a:r>
            <a:r>
              <a:rPr sz="3400" spc="-10" dirty="0">
                <a:latin typeface="Arial MT"/>
                <a:cs typeface="Arial MT"/>
              </a:rPr>
              <a:t> </a:t>
            </a:r>
            <a:r>
              <a:rPr sz="3400" spc="145" dirty="0">
                <a:latin typeface="Arial MT"/>
                <a:cs typeface="Arial MT"/>
              </a:rPr>
              <a:t>(</a:t>
            </a:r>
            <a:r>
              <a:rPr lang="hi-IN" sz="3600" dirty="0"/>
              <a:t>जन्म नलिका</a:t>
            </a:r>
            <a:r>
              <a:rPr sz="3400" spc="-10" dirty="0">
                <a:latin typeface="Arial MT"/>
                <a:cs typeface="Arial MT"/>
              </a:rPr>
              <a:t>)</a:t>
            </a:r>
            <a:endParaRPr sz="3400" dirty="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032016" y="8609445"/>
            <a:ext cx="2023110" cy="5681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hi-IN" sz="3600" dirty="0"/>
              <a:t>मूलाधार</a:t>
            </a:r>
            <a:endParaRPr sz="3450" dirty="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03850" y="2899671"/>
            <a:ext cx="1972005" cy="5681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hi-IN" sz="3600" dirty="0"/>
              <a:t>गर्भाशय</a:t>
            </a:r>
            <a:endParaRPr sz="3450" dirty="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09244" y="5241967"/>
            <a:ext cx="2189480" cy="1038426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>
              <a:lnSpc>
                <a:spcPts val="3740"/>
              </a:lnSpc>
              <a:spcBef>
                <a:spcPts val="570"/>
              </a:spcBef>
            </a:pPr>
            <a:r>
              <a:rPr lang="hi-IN" sz="3600" dirty="0"/>
              <a:t>सहवर्धन जघनरोम</a:t>
            </a:r>
            <a:endParaRPr sz="3450" dirty="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84945" y="7539111"/>
            <a:ext cx="1614805" cy="563937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>
              <a:lnSpc>
                <a:spcPts val="3740"/>
              </a:lnSpc>
              <a:spcBef>
                <a:spcPts val="570"/>
              </a:spcBef>
            </a:pPr>
            <a:r>
              <a:rPr lang="hi-IN" sz="3600" dirty="0"/>
              <a:t>मूत्राशय</a:t>
            </a:r>
            <a:endParaRPr sz="3450" dirty="0">
              <a:latin typeface="Arial MT"/>
              <a:cs typeface="Arial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829945" y="3373100"/>
            <a:ext cx="3418840" cy="4683125"/>
          </a:xfrm>
          <a:custGeom>
            <a:avLst/>
            <a:gdLst/>
            <a:ahLst/>
            <a:cxnLst/>
            <a:rect l="l" t="t" r="r" b="b"/>
            <a:pathLst>
              <a:path w="3418840" h="4683125">
                <a:moveTo>
                  <a:pt x="2127783" y="2139404"/>
                </a:moveTo>
                <a:lnTo>
                  <a:pt x="2024545" y="2118042"/>
                </a:lnTo>
                <a:lnTo>
                  <a:pt x="2032647" y="2148459"/>
                </a:lnTo>
                <a:lnTo>
                  <a:pt x="293598" y="2610497"/>
                </a:lnTo>
                <a:lnTo>
                  <a:pt x="301663" y="2640863"/>
                </a:lnTo>
                <a:lnTo>
                  <a:pt x="2040750" y="2178812"/>
                </a:lnTo>
                <a:lnTo>
                  <a:pt x="2048840" y="2209139"/>
                </a:lnTo>
                <a:lnTo>
                  <a:pt x="2122093" y="2144433"/>
                </a:lnTo>
                <a:lnTo>
                  <a:pt x="2127783" y="2139404"/>
                </a:lnTo>
                <a:close/>
              </a:path>
              <a:path w="3418840" h="4683125">
                <a:moveTo>
                  <a:pt x="3335388" y="525741"/>
                </a:moveTo>
                <a:lnTo>
                  <a:pt x="3251936" y="461340"/>
                </a:lnTo>
                <a:lnTo>
                  <a:pt x="3245904" y="492137"/>
                </a:lnTo>
                <a:lnTo>
                  <a:pt x="733488" y="0"/>
                </a:lnTo>
                <a:lnTo>
                  <a:pt x="727405" y="30784"/>
                </a:lnTo>
                <a:lnTo>
                  <a:pt x="3239859" y="523024"/>
                </a:lnTo>
                <a:lnTo>
                  <a:pt x="3233826" y="553796"/>
                </a:lnTo>
                <a:lnTo>
                  <a:pt x="3334258" y="526059"/>
                </a:lnTo>
                <a:lnTo>
                  <a:pt x="3335388" y="525741"/>
                </a:lnTo>
                <a:close/>
              </a:path>
              <a:path w="3418840" h="4683125">
                <a:moveTo>
                  <a:pt x="3418217" y="1599742"/>
                </a:moveTo>
                <a:lnTo>
                  <a:pt x="3316655" y="1627797"/>
                </a:lnTo>
                <a:lnTo>
                  <a:pt x="3337699" y="1651152"/>
                </a:lnTo>
                <a:lnTo>
                  <a:pt x="0" y="4659744"/>
                </a:lnTo>
                <a:lnTo>
                  <a:pt x="21043" y="4683099"/>
                </a:lnTo>
                <a:lnTo>
                  <a:pt x="3358743" y="1674507"/>
                </a:lnTo>
                <a:lnTo>
                  <a:pt x="3379787" y="1697850"/>
                </a:lnTo>
                <a:lnTo>
                  <a:pt x="3402177" y="1640674"/>
                </a:lnTo>
                <a:lnTo>
                  <a:pt x="3418217" y="15997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63244" y="2782407"/>
            <a:ext cx="5104765" cy="1695336"/>
          </a:xfrm>
          <a:prstGeom prst="rect">
            <a:avLst/>
          </a:prstGeom>
        </p:spPr>
        <p:txBody>
          <a:bodyPr vert="horz" wrap="square" lIns="0" tIns="187325" rIns="0" bIns="0" rtlCol="0">
            <a:spAutoFit/>
          </a:bodyPr>
          <a:lstStyle/>
          <a:p>
            <a:pPr marL="12700" marR="5080">
              <a:lnSpc>
                <a:spcPts val="5700"/>
              </a:lnSpc>
              <a:spcBef>
                <a:spcPts val="1475"/>
              </a:spcBef>
            </a:pPr>
            <a:r>
              <a:rPr lang="hi-IN" b="1" dirty="0"/>
              <a:t>गर्भावस्था की शारीरिक रचना</a:t>
            </a:r>
            <a:endParaRPr b="1" spc="-620" dirty="0"/>
          </a:p>
        </p:txBody>
      </p:sp>
      <p:sp>
        <p:nvSpPr>
          <p:cNvPr id="16" name="object 16"/>
          <p:cNvSpPr/>
          <p:nvPr/>
        </p:nvSpPr>
        <p:spPr>
          <a:xfrm>
            <a:off x="17098117" y="10616679"/>
            <a:ext cx="2493645" cy="666115"/>
          </a:xfrm>
          <a:custGeom>
            <a:avLst/>
            <a:gdLst/>
            <a:ahLst/>
            <a:cxnLst/>
            <a:rect l="l" t="t" r="r" b="b"/>
            <a:pathLst>
              <a:path w="2493644" h="666115">
                <a:moveTo>
                  <a:pt x="2493641" y="0"/>
                </a:moveTo>
                <a:lnTo>
                  <a:pt x="0" y="0"/>
                </a:lnTo>
                <a:lnTo>
                  <a:pt x="0" y="665801"/>
                </a:lnTo>
                <a:lnTo>
                  <a:pt x="2493641" y="665801"/>
                </a:lnTo>
                <a:lnTo>
                  <a:pt x="24936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89015" y="830561"/>
            <a:ext cx="6562725" cy="956944"/>
            <a:chOff x="6089015" y="830561"/>
            <a:chExt cx="6562725" cy="95694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89015" y="878187"/>
              <a:ext cx="6562131" cy="7621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60092" y="830561"/>
              <a:ext cx="4219976" cy="95681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66513" y="956096"/>
            <a:ext cx="6398895" cy="980397"/>
          </a:xfrm>
          <a:prstGeom prst="rect">
            <a:avLst/>
          </a:prstGeom>
          <a:solidFill>
            <a:srgbClr val="FCEADA"/>
          </a:solidFill>
          <a:ln w="20941">
            <a:solidFill>
              <a:srgbClr val="BADFE2"/>
            </a:solidFill>
          </a:ln>
        </p:spPr>
        <p:txBody>
          <a:bodyPr vert="horz" wrap="square" lIns="0" tIns="5651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445"/>
              </a:spcBef>
            </a:pPr>
            <a:r>
              <a:rPr lang="hi-IN" sz="6000" dirty="0"/>
              <a:t>समय से पहले जन्म</a:t>
            </a:r>
            <a:endParaRPr sz="5400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23108" y="3768336"/>
            <a:ext cx="11329542" cy="843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buSzPct val="28787"/>
              <a:tabLst>
                <a:tab pos="295275" algn="l"/>
              </a:tabLst>
            </a:pPr>
            <a:r>
              <a:rPr lang="hi-IN" sz="5400" dirty="0"/>
              <a:t>2.5 किलोग्राम से कम वजन वाले बच्चे</a:t>
            </a:r>
            <a:endParaRPr sz="48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2127250" y="5134158"/>
            <a:ext cx="16535400" cy="38106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000" indent="-571500">
              <a:lnSpc>
                <a:spcPct val="100000"/>
              </a:lnSpc>
              <a:spcBef>
                <a:spcPts val="95"/>
              </a:spcBef>
              <a:buSzPct val="28787"/>
              <a:buFont typeface="Wingdings" panose="05000000000000000000" pitchFamily="2" charset="2"/>
              <a:buChar char="Ø"/>
              <a:tabLst>
                <a:tab pos="346075" algn="l"/>
              </a:tabLst>
            </a:pPr>
            <a:r>
              <a:rPr lang="hi-IN" sz="5400" dirty="0"/>
              <a:t>36 वें सप्ताह से पहले जन्मे</a:t>
            </a:r>
            <a:endParaRPr lang="en-IN" sz="5400" dirty="0"/>
          </a:p>
          <a:p>
            <a:pPr marL="635000" indent="-571500">
              <a:lnSpc>
                <a:spcPct val="100000"/>
              </a:lnSpc>
              <a:spcBef>
                <a:spcPts val="95"/>
              </a:spcBef>
              <a:buSzPct val="28787"/>
              <a:buFont typeface="Wingdings" panose="05000000000000000000" pitchFamily="2" charset="2"/>
              <a:buChar char="Ø"/>
              <a:tabLst>
                <a:tab pos="346075" algn="l"/>
              </a:tabLst>
            </a:pPr>
            <a:endParaRPr sz="4800" dirty="0"/>
          </a:p>
          <a:p>
            <a:pPr marL="635000" indent="-571500">
              <a:lnSpc>
                <a:spcPct val="100000"/>
              </a:lnSpc>
              <a:buSzPct val="28787"/>
              <a:buFont typeface="Wingdings" panose="05000000000000000000" pitchFamily="2" charset="2"/>
              <a:buChar char="Ø"/>
              <a:tabLst>
                <a:tab pos="346075" algn="l"/>
                <a:tab pos="7479665" algn="l"/>
              </a:tabLst>
            </a:pPr>
            <a:r>
              <a:rPr lang="hi-IN" sz="4800" dirty="0">
                <a:solidFill>
                  <a:srgbClr val="00B050"/>
                </a:solidFill>
              </a:rPr>
              <a:t>सिर शरीर के बाकी हिस्सों की तुलना में आनुपातिक रूप से बड़ा है</a:t>
            </a:r>
            <a:endParaRPr lang="en-IN" sz="4800" dirty="0">
              <a:solidFill>
                <a:srgbClr val="00B050"/>
              </a:solidFill>
            </a:endParaRPr>
          </a:p>
          <a:p>
            <a:pPr marL="635000" indent="-571500">
              <a:lnSpc>
                <a:spcPct val="100000"/>
              </a:lnSpc>
              <a:buSzPct val="28787"/>
              <a:buFont typeface="Wingdings" panose="05000000000000000000" pitchFamily="2" charset="2"/>
              <a:buChar char="Ø"/>
              <a:tabLst>
                <a:tab pos="346075" algn="l"/>
                <a:tab pos="7479665" algn="l"/>
              </a:tabLst>
            </a:pPr>
            <a:endParaRPr sz="4800" spc="-20" dirty="0">
              <a:solidFill>
                <a:srgbClr val="C00000"/>
              </a:solidFill>
            </a:endParaRPr>
          </a:p>
          <a:p>
            <a:pPr marL="635000" indent="-571500">
              <a:lnSpc>
                <a:spcPct val="100000"/>
              </a:lnSpc>
              <a:buSzPct val="28787"/>
              <a:buFont typeface="Wingdings" panose="05000000000000000000" pitchFamily="2" charset="2"/>
              <a:buChar char="Ø"/>
              <a:tabLst>
                <a:tab pos="346075" algn="l"/>
              </a:tabLst>
            </a:pPr>
            <a:r>
              <a:rPr lang="hi-IN" sz="4800" dirty="0"/>
              <a:t>संक्रमण के प्रति संवेदनशील.</a:t>
            </a:r>
            <a:endParaRPr sz="4800" spc="-10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89015" y="830561"/>
            <a:ext cx="6562725" cy="956944"/>
            <a:chOff x="6089015" y="830561"/>
            <a:chExt cx="6562725" cy="95694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89015" y="878187"/>
              <a:ext cx="6562131" cy="7621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41119" y="830561"/>
              <a:ext cx="2857923" cy="95681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66513" y="956096"/>
            <a:ext cx="6398895" cy="734175"/>
          </a:xfrm>
          <a:prstGeom prst="rect">
            <a:avLst/>
          </a:prstGeom>
          <a:solidFill>
            <a:srgbClr val="FCEADA"/>
          </a:solidFill>
          <a:ln w="20941">
            <a:solidFill>
              <a:srgbClr val="BADFE2"/>
            </a:solidFill>
          </a:ln>
        </p:spPr>
        <p:txBody>
          <a:bodyPr vert="horz" wrap="square" lIns="0" tIns="5651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445"/>
              </a:spcBef>
            </a:pPr>
            <a:r>
              <a:rPr lang="hi-IN" sz="4400" dirty="0"/>
              <a:t>मृत जन्म</a:t>
            </a:r>
            <a:endParaRPr sz="4000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23108" y="3768336"/>
            <a:ext cx="1117714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5275" indent="-282575">
              <a:lnSpc>
                <a:spcPct val="100000"/>
              </a:lnSpc>
              <a:spcBef>
                <a:spcPts val="95"/>
              </a:spcBef>
              <a:buSzPct val="28787"/>
              <a:buFont typeface="Symbol"/>
              <a:buChar char=""/>
              <a:tabLst>
                <a:tab pos="295275" algn="l"/>
              </a:tabLst>
            </a:pPr>
            <a:r>
              <a:rPr lang="hi-IN" sz="4000" dirty="0">
                <a:solidFill>
                  <a:srgbClr val="0070C0"/>
                </a:solidFill>
              </a:rPr>
              <a:t>गर्भ में कुछ घंटे, दिन या सप्ताह पहले मर जाना I</a:t>
            </a:r>
            <a:endParaRPr sz="3600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23108" y="5058562"/>
            <a:ext cx="13346430" cy="23234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5275" marR="5080" indent="-283210">
              <a:lnSpc>
                <a:spcPct val="114900"/>
              </a:lnSpc>
              <a:spcBef>
                <a:spcPts val="100"/>
              </a:spcBef>
              <a:buSzPct val="28787"/>
              <a:buFont typeface="Symbol"/>
              <a:buChar char=""/>
              <a:tabLst>
                <a:tab pos="295275" algn="l"/>
              </a:tabLst>
            </a:pPr>
            <a:r>
              <a:rPr lang="hi-IN" sz="4400" dirty="0">
                <a:solidFill>
                  <a:schemeClr val="accent2"/>
                </a:solidFill>
              </a:rPr>
              <a:t>शिशु का जन्म हृदय या </a:t>
            </a:r>
            <a:r>
              <a:rPr lang="hi-IN" sz="4400" dirty="0"/>
              <a:t>फेफड़ों का रुक जाना</a:t>
            </a:r>
            <a:r>
              <a:rPr lang="hi-IN" sz="4400" dirty="0">
                <a:solidFill>
                  <a:schemeClr val="accent2"/>
                </a:solidFill>
              </a:rPr>
              <a:t> के कारण हो सकता है, लेकिन पुनर्जीवन के कारण वह जीवित रह सकता है।</a:t>
            </a:r>
            <a:endParaRPr sz="40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58621" y="11282481"/>
            <a:ext cx="1550035" cy="26670"/>
          </a:xfrm>
          <a:custGeom>
            <a:avLst/>
            <a:gdLst/>
            <a:ahLst/>
            <a:cxnLst/>
            <a:rect l="l" t="t" r="r" b="b"/>
            <a:pathLst>
              <a:path w="1550034" h="26670">
                <a:moveTo>
                  <a:pt x="0" y="26074"/>
                </a:moveTo>
                <a:lnTo>
                  <a:pt x="1549691" y="26074"/>
                </a:lnTo>
                <a:lnTo>
                  <a:pt x="1549691" y="0"/>
                </a:lnTo>
                <a:lnTo>
                  <a:pt x="0" y="0"/>
                </a:lnTo>
                <a:lnTo>
                  <a:pt x="0" y="26074"/>
                </a:lnTo>
                <a:close/>
              </a:path>
            </a:pathLst>
          </a:custGeom>
          <a:solidFill>
            <a:srgbClr val="575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746371" y="10589819"/>
            <a:ext cx="1555115" cy="4279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2450" spc="-280" dirty="0">
                <a:solidFill>
                  <a:srgbClr val="525252"/>
                </a:solidFill>
                <a:latin typeface="Arial Black"/>
                <a:cs typeface="Arial Black"/>
              </a:rPr>
              <a:t>PPT</a:t>
            </a:r>
            <a:r>
              <a:rPr sz="2450" spc="-16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35" dirty="0">
                <a:solidFill>
                  <a:srgbClr val="525252"/>
                </a:solidFill>
                <a:latin typeface="Arial Black"/>
                <a:cs typeface="Arial Black"/>
              </a:rPr>
              <a:t>18</a:t>
            </a:r>
            <a:r>
              <a:rPr sz="2450" spc="-16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65" dirty="0">
                <a:solidFill>
                  <a:srgbClr val="525252"/>
                </a:solidFill>
                <a:latin typeface="Arial Black"/>
                <a:cs typeface="Arial Black"/>
              </a:rPr>
              <a:t>-</a:t>
            </a:r>
            <a:r>
              <a:rPr sz="2450" spc="-220" dirty="0">
                <a:solidFill>
                  <a:srgbClr val="525252"/>
                </a:solidFill>
                <a:latin typeface="Arial Black"/>
                <a:cs typeface="Arial Black"/>
              </a:rPr>
              <a:t>44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591" y="4051035"/>
            <a:ext cx="5949950" cy="16741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lang="hi-IN" sz="3600" dirty="0"/>
              <a:t>इस पाठ को पूरा करने के बाद, अब आप निम्नलिखित कार्य करने में सक्षम होंगे:</a:t>
            </a:r>
            <a:endParaRPr sz="3450" dirty="0">
              <a:latin typeface="Arial MT"/>
              <a:cs typeface="Arial M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24591" y="2574749"/>
            <a:ext cx="9368790" cy="92525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hi-IN" b="1" dirty="0"/>
              <a:t>समीक्षा</a:t>
            </a:r>
            <a:endParaRPr b="1" spc="-660" dirty="0"/>
          </a:p>
        </p:txBody>
      </p:sp>
      <p:sp>
        <p:nvSpPr>
          <p:cNvPr id="6" name="object 6"/>
          <p:cNvSpPr txBox="1"/>
          <p:nvPr/>
        </p:nvSpPr>
        <p:spPr>
          <a:xfrm>
            <a:off x="9665644" y="4511936"/>
            <a:ext cx="8370570" cy="49346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2415">
              <a:lnSpc>
                <a:spcPct val="100200"/>
              </a:lnSpc>
              <a:spcBef>
                <a:spcPts val="100"/>
              </a:spcBef>
            </a:pPr>
            <a:r>
              <a:rPr lang="hi-IN" sz="4000" dirty="0"/>
              <a:t>माता के मूल्यांकन के लिए आठ चरणों की सूची बनाइये।</a:t>
            </a:r>
            <a:endParaRPr lang="en-IN" sz="4000" dirty="0"/>
          </a:p>
          <a:p>
            <a:pPr marL="12700" marR="272415">
              <a:lnSpc>
                <a:spcPct val="100200"/>
              </a:lnSpc>
              <a:spcBef>
                <a:spcPts val="100"/>
              </a:spcBef>
            </a:pPr>
            <a:endParaRPr sz="3950" dirty="0">
              <a:latin typeface="Arial MT"/>
              <a:cs typeface="Arial MT"/>
            </a:endParaRPr>
          </a:p>
          <a:p>
            <a:pPr marL="12700" marR="5080">
              <a:lnSpc>
                <a:spcPct val="100200"/>
              </a:lnSpc>
            </a:pPr>
            <a:r>
              <a:rPr lang="hi-IN" sz="4000" dirty="0"/>
              <a:t>माँ की अस्पताल-पूर्व तैयारी के सात चरणों की सूची बनाइए।</a:t>
            </a:r>
            <a:endParaRPr lang="en-IN" sz="4000" dirty="0"/>
          </a:p>
          <a:p>
            <a:pPr marL="12700" marR="5080">
              <a:lnSpc>
                <a:spcPct val="100200"/>
              </a:lnSpc>
            </a:pPr>
            <a:endParaRPr sz="3950" dirty="0">
              <a:latin typeface="Arial MT"/>
              <a:cs typeface="Arial MT"/>
            </a:endParaRPr>
          </a:p>
          <a:p>
            <a:pPr marL="12700" marR="989330">
              <a:lnSpc>
                <a:spcPct val="100000"/>
              </a:lnSpc>
            </a:pPr>
            <a:r>
              <a:rPr lang="hi-IN" sz="4000" dirty="0"/>
              <a:t>शिशु के जन्म के दस चरणों की सूची बनाइए।</a:t>
            </a:r>
            <a:endParaRPr sz="3950" dirty="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210325" y="4385521"/>
            <a:ext cx="1005205" cy="1005205"/>
          </a:xfrm>
          <a:custGeom>
            <a:avLst/>
            <a:gdLst/>
            <a:ahLst/>
            <a:cxnLst/>
            <a:rect l="l" t="t" r="r" b="b"/>
            <a:pathLst>
              <a:path w="1005204" h="1005204">
                <a:moveTo>
                  <a:pt x="502602" y="0"/>
                </a:moveTo>
                <a:lnTo>
                  <a:pt x="454197" y="2300"/>
                </a:lnTo>
                <a:lnTo>
                  <a:pt x="407095" y="9062"/>
                </a:lnTo>
                <a:lnTo>
                  <a:pt x="361505" y="20074"/>
                </a:lnTo>
                <a:lnTo>
                  <a:pt x="317638" y="35126"/>
                </a:lnTo>
                <a:lnTo>
                  <a:pt x="275705" y="54008"/>
                </a:lnTo>
                <a:lnTo>
                  <a:pt x="235916" y="76508"/>
                </a:lnTo>
                <a:lnTo>
                  <a:pt x="198482" y="102416"/>
                </a:lnTo>
                <a:lnTo>
                  <a:pt x="163613" y="131521"/>
                </a:lnTo>
                <a:lnTo>
                  <a:pt x="131521" y="163613"/>
                </a:lnTo>
                <a:lnTo>
                  <a:pt x="102416" y="198482"/>
                </a:lnTo>
                <a:lnTo>
                  <a:pt x="76508" y="235916"/>
                </a:lnTo>
                <a:lnTo>
                  <a:pt x="54008" y="275705"/>
                </a:lnTo>
                <a:lnTo>
                  <a:pt x="35126" y="317638"/>
                </a:lnTo>
                <a:lnTo>
                  <a:pt x="20074" y="361505"/>
                </a:lnTo>
                <a:lnTo>
                  <a:pt x="9062" y="407095"/>
                </a:lnTo>
                <a:lnTo>
                  <a:pt x="2300" y="454197"/>
                </a:lnTo>
                <a:lnTo>
                  <a:pt x="0" y="502602"/>
                </a:lnTo>
                <a:lnTo>
                  <a:pt x="2300" y="551007"/>
                </a:lnTo>
                <a:lnTo>
                  <a:pt x="9062" y="598109"/>
                </a:lnTo>
                <a:lnTo>
                  <a:pt x="20074" y="643699"/>
                </a:lnTo>
                <a:lnTo>
                  <a:pt x="35126" y="687566"/>
                </a:lnTo>
                <a:lnTo>
                  <a:pt x="54008" y="729499"/>
                </a:lnTo>
                <a:lnTo>
                  <a:pt x="76508" y="769288"/>
                </a:lnTo>
                <a:lnTo>
                  <a:pt x="102416" y="806722"/>
                </a:lnTo>
                <a:lnTo>
                  <a:pt x="131521" y="841591"/>
                </a:lnTo>
                <a:lnTo>
                  <a:pt x="163613" y="873683"/>
                </a:lnTo>
                <a:lnTo>
                  <a:pt x="198482" y="902788"/>
                </a:lnTo>
                <a:lnTo>
                  <a:pt x="235916" y="928696"/>
                </a:lnTo>
                <a:lnTo>
                  <a:pt x="275705" y="951196"/>
                </a:lnTo>
                <a:lnTo>
                  <a:pt x="317638" y="970078"/>
                </a:lnTo>
                <a:lnTo>
                  <a:pt x="361505" y="985130"/>
                </a:lnTo>
                <a:lnTo>
                  <a:pt x="407095" y="996142"/>
                </a:lnTo>
                <a:lnTo>
                  <a:pt x="454197" y="1002904"/>
                </a:lnTo>
                <a:lnTo>
                  <a:pt x="502602" y="1005204"/>
                </a:lnTo>
                <a:lnTo>
                  <a:pt x="551007" y="1002904"/>
                </a:lnTo>
                <a:lnTo>
                  <a:pt x="598109" y="996142"/>
                </a:lnTo>
                <a:lnTo>
                  <a:pt x="643699" y="985130"/>
                </a:lnTo>
                <a:lnTo>
                  <a:pt x="687566" y="970078"/>
                </a:lnTo>
                <a:lnTo>
                  <a:pt x="729499" y="951196"/>
                </a:lnTo>
                <a:lnTo>
                  <a:pt x="769288" y="928696"/>
                </a:lnTo>
                <a:lnTo>
                  <a:pt x="806722" y="902788"/>
                </a:lnTo>
                <a:lnTo>
                  <a:pt x="841591" y="873683"/>
                </a:lnTo>
                <a:lnTo>
                  <a:pt x="873683" y="841591"/>
                </a:lnTo>
                <a:lnTo>
                  <a:pt x="902788" y="806722"/>
                </a:lnTo>
                <a:lnTo>
                  <a:pt x="928696" y="769288"/>
                </a:lnTo>
                <a:lnTo>
                  <a:pt x="951196" y="729499"/>
                </a:lnTo>
                <a:lnTo>
                  <a:pt x="970078" y="687566"/>
                </a:lnTo>
                <a:lnTo>
                  <a:pt x="985130" y="643699"/>
                </a:lnTo>
                <a:lnTo>
                  <a:pt x="996142" y="598109"/>
                </a:lnTo>
                <a:lnTo>
                  <a:pt x="1002904" y="551007"/>
                </a:lnTo>
                <a:lnTo>
                  <a:pt x="1005204" y="502602"/>
                </a:lnTo>
                <a:lnTo>
                  <a:pt x="1002904" y="454197"/>
                </a:lnTo>
                <a:lnTo>
                  <a:pt x="996142" y="407095"/>
                </a:lnTo>
                <a:lnTo>
                  <a:pt x="985130" y="361505"/>
                </a:lnTo>
                <a:lnTo>
                  <a:pt x="970078" y="317638"/>
                </a:lnTo>
                <a:lnTo>
                  <a:pt x="951196" y="275705"/>
                </a:lnTo>
                <a:lnTo>
                  <a:pt x="928696" y="235916"/>
                </a:lnTo>
                <a:lnTo>
                  <a:pt x="902788" y="198482"/>
                </a:lnTo>
                <a:lnTo>
                  <a:pt x="873683" y="163613"/>
                </a:lnTo>
                <a:lnTo>
                  <a:pt x="841591" y="131521"/>
                </a:lnTo>
                <a:lnTo>
                  <a:pt x="806722" y="102416"/>
                </a:lnTo>
                <a:lnTo>
                  <a:pt x="769288" y="76508"/>
                </a:lnTo>
                <a:lnTo>
                  <a:pt x="729499" y="54008"/>
                </a:lnTo>
                <a:lnTo>
                  <a:pt x="687566" y="35126"/>
                </a:lnTo>
                <a:lnTo>
                  <a:pt x="643699" y="20074"/>
                </a:lnTo>
                <a:lnTo>
                  <a:pt x="598109" y="9062"/>
                </a:lnTo>
                <a:lnTo>
                  <a:pt x="551007" y="2300"/>
                </a:lnTo>
                <a:lnTo>
                  <a:pt x="502602" y="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78559" y="4270939"/>
            <a:ext cx="44069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i="1" spc="-50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endParaRPr sz="59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210325" y="6473520"/>
            <a:ext cx="1005205" cy="1005205"/>
          </a:xfrm>
          <a:custGeom>
            <a:avLst/>
            <a:gdLst/>
            <a:ahLst/>
            <a:cxnLst/>
            <a:rect l="l" t="t" r="r" b="b"/>
            <a:pathLst>
              <a:path w="1005204" h="1005204">
                <a:moveTo>
                  <a:pt x="502602" y="0"/>
                </a:moveTo>
                <a:lnTo>
                  <a:pt x="454197" y="2300"/>
                </a:lnTo>
                <a:lnTo>
                  <a:pt x="407095" y="9062"/>
                </a:lnTo>
                <a:lnTo>
                  <a:pt x="361505" y="20074"/>
                </a:lnTo>
                <a:lnTo>
                  <a:pt x="317638" y="35126"/>
                </a:lnTo>
                <a:lnTo>
                  <a:pt x="275705" y="54008"/>
                </a:lnTo>
                <a:lnTo>
                  <a:pt x="235916" y="76508"/>
                </a:lnTo>
                <a:lnTo>
                  <a:pt x="198482" y="102416"/>
                </a:lnTo>
                <a:lnTo>
                  <a:pt x="163613" y="131521"/>
                </a:lnTo>
                <a:lnTo>
                  <a:pt x="131521" y="163613"/>
                </a:lnTo>
                <a:lnTo>
                  <a:pt x="102416" y="198482"/>
                </a:lnTo>
                <a:lnTo>
                  <a:pt x="76508" y="235916"/>
                </a:lnTo>
                <a:lnTo>
                  <a:pt x="54008" y="275705"/>
                </a:lnTo>
                <a:lnTo>
                  <a:pt x="35126" y="317638"/>
                </a:lnTo>
                <a:lnTo>
                  <a:pt x="20074" y="361505"/>
                </a:lnTo>
                <a:lnTo>
                  <a:pt x="9062" y="407095"/>
                </a:lnTo>
                <a:lnTo>
                  <a:pt x="2300" y="454197"/>
                </a:lnTo>
                <a:lnTo>
                  <a:pt x="0" y="502602"/>
                </a:lnTo>
                <a:lnTo>
                  <a:pt x="2300" y="551007"/>
                </a:lnTo>
                <a:lnTo>
                  <a:pt x="9062" y="598109"/>
                </a:lnTo>
                <a:lnTo>
                  <a:pt x="20074" y="643699"/>
                </a:lnTo>
                <a:lnTo>
                  <a:pt x="35126" y="687566"/>
                </a:lnTo>
                <a:lnTo>
                  <a:pt x="54008" y="729499"/>
                </a:lnTo>
                <a:lnTo>
                  <a:pt x="76508" y="769288"/>
                </a:lnTo>
                <a:lnTo>
                  <a:pt x="102416" y="806722"/>
                </a:lnTo>
                <a:lnTo>
                  <a:pt x="131521" y="841591"/>
                </a:lnTo>
                <a:lnTo>
                  <a:pt x="163613" y="873683"/>
                </a:lnTo>
                <a:lnTo>
                  <a:pt x="198482" y="902788"/>
                </a:lnTo>
                <a:lnTo>
                  <a:pt x="235916" y="928696"/>
                </a:lnTo>
                <a:lnTo>
                  <a:pt x="275705" y="951196"/>
                </a:lnTo>
                <a:lnTo>
                  <a:pt x="317638" y="970078"/>
                </a:lnTo>
                <a:lnTo>
                  <a:pt x="361505" y="985130"/>
                </a:lnTo>
                <a:lnTo>
                  <a:pt x="407095" y="996142"/>
                </a:lnTo>
                <a:lnTo>
                  <a:pt x="454197" y="1002904"/>
                </a:lnTo>
                <a:lnTo>
                  <a:pt x="502602" y="1005204"/>
                </a:lnTo>
                <a:lnTo>
                  <a:pt x="551007" y="1002904"/>
                </a:lnTo>
                <a:lnTo>
                  <a:pt x="598109" y="996142"/>
                </a:lnTo>
                <a:lnTo>
                  <a:pt x="643699" y="985130"/>
                </a:lnTo>
                <a:lnTo>
                  <a:pt x="687566" y="970078"/>
                </a:lnTo>
                <a:lnTo>
                  <a:pt x="729499" y="951196"/>
                </a:lnTo>
                <a:lnTo>
                  <a:pt x="769288" y="928696"/>
                </a:lnTo>
                <a:lnTo>
                  <a:pt x="806722" y="902788"/>
                </a:lnTo>
                <a:lnTo>
                  <a:pt x="841591" y="873683"/>
                </a:lnTo>
                <a:lnTo>
                  <a:pt x="873683" y="841591"/>
                </a:lnTo>
                <a:lnTo>
                  <a:pt x="902788" y="806722"/>
                </a:lnTo>
                <a:lnTo>
                  <a:pt x="928696" y="769288"/>
                </a:lnTo>
                <a:lnTo>
                  <a:pt x="951196" y="729499"/>
                </a:lnTo>
                <a:lnTo>
                  <a:pt x="970078" y="687566"/>
                </a:lnTo>
                <a:lnTo>
                  <a:pt x="985130" y="643699"/>
                </a:lnTo>
                <a:lnTo>
                  <a:pt x="996142" y="598109"/>
                </a:lnTo>
                <a:lnTo>
                  <a:pt x="1002904" y="551007"/>
                </a:lnTo>
                <a:lnTo>
                  <a:pt x="1005204" y="502602"/>
                </a:lnTo>
                <a:lnTo>
                  <a:pt x="1002904" y="454197"/>
                </a:lnTo>
                <a:lnTo>
                  <a:pt x="996142" y="407095"/>
                </a:lnTo>
                <a:lnTo>
                  <a:pt x="985130" y="361505"/>
                </a:lnTo>
                <a:lnTo>
                  <a:pt x="970078" y="317638"/>
                </a:lnTo>
                <a:lnTo>
                  <a:pt x="951196" y="275705"/>
                </a:lnTo>
                <a:lnTo>
                  <a:pt x="928696" y="235916"/>
                </a:lnTo>
                <a:lnTo>
                  <a:pt x="902788" y="198482"/>
                </a:lnTo>
                <a:lnTo>
                  <a:pt x="873683" y="163613"/>
                </a:lnTo>
                <a:lnTo>
                  <a:pt x="841591" y="131521"/>
                </a:lnTo>
                <a:lnTo>
                  <a:pt x="806722" y="102416"/>
                </a:lnTo>
                <a:lnTo>
                  <a:pt x="769288" y="76508"/>
                </a:lnTo>
                <a:lnTo>
                  <a:pt x="729499" y="54008"/>
                </a:lnTo>
                <a:lnTo>
                  <a:pt x="687566" y="35126"/>
                </a:lnTo>
                <a:lnTo>
                  <a:pt x="643699" y="20074"/>
                </a:lnTo>
                <a:lnTo>
                  <a:pt x="598109" y="9062"/>
                </a:lnTo>
                <a:lnTo>
                  <a:pt x="551007" y="2300"/>
                </a:lnTo>
                <a:lnTo>
                  <a:pt x="502602" y="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478559" y="6359252"/>
            <a:ext cx="44069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i="1" spc="-50" dirty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endParaRPr sz="59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10325" y="8477752"/>
            <a:ext cx="1005205" cy="1005205"/>
          </a:xfrm>
          <a:custGeom>
            <a:avLst/>
            <a:gdLst/>
            <a:ahLst/>
            <a:cxnLst/>
            <a:rect l="l" t="t" r="r" b="b"/>
            <a:pathLst>
              <a:path w="1005204" h="1005204">
                <a:moveTo>
                  <a:pt x="502602" y="0"/>
                </a:moveTo>
                <a:lnTo>
                  <a:pt x="454197" y="2300"/>
                </a:lnTo>
                <a:lnTo>
                  <a:pt x="407095" y="9062"/>
                </a:lnTo>
                <a:lnTo>
                  <a:pt x="361505" y="20074"/>
                </a:lnTo>
                <a:lnTo>
                  <a:pt x="317638" y="35126"/>
                </a:lnTo>
                <a:lnTo>
                  <a:pt x="275705" y="54008"/>
                </a:lnTo>
                <a:lnTo>
                  <a:pt x="235916" y="76508"/>
                </a:lnTo>
                <a:lnTo>
                  <a:pt x="198482" y="102416"/>
                </a:lnTo>
                <a:lnTo>
                  <a:pt x="163613" y="131521"/>
                </a:lnTo>
                <a:lnTo>
                  <a:pt x="131521" y="163613"/>
                </a:lnTo>
                <a:lnTo>
                  <a:pt x="102416" y="198482"/>
                </a:lnTo>
                <a:lnTo>
                  <a:pt x="76508" y="235916"/>
                </a:lnTo>
                <a:lnTo>
                  <a:pt x="54008" y="275705"/>
                </a:lnTo>
                <a:lnTo>
                  <a:pt x="35126" y="317638"/>
                </a:lnTo>
                <a:lnTo>
                  <a:pt x="20074" y="361505"/>
                </a:lnTo>
                <a:lnTo>
                  <a:pt x="9062" y="407095"/>
                </a:lnTo>
                <a:lnTo>
                  <a:pt x="2300" y="454197"/>
                </a:lnTo>
                <a:lnTo>
                  <a:pt x="0" y="502602"/>
                </a:lnTo>
                <a:lnTo>
                  <a:pt x="2300" y="550990"/>
                </a:lnTo>
                <a:lnTo>
                  <a:pt x="9062" y="598080"/>
                </a:lnTo>
                <a:lnTo>
                  <a:pt x="20074" y="643662"/>
                </a:lnTo>
                <a:lnTo>
                  <a:pt x="35126" y="687523"/>
                </a:lnTo>
                <a:lnTo>
                  <a:pt x="54008" y="729453"/>
                </a:lnTo>
                <a:lnTo>
                  <a:pt x="76508" y="769242"/>
                </a:lnTo>
                <a:lnTo>
                  <a:pt x="102416" y="806678"/>
                </a:lnTo>
                <a:lnTo>
                  <a:pt x="131521" y="841549"/>
                </a:lnTo>
                <a:lnTo>
                  <a:pt x="163613" y="873646"/>
                </a:lnTo>
                <a:lnTo>
                  <a:pt x="198482" y="902757"/>
                </a:lnTo>
                <a:lnTo>
                  <a:pt x="235916" y="928671"/>
                </a:lnTo>
                <a:lnTo>
                  <a:pt x="275705" y="951177"/>
                </a:lnTo>
                <a:lnTo>
                  <a:pt x="317638" y="970064"/>
                </a:lnTo>
                <a:lnTo>
                  <a:pt x="361505" y="985122"/>
                </a:lnTo>
                <a:lnTo>
                  <a:pt x="407095" y="996138"/>
                </a:lnTo>
                <a:lnTo>
                  <a:pt x="454197" y="1002903"/>
                </a:lnTo>
                <a:lnTo>
                  <a:pt x="502602" y="1005204"/>
                </a:lnTo>
                <a:lnTo>
                  <a:pt x="551007" y="1002903"/>
                </a:lnTo>
                <a:lnTo>
                  <a:pt x="598109" y="996138"/>
                </a:lnTo>
                <a:lnTo>
                  <a:pt x="643699" y="985122"/>
                </a:lnTo>
                <a:lnTo>
                  <a:pt x="687566" y="970064"/>
                </a:lnTo>
                <a:lnTo>
                  <a:pt x="729499" y="951177"/>
                </a:lnTo>
                <a:lnTo>
                  <a:pt x="769288" y="928671"/>
                </a:lnTo>
                <a:lnTo>
                  <a:pt x="806722" y="902757"/>
                </a:lnTo>
                <a:lnTo>
                  <a:pt x="841591" y="873646"/>
                </a:lnTo>
                <a:lnTo>
                  <a:pt x="873683" y="841549"/>
                </a:lnTo>
                <a:lnTo>
                  <a:pt x="902788" y="806678"/>
                </a:lnTo>
                <a:lnTo>
                  <a:pt x="928696" y="769242"/>
                </a:lnTo>
                <a:lnTo>
                  <a:pt x="951196" y="729453"/>
                </a:lnTo>
                <a:lnTo>
                  <a:pt x="970078" y="687523"/>
                </a:lnTo>
                <a:lnTo>
                  <a:pt x="985130" y="643662"/>
                </a:lnTo>
                <a:lnTo>
                  <a:pt x="996142" y="598080"/>
                </a:lnTo>
                <a:lnTo>
                  <a:pt x="1002904" y="550990"/>
                </a:lnTo>
                <a:lnTo>
                  <a:pt x="1005204" y="502602"/>
                </a:lnTo>
                <a:lnTo>
                  <a:pt x="1002904" y="454197"/>
                </a:lnTo>
                <a:lnTo>
                  <a:pt x="996142" y="407095"/>
                </a:lnTo>
                <a:lnTo>
                  <a:pt x="985130" y="361505"/>
                </a:lnTo>
                <a:lnTo>
                  <a:pt x="970078" y="317638"/>
                </a:lnTo>
                <a:lnTo>
                  <a:pt x="951196" y="275705"/>
                </a:lnTo>
                <a:lnTo>
                  <a:pt x="928696" y="235916"/>
                </a:lnTo>
                <a:lnTo>
                  <a:pt x="902788" y="198482"/>
                </a:lnTo>
                <a:lnTo>
                  <a:pt x="873683" y="163613"/>
                </a:lnTo>
                <a:lnTo>
                  <a:pt x="841591" y="131521"/>
                </a:lnTo>
                <a:lnTo>
                  <a:pt x="806722" y="102416"/>
                </a:lnTo>
                <a:lnTo>
                  <a:pt x="769288" y="76508"/>
                </a:lnTo>
                <a:lnTo>
                  <a:pt x="729499" y="54008"/>
                </a:lnTo>
                <a:lnTo>
                  <a:pt x="687566" y="35126"/>
                </a:lnTo>
                <a:lnTo>
                  <a:pt x="643699" y="20074"/>
                </a:lnTo>
                <a:lnTo>
                  <a:pt x="598109" y="9062"/>
                </a:lnTo>
                <a:lnTo>
                  <a:pt x="551007" y="2300"/>
                </a:lnTo>
                <a:lnTo>
                  <a:pt x="502602" y="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478559" y="8363694"/>
            <a:ext cx="44069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i="1" spc="-50" dirty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endParaRPr sz="59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098117" y="10616679"/>
            <a:ext cx="2493645" cy="666115"/>
          </a:xfrm>
          <a:custGeom>
            <a:avLst/>
            <a:gdLst/>
            <a:ahLst/>
            <a:cxnLst/>
            <a:rect l="l" t="t" r="r" b="b"/>
            <a:pathLst>
              <a:path w="2493644" h="666115">
                <a:moveTo>
                  <a:pt x="2493641" y="0"/>
                </a:moveTo>
                <a:lnTo>
                  <a:pt x="0" y="0"/>
                </a:lnTo>
                <a:lnTo>
                  <a:pt x="0" y="665801"/>
                </a:lnTo>
                <a:lnTo>
                  <a:pt x="2493641" y="665801"/>
                </a:lnTo>
                <a:lnTo>
                  <a:pt x="24936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58621" y="11282481"/>
            <a:ext cx="1550035" cy="26670"/>
          </a:xfrm>
          <a:custGeom>
            <a:avLst/>
            <a:gdLst/>
            <a:ahLst/>
            <a:cxnLst/>
            <a:rect l="l" t="t" r="r" b="b"/>
            <a:pathLst>
              <a:path w="1550034" h="26670">
                <a:moveTo>
                  <a:pt x="0" y="26074"/>
                </a:moveTo>
                <a:lnTo>
                  <a:pt x="1549691" y="26074"/>
                </a:lnTo>
                <a:lnTo>
                  <a:pt x="1549691" y="0"/>
                </a:lnTo>
                <a:lnTo>
                  <a:pt x="0" y="0"/>
                </a:lnTo>
                <a:lnTo>
                  <a:pt x="0" y="26074"/>
                </a:lnTo>
                <a:close/>
              </a:path>
            </a:pathLst>
          </a:custGeom>
          <a:solidFill>
            <a:srgbClr val="575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746371" y="10589819"/>
            <a:ext cx="1555115" cy="4279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2450" spc="-280" dirty="0">
                <a:solidFill>
                  <a:srgbClr val="525252"/>
                </a:solidFill>
                <a:latin typeface="Arial Black"/>
                <a:cs typeface="Arial Black"/>
              </a:rPr>
              <a:t>PPT</a:t>
            </a:r>
            <a:r>
              <a:rPr sz="2450" spc="-16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35" dirty="0">
                <a:solidFill>
                  <a:srgbClr val="525252"/>
                </a:solidFill>
                <a:latin typeface="Arial Black"/>
                <a:cs typeface="Arial Black"/>
              </a:rPr>
              <a:t>18</a:t>
            </a:r>
            <a:r>
              <a:rPr sz="2450" spc="-16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65" dirty="0">
                <a:solidFill>
                  <a:srgbClr val="525252"/>
                </a:solidFill>
                <a:latin typeface="Arial Black"/>
                <a:cs typeface="Arial Black"/>
              </a:rPr>
              <a:t>-</a:t>
            </a:r>
            <a:r>
              <a:rPr sz="2450" spc="-220" dirty="0">
                <a:solidFill>
                  <a:srgbClr val="525252"/>
                </a:solidFill>
                <a:latin typeface="Arial Black"/>
                <a:cs typeface="Arial Black"/>
              </a:rPr>
              <a:t>45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0234" y="4013863"/>
            <a:ext cx="5949950" cy="16741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lang="hi-IN" sz="3600" dirty="0"/>
              <a:t>इस पाठ को पूरा करने के बाद, अब आप इनसे परिचित हो चुके हैं:</a:t>
            </a:r>
            <a:endParaRPr sz="3450" dirty="0">
              <a:latin typeface="Arial MT"/>
              <a:cs typeface="Arial M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30167" y="2540406"/>
            <a:ext cx="9368790" cy="92525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hi-IN" b="1" dirty="0"/>
              <a:t>समीक्षा</a:t>
            </a:r>
            <a:endParaRPr b="1" spc="-660" dirty="0"/>
          </a:p>
        </p:txBody>
      </p:sp>
      <p:sp>
        <p:nvSpPr>
          <p:cNvPr id="6" name="object 6"/>
          <p:cNvSpPr txBox="1"/>
          <p:nvPr/>
        </p:nvSpPr>
        <p:spPr>
          <a:xfrm>
            <a:off x="9665644" y="3948540"/>
            <a:ext cx="8741410" cy="31091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hi-IN" sz="4000" dirty="0"/>
              <a:t>गर्भावस्था की तीन जटिलताओं की सूची बनाएं और उनका वर्णन करें</a:t>
            </a:r>
            <a:r>
              <a:rPr sz="3950" spc="60" dirty="0">
                <a:latin typeface="Arial MT"/>
                <a:cs typeface="Arial MT"/>
              </a:rPr>
              <a:t>.</a:t>
            </a:r>
            <a:endParaRPr sz="395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25"/>
              </a:spcBef>
            </a:pPr>
            <a:endParaRPr sz="3950" dirty="0">
              <a:latin typeface="Arial MT"/>
              <a:cs typeface="Arial MT"/>
            </a:endParaRPr>
          </a:p>
          <a:p>
            <a:pPr marL="12700" marR="24130">
              <a:lnSpc>
                <a:spcPct val="100000"/>
              </a:lnSpc>
              <a:spcBef>
                <a:spcPts val="5"/>
              </a:spcBef>
            </a:pPr>
            <a:r>
              <a:rPr lang="hi-IN" sz="4000" dirty="0"/>
              <a:t>प्रसव की छह जटिलताओं की सूची बनाइये और उनका वर्णन कीजिये।</a:t>
            </a:r>
            <a:endParaRPr sz="3950" dirty="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210325" y="3845746"/>
            <a:ext cx="1005205" cy="1005205"/>
          </a:xfrm>
          <a:custGeom>
            <a:avLst/>
            <a:gdLst/>
            <a:ahLst/>
            <a:cxnLst/>
            <a:rect l="l" t="t" r="r" b="b"/>
            <a:pathLst>
              <a:path w="1005204" h="1005204">
                <a:moveTo>
                  <a:pt x="502602" y="0"/>
                </a:moveTo>
                <a:lnTo>
                  <a:pt x="454197" y="2300"/>
                </a:lnTo>
                <a:lnTo>
                  <a:pt x="407095" y="9062"/>
                </a:lnTo>
                <a:lnTo>
                  <a:pt x="361505" y="20074"/>
                </a:lnTo>
                <a:lnTo>
                  <a:pt x="317638" y="35126"/>
                </a:lnTo>
                <a:lnTo>
                  <a:pt x="275705" y="54008"/>
                </a:lnTo>
                <a:lnTo>
                  <a:pt x="235916" y="76508"/>
                </a:lnTo>
                <a:lnTo>
                  <a:pt x="198482" y="102416"/>
                </a:lnTo>
                <a:lnTo>
                  <a:pt x="163613" y="131521"/>
                </a:lnTo>
                <a:lnTo>
                  <a:pt x="131521" y="163613"/>
                </a:lnTo>
                <a:lnTo>
                  <a:pt x="102416" y="198482"/>
                </a:lnTo>
                <a:lnTo>
                  <a:pt x="76508" y="235916"/>
                </a:lnTo>
                <a:lnTo>
                  <a:pt x="54008" y="275705"/>
                </a:lnTo>
                <a:lnTo>
                  <a:pt x="35126" y="317638"/>
                </a:lnTo>
                <a:lnTo>
                  <a:pt x="20074" y="361505"/>
                </a:lnTo>
                <a:lnTo>
                  <a:pt x="9062" y="407095"/>
                </a:lnTo>
                <a:lnTo>
                  <a:pt x="2300" y="454197"/>
                </a:lnTo>
                <a:lnTo>
                  <a:pt x="0" y="502602"/>
                </a:lnTo>
                <a:lnTo>
                  <a:pt x="2300" y="551007"/>
                </a:lnTo>
                <a:lnTo>
                  <a:pt x="9062" y="598109"/>
                </a:lnTo>
                <a:lnTo>
                  <a:pt x="20074" y="643699"/>
                </a:lnTo>
                <a:lnTo>
                  <a:pt x="35126" y="687566"/>
                </a:lnTo>
                <a:lnTo>
                  <a:pt x="54008" y="729499"/>
                </a:lnTo>
                <a:lnTo>
                  <a:pt x="76508" y="769288"/>
                </a:lnTo>
                <a:lnTo>
                  <a:pt x="102416" y="806722"/>
                </a:lnTo>
                <a:lnTo>
                  <a:pt x="131521" y="841591"/>
                </a:lnTo>
                <a:lnTo>
                  <a:pt x="163613" y="873683"/>
                </a:lnTo>
                <a:lnTo>
                  <a:pt x="198482" y="902788"/>
                </a:lnTo>
                <a:lnTo>
                  <a:pt x="235916" y="928696"/>
                </a:lnTo>
                <a:lnTo>
                  <a:pt x="275705" y="951196"/>
                </a:lnTo>
                <a:lnTo>
                  <a:pt x="317638" y="970078"/>
                </a:lnTo>
                <a:lnTo>
                  <a:pt x="361505" y="985130"/>
                </a:lnTo>
                <a:lnTo>
                  <a:pt x="407095" y="996142"/>
                </a:lnTo>
                <a:lnTo>
                  <a:pt x="454197" y="1002904"/>
                </a:lnTo>
                <a:lnTo>
                  <a:pt x="502602" y="1005204"/>
                </a:lnTo>
                <a:lnTo>
                  <a:pt x="551007" y="1002904"/>
                </a:lnTo>
                <a:lnTo>
                  <a:pt x="598109" y="996142"/>
                </a:lnTo>
                <a:lnTo>
                  <a:pt x="643699" y="985130"/>
                </a:lnTo>
                <a:lnTo>
                  <a:pt x="687566" y="970078"/>
                </a:lnTo>
                <a:lnTo>
                  <a:pt x="729499" y="951196"/>
                </a:lnTo>
                <a:lnTo>
                  <a:pt x="769288" y="928696"/>
                </a:lnTo>
                <a:lnTo>
                  <a:pt x="806722" y="902788"/>
                </a:lnTo>
                <a:lnTo>
                  <a:pt x="841591" y="873683"/>
                </a:lnTo>
                <a:lnTo>
                  <a:pt x="873683" y="841591"/>
                </a:lnTo>
                <a:lnTo>
                  <a:pt x="902788" y="806722"/>
                </a:lnTo>
                <a:lnTo>
                  <a:pt x="928696" y="769288"/>
                </a:lnTo>
                <a:lnTo>
                  <a:pt x="951196" y="729499"/>
                </a:lnTo>
                <a:lnTo>
                  <a:pt x="970078" y="687566"/>
                </a:lnTo>
                <a:lnTo>
                  <a:pt x="985130" y="643699"/>
                </a:lnTo>
                <a:lnTo>
                  <a:pt x="996142" y="598109"/>
                </a:lnTo>
                <a:lnTo>
                  <a:pt x="1002904" y="551007"/>
                </a:lnTo>
                <a:lnTo>
                  <a:pt x="1005204" y="502602"/>
                </a:lnTo>
                <a:lnTo>
                  <a:pt x="1002904" y="454197"/>
                </a:lnTo>
                <a:lnTo>
                  <a:pt x="996142" y="407095"/>
                </a:lnTo>
                <a:lnTo>
                  <a:pt x="985130" y="361505"/>
                </a:lnTo>
                <a:lnTo>
                  <a:pt x="970078" y="317638"/>
                </a:lnTo>
                <a:lnTo>
                  <a:pt x="951196" y="275705"/>
                </a:lnTo>
                <a:lnTo>
                  <a:pt x="928696" y="235916"/>
                </a:lnTo>
                <a:lnTo>
                  <a:pt x="902788" y="198482"/>
                </a:lnTo>
                <a:lnTo>
                  <a:pt x="873683" y="163613"/>
                </a:lnTo>
                <a:lnTo>
                  <a:pt x="841591" y="131521"/>
                </a:lnTo>
                <a:lnTo>
                  <a:pt x="806722" y="102416"/>
                </a:lnTo>
                <a:lnTo>
                  <a:pt x="769288" y="76508"/>
                </a:lnTo>
                <a:lnTo>
                  <a:pt x="729499" y="54008"/>
                </a:lnTo>
                <a:lnTo>
                  <a:pt x="687566" y="35126"/>
                </a:lnTo>
                <a:lnTo>
                  <a:pt x="643699" y="20074"/>
                </a:lnTo>
                <a:lnTo>
                  <a:pt x="598109" y="9062"/>
                </a:lnTo>
                <a:lnTo>
                  <a:pt x="551007" y="2300"/>
                </a:lnTo>
                <a:lnTo>
                  <a:pt x="502602" y="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78559" y="3731165"/>
            <a:ext cx="44069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i="1" spc="-50" dirty="0">
                <a:solidFill>
                  <a:srgbClr val="C00000"/>
                </a:solidFill>
                <a:latin typeface="Arial"/>
                <a:cs typeface="Arial"/>
              </a:rPr>
              <a:t>4</a:t>
            </a:r>
            <a:endParaRPr sz="59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210325" y="5931442"/>
            <a:ext cx="1005205" cy="1005205"/>
          </a:xfrm>
          <a:custGeom>
            <a:avLst/>
            <a:gdLst/>
            <a:ahLst/>
            <a:cxnLst/>
            <a:rect l="l" t="t" r="r" b="b"/>
            <a:pathLst>
              <a:path w="1005204" h="1005204">
                <a:moveTo>
                  <a:pt x="502602" y="0"/>
                </a:moveTo>
                <a:lnTo>
                  <a:pt x="454197" y="2300"/>
                </a:lnTo>
                <a:lnTo>
                  <a:pt x="407095" y="9062"/>
                </a:lnTo>
                <a:lnTo>
                  <a:pt x="361505" y="20074"/>
                </a:lnTo>
                <a:lnTo>
                  <a:pt x="317638" y="35126"/>
                </a:lnTo>
                <a:lnTo>
                  <a:pt x="275705" y="54008"/>
                </a:lnTo>
                <a:lnTo>
                  <a:pt x="235916" y="76508"/>
                </a:lnTo>
                <a:lnTo>
                  <a:pt x="198482" y="102416"/>
                </a:lnTo>
                <a:lnTo>
                  <a:pt x="163613" y="131521"/>
                </a:lnTo>
                <a:lnTo>
                  <a:pt x="131521" y="163613"/>
                </a:lnTo>
                <a:lnTo>
                  <a:pt x="102416" y="198482"/>
                </a:lnTo>
                <a:lnTo>
                  <a:pt x="76508" y="235916"/>
                </a:lnTo>
                <a:lnTo>
                  <a:pt x="54008" y="275705"/>
                </a:lnTo>
                <a:lnTo>
                  <a:pt x="35126" y="317638"/>
                </a:lnTo>
                <a:lnTo>
                  <a:pt x="20074" y="361505"/>
                </a:lnTo>
                <a:lnTo>
                  <a:pt x="9062" y="407095"/>
                </a:lnTo>
                <a:lnTo>
                  <a:pt x="2300" y="454197"/>
                </a:lnTo>
                <a:lnTo>
                  <a:pt x="0" y="502602"/>
                </a:lnTo>
                <a:lnTo>
                  <a:pt x="2300" y="551007"/>
                </a:lnTo>
                <a:lnTo>
                  <a:pt x="9062" y="598109"/>
                </a:lnTo>
                <a:lnTo>
                  <a:pt x="20074" y="643699"/>
                </a:lnTo>
                <a:lnTo>
                  <a:pt x="35126" y="687566"/>
                </a:lnTo>
                <a:lnTo>
                  <a:pt x="54008" y="729499"/>
                </a:lnTo>
                <a:lnTo>
                  <a:pt x="76508" y="769288"/>
                </a:lnTo>
                <a:lnTo>
                  <a:pt x="102416" y="806722"/>
                </a:lnTo>
                <a:lnTo>
                  <a:pt x="131521" y="841591"/>
                </a:lnTo>
                <a:lnTo>
                  <a:pt x="163613" y="873683"/>
                </a:lnTo>
                <a:lnTo>
                  <a:pt x="198482" y="902788"/>
                </a:lnTo>
                <a:lnTo>
                  <a:pt x="235916" y="928696"/>
                </a:lnTo>
                <a:lnTo>
                  <a:pt x="275705" y="951196"/>
                </a:lnTo>
                <a:lnTo>
                  <a:pt x="317638" y="970078"/>
                </a:lnTo>
                <a:lnTo>
                  <a:pt x="361505" y="985130"/>
                </a:lnTo>
                <a:lnTo>
                  <a:pt x="407095" y="996142"/>
                </a:lnTo>
                <a:lnTo>
                  <a:pt x="454197" y="1002904"/>
                </a:lnTo>
                <a:lnTo>
                  <a:pt x="502602" y="1005204"/>
                </a:lnTo>
                <a:lnTo>
                  <a:pt x="551007" y="1002904"/>
                </a:lnTo>
                <a:lnTo>
                  <a:pt x="598109" y="996142"/>
                </a:lnTo>
                <a:lnTo>
                  <a:pt x="643699" y="985130"/>
                </a:lnTo>
                <a:lnTo>
                  <a:pt x="687566" y="970078"/>
                </a:lnTo>
                <a:lnTo>
                  <a:pt x="729499" y="951196"/>
                </a:lnTo>
                <a:lnTo>
                  <a:pt x="769288" y="928696"/>
                </a:lnTo>
                <a:lnTo>
                  <a:pt x="806722" y="902788"/>
                </a:lnTo>
                <a:lnTo>
                  <a:pt x="841591" y="873683"/>
                </a:lnTo>
                <a:lnTo>
                  <a:pt x="873683" y="841591"/>
                </a:lnTo>
                <a:lnTo>
                  <a:pt x="902788" y="806722"/>
                </a:lnTo>
                <a:lnTo>
                  <a:pt x="928696" y="769288"/>
                </a:lnTo>
                <a:lnTo>
                  <a:pt x="951196" y="729499"/>
                </a:lnTo>
                <a:lnTo>
                  <a:pt x="970078" y="687566"/>
                </a:lnTo>
                <a:lnTo>
                  <a:pt x="985130" y="643699"/>
                </a:lnTo>
                <a:lnTo>
                  <a:pt x="996142" y="598109"/>
                </a:lnTo>
                <a:lnTo>
                  <a:pt x="1002904" y="551007"/>
                </a:lnTo>
                <a:lnTo>
                  <a:pt x="1005204" y="502602"/>
                </a:lnTo>
                <a:lnTo>
                  <a:pt x="1002904" y="454197"/>
                </a:lnTo>
                <a:lnTo>
                  <a:pt x="996142" y="407095"/>
                </a:lnTo>
                <a:lnTo>
                  <a:pt x="985130" y="361505"/>
                </a:lnTo>
                <a:lnTo>
                  <a:pt x="970078" y="317638"/>
                </a:lnTo>
                <a:lnTo>
                  <a:pt x="951196" y="275705"/>
                </a:lnTo>
                <a:lnTo>
                  <a:pt x="928696" y="235916"/>
                </a:lnTo>
                <a:lnTo>
                  <a:pt x="902788" y="198482"/>
                </a:lnTo>
                <a:lnTo>
                  <a:pt x="873683" y="163613"/>
                </a:lnTo>
                <a:lnTo>
                  <a:pt x="841591" y="131521"/>
                </a:lnTo>
                <a:lnTo>
                  <a:pt x="806722" y="102416"/>
                </a:lnTo>
                <a:lnTo>
                  <a:pt x="769288" y="76508"/>
                </a:lnTo>
                <a:lnTo>
                  <a:pt x="729499" y="54008"/>
                </a:lnTo>
                <a:lnTo>
                  <a:pt x="687566" y="35126"/>
                </a:lnTo>
                <a:lnTo>
                  <a:pt x="643699" y="20074"/>
                </a:lnTo>
                <a:lnTo>
                  <a:pt x="598109" y="9062"/>
                </a:lnTo>
                <a:lnTo>
                  <a:pt x="551007" y="2300"/>
                </a:lnTo>
                <a:lnTo>
                  <a:pt x="502602" y="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478559" y="5816713"/>
            <a:ext cx="441325" cy="930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i="1" spc="-50" dirty="0">
                <a:solidFill>
                  <a:srgbClr val="C00000"/>
                </a:solidFill>
                <a:latin typeface="Arial"/>
                <a:cs typeface="Arial"/>
              </a:rPr>
              <a:t>5</a:t>
            </a:r>
            <a:endParaRPr sz="59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098117" y="10616679"/>
            <a:ext cx="2493645" cy="666115"/>
          </a:xfrm>
          <a:custGeom>
            <a:avLst/>
            <a:gdLst/>
            <a:ahLst/>
            <a:cxnLst/>
            <a:rect l="l" t="t" r="r" b="b"/>
            <a:pathLst>
              <a:path w="2493644" h="666115">
                <a:moveTo>
                  <a:pt x="2493641" y="0"/>
                </a:moveTo>
                <a:lnTo>
                  <a:pt x="0" y="0"/>
                </a:lnTo>
                <a:lnTo>
                  <a:pt x="0" y="665801"/>
                </a:lnTo>
                <a:lnTo>
                  <a:pt x="2493641" y="665801"/>
                </a:lnTo>
                <a:lnTo>
                  <a:pt x="24936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25577" y="1816908"/>
            <a:ext cx="14705965" cy="7040880"/>
            <a:chOff x="2525577" y="1816908"/>
            <a:chExt cx="14705965" cy="70408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11714" y="2377299"/>
              <a:ext cx="13134898" cy="53445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25577" y="1816908"/>
              <a:ext cx="14705520" cy="704083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88890" y="2455003"/>
            <a:ext cx="12971145" cy="2961067"/>
          </a:xfrm>
          <a:prstGeom prst="rect">
            <a:avLst/>
          </a:prstGeom>
          <a:solidFill>
            <a:srgbClr val="ECECEC"/>
          </a:solidFill>
          <a:ln w="20941">
            <a:solidFill>
              <a:srgbClr val="BADFE2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 marL="64769" marR="857885">
              <a:lnSpc>
                <a:spcPct val="100099"/>
              </a:lnSpc>
              <a:spcBef>
                <a:spcPts val="50"/>
              </a:spcBef>
            </a:pPr>
            <a:br>
              <a:rPr lang="en-IN" sz="9600" dirty="0"/>
            </a:br>
            <a:r>
              <a:rPr lang="hi-IN" sz="9600" dirty="0"/>
              <a:t>कोई प्रश्न</a:t>
            </a:r>
            <a:r>
              <a:rPr lang="en-IN" sz="9600" dirty="0"/>
              <a:t> </a:t>
            </a:r>
            <a:r>
              <a:rPr lang="hi-IN" sz="9600" dirty="0"/>
              <a:t>?</a:t>
            </a:r>
            <a:endParaRPr sz="16400" dirty="0">
              <a:latin typeface="Arial MT"/>
              <a:cs typeface="Arial M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ircle"/>
          <p:cNvSpPr/>
          <p:nvPr/>
        </p:nvSpPr>
        <p:spPr>
          <a:xfrm>
            <a:off x="-7122821" y="-6962499"/>
            <a:ext cx="16116906" cy="16116906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64543" tIns="64543" rIns="64543" bIns="64543"/>
          <a:lstStyle/>
          <a:p>
            <a:endParaRPr/>
          </a:p>
        </p:txBody>
      </p:sp>
      <p:pic>
        <p:nvPicPr>
          <p:cNvPr id="122" name="IMG-3642.JPG" descr="IMG-3642.JPG"/>
          <p:cNvPicPr>
            <a:picLocks noChangeAspect="1"/>
          </p:cNvPicPr>
          <p:nvPr/>
        </p:nvPicPr>
        <p:blipFill>
          <a:blip r:embed="rId2"/>
          <a:srcRect l="25406"/>
          <a:stretch>
            <a:fillRect/>
          </a:stretch>
        </p:blipFill>
        <p:spPr>
          <a:xfrm flipH="1">
            <a:off x="-2299604" y="-517344"/>
            <a:ext cx="10561003" cy="9438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24" name="Rectangle"/>
          <p:cNvSpPr/>
          <p:nvPr/>
        </p:nvSpPr>
        <p:spPr>
          <a:xfrm>
            <a:off x="837671" y="11141419"/>
            <a:ext cx="3145667" cy="167534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64543" tIns="64543" rIns="64543" bIns="64543"/>
          <a:lstStyle/>
          <a:p>
            <a:endParaRPr/>
          </a:p>
        </p:txBody>
      </p:sp>
      <p:sp>
        <p:nvSpPr>
          <p:cNvPr id="126" name="Rectangle"/>
          <p:cNvSpPr/>
          <p:nvPr/>
        </p:nvSpPr>
        <p:spPr>
          <a:xfrm>
            <a:off x="17758622" y="11141419"/>
            <a:ext cx="1549691" cy="167534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64543" tIns="64543" rIns="64543" bIns="64543"/>
          <a:lstStyle/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6B61E-3BFB-8B6A-B54D-9BFC4C887C61}"/>
              </a:ext>
            </a:extLst>
          </p:cNvPr>
          <p:cNvSpPr/>
          <p:nvPr/>
        </p:nvSpPr>
        <p:spPr>
          <a:xfrm>
            <a:off x="10204450" y="1387475"/>
            <a:ext cx="6482272" cy="2199785"/>
          </a:xfrm>
          <a:prstGeom prst="rect">
            <a:avLst/>
          </a:prstGeom>
          <a:noFill/>
        </p:spPr>
        <p:txBody>
          <a:bodyPr wrap="square" lIns="75390" tIns="37695" rIns="75390" bIns="37695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i-IN" sz="13800" b="1" dirty="0">
                <a:solidFill>
                  <a:srgbClr val="C00000"/>
                </a:solidFill>
              </a:rPr>
              <a:t>धन्यवाद</a:t>
            </a:r>
            <a:endParaRPr lang="en-US" sz="11500" b="1" dirty="0">
              <a:ln/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51" y="3825875"/>
            <a:ext cx="9372600" cy="480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58621" y="11282481"/>
            <a:ext cx="1550035" cy="26670"/>
          </a:xfrm>
          <a:custGeom>
            <a:avLst/>
            <a:gdLst/>
            <a:ahLst/>
            <a:cxnLst/>
            <a:rect l="l" t="t" r="r" b="b"/>
            <a:pathLst>
              <a:path w="1550034" h="26670">
                <a:moveTo>
                  <a:pt x="0" y="26074"/>
                </a:moveTo>
                <a:lnTo>
                  <a:pt x="1549691" y="26074"/>
                </a:lnTo>
                <a:lnTo>
                  <a:pt x="1549691" y="0"/>
                </a:lnTo>
                <a:lnTo>
                  <a:pt x="0" y="0"/>
                </a:lnTo>
                <a:lnTo>
                  <a:pt x="0" y="26074"/>
                </a:lnTo>
                <a:close/>
              </a:path>
            </a:pathLst>
          </a:custGeom>
          <a:solidFill>
            <a:srgbClr val="575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746371" y="10589819"/>
            <a:ext cx="1506220" cy="4279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2450" spc="-280" dirty="0">
                <a:solidFill>
                  <a:srgbClr val="525252"/>
                </a:solidFill>
                <a:latin typeface="Arial Black"/>
                <a:cs typeface="Arial Black"/>
              </a:rPr>
              <a:t>PPT</a:t>
            </a:r>
            <a:r>
              <a:rPr sz="2450" spc="-17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35" dirty="0">
                <a:solidFill>
                  <a:srgbClr val="525252"/>
                </a:solidFill>
                <a:latin typeface="Arial Black"/>
                <a:cs typeface="Arial Black"/>
              </a:rPr>
              <a:t>18</a:t>
            </a:r>
            <a:r>
              <a:rPr sz="2450" spc="-17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dirty="0">
                <a:solidFill>
                  <a:srgbClr val="525252"/>
                </a:solidFill>
                <a:latin typeface="Arial Black"/>
                <a:cs typeface="Arial Black"/>
              </a:rPr>
              <a:t>-</a:t>
            </a:r>
            <a:r>
              <a:rPr sz="2450" spc="18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04" dirty="0">
                <a:solidFill>
                  <a:srgbClr val="525252"/>
                </a:solidFill>
                <a:latin typeface="Arial Black"/>
                <a:cs typeface="Arial Black"/>
              </a:rPr>
              <a:t>5</a:t>
            </a:r>
            <a:endParaRPr sz="2450">
              <a:latin typeface="Arial Black"/>
              <a:cs typeface="Arial Black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02422" y="1678388"/>
            <a:ext cx="10444917" cy="915107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6662735" y="2699154"/>
            <a:ext cx="2645921" cy="113492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hi-IN" sz="3600" dirty="0"/>
              <a:t>बीजाण्डासन</a:t>
            </a:r>
            <a:endParaRPr lang="en-IN" sz="3600" dirty="0"/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IN" sz="3600" dirty="0"/>
              <a:t>   (</a:t>
            </a:r>
            <a:r>
              <a:rPr lang="hi-IN" sz="3600" dirty="0"/>
              <a:t>प्लेसेंटा</a:t>
            </a:r>
            <a:r>
              <a:rPr lang="en-IN" sz="3600" dirty="0"/>
              <a:t>)</a:t>
            </a:r>
            <a:endParaRPr sz="3450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971494" y="5132902"/>
            <a:ext cx="2834156" cy="330988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233045">
              <a:lnSpc>
                <a:spcPts val="3740"/>
              </a:lnSpc>
              <a:spcBef>
                <a:spcPts val="570"/>
              </a:spcBef>
            </a:pPr>
            <a:endParaRPr lang="en-IN" sz="3600" dirty="0"/>
          </a:p>
          <a:p>
            <a:pPr marL="12700" marR="233045">
              <a:lnSpc>
                <a:spcPts val="3740"/>
              </a:lnSpc>
              <a:spcBef>
                <a:spcPts val="570"/>
              </a:spcBef>
            </a:pPr>
            <a:r>
              <a:rPr lang="hi-IN" sz="3600" dirty="0"/>
              <a:t>गर्भनाल</a:t>
            </a:r>
            <a:endParaRPr lang="en-IN" sz="3600" dirty="0"/>
          </a:p>
          <a:p>
            <a:pPr marL="12700" marR="233045">
              <a:lnSpc>
                <a:spcPts val="3740"/>
              </a:lnSpc>
              <a:spcBef>
                <a:spcPts val="570"/>
              </a:spcBef>
            </a:pPr>
            <a:endParaRPr sz="345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390"/>
              </a:spcBef>
            </a:pPr>
            <a:endParaRPr sz="3450" dirty="0">
              <a:latin typeface="Arial MT"/>
              <a:cs typeface="Arial MT"/>
            </a:endParaRPr>
          </a:p>
          <a:p>
            <a:pPr marL="330200" marR="5080">
              <a:lnSpc>
                <a:spcPts val="3740"/>
              </a:lnSpc>
            </a:pPr>
            <a:r>
              <a:rPr lang="hi-IN" sz="3600" dirty="0"/>
              <a:t>एमनियोटिक थैली</a:t>
            </a:r>
            <a:endParaRPr sz="3450" dirty="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93088" y="3638916"/>
            <a:ext cx="1400175" cy="5681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IN" sz="3600" dirty="0"/>
              <a:t>     </a:t>
            </a:r>
            <a:r>
              <a:rPr lang="hi-IN" sz="3600" dirty="0"/>
              <a:t>भ्रूण</a:t>
            </a:r>
            <a:endParaRPr sz="3450" dirty="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22850" y="5813195"/>
            <a:ext cx="1731342" cy="5681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hi-IN" sz="3600" dirty="0"/>
              <a:t>गर्भाशय</a:t>
            </a:r>
            <a:endParaRPr sz="3450" dirty="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69417" y="3175196"/>
            <a:ext cx="9915525" cy="4543425"/>
          </a:xfrm>
          <a:custGeom>
            <a:avLst/>
            <a:gdLst/>
            <a:ahLst/>
            <a:cxnLst/>
            <a:rect l="l" t="t" r="r" b="b"/>
            <a:pathLst>
              <a:path w="9915525" h="4543425">
                <a:moveTo>
                  <a:pt x="3592830" y="1191171"/>
                </a:moveTo>
                <a:lnTo>
                  <a:pt x="3539045" y="1191171"/>
                </a:lnTo>
                <a:lnTo>
                  <a:pt x="3523323" y="1191171"/>
                </a:lnTo>
                <a:lnTo>
                  <a:pt x="3521456" y="1221536"/>
                </a:lnTo>
                <a:lnTo>
                  <a:pt x="3592830" y="1191171"/>
                </a:lnTo>
                <a:close/>
              </a:path>
              <a:path w="9915525" h="4543425">
                <a:moveTo>
                  <a:pt x="3618420" y="2654262"/>
                </a:moveTo>
                <a:lnTo>
                  <a:pt x="3599675" y="2647353"/>
                </a:lnTo>
                <a:lnTo>
                  <a:pt x="3519576" y="2617825"/>
                </a:lnTo>
                <a:lnTo>
                  <a:pt x="3523030" y="2649080"/>
                </a:lnTo>
                <a:lnTo>
                  <a:pt x="0" y="3038856"/>
                </a:lnTo>
                <a:lnTo>
                  <a:pt x="3454" y="3070060"/>
                </a:lnTo>
                <a:lnTo>
                  <a:pt x="3526485" y="2680284"/>
                </a:lnTo>
                <a:lnTo>
                  <a:pt x="3529939" y="2711539"/>
                </a:lnTo>
                <a:lnTo>
                  <a:pt x="3618420" y="2654262"/>
                </a:lnTo>
                <a:close/>
              </a:path>
              <a:path w="9915525" h="4543425">
                <a:moveTo>
                  <a:pt x="3618420" y="1180274"/>
                </a:moveTo>
                <a:lnTo>
                  <a:pt x="3527221" y="1127506"/>
                </a:lnTo>
                <a:lnTo>
                  <a:pt x="3525304" y="1158798"/>
                </a:lnTo>
                <a:lnTo>
                  <a:pt x="385114" y="966990"/>
                </a:lnTo>
                <a:lnTo>
                  <a:pt x="383120" y="998397"/>
                </a:lnTo>
                <a:lnTo>
                  <a:pt x="3523373" y="1190205"/>
                </a:lnTo>
                <a:lnTo>
                  <a:pt x="3539096" y="1190205"/>
                </a:lnTo>
                <a:lnTo>
                  <a:pt x="3540937" y="1159751"/>
                </a:lnTo>
                <a:lnTo>
                  <a:pt x="3539109" y="1190205"/>
                </a:lnTo>
                <a:lnTo>
                  <a:pt x="3595078" y="1190205"/>
                </a:lnTo>
                <a:lnTo>
                  <a:pt x="3618420" y="1180274"/>
                </a:lnTo>
                <a:close/>
              </a:path>
              <a:path w="9915525" h="4543425">
                <a:moveTo>
                  <a:pt x="9571647" y="30467"/>
                </a:moveTo>
                <a:lnTo>
                  <a:pt x="9563887" y="0"/>
                </a:lnTo>
                <a:lnTo>
                  <a:pt x="5580113" y="1007732"/>
                </a:lnTo>
                <a:lnTo>
                  <a:pt x="5572391" y="977252"/>
                </a:lnTo>
                <a:lnTo>
                  <a:pt x="5492597" y="1046048"/>
                </a:lnTo>
                <a:lnTo>
                  <a:pt x="5595531" y="1068552"/>
                </a:lnTo>
                <a:lnTo>
                  <a:pt x="5588787" y="1041958"/>
                </a:lnTo>
                <a:lnTo>
                  <a:pt x="5587822" y="1038110"/>
                </a:lnTo>
                <a:lnTo>
                  <a:pt x="9571647" y="30467"/>
                </a:lnTo>
                <a:close/>
              </a:path>
              <a:path w="9915525" h="4543425">
                <a:moveTo>
                  <a:pt x="9647352" y="2446528"/>
                </a:moveTo>
                <a:lnTo>
                  <a:pt x="5453672" y="1455064"/>
                </a:lnTo>
                <a:lnTo>
                  <a:pt x="5454523" y="1451470"/>
                </a:lnTo>
                <a:lnTo>
                  <a:pt x="5460873" y="1424559"/>
                </a:lnTo>
                <a:lnTo>
                  <a:pt x="5358371" y="1448752"/>
                </a:lnTo>
                <a:lnTo>
                  <a:pt x="5439207" y="1516291"/>
                </a:lnTo>
                <a:lnTo>
                  <a:pt x="5446446" y="1485646"/>
                </a:lnTo>
                <a:lnTo>
                  <a:pt x="9640125" y="2477097"/>
                </a:lnTo>
                <a:lnTo>
                  <a:pt x="9647352" y="2446528"/>
                </a:lnTo>
                <a:close/>
              </a:path>
              <a:path w="9915525" h="4543425">
                <a:moveTo>
                  <a:pt x="9915080" y="4513796"/>
                </a:moveTo>
                <a:lnTo>
                  <a:pt x="5317922" y="2806636"/>
                </a:lnTo>
                <a:lnTo>
                  <a:pt x="5319941" y="2801175"/>
                </a:lnTo>
                <a:lnTo>
                  <a:pt x="5328844" y="2777198"/>
                </a:lnTo>
                <a:lnTo>
                  <a:pt x="5224132" y="2788501"/>
                </a:lnTo>
                <a:lnTo>
                  <a:pt x="5296065" y="2865564"/>
                </a:lnTo>
                <a:lnTo>
                  <a:pt x="5307012" y="2836062"/>
                </a:lnTo>
                <a:lnTo>
                  <a:pt x="9904197" y="4543209"/>
                </a:lnTo>
                <a:lnTo>
                  <a:pt x="9915080" y="45137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94134" y="2699154"/>
            <a:ext cx="5104765" cy="1695336"/>
          </a:xfrm>
          <a:prstGeom prst="rect">
            <a:avLst/>
          </a:prstGeom>
        </p:spPr>
        <p:txBody>
          <a:bodyPr vert="horz" wrap="square" lIns="0" tIns="187325" rIns="0" bIns="0" rtlCol="0">
            <a:spAutoFit/>
          </a:bodyPr>
          <a:lstStyle/>
          <a:p>
            <a:pPr marL="12700" marR="5080">
              <a:lnSpc>
                <a:spcPts val="5700"/>
              </a:lnSpc>
              <a:spcBef>
                <a:spcPts val="1475"/>
              </a:spcBef>
            </a:pPr>
            <a:r>
              <a:rPr lang="hi-IN" b="1" dirty="0"/>
              <a:t>गर्भावस्था की शारीरिक रचना</a:t>
            </a:r>
            <a:endParaRPr b="1" spc="-620" dirty="0"/>
          </a:p>
        </p:txBody>
      </p:sp>
      <p:sp>
        <p:nvSpPr>
          <p:cNvPr id="11" name="object 11"/>
          <p:cNvSpPr/>
          <p:nvPr/>
        </p:nvSpPr>
        <p:spPr>
          <a:xfrm>
            <a:off x="17098117" y="10616679"/>
            <a:ext cx="2493645" cy="666115"/>
          </a:xfrm>
          <a:custGeom>
            <a:avLst/>
            <a:gdLst/>
            <a:ahLst/>
            <a:cxnLst/>
            <a:rect l="l" t="t" r="r" b="b"/>
            <a:pathLst>
              <a:path w="2493644" h="666115">
                <a:moveTo>
                  <a:pt x="2493641" y="0"/>
                </a:moveTo>
                <a:lnTo>
                  <a:pt x="0" y="0"/>
                </a:lnTo>
                <a:lnTo>
                  <a:pt x="0" y="665801"/>
                </a:lnTo>
                <a:lnTo>
                  <a:pt x="2493641" y="665801"/>
                </a:lnTo>
                <a:lnTo>
                  <a:pt x="24936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34461" y="2249146"/>
            <a:ext cx="14314805" cy="7987030"/>
            <a:chOff x="3034461" y="2249146"/>
            <a:chExt cx="14314805" cy="79870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4461" y="2706509"/>
              <a:ext cx="14314750" cy="66236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92188" y="2249146"/>
              <a:ext cx="9835302" cy="798698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2261" y="2783684"/>
              <a:ext cx="14150340" cy="6449060"/>
            </a:xfrm>
            <a:custGeom>
              <a:avLst/>
              <a:gdLst/>
              <a:ahLst/>
              <a:cxnLst/>
              <a:rect l="l" t="t" r="r" b="b"/>
              <a:pathLst>
                <a:path w="14150340" h="6449059">
                  <a:moveTo>
                    <a:pt x="14150145" y="0"/>
                  </a:moveTo>
                  <a:lnTo>
                    <a:pt x="0" y="0"/>
                  </a:lnTo>
                  <a:lnTo>
                    <a:pt x="0" y="6448808"/>
                  </a:lnTo>
                  <a:lnTo>
                    <a:pt x="14150145" y="6448808"/>
                  </a:lnTo>
                  <a:lnTo>
                    <a:pt x="141501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12261" y="2783684"/>
              <a:ext cx="14150340" cy="6449060"/>
            </a:xfrm>
            <a:custGeom>
              <a:avLst/>
              <a:gdLst/>
              <a:ahLst/>
              <a:cxnLst/>
              <a:rect l="l" t="t" r="r" b="b"/>
              <a:pathLst>
                <a:path w="14150340" h="6449059">
                  <a:moveTo>
                    <a:pt x="0" y="6448808"/>
                  </a:moveTo>
                  <a:lnTo>
                    <a:pt x="14150145" y="6448808"/>
                  </a:lnTo>
                  <a:lnTo>
                    <a:pt x="14150145" y="0"/>
                  </a:lnTo>
                  <a:lnTo>
                    <a:pt x="0" y="0"/>
                  </a:lnTo>
                  <a:lnTo>
                    <a:pt x="0" y="6448808"/>
                  </a:lnTo>
                  <a:close/>
                </a:path>
              </a:pathLst>
            </a:custGeom>
            <a:ln w="20941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015231" y="4359275"/>
            <a:ext cx="12344399" cy="259622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1905" algn="ctr">
              <a:lnSpc>
                <a:spcPct val="100299"/>
              </a:lnSpc>
              <a:spcBef>
                <a:spcPts val="85"/>
              </a:spcBef>
            </a:pPr>
            <a:br>
              <a:rPr lang="en-IN" sz="9600" b="1" dirty="0"/>
            </a:br>
            <a:r>
              <a:rPr lang="hi-IN" sz="7200" b="1" dirty="0"/>
              <a:t>प्रसव के चरण</a:t>
            </a:r>
            <a:endParaRPr sz="8800" b="1" dirty="0">
              <a:latin typeface="Arial MT"/>
              <a:cs typeface="Arial M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82" y="7146"/>
            <a:ext cx="3295618" cy="2074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58621" y="11282481"/>
            <a:ext cx="1550035" cy="26670"/>
          </a:xfrm>
          <a:custGeom>
            <a:avLst/>
            <a:gdLst/>
            <a:ahLst/>
            <a:cxnLst/>
            <a:rect l="l" t="t" r="r" b="b"/>
            <a:pathLst>
              <a:path w="1550034" h="26670">
                <a:moveTo>
                  <a:pt x="0" y="26074"/>
                </a:moveTo>
                <a:lnTo>
                  <a:pt x="1549691" y="26074"/>
                </a:lnTo>
                <a:lnTo>
                  <a:pt x="1549691" y="0"/>
                </a:lnTo>
                <a:lnTo>
                  <a:pt x="0" y="0"/>
                </a:lnTo>
                <a:lnTo>
                  <a:pt x="0" y="26074"/>
                </a:lnTo>
                <a:close/>
              </a:path>
            </a:pathLst>
          </a:custGeom>
          <a:solidFill>
            <a:srgbClr val="575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746371" y="10589819"/>
            <a:ext cx="1506220" cy="4279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2450" spc="-280" dirty="0">
                <a:solidFill>
                  <a:srgbClr val="525252"/>
                </a:solidFill>
                <a:latin typeface="Arial Black"/>
                <a:cs typeface="Arial Black"/>
              </a:rPr>
              <a:t>PPT</a:t>
            </a:r>
            <a:r>
              <a:rPr sz="2450" spc="-17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35" dirty="0">
                <a:solidFill>
                  <a:srgbClr val="525252"/>
                </a:solidFill>
                <a:latin typeface="Arial Black"/>
                <a:cs typeface="Arial Black"/>
              </a:rPr>
              <a:t>18</a:t>
            </a:r>
            <a:r>
              <a:rPr sz="2450" spc="-17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dirty="0">
                <a:solidFill>
                  <a:srgbClr val="525252"/>
                </a:solidFill>
                <a:latin typeface="Arial Black"/>
                <a:cs typeface="Arial Black"/>
              </a:rPr>
              <a:t>-</a:t>
            </a:r>
            <a:r>
              <a:rPr sz="2450" spc="18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04" dirty="0">
                <a:solidFill>
                  <a:srgbClr val="525252"/>
                </a:solidFill>
                <a:latin typeface="Arial Black"/>
                <a:cs typeface="Arial Black"/>
              </a:rPr>
              <a:t>9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2250" y="2601200"/>
            <a:ext cx="8956675" cy="7925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ctr">
              <a:lnSpc>
                <a:spcPts val="5700"/>
              </a:lnSpc>
              <a:spcBef>
                <a:spcPts val="1475"/>
              </a:spcBef>
            </a:pPr>
            <a:r>
              <a:rPr lang="hi-IN" sz="5900" b="1" dirty="0">
                <a:solidFill>
                  <a:srgbClr val="C00000"/>
                </a:solidFill>
                <a:latin typeface="Arial Black"/>
                <a:ea typeface="+mj-ea"/>
                <a:cs typeface="Arial Black"/>
              </a:rPr>
              <a:t>प्रसव का पहला चरण (फैलाव)</a:t>
            </a:r>
            <a:endParaRPr sz="5900" b="1" dirty="0">
              <a:solidFill>
                <a:srgbClr val="C00000"/>
              </a:solidFill>
              <a:latin typeface="Arial Black"/>
              <a:ea typeface="+mj-ea"/>
              <a:cs typeface="Arial Black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1395254" y="397066"/>
            <a:ext cx="6823709" cy="956944"/>
            <a:chOff x="11395254" y="397066"/>
            <a:chExt cx="6823709" cy="956944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41000" y="444692"/>
              <a:ext cx="6677721" cy="7509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95254" y="397066"/>
              <a:ext cx="6663880" cy="95681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1617866" y="521973"/>
            <a:ext cx="6514465" cy="549509"/>
          </a:xfrm>
          <a:prstGeom prst="rect">
            <a:avLst/>
          </a:prstGeom>
          <a:solidFill>
            <a:srgbClr val="FCEADA"/>
          </a:solidFill>
          <a:ln w="20941">
            <a:solidFill>
              <a:srgbClr val="BADFE2"/>
            </a:solidFill>
          </a:ln>
        </p:spPr>
        <p:txBody>
          <a:bodyPr vert="horz" wrap="square" lIns="0" tIns="56515" rIns="0" bIns="0" rtlCol="0">
            <a:spAutoFit/>
          </a:bodyPr>
          <a:lstStyle/>
          <a:p>
            <a:pPr marL="535940" indent="-471170">
              <a:lnSpc>
                <a:spcPct val="100000"/>
              </a:lnSpc>
              <a:spcBef>
                <a:spcPts val="445"/>
              </a:spcBef>
              <a:buFont typeface="Wingdings"/>
              <a:buChar char=""/>
              <a:tabLst>
                <a:tab pos="535940" algn="l"/>
              </a:tabLst>
            </a:pPr>
            <a:r>
              <a:rPr lang="hi-IN" sz="3200" dirty="0"/>
              <a:t>माँ के संकुचन से शुरू </a:t>
            </a:r>
            <a:endParaRPr sz="2950" dirty="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1395254" y="1281646"/>
            <a:ext cx="7061200" cy="956944"/>
            <a:chOff x="11395254" y="1281646"/>
            <a:chExt cx="7061200" cy="956944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29701" y="1319321"/>
              <a:ext cx="6700319" cy="77339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95254" y="1281646"/>
              <a:ext cx="7060936" cy="95681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1617866" y="1298336"/>
            <a:ext cx="6514465" cy="1042593"/>
          </a:xfrm>
          <a:prstGeom prst="rect">
            <a:avLst/>
          </a:prstGeom>
          <a:solidFill>
            <a:srgbClr val="BADFE2"/>
          </a:solidFill>
          <a:ln w="20941">
            <a:solidFill>
              <a:srgbClr val="BADFE2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535940" indent="-471170">
              <a:lnSpc>
                <a:spcPct val="100000"/>
              </a:lnSpc>
              <a:spcBef>
                <a:spcPts val="450"/>
              </a:spcBef>
              <a:buFont typeface="Wingdings"/>
              <a:buChar char=""/>
              <a:tabLst>
                <a:tab pos="535940" algn="l"/>
              </a:tabLst>
            </a:pPr>
            <a:r>
              <a:rPr lang="hi-IN" sz="3200" dirty="0"/>
              <a:t>शिशु के जन्म नलिका में प्रवेश करने पर समाप्त होता है</a:t>
            </a:r>
            <a:endParaRPr sz="2950" dirty="0">
              <a:latin typeface="Arial MT"/>
              <a:cs typeface="Arial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1395254" y="2450194"/>
            <a:ext cx="6823709" cy="732032"/>
            <a:chOff x="11395254" y="2225282"/>
            <a:chExt cx="6823709" cy="956944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41000" y="2274165"/>
              <a:ext cx="6677721" cy="7509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95254" y="2225282"/>
              <a:ext cx="6725449" cy="95681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1617866" y="2351132"/>
            <a:ext cx="6514465" cy="1042593"/>
          </a:xfrm>
          <a:prstGeom prst="rect">
            <a:avLst/>
          </a:prstGeom>
          <a:solidFill>
            <a:srgbClr val="DDDDDD"/>
          </a:solidFill>
          <a:ln w="20941">
            <a:solidFill>
              <a:srgbClr val="BADFE2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535940" indent="-471170">
              <a:lnSpc>
                <a:spcPct val="100000"/>
              </a:lnSpc>
              <a:spcBef>
                <a:spcPts val="450"/>
              </a:spcBef>
              <a:buFont typeface="Wingdings"/>
              <a:buChar char=""/>
              <a:tabLst>
                <a:tab pos="535940" algn="l"/>
              </a:tabLst>
            </a:pPr>
            <a:r>
              <a:rPr lang="hi-IN" sz="3200" dirty="0"/>
              <a:t>सबसे लंबा चरण, गर्भाशय ग्रीवा पूरी तरह से फैली हुई</a:t>
            </a:r>
            <a:endParaRPr sz="2950" dirty="0">
              <a:latin typeface="Arial MT"/>
              <a:cs typeface="Arial MT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85821" y="3899542"/>
            <a:ext cx="16580883" cy="5856007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7098117" y="10616679"/>
            <a:ext cx="2493645" cy="666115"/>
          </a:xfrm>
          <a:custGeom>
            <a:avLst/>
            <a:gdLst/>
            <a:ahLst/>
            <a:cxnLst/>
            <a:rect l="l" t="t" r="r" b="b"/>
            <a:pathLst>
              <a:path w="2493644" h="666115">
                <a:moveTo>
                  <a:pt x="2493641" y="0"/>
                </a:moveTo>
                <a:lnTo>
                  <a:pt x="0" y="0"/>
                </a:lnTo>
                <a:lnTo>
                  <a:pt x="0" y="665801"/>
                </a:lnTo>
                <a:lnTo>
                  <a:pt x="2493641" y="665801"/>
                </a:lnTo>
                <a:lnTo>
                  <a:pt x="24936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134" y="7146"/>
            <a:ext cx="2044966" cy="17256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" y="-43311"/>
            <a:ext cx="2706029" cy="213602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58621" y="11282481"/>
            <a:ext cx="1550035" cy="26670"/>
          </a:xfrm>
          <a:custGeom>
            <a:avLst/>
            <a:gdLst/>
            <a:ahLst/>
            <a:cxnLst/>
            <a:rect l="l" t="t" r="r" b="b"/>
            <a:pathLst>
              <a:path w="1550034" h="26670">
                <a:moveTo>
                  <a:pt x="0" y="26074"/>
                </a:moveTo>
                <a:lnTo>
                  <a:pt x="1549691" y="26074"/>
                </a:lnTo>
                <a:lnTo>
                  <a:pt x="1549691" y="0"/>
                </a:lnTo>
                <a:lnTo>
                  <a:pt x="0" y="0"/>
                </a:lnTo>
                <a:lnTo>
                  <a:pt x="0" y="26074"/>
                </a:lnTo>
                <a:close/>
              </a:path>
            </a:pathLst>
          </a:custGeom>
          <a:solidFill>
            <a:srgbClr val="575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746371" y="10589819"/>
            <a:ext cx="1597025" cy="4279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2450" spc="-280" dirty="0">
                <a:solidFill>
                  <a:srgbClr val="525252"/>
                </a:solidFill>
                <a:latin typeface="Arial Black"/>
                <a:cs typeface="Arial Black"/>
              </a:rPr>
              <a:t>PPT</a:t>
            </a:r>
            <a:r>
              <a:rPr sz="2450" spc="-16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35" dirty="0">
                <a:solidFill>
                  <a:srgbClr val="525252"/>
                </a:solidFill>
                <a:latin typeface="Arial Black"/>
                <a:cs typeface="Arial Black"/>
              </a:rPr>
              <a:t>18</a:t>
            </a:r>
            <a:r>
              <a:rPr sz="2450" spc="-16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30" dirty="0">
                <a:solidFill>
                  <a:srgbClr val="525252"/>
                </a:solidFill>
                <a:latin typeface="Arial Black"/>
                <a:cs typeface="Arial Black"/>
              </a:rPr>
              <a:t>-</a:t>
            </a:r>
            <a:r>
              <a:rPr sz="2450" spc="-52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15" dirty="0">
                <a:solidFill>
                  <a:srgbClr val="525252"/>
                </a:solidFill>
                <a:latin typeface="Arial Black"/>
                <a:cs typeface="Arial Black"/>
              </a:rPr>
              <a:t>10</a:t>
            </a:r>
            <a:endParaRPr sz="2450">
              <a:latin typeface="Arial Black"/>
              <a:cs typeface="Arial Black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20685" y="4119615"/>
            <a:ext cx="9475461" cy="508950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69021" y="3799385"/>
            <a:ext cx="6588881" cy="570370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7189079" y="6034852"/>
            <a:ext cx="2312035" cy="159627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4050"/>
              </a:lnSpc>
              <a:spcBef>
                <a:spcPts val="120"/>
              </a:spcBef>
            </a:pPr>
            <a:r>
              <a:rPr lang="hi-IN" sz="3600" dirty="0"/>
              <a:t>बच्चे के सिर को सहारा दें</a:t>
            </a:r>
            <a:endParaRPr sz="34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35231" y="1791078"/>
            <a:ext cx="6172200" cy="2382062"/>
          </a:xfrm>
          <a:prstGeom prst="rect">
            <a:avLst/>
          </a:prstGeom>
        </p:spPr>
        <p:txBody>
          <a:bodyPr vert="horz" wrap="square" lIns="0" tIns="187325" rIns="0" bIns="0" rtlCol="0">
            <a:spAutoFit/>
          </a:bodyPr>
          <a:lstStyle/>
          <a:p>
            <a:pPr marL="12700" marR="5080">
              <a:lnSpc>
                <a:spcPts val="5700"/>
              </a:lnSpc>
              <a:spcBef>
                <a:spcPts val="1475"/>
              </a:spcBef>
            </a:pPr>
            <a:r>
              <a:rPr lang="hi-IN" b="1" dirty="0"/>
              <a:t>प्रसव का दूसरा चरण-</a:t>
            </a:r>
            <a:br>
              <a:rPr lang="en-IN" b="1" dirty="0"/>
            </a:br>
            <a:r>
              <a:rPr lang="hi-IN" b="1" dirty="0"/>
              <a:t>(निष्कासन)</a:t>
            </a:r>
            <a:endParaRPr b="1" dirty="0"/>
          </a:p>
        </p:txBody>
      </p:sp>
      <p:grpSp>
        <p:nvGrpSpPr>
          <p:cNvPr id="8" name="object 8"/>
          <p:cNvGrpSpPr/>
          <p:nvPr/>
        </p:nvGrpSpPr>
        <p:grpSpPr>
          <a:xfrm>
            <a:off x="8683715" y="262620"/>
            <a:ext cx="9902736" cy="956944"/>
            <a:chOff x="8683714" y="262620"/>
            <a:chExt cx="11285855" cy="956944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29458" y="310246"/>
              <a:ext cx="11139577" cy="7509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83714" y="262620"/>
              <a:ext cx="10371830" cy="95681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906850" y="387527"/>
            <a:ext cx="9902268" cy="1041952"/>
          </a:xfrm>
          <a:prstGeom prst="rect">
            <a:avLst/>
          </a:prstGeom>
          <a:solidFill>
            <a:srgbClr val="FCEADA"/>
          </a:solidFill>
          <a:ln w="20941">
            <a:solidFill>
              <a:srgbClr val="BADFE2"/>
            </a:solidFill>
          </a:ln>
        </p:spPr>
        <p:txBody>
          <a:bodyPr vert="horz" wrap="square" lIns="0" tIns="56515" rIns="0" bIns="0" rtlCol="0">
            <a:spAutoFit/>
          </a:bodyPr>
          <a:lstStyle/>
          <a:p>
            <a:pPr marL="535940" indent="-471170">
              <a:lnSpc>
                <a:spcPct val="100000"/>
              </a:lnSpc>
              <a:spcBef>
                <a:spcPts val="445"/>
              </a:spcBef>
              <a:buFont typeface="Wingdings"/>
              <a:buChar char=""/>
              <a:tabLst>
                <a:tab pos="535940" algn="l"/>
              </a:tabLst>
            </a:pPr>
            <a:r>
              <a:rPr lang="hi-IN" sz="3200" dirty="0"/>
              <a:t>यह उसी क्षण शुरू होता है जब शिशु जन्म नलिका में प्रवेश करता है</a:t>
            </a:r>
            <a:endParaRPr sz="2950" dirty="0">
              <a:latin typeface="Arial MT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683715" y="1310546"/>
            <a:ext cx="10131336" cy="956944"/>
            <a:chOff x="8683714" y="1310546"/>
            <a:chExt cx="11274425" cy="956944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29466" y="1358172"/>
              <a:ext cx="11113175" cy="76218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83714" y="1310546"/>
              <a:ext cx="11274002" cy="95681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8906849" y="1435558"/>
            <a:ext cx="9908201" cy="1041952"/>
          </a:xfrm>
          <a:prstGeom prst="rect">
            <a:avLst/>
          </a:prstGeom>
          <a:solidFill>
            <a:srgbClr val="BADFE2"/>
          </a:solidFill>
          <a:ln w="20941">
            <a:solidFill>
              <a:srgbClr val="BADFE2"/>
            </a:solidFill>
          </a:ln>
        </p:spPr>
        <p:txBody>
          <a:bodyPr vert="horz" wrap="square" lIns="0" tIns="56515" rIns="0" bIns="0" rtlCol="0">
            <a:spAutoFit/>
          </a:bodyPr>
          <a:lstStyle/>
          <a:p>
            <a:pPr marL="535940" indent="-471170">
              <a:lnSpc>
                <a:spcPct val="100000"/>
              </a:lnSpc>
              <a:spcBef>
                <a:spcPts val="445"/>
              </a:spcBef>
              <a:buFont typeface="Wingdings"/>
              <a:buChar char=""/>
              <a:tabLst>
                <a:tab pos="535940" algn="l"/>
              </a:tabLst>
            </a:pPr>
            <a:r>
              <a:rPr lang="hi-IN" sz="3200" dirty="0"/>
              <a:t>जन्म नलिका के द्वार पर शिशु का सिर दिखाई देना - </a:t>
            </a:r>
            <a:r>
              <a:rPr lang="en-IN" sz="3200" dirty="0"/>
              <a:t>(</a:t>
            </a:r>
            <a:r>
              <a:rPr lang="hi-IN" sz="3200" dirty="0"/>
              <a:t>क्राउनिंग</a:t>
            </a:r>
            <a:r>
              <a:rPr lang="en-IN" sz="3200" dirty="0"/>
              <a:t>)</a:t>
            </a:r>
            <a:endParaRPr sz="2950" dirty="0">
              <a:latin typeface="Arial MT"/>
              <a:cs typeface="Arial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683714" y="2450197"/>
            <a:ext cx="6823709" cy="956944"/>
            <a:chOff x="8683714" y="2450197"/>
            <a:chExt cx="6823709" cy="956944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29460" y="2497824"/>
              <a:ext cx="6677721" cy="76218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83714" y="2450197"/>
              <a:ext cx="5617211" cy="956819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8906849" y="2575523"/>
            <a:ext cx="9902269" cy="550151"/>
          </a:xfrm>
          <a:prstGeom prst="rect">
            <a:avLst/>
          </a:prstGeom>
          <a:solidFill>
            <a:srgbClr val="DDDDDD"/>
          </a:solidFill>
          <a:ln w="20941">
            <a:solidFill>
              <a:srgbClr val="BADFE2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535940" indent="-471170">
              <a:lnSpc>
                <a:spcPct val="100000"/>
              </a:lnSpc>
              <a:spcBef>
                <a:spcPts val="450"/>
              </a:spcBef>
              <a:buFont typeface="Wingdings"/>
              <a:buChar char=""/>
              <a:tabLst>
                <a:tab pos="535940" algn="l"/>
              </a:tabLst>
            </a:pPr>
            <a:r>
              <a:rPr lang="hi-IN" sz="3200" dirty="0"/>
              <a:t>शिशु के जन्म के साथ समाप्त होता है</a:t>
            </a:r>
            <a:endParaRPr sz="2950" dirty="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7098117" y="10616679"/>
            <a:ext cx="2493645" cy="666115"/>
          </a:xfrm>
          <a:custGeom>
            <a:avLst/>
            <a:gdLst/>
            <a:ahLst/>
            <a:cxnLst/>
            <a:rect l="l" t="t" r="r" b="b"/>
            <a:pathLst>
              <a:path w="2493644" h="666115">
                <a:moveTo>
                  <a:pt x="2493641" y="0"/>
                </a:moveTo>
                <a:lnTo>
                  <a:pt x="0" y="0"/>
                </a:lnTo>
                <a:lnTo>
                  <a:pt x="0" y="665801"/>
                </a:lnTo>
                <a:lnTo>
                  <a:pt x="2493641" y="665801"/>
                </a:lnTo>
                <a:lnTo>
                  <a:pt x="24936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3" y="-53517"/>
            <a:ext cx="2580144" cy="18445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58621" y="11282481"/>
            <a:ext cx="1550035" cy="26670"/>
          </a:xfrm>
          <a:custGeom>
            <a:avLst/>
            <a:gdLst/>
            <a:ahLst/>
            <a:cxnLst/>
            <a:rect l="l" t="t" r="r" b="b"/>
            <a:pathLst>
              <a:path w="1550034" h="26670">
                <a:moveTo>
                  <a:pt x="0" y="26074"/>
                </a:moveTo>
                <a:lnTo>
                  <a:pt x="1549691" y="26074"/>
                </a:lnTo>
                <a:lnTo>
                  <a:pt x="1549691" y="0"/>
                </a:lnTo>
                <a:lnTo>
                  <a:pt x="0" y="0"/>
                </a:lnTo>
                <a:lnTo>
                  <a:pt x="0" y="26074"/>
                </a:lnTo>
                <a:close/>
              </a:path>
            </a:pathLst>
          </a:custGeom>
          <a:solidFill>
            <a:srgbClr val="5756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746371" y="10589819"/>
            <a:ext cx="1597025" cy="4279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2450" spc="-280" dirty="0">
                <a:solidFill>
                  <a:srgbClr val="525252"/>
                </a:solidFill>
                <a:latin typeface="Arial Black"/>
                <a:cs typeface="Arial Black"/>
              </a:rPr>
              <a:t>PPT</a:t>
            </a:r>
            <a:r>
              <a:rPr sz="2450" spc="-16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35" dirty="0">
                <a:solidFill>
                  <a:srgbClr val="525252"/>
                </a:solidFill>
                <a:latin typeface="Arial Black"/>
                <a:cs typeface="Arial Black"/>
              </a:rPr>
              <a:t>18</a:t>
            </a:r>
            <a:r>
              <a:rPr sz="2450" spc="-165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30" dirty="0">
                <a:solidFill>
                  <a:srgbClr val="525252"/>
                </a:solidFill>
                <a:latin typeface="Arial Black"/>
                <a:cs typeface="Arial Black"/>
              </a:rPr>
              <a:t>-</a:t>
            </a:r>
            <a:r>
              <a:rPr sz="2450" spc="-520" dirty="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sz="2450" spc="-215" dirty="0">
                <a:solidFill>
                  <a:srgbClr val="525252"/>
                </a:solidFill>
                <a:latin typeface="Arial Black"/>
                <a:cs typeface="Arial Black"/>
              </a:rPr>
              <a:t>11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35635" y="1939397"/>
            <a:ext cx="4879340" cy="2430152"/>
          </a:xfrm>
          <a:prstGeom prst="rect">
            <a:avLst/>
          </a:prstGeom>
        </p:spPr>
        <p:txBody>
          <a:bodyPr vert="horz" wrap="square" lIns="0" tIns="187325" rIns="0" bIns="0" rtlCol="0">
            <a:spAutoFit/>
          </a:bodyPr>
          <a:lstStyle/>
          <a:p>
            <a:pPr marL="12700" marR="5080">
              <a:lnSpc>
                <a:spcPts val="5700"/>
              </a:lnSpc>
              <a:spcBef>
                <a:spcPts val="1475"/>
              </a:spcBef>
            </a:pPr>
            <a:r>
              <a:rPr lang="hi-IN" sz="5900" b="1" dirty="0">
                <a:solidFill>
                  <a:srgbClr val="C00000"/>
                </a:solidFill>
                <a:latin typeface="Arial Black"/>
                <a:ea typeface="+mj-ea"/>
                <a:cs typeface="Arial Black"/>
              </a:rPr>
              <a:t>प्रसव का तीसरा चरण- (प्लेसेंटल)</a:t>
            </a:r>
            <a:endParaRPr lang="en-US" sz="5900" b="1" dirty="0">
              <a:solidFill>
                <a:srgbClr val="C00000"/>
              </a:solidFill>
              <a:latin typeface="Arial Black"/>
              <a:ea typeface="+mj-ea"/>
              <a:cs typeface="Arial Black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8307" y="4291492"/>
            <a:ext cx="18655180" cy="516130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398488" y="439777"/>
            <a:ext cx="8970010" cy="1409700"/>
            <a:chOff x="8398488" y="439777"/>
            <a:chExt cx="8970010" cy="14097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4232" y="488752"/>
              <a:ext cx="8823836" cy="121821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98488" y="439777"/>
              <a:ext cx="8884127" cy="140917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621517" y="565616"/>
            <a:ext cx="8660130" cy="1044901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3975" rIns="0" bIns="0" rtlCol="0">
            <a:spAutoFit/>
          </a:bodyPr>
          <a:lstStyle/>
          <a:p>
            <a:pPr marL="535940" marR="410209" indent="-471805">
              <a:lnSpc>
                <a:spcPct val="100600"/>
              </a:lnSpc>
              <a:spcBef>
                <a:spcPts val="425"/>
              </a:spcBef>
              <a:buFont typeface="Wingdings"/>
              <a:buChar char=""/>
              <a:tabLst>
                <a:tab pos="535940" algn="l"/>
              </a:tabLst>
            </a:pPr>
            <a:r>
              <a:rPr lang="hi-IN" sz="3200" dirty="0"/>
              <a:t>इस चरण के दौरान, प्लेसेंटा गर्भाशय की दीवार से अलग हो जाती है।</a:t>
            </a:r>
            <a:endParaRPr sz="2950" dirty="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398488" y="2178781"/>
            <a:ext cx="8970010" cy="1409700"/>
            <a:chOff x="8398488" y="2178781"/>
            <a:chExt cx="8970010" cy="140970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44232" y="2226500"/>
              <a:ext cx="8823836" cy="121821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98488" y="2178781"/>
              <a:ext cx="8778580" cy="1409171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621517" y="2303573"/>
            <a:ext cx="8660130" cy="1045543"/>
          </a:xfrm>
          <a:prstGeom prst="rect">
            <a:avLst/>
          </a:prstGeom>
          <a:solidFill>
            <a:srgbClr val="FFFFFF"/>
          </a:solidFill>
          <a:ln w="20941">
            <a:solidFill>
              <a:srgbClr val="BADFE2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535940" marR="514984" indent="-471805">
              <a:lnSpc>
                <a:spcPct val="100600"/>
              </a:lnSpc>
              <a:spcBef>
                <a:spcPts val="430"/>
              </a:spcBef>
              <a:buFont typeface="Wingdings"/>
              <a:buChar char=""/>
              <a:tabLst>
                <a:tab pos="535940" algn="l"/>
              </a:tabLst>
            </a:pPr>
            <a:r>
              <a:rPr lang="hi-IN" sz="3200" dirty="0"/>
              <a:t>इसके बाद यह आमतौर पर गर्भाशय से स्वतः ही बाहर निकल जाता है।</a:t>
            </a:r>
            <a:endParaRPr sz="2950" dirty="0">
              <a:latin typeface="Arial MT"/>
              <a:cs typeface="Arial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7098117" y="10616679"/>
            <a:ext cx="2493645" cy="666115"/>
          </a:xfrm>
          <a:custGeom>
            <a:avLst/>
            <a:gdLst/>
            <a:ahLst/>
            <a:cxnLst/>
            <a:rect l="l" t="t" r="r" b="b"/>
            <a:pathLst>
              <a:path w="2493644" h="666115">
                <a:moveTo>
                  <a:pt x="2493641" y="0"/>
                </a:moveTo>
                <a:lnTo>
                  <a:pt x="0" y="0"/>
                </a:lnTo>
                <a:lnTo>
                  <a:pt x="0" y="665801"/>
                </a:lnTo>
                <a:lnTo>
                  <a:pt x="2493641" y="665801"/>
                </a:lnTo>
                <a:lnTo>
                  <a:pt x="24936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8932" y="7146"/>
            <a:ext cx="2745168" cy="20747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4" y="-53517"/>
            <a:ext cx="2961785" cy="213539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</TotalTime>
  <Words>1105</Words>
  <Application>Microsoft Office PowerPoint</Application>
  <PresentationFormat>Custom</PresentationFormat>
  <Paragraphs>189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Arial Black</vt:lpstr>
      <vt:lpstr>Arial MT</vt:lpstr>
      <vt:lpstr>Book Antiqua</vt:lpstr>
      <vt:lpstr>Calibri</vt:lpstr>
      <vt:lpstr>Cambria</vt:lpstr>
      <vt:lpstr>Open Sans</vt:lpstr>
      <vt:lpstr>Symbol</vt:lpstr>
      <vt:lpstr>Wingdings</vt:lpstr>
      <vt:lpstr>Office Theme</vt:lpstr>
      <vt:lpstr>PowerPoint Presentation</vt:lpstr>
      <vt:lpstr>उद्देश्य</vt:lpstr>
      <vt:lpstr>उद्देश्य</vt:lpstr>
      <vt:lpstr>गर्भावस्था की शारीरिक रचना</vt:lpstr>
      <vt:lpstr>गर्भावस्था की शारीरिक रचना</vt:lpstr>
      <vt:lpstr> प्रसव के चरण</vt:lpstr>
      <vt:lpstr>PowerPoint Presentation</vt:lpstr>
      <vt:lpstr>प्रसव का दूसरा चरण- (निष्कासन)</vt:lpstr>
      <vt:lpstr>PowerPoint Presentation</vt:lpstr>
      <vt:lpstr>PowerPoint Presentation</vt:lpstr>
      <vt:lpstr>PowerPoint Presentation</vt:lpstr>
      <vt:lpstr> माँ की  अस्पताल पूर्व तैयारी</vt:lpstr>
      <vt:lpstr>PowerPoint Presentation</vt:lpstr>
      <vt:lpstr>प्रसव के दौरान रोगी की स्थिति</vt:lpstr>
      <vt:lpstr>PowerPoint Presentation</vt:lpstr>
      <vt:lpstr>PowerPoint Presentation</vt:lpstr>
      <vt:lpstr>PowerPoint Presentation</vt:lpstr>
      <vt:lpstr>बच्चे के सिर को सहारा दें</vt:lpstr>
      <vt:lpstr>बच्चे के सिर को कंधे से सहारा देकर प्रसव में मदद करें</vt:lpstr>
      <vt:lpstr>वायुमार्ग खुला रखें</vt:lpstr>
      <vt:lpstr>नवजात शिशु के मुँह और नाक को चूसें</vt:lpstr>
      <vt:lpstr>नवजात शिशु की स्थिति गर्भनाल काटने की तैयारी में</vt:lpstr>
      <vt:lpstr>गर्भनाल काटना</vt:lpstr>
      <vt:lpstr>PowerPoint Presentation</vt:lpstr>
      <vt:lpstr>PowerPoint Presentation</vt:lpstr>
      <vt:lpstr> प्लेसेंटा  का  प्रतिपादन</vt:lpstr>
      <vt:lpstr> गर्भावस्था  की  जटिलताएँ</vt:lpstr>
      <vt:lpstr>PowerPoint Presentation</vt:lpstr>
      <vt:lpstr>प्लेसेंटा प्रीविया</vt:lpstr>
      <vt:lpstr>PowerPoint Presentation</vt:lpstr>
      <vt:lpstr>सहज गर्भपात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समय से पहले जन्म</vt:lpstr>
      <vt:lpstr>मृत जन्म</vt:lpstr>
      <vt:lpstr>समीक्षा</vt:lpstr>
      <vt:lpstr>समीक्षा</vt:lpstr>
      <vt:lpstr> कोई प्रश्न 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RANA</dc:creator>
  <cp:lastModifiedBy>TRG BR 1</cp:lastModifiedBy>
  <cp:revision>29</cp:revision>
  <dcterms:created xsi:type="dcterms:W3CDTF">2025-09-15T03:11:02Z</dcterms:created>
  <dcterms:modified xsi:type="dcterms:W3CDTF">2025-12-19T11:49:48Z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2024-08-19T00:00:00Z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2025-09-15T00:00:00Z</vt:filetime>
  </property>
  <property fmtid="{D5CDD505-2E9C-101B-9397-08002B2CF9AE}" pid="5" name="Producer">
    <vt:lpwstr>Microsoft® PowerPoint® for Microsoft 365</vt:lpwstr>
  </property>
</Properties>
</file>