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418" r:id="rId2"/>
    <p:sldId id="257" r:id="rId3"/>
    <p:sldId id="275" r:id="rId4"/>
    <p:sldId id="403" r:id="rId5"/>
    <p:sldId id="368" r:id="rId6"/>
    <p:sldId id="404" r:id="rId7"/>
    <p:sldId id="338" r:id="rId8"/>
    <p:sldId id="405" r:id="rId9"/>
    <p:sldId id="406" r:id="rId10"/>
    <p:sldId id="407" r:id="rId11"/>
    <p:sldId id="420" r:id="rId12"/>
    <p:sldId id="421" r:id="rId13"/>
    <p:sldId id="370" r:id="rId14"/>
    <p:sldId id="408" r:id="rId15"/>
    <p:sldId id="422" r:id="rId16"/>
    <p:sldId id="409" r:id="rId17"/>
    <p:sldId id="417" r:id="rId18"/>
    <p:sldId id="411" r:id="rId19"/>
    <p:sldId id="396" r:id="rId20"/>
    <p:sldId id="412" r:id="rId21"/>
    <p:sldId id="414" r:id="rId22"/>
    <p:sldId id="415" r:id="rId23"/>
    <p:sldId id="416" r:id="rId24"/>
    <p:sldId id="423" r:id="rId25"/>
    <p:sldId id="424" r:id="rId26"/>
    <p:sldId id="425" r:id="rId27"/>
    <p:sldId id="426" r:id="rId28"/>
    <p:sldId id="427" r:id="rId29"/>
    <p:sldId id="431" r:id="rId30"/>
    <p:sldId id="428" r:id="rId31"/>
    <p:sldId id="429" r:id="rId32"/>
    <p:sldId id="430" r:id="rId33"/>
    <p:sldId id="419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2" d="100"/>
          <a:sy n="32" d="100"/>
        </p:scale>
        <p:origin x="954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4493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17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316230" y="3945492"/>
            <a:ext cx="13772463" cy="4879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E46C0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602390" y="4221519"/>
            <a:ext cx="12156141" cy="399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ctr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/>
              <a:t>पाठ-17</a:t>
            </a:r>
            <a:endParaRPr lang="en-IN" dirty="0"/>
          </a:p>
          <a:p>
            <a:pPr algn="l" defTabSz="2438400" rtl="0">
              <a:lnSpc>
                <a:spcPct val="15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दौरे</a:t>
            </a:r>
            <a:r>
              <a:rPr lang="en-IN" sz="66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IN" sz="66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मधुमेह</a:t>
            </a:r>
            <a:r>
              <a:rPr lang="en-IN" sz="66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संबंधी आपात स्थितियाँ और मस्तिष्क </a:t>
            </a:r>
            <a:r>
              <a:rPr lang="en-IN" sz="66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संबंधी</a:t>
            </a:r>
            <a:r>
              <a:rPr lang="en-IN" sz="66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IN" sz="66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दुर्घटनाएँ</a:t>
            </a:r>
            <a:r>
              <a:rPr lang="en-IN" sz="66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I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pPr algn="l" rtl="0"/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5149099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मेडिकल फर्स्ट रिस्पॉन्डर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02390" y="12518671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endParaRPr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0436" y="12835531"/>
            <a:ext cx="3686352" cy="6772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1605" y="11542759"/>
            <a:ext cx="9638620" cy="18507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Vetted  BY :-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 - SUSANT KUMAR SETHI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5</a:t>
            </a:r>
            <a:r>
              <a:rPr lang="en-US" b="1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BN NDRF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00" y="-34941"/>
            <a:ext cx="3480677" cy="2559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A8771-339C-34B7-22A3-4785C4FEC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7215BDD-5330-F031-71EE-7993F3AA124D}"/>
              </a:ext>
            </a:extLst>
          </p:cNvPr>
          <p:cNvSpPr/>
          <p:nvPr/>
        </p:nvSpPr>
        <p:spPr>
          <a:xfrm>
            <a:off x="8167732" y="1"/>
            <a:ext cx="16216268" cy="12398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A736406E-28DC-3436-4ABD-37327349B74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B8719E1B-FB81-52C5-FAFE-891F924C309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7CBC0BB-EFBF-54C3-5CE3-6A0326712628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B5306F0-B120-62AE-CEE6-27BE8664E64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1DC4018-8D84-38F9-7645-CBF14092665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D305E-924B-E1A2-9EE9-72E9636EE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0A89E30F-1391-7B7F-4481-E869840F8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968CD0E2-FCD2-82D9-00FD-B03F19899990}"/>
              </a:ext>
            </a:extLst>
          </p:cNvPr>
          <p:cNvSpPr txBox="1"/>
          <p:nvPr/>
        </p:nvSpPr>
        <p:spPr>
          <a:xfrm>
            <a:off x="770785" y="3567625"/>
            <a:ext cx="7113118" cy="194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6000" dirty="0"/>
              <a:t> </a:t>
            </a:r>
            <a:r>
              <a:rPr lang="en-US" sz="13800" dirty="0" err="1"/>
              <a:t>दौरे</a:t>
            </a:r>
            <a:endParaRPr lang="en-IN" sz="138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D438D5A5-B5F1-5261-7F34-B2C9891783A7}"/>
              </a:ext>
            </a:extLst>
          </p:cNvPr>
          <p:cNvSpPr txBox="1"/>
          <p:nvPr/>
        </p:nvSpPr>
        <p:spPr>
          <a:xfrm>
            <a:off x="9204279" y="4302223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algn="l" defTabSz="1896340" rtl="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/>
              <a:t>पोस्टिक्टल चरण:  </a:t>
            </a:r>
          </a:p>
          <a:p>
            <a:pPr marL="914400" indent="-914400" algn="l" defTabSz="1896340" rtl="0">
              <a:lnSpc>
                <a:spcPct val="150000"/>
              </a:lnSpc>
              <a:spcBef>
                <a:spcPts val="2000"/>
              </a:spcBef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यह तब शुरू होता है जब दौरे बंद हो जाते हैं।  </a:t>
            </a:r>
          </a:p>
          <a:p>
            <a:pPr marL="914400" indent="-914400" algn="l" defTabSz="1896340" rtl="0">
              <a:lnSpc>
                <a:spcPct val="15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मरीज़ धीरे-धीरे होश में आता है। सिरदर्द आम है।</a:t>
            </a:r>
          </a:p>
        </p:txBody>
      </p:sp>
      <p:sp>
        <p:nvSpPr>
          <p:cNvPr id="225" name="Cont.">
            <a:extLst>
              <a:ext uri="{FF2B5EF4-FFF2-40B4-BE49-F238E27FC236}">
                <a16:creationId xmlns:a16="http://schemas.microsoft.com/office/drawing/2014/main" id="{6E80A8F3-7CA5-4D60-BDD6-6FB59A1E0D01}"/>
              </a:ext>
            </a:extLst>
          </p:cNvPr>
          <p:cNvSpPr txBox="1"/>
          <p:nvPr/>
        </p:nvSpPr>
        <p:spPr>
          <a:xfrm>
            <a:off x="1411181" y="6765764"/>
            <a:ext cx="2047634" cy="83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sz="4800" b="1" dirty="0"/>
              <a:t>जारी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7225" y="1271900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58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E1AD-9A1F-CAA3-2215-A37C28BC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68DD0F1-B2FD-356B-AD7B-1CA42F774F5B}"/>
              </a:ext>
            </a:extLst>
          </p:cNvPr>
          <p:cNvSpPr/>
          <p:nvPr/>
        </p:nvSpPr>
        <p:spPr>
          <a:xfrm>
            <a:off x="5790650" y="50560"/>
            <a:ext cx="18593350" cy="13253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F944034-8AE6-81BF-60A8-4FD8A226C8D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FFB372C-7E7B-B0E5-FC53-9FAA72B7A40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6094B5D-D013-CCFA-1148-384CDF5DE918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1AF3C57-6550-AE5B-4E32-C76F1CB2C09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F4C0182-55F4-D673-44B4-E747463957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F416-E144-EEA2-43F3-BF831288B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20BF9EAD-28A9-10AC-1AFE-73DA6FE52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2D95734-0D87-AC98-2613-51A02F45C737}"/>
              </a:ext>
            </a:extLst>
          </p:cNvPr>
          <p:cNvSpPr txBox="1"/>
          <p:nvPr/>
        </p:nvSpPr>
        <p:spPr>
          <a:xfrm>
            <a:off x="370604" y="3592423"/>
            <a:ext cx="7113118" cy="167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sz="6000" dirty="0"/>
              <a:t>अस्पताल </a:t>
            </a:r>
            <a:r>
              <a:rPr lang="en-IN" sz="6000" dirty="0" err="1"/>
              <a:t>पूर्व</a:t>
            </a:r>
            <a:r>
              <a:rPr lang="en-IN" sz="6000" dirty="0"/>
              <a:t> </a:t>
            </a:r>
          </a:p>
          <a:p>
            <a:pPr algn="l" rtl="0"/>
            <a:r>
              <a:rPr lang="en-IN" sz="6000" dirty="0" err="1"/>
              <a:t>उपचार</a:t>
            </a:r>
            <a:endParaRPr lang="en-IN" sz="60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CCC83F04-51EF-1BF0-43D4-433AE83BFEA6}"/>
              </a:ext>
            </a:extLst>
          </p:cNvPr>
          <p:cNvSpPr txBox="1"/>
          <p:nvPr/>
        </p:nvSpPr>
        <p:spPr>
          <a:xfrm>
            <a:off x="6501099" y="1563983"/>
            <a:ext cx="14504999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algn="l" defTabSz="1896340" rtl="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सार्वभौमिक सावधानियों का प्रयोग करें और घटनास्थल को सुरक्षित रखें</a:t>
            </a:r>
          </a:p>
          <a:p>
            <a:pPr marL="857250" indent="-857250" algn="l" defTabSz="1896340" rtl="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यदि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आप उस समय पहुंचते हैं जब रोगी को अभी भी दौरा पड़ रहा हो, तो पहले चरण से शुरू करें:</a:t>
            </a:r>
          </a:p>
          <a:p>
            <a:pPr marL="857250" indent="-857250" algn="l" defTabSz="1896340" rtl="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रोगी को धीरे से फर्श पर लिटाएं और उन सभी वस्तुओं को हटा दें जिनसे रोगी को चोट लग सकती है।</a:t>
            </a:r>
          </a:p>
          <a:p>
            <a:pPr marL="857250" indent="-857250" algn="l" defTabSz="1896340" rtl="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शांत रहें और इंतज़ार करें। मरीज़ के मुँह में ज़बरदस्ती कोई चीज़ न डालें। दौरा कुछ ही मिनटों में खत्म हो जाना चाहिए।</a:t>
            </a:r>
          </a:p>
          <a:p>
            <a:pPr marL="857250" indent="-85725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प्रतिबंधात्मक कपड़े ढीले कर दें। मरीज़ को न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रोकें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।</a:t>
            </a:r>
          </a:p>
          <a:p>
            <a:pPr marL="857250" indent="-857250" algn="l" defTabSz="1896340" rtl="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एस्पिरेशन को रोकने के लिए रोगी को उसकी करवट पर लिटाएं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804" y="12795680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63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053F-9F33-3056-F461-F40F3833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F3F14F2-4762-77E3-683A-1E53ABC77DD4}"/>
              </a:ext>
            </a:extLst>
          </p:cNvPr>
          <p:cNvSpPr/>
          <p:nvPr/>
        </p:nvSpPr>
        <p:spPr>
          <a:xfrm>
            <a:off x="6347012" y="1"/>
            <a:ext cx="18036988" cy="12824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D8ED3AE-44D5-DEFC-8E2F-B9331E26F8F0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2FF0850F-F230-36DB-994E-0DA082A6078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19C0E12-C174-E9D6-CD31-03EC2BA3142F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F28A79F-2AF5-3DEB-9054-4B0CFFD7913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69EA573-2F2A-97CE-42B4-12CE2AABEF9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B84CC-AD2C-7F35-FAEE-11646497D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1F9C8F5E-E0CD-5C27-1A77-A43F71194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999BCEE-2A3E-DA96-06A8-FC2AF6F8D27F}"/>
              </a:ext>
            </a:extLst>
          </p:cNvPr>
          <p:cNvSpPr txBox="1"/>
          <p:nvPr/>
        </p:nvSpPr>
        <p:spPr>
          <a:xfrm>
            <a:off x="420134" y="4423251"/>
            <a:ext cx="3721561" cy="167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sz="6000" dirty="0" err="1"/>
              <a:t>अस्पताल</a:t>
            </a:r>
            <a:r>
              <a:rPr lang="en-IN" sz="6000" dirty="0"/>
              <a:t> </a:t>
            </a:r>
          </a:p>
          <a:p>
            <a:pPr algn="l" rtl="0"/>
            <a:r>
              <a:rPr lang="en-IN" sz="6000" dirty="0" err="1"/>
              <a:t>पूर्व</a:t>
            </a:r>
            <a:r>
              <a:rPr lang="en-IN" sz="6000" dirty="0"/>
              <a:t> उपचार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E536F246-9706-435E-501A-DB1431E58838}"/>
              </a:ext>
            </a:extLst>
          </p:cNvPr>
          <p:cNvSpPr txBox="1"/>
          <p:nvPr/>
        </p:nvSpPr>
        <p:spPr>
          <a:xfrm>
            <a:off x="6754542" y="1378355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वायुमार्ग और श्वास का आकलन और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निगरानी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।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आक्षेप के दौरान रोगी को लगी किसी भी चोट का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उपचार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।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रोगी को रिकवरी में रखें (यदि आपको रीढ़ की हड्डी में चोट का संदेह न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हो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।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लोकल 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प्रोटोकॉल के अनुसार ऑक्सीजन का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प्रबंध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।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रोगी को आराम एवं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आश्वस्त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।</a:t>
            </a:r>
          </a:p>
          <a:p>
            <a:pPr marL="685800" indent="-685800" algn="l" defTabSz="1896340" rtl="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बच्चों में ज्वर के दौरे के लिए, स्नान स्पंज या धोने वाले कपड़े की सहायता से गुनगुने पानी से रोगी का तापमान कम करें।</a:t>
            </a:r>
          </a:p>
          <a:p>
            <a:pPr marL="685800" indent="-685800" defTabSz="1896340"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मरीज को अस्पताल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ले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जाएं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07225" y="12824434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595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78F04A7-6FF9-ADC7-E32D-C060FD8C93B7}"/>
              </a:ext>
            </a:extLst>
          </p:cNvPr>
          <p:cNvSpPr txBox="1"/>
          <p:nvPr/>
        </p:nvSpPr>
        <p:spPr>
          <a:xfrm>
            <a:off x="485750" y="3820175"/>
            <a:ext cx="9115449" cy="217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hi-IN" dirty="0"/>
              <a:t>हायपेरगलेसीकीमिया  (उच्च रक्त शर्करा) 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E95A16B-8235-75A3-0D91-9C2CFE5F022E}"/>
              </a:ext>
            </a:extLst>
          </p:cNvPr>
          <p:cNvSpPr txBox="1"/>
          <p:nvPr/>
        </p:nvSpPr>
        <p:spPr>
          <a:xfrm>
            <a:off x="10721595" y="6825343"/>
            <a:ext cx="12893864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क्रमिक शुरुआत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मीठी, फलदार साँस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लाल, शुष्क त्वचा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भूख या प्यास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19596091-B8DD-FFBD-086D-7543A7181010}"/>
              </a:ext>
            </a:extLst>
          </p:cNvPr>
          <p:cNvSpPr txBox="1"/>
          <p:nvPr/>
        </p:nvSpPr>
        <p:spPr>
          <a:xfrm>
            <a:off x="1077421" y="6361575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537BF6AB-BDF4-CAEA-8127-EBC06C3068E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8729" y="12627103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34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BF8E3-EE2F-BCB0-0E30-D62608B3C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6EF714D8-5486-C6F3-4827-27F4F566343F}"/>
              </a:ext>
            </a:extLst>
          </p:cNvPr>
          <p:cNvSpPr txBox="1"/>
          <p:nvPr/>
        </p:nvSpPr>
        <p:spPr>
          <a:xfrm>
            <a:off x="608103" y="4013002"/>
            <a:ext cx="8493298" cy="217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हायपेरगलेसीकीमिया  (उच्च रक्त शर्करा) 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BFCBDDA-00B7-3F5F-542E-256B793757DD}"/>
              </a:ext>
            </a:extLst>
          </p:cNvPr>
          <p:cNvSpPr txBox="1"/>
          <p:nvPr/>
        </p:nvSpPr>
        <p:spPr>
          <a:xfrm>
            <a:off x="10721595" y="6825343"/>
            <a:ext cx="12893864" cy="4508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तेज़ कमजोर नाड़ी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जल्दी पेशाब आना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नशे में दिखना, लड़खड़ाना, अस्पष्ट भाषण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9FE6027-412E-BCE0-ACDC-48DC07A17083}"/>
              </a:ext>
            </a:extLst>
          </p:cNvPr>
          <p:cNvSpPr txBox="1"/>
          <p:nvPr/>
        </p:nvSpPr>
        <p:spPr>
          <a:xfrm>
            <a:off x="754692" y="6361575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2771420F-4132-3340-11BD-B13507AA0910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A563B572-0101-B0A7-45AC-521701579B5C}"/>
              </a:ext>
            </a:extLst>
          </p:cNvPr>
          <p:cNvSpPr txBox="1"/>
          <p:nvPr/>
        </p:nvSpPr>
        <p:spPr>
          <a:xfrm>
            <a:off x="10718338" y="5418033"/>
            <a:ext cx="2047634" cy="83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sz="4800" dirty="0"/>
              <a:t>जारी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5623" y="12627103"/>
            <a:ext cx="3686352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034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2704-998E-2AE2-28BD-D3335D72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65776DE-8B7A-B6AB-11C1-F7CE555FB5A9}"/>
              </a:ext>
            </a:extLst>
          </p:cNvPr>
          <p:cNvSpPr/>
          <p:nvPr/>
        </p:nvSpPr>
        <p:spPr>
          <a:xfrm>
            <a:off x="4464424" y="50561"/>
            <a:ext cx="19919576" cy="12762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8E5258D-BF4F-9BBB-5BB2-0C68C4FDBBE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2519DE3-5096-014A-2898-E34AE0F09D3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5CA1CE8-2749-D680-BF1B-88F953235930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C7DBC27-781C-7356-5DA6-137061B06EB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623DA20-60B4-B6BA-DF5C-630D5943C1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B9A04-F2F2-1C62-CDA9-01D859EA8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9071DB01-FC8E-D3A8-DDA2-5411DABA4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973F9AB-C0F5-EE17-C290-16CD80A598B6}"/>
              </a:ext>
            </a:extLst>
          </p:cNvPr>
          <p:cNvSpPr txBox="1"/>
          <p:nvPr/>
        </p:nvSpPr>
        <p:spPr>
          <a:xfrm>
            <a:off x="-11110" y="3769251"/>
            <a:ext cx="4993287" cy="16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sz="6000" dirty="0"/>
              <a:t>अस्पताल पूर्व उपचार</a:t>
            </a:r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02D5C966-1F9C-C29D-FED5-72F8B371CB2C}"/>
              </a:ext>
            </a:extLst>
          </p:cNvPr>
          <p:cNvSpPr txBox="1"/>
          <p:nvPr/>
        </p:nvSpPr>
        <p:spPr>
          <a:xfrm>
            <a:off x="5194008" y="1535879"/>
            <a:ext cx="16345192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685800" indent="-685800" algn="l" defTabSz="1896340" rtl="0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सार्वभौमिक सावधानियाँ बरतें और घटनास्थल को सुरक्षित रखें तथा स्थानीय आपातकालीन सेवा प्रदाताओं को सूचित करें। जो मरीज़ अपनी श्वास नलियों को नियंत्रित नहीं कर सकते, उन्हें कभी भी खाने/पीने के लिए कुछ न दें।</a:t>
            </a:r>
          </a:p>
          <a:p>
            <a:pPr marL="685800" indent="-685800" defTabSz="1896340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प्रारंभिक मूल्यांकन करें और रोगी का इतिहास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प्राप्त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।</a:t>
            </a:r>
          </a:p>
          <a:p>
            <a:pPr marL="685800" indent="-685800" algn="l" defTabSz="1896340" rtl="0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स्थानीय प्रोटोकॉल के अनुसार ग्लूकोज़ दें। संदेह होने पर चीनी दें।</a:t>
            </a:r>
          </a:p>
          <a:p>
            <a:pPr marL="685800" indent="-685800" algn="l" defTabSz="1896340" rtl="0">
              <a:lnSpc>
                <a:spcPct val="150000"/>
              </a:lnSpc>
              <a:spcBef>
                <a:spcPts val="4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रोगी का पुनः आकलन करें और उसे ले जाएँ। रोगी को उचित स्थिति में रखें।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824" y="12851306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62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6AFD6-58D8-870F-8B48-7E2802513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B2C98741-D9F8-917A-CB00-7174BCD665ED}"/>
              </a:ext>
            </a:extLst>
          </p:cNvPr>
          <p:cNvSpPr txBox="1"/>
          <p:nvPr/>
        </p:nvSpPr>
        <p:spPr>
          <a:xfrm>
            <a:off x="378175" y="3837326"/>
            <a:ext cx="8493298" cy="217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 err="1"/>
              <a:t>हाइपोग्लाइसीमिया</a:t>
            </a:r>
            <a:r>
              <a:rPr lang="hi-IN" dirty="0"/>
              <a:t> (निम्न रक्त शर्करा) 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22FBCC35-0505-6469-DA4B-834C340980EF}"/>
              </a:ext>
            </a:extLst>
          </p:cNvPr>
          <p:cNvSpPr txBox="1"/>
          <p:nvPr/>
        </p:nvSpPr>
        <p:spPr>
          <a:xfrm>
            <a:off x="10721595" y="6825343"/>
            <a:ext cx="12893864" cy="6359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छूटे हुए भोजन</a:t>
            </a:r>
          </a:p>
          <a:p>
            <a:pPr marL="609600" indent="-609600" algn="l" defTabSz="1896340" rtl="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उल्टी करना</a:t>
            </a:r>
          </a:p>
          <a:p>
            <a:pPr marL="609600" indent="-609600" algn="l" defTabSz="1896340" rtl="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कठोर व्यायाम</a:t>
            </a:r>
          </a:p>
          <a:p>
            <a:pPr marL="609600" indent="-609600" algn="l" defTabSz="1896340" rtl="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अत्यधिक गर्मी या ठंड से शारीरिक तनाव</a:t>
            </a:r>
          </a:p>
          <a:p>
            <a:pPr marL="609600" indent="-609600" algn="l" defTabSz="1896340" rtl="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भावनात्मक तनाव</a:t>
            </a:r>
          </a:p>
          <a:p>
            <a:pPr marL="609600" indent="-609600" algn="l" defTabSz="1896340" rtl="0">
              <a:spcBef>
                <a:spcPts val="6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इंसुलिन का आकस्मिक ओवरडोज़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7EDA2E16-A76B-A348-9F4B-5720C1EFFB10}"/>
              </a:ext>
            </a:extLst>
          </p:cNvPr>
          <p:cNvSpPr txBox="1"/>
          <p:nvPr/>
        </p:nvSpPr>
        <p:spPr>
          <a:xfrm>
            <a:off x="700904" y="6171647"/>
            <a:ext cx="5326176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सामान्य कारणों में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478738A-334B-0656-107D-6BC92BE11696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2518" y="12846501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87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C6B5-E475-58A0-CEBE-66E5F01AE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94A3E414-6192-8379-9166-2AEB00973F8C}"/>
              </a:ext>
            </a:extLst>
          </p:cNvPr>
          <p:cNvSpPr txBox="1"/>
          <p:nvPr/>
        </p:nvSpPr>
        <p:spPr>
          <a:xfrm>
            <a:off x="376532" y="3282291"/>
            <a:ext cx="7914178" cy="217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 err="1"/>
              <a:t>हाइपोग्लाइसीमिया</a:t>
            </a:r>
            <a:r>
              <a:rPr lang="hi-IN" dirty="0"/>
              <a:t> (निम्न रक्त शर्करा) 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A710EA12-28D6-B488-7197-1FA7F68486C8}"/>
              </a:ext>
            </a:extLst>
          </p:cNvPr>
          <p:cNvSpPr txBox="1"/>
          <p:nvPr/>
        </p:nvSpPr>
        <p:spPr>
          <a:xfrm>
            <a:off x="10721595" y="6825343"/>
            <a:ext cx="12893864" cy="367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मानसिक स्थिति में तेजी से </a:t>
            </a:r>
            <a:r>
              <a:rPr lang="en-US" dirty="0" err="1"/>
              <a:t>बदलाव</a:t>
            </a:r>
            <a:r>
              <a:rPr lang="en-US" dirty="0"/>
              <a:t> </a:t>
            </a:r>
            <a:r>
              <a:rPr lang="en-US" dirty="0" err="1"/>
              <a:t>आना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नशे में दिखना, लड़खड़ाना, </a:t>
            </a:r>
            <a:r>
              <a:rPr lang="en-US" dirty="0" err="1"/>
              <a:t>अस्पष्ट</a:t>
            </a:r>
            <a:r>
              <a:rPr lang="en-US" dirty="0"/>
              <a:t> </a:t>
            </a:r>
            <a:r>
              <a:rPr lang="en-US" dirty="0" err="1"/>
              <a:t>भाषण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/>
              <a:t>अनियमित</a:t>
            </a:r>
            <a:r>
              <a:rPr lang="hi-IN" dirty="0"/>
              <a:t> </a:t>
            </a:r>
            <a:r>
              <a:rPr lang="en-US" dirty="0" err="1"/>
              <a:t>व्यवहार</a:t>
            </a:r>
            <a:r>
              <a:rPr lang="hi-IN" dirty="0"/>
              <a:t> I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361E574C-5233-1D22-AE19-FE1425536280}"/>
              </a:ext>
            </a:extLst>
          </p:cNvPr>
          <p:cNvSpPr txBox="1"/>
          <p:nvPr/>
        </p:nvSpPr>
        <p:spPr>
          <a:xfrm>
            <a:off x="1077422" y="5920685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3D9FAE8A-6469-8EDA-2327-6D176201F485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6306" y="12965737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92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5E1F-42AD-70FE-398E-06A8B0522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4CFFFD4F-8457-52C2-78C9-846DDB2C105E}"/>
              </a:ext>
            </a:extLst>
          </p:cNvPr>
          <p:cNvSpPr txBox="1"/>
          <p:nvPr/>
        </p:nvSpPr>
        <p:spPr>
          <a:xfrm>
            <a:off x="608103" y="3897713"/>
            <a:ext cx="8493298" cy="217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 err="1"/>
              <a:t>हाइपोग्लाइसीमिया</a:t>
            </a:r>
            <a:r>
              <a:rPr lang="hi-IN" dirty="0"/>
              <a:t> (निम्न रक्त शर्करा) 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6D7A729C-5C82-3132-F4C7-9399A30A7FD3}"/>
              </a:ext>
            </a:extLst>
          </p:cNvPr>
          <p:cNvSpPr txBox="1"/>
          <p:nvPr/>
        </p:nvSpPr>
        <p:spPr>
          <a:xfrm>
            <a:off x="10573292" y="5037935"/>
            <a:ext cx="12893864" cy="674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लड़ाकूपन और/या चिंता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तेज़ नाड़ी दर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ठंडी, नम त्वचा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भूख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सिरदर्द</a:t>
            </a:r>
          </a:p>
          <a:p>
            <a:pPr marL="609600" indent="-609600" defTabSz="1896340">
              <a:spcBef>
                <a:spcPts val="2500"/>
              </a:spcBef>
              <a:buSzPct val="100000"/>
              <a:buFontTx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dirty="0" err="1"/>
              <a:t>दौरे</a:t>
            </a:r>
            <a:endParaRPr lang="en-US" dirty="0"/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34335DF5-B38E-A1D7-2A11-736652A2F824}"/>
              </a:ext>
            </a:extLst>
          </p:cNvPr>
          <p:cNvSpPr txBox="1"/>
          <p:nvPr/>
        </p:nvSpPr>
        <p:spPr>
          <a:xfrm>
            <a:off x="781587" y="6134026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2B6B93A-8549-E92D-EBA7-5FE1EBE182B5}"/>
              </a:ext>
            </a:extLst>
          </p:cNvPr>
          <p:cNvSpPr/>
          <p:nvPr/>
        </p:nvSpPr>
        <p:spPr>
          <a:xfrm>
            <a:off x="10573292" y="4594878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2150AA7E-9528-577D-7AD2-B3962278DE70}"/>
              </a:ext>
            </a:extLst>
          </p:cNvPr>
          <p:cNvSpPr txBox="1"/>
          <p:nvPr/>
        </p:nvSpPr>
        <p:spPr>
          <a:xfrm>
            <a:off x="10721595" y="3508279"/>
            <a:ext cx="2047634" cy="83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sz="4800" dirty="0"/>
              <a:t>जारी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8730" y="12796157"/>
            <a:ext cx="3686352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953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11E0-4E77-BBB1-C5A4-C2F51ED4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C7A4BF8E-6C62-1977-6902-91BC23822A28}"/>
              </a:ext>
            </a:extLst>
          </p:cNvPr>
          <p:cNvSpPr txBox="1"/>
          <p:nvPr/>
        </p:nvSpPr>
        <p:spPr>
          <a:xfrm>
            <a:off x="727799" y="4119988"/>
            <a:ext cx="7365538" cy="197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सरेब्रोवास्कुलर</a:t>
            </a:r>
            <a:r>
              <a:rPr lang="en-IN" dirty="0"/>
              <a:t> दुर्घटना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185F3253-CF4B-F881-86E8-E84FE6546A54}"/>
              </a:ext>
            </a:extLst>
          </p:cNvPr>
          <p:cNvSpPr txBox="1"/>
          <p:nvPr/>
        </p:nvSpPr>
        <p:spPr>
          <a:xfrm>
            <a:off x="9858055" y="6858000"/>
            <a:ext cx="13274901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US" dirty="0">
                <a:solidFill>
                  <a:schemeClr val="tx1"/>
                </a:solidFill>
              </a:rPr>
              <a:t>मस्तिष्क में रक्त की आपूर्ति में अचानक कमी।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61835" y="12627103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74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50998" y="2973597"/>
            <a:ext cx="7627938" cy="611661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endParaRPr lang="en-US" sz="4800" dirty="0"/>
          </a:p>
          <a:p>
            <a:pPr algn="l" rtl="0">
              <a:lnSpc>
                <a:spcPct val="150000"/>
              </a:lnSpc>
            </a:pPr>
            <a:r>
              <a:rPr lang="en-US" sz="4800" dirty="0" err="1"/>
              <a:t>इस</a:t>
            </a:r>
            <a:r>
              <a:rPr lang="en-US" sz="4800" dirty="0"/>
              <a:t>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Define seizures.…">
            <a:extLst>
              <a:ext uri="{FF2B5EF4-FFF2-40B4-BE49-F238E27FC236}">
                <a16:creationId xmlns:a16="http://schemas.microsoft.com/office/drawing/2014/main" id="{C676BB09-7CF1-FE92-9FC5-E6A5AFF70AE8}"/>
              </a:ext>
            </a:extLst>
          </p:cNvPr>
          <p:cNvSpPr txBox="1"/>
          <p:nvPr/>
        </p:nvSpPr>
        <p:spPr>
          <a:xfrm>
            <a:off x="11659744" y="4948144"/>
            <a:ext cx="1206823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85800" lvl="1" indent="-685800" algn="l" defTabSz="1896340" rtl="0"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दौरे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 ने में 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685800" lvl="1" indent="-685800" algn="l" defTabSz="1896340" rtl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दौरे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अस्पताल</a:t>
            </a:r>
            <a:r>
              <a:rPr dirty="0"/>
              <a:t> </a:t>
            </a:r>
            <a:r>
              <a:rPr dirty="0" err="1"/>
              <a:t>पहुंचने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पहले</a:t>
            </a:r>
            <a:r>
              <a:rPr dirty="0"/>
              <a:t> </a:t>
            </a:r>
            <a:r>
              <a:rPr dirty="0" err="1"/>
              <a:t>उपचार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चार</a:t>
            </a:r>
            <a:r>
              <a:rPr dirty="0"/>
              <a:t> </a:t>
            </a:r>
            <a:r>
              <a:rPr dirty="0" err="1"/>
              <a:t>चरणों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ने में I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351FD38-111D-6F24-9F0F-4741DAA7E677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1432E06C-7A63-B456-FEAA-58E1A757B27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76B3B26-3F24-9980-290F-8C2703128B10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7C44110E-F380-8308-2B4E-5C36C0A15F50}"/>
              </a:ext>
            </a:extLst>
          </p:cNvPr>
          <p:cNvGrpSpPr/>
          <p:nvPr/>
        </p:nvGrpSpPr>
        <p:grpSpPr>
          <a:xfrm>
            <a:off x="9958192" y="706112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D41A931-ACD3-53C9-FEA3-D013E880ABC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7F190E38-7714-6DEF-52BF-71FCAD215D4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1622" y="12807604"/>
            <a:ext cx="3686352" cy="677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6160140" descr="P6160140">
            <a:extLst>
              <a:ext uri="{FF2B5EF4-FFF2-40B4-BE49-F238E27FC236}">
                <a16:creationId xmlns:a16="http://schemas.microsoft.com/office/drawing/2014/main" id="{C0AC2A78-55B1-76C2-E38D-EB75AA55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6" r="6176"/>
          <a:stretch>
            <a:fillRect/>
          </a:stretch>
        </p:blipFill>
        <p:spPr>
          <a:xfrm>
            <a:off x="6191268" y="6126954"/>
            <a:ext cx="6458837" cy="50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6160153" descr="P6160153">
            <a:extLst>
              <a:ext uri="{FF2B5EF4-FFF2-40B4-BE49-F238E27FC236}">
                <a16:creationId xmlns:a16="http://schemas.microsoft.com/office/drawing/2014/main" id="{7BE89647-A61B-2725-A689-669511AC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966" y="6126954"/>
            <a:ext cx="6791566" cy="5093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erebral Vascular Accident">
            <a:extLst>
              <a:ext uri="{FF2B5EF4-FFF2-40B4-BE49-F238E27FC236}">
                <a16:creationId xmlns:a16="http://schemas.microsoft.com/office/drawing/2014/main" id="{AB1C902E-F24B-4583-0FA8-F39262C773C7}"/>
              </a:ext>
            </a:extLst>
          </p:cNvPr>
          <p:cNvSpPr txBox="1"/>
          <p:nvPr/>
        </p:nvSpPr>
        <p:spPr>
          <a:xfrm>
            <a:off x="0" y="2965890"/>
            <a:ext cx="1001729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मस्तिष्क संवहनी दुर्घटना</a:t>
            </a:r>
          </a:p>
        </p:txBody>
      </p:sp>
      <p:sp>
        <p:nvSpPr>
          <p:cNvPr id="5" name="Cerebral thrombosis">
            <a:extLst>
              <a:ext uri="{FF2B5EF4-FFF2-40B4-BE49-F238E27FC236}">
                <a16:creationId xmlns:a16="http://schemas.microsoft.com/office/drawing/2014/main" id="{2F1C0084-86CD-422D-FC6C-8843A0C49014}"/>
              </a:ext>
            </a:extLst>
          </p:cNvPr>
          <p:cNvSpPr txBox="1"/>
          <p:nvPr/>
        </p:nvSpPr>
        <p:spPr>
          <a:xfrm>
            <a:off x="6155643" y="11569013"/>
            <a:ext cx="6855234" cy="129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>
            <a:lvl1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सेरेब्रल थ्रोम्बोसिस</a:t>
            </a:r>
          </a:p>
        </p:txBody>
      </p:sp>
      <p:sp>
        <p:nvSpPr>
          <p:cNvPr id="6" name="Causes">
            <a:extLst>
              <a:ext uri="{FF2B5EF4-FFF2-40B4-BE49-F238E27FC236}">
                <a16:creationId xmlns:a16="http://schemas.microsoft.com/office/drawing/2014/main" id="{CBC325ED-2FAE-592C-B9F7-5CC8BF9FC513}"/>
              </a:ext>
            </a:extLst>
          </p:cNvPr>
          <p:cNvSpPr txBox="1"/>
          <p:nvPr/>
        </p:nvSpPr>
        <p:spPr>
          <a:xfrm>
            <a:off x="1106394" y="5003387"/>
            <a:ext cx="2327277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t>कारण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91776207-B518-E9EE-6C2C-815F81D6F608}"/>
              </a:ext>
            </a:extLst>
          </p:cNvPr>
          <p:cNvSpPr/>
          <p:nvPr/>
        </p:nvSpPr>
        <p:spPr>
          <a:xfrm>
            <a:off x="6164056" y="5772126"/>
            <a:ext cx="1590736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Cerebral hemorrhage">
            <a:extLst>
              <a:ext uri="{FF2B5EF4-FFF2-40B4-BE49-F238E27FC236}">
                <a16:creationId xmlns:a16="http://schemas.microsoft.com/office/drawing/2014/main" id="{3527C788-CC3B-F258-5E07-E758C679FE18}"/>
              </a:ext>
            </a:extLst>
          </p:cNvPr>
          <p:cNvSpPr txBox="1"/>
          <p:nvPr/>
        </p:nvSpPr>
        <p:spPr>
          <a:xfrm>
            <a:off x="15298337" y="11577079"/>
            <a:ext cx="7449139" cy="98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मस्तिष्क रक्तस्राव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3356" y="12862560"/>
            <a:ext cx="3686352" cy="677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53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7CA3-8641-7B0D-1C4E-E22F201B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A664FD09-C709-B07F-BDFE-D99D80F9E4C4}"/>
              </a:ext>
            </a:extLst>
          </p:cNvPr>
          <p:cNvSpPr txBox="1"/>
          <p:nvPr/>
        </p:nvSpPr>
        <p:spPr>
          <a:xfrm>
            <a:off x="431963" y="3120928"/>
            <a:ext cx="99563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सरेब्रोवास्कुलर दुर्घटना  </a:t>
            </a:r>
            <a:endParaRPr lang="en-IN" dirty="0"/>
          </a:p>
          <a:p>
            <a:pPr algn="l" rtl="0"/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2AD9C732-0CED-516A-D7F7-EF6DE8ED30A3}"/>
              </a:ext>
            </a:extLst>
          </p:cNvPr>
          <p:cNvSpPr txBox="1"/>
          <p:nvPr/>
        </p:nvSpPr>
        <p:spPr>
          <a:xfrm>
            <a:off x="10721595" y="6825343"/>
            <a:ext cx="12893864" cy="412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सिरदर्द (यह पहला और एकमात्र लक्षण हो सकता है)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बेहोशी</a:t>
            </a:r>
          </a:p>
          <a:p>
            <a:pPr marL="609600" indent="-609600" defTabSz="189634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5400" dirty="0">
                <a:sym typeface="Open Sans"/>
              </a:rPr>
              <a:t>तबदील</a:t>
            </a:r>
            <a:r>
              <a:rPr lang="en-US" dirty="0"/>
              <a:t> मानसिक स्थिति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B9E0296-0B05-677F-7C13-3E6502DFEF78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C1F31E8C-F7D3-B407-6A66-6E1B1266981C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2517" y="12965737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693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5603-CB3E-A9A8-DE4D-30B868EF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25E407C6-6224-A05A-E59F-7E6D52DF0787}"/>
              </a:ext>
            </a:extLst>
          </p:cNvPr>
          <p:cNvSpPr txBox="1"/>
          <p:nvPr/>
        </p:nvSpPr>
        <p:spPr>
          <a:xfrm>
            <a:off x="762000" y="3099136"/>
            <a:ext cx="9956338" cy="117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सरेब्रोवास्कुलर दुर्घटना  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D24D7008-2C9C-A247-8D11-30159A66A025}"/>
              </a:ext>
            </a:extLst>
          </p:cNvPr>
          <p:cNvSpPr txBox="1"/>
          <p:nvPr/>
        </p:nvSpPr>
        <p:spPr>
          <a:xfrm>
            <a:off x="10721595" y="6825343"/>
            <a:ext cx="12893864" cy="412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हाथ-पैरों या चेहरे में झुनझुनी या लकवा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बोलने में कठिनाई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धुंधली दृष्टि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977C698-D8FF-C408-3096-7D4BE41163A2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2845841-4FA0-79D8-FD43-CC04532C7B35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A47CCD8F-38BF-287C-E7B8-F640D0C78DF4}"/>
              </a:ext>
            </a:extLst>
          </p:cNvPr>
          <p:cNvSpPr txBox="1"/>
          <p:nvPr/>
        </p:nvSpPr>
        <p:spPr>
          <a:xfrm>
            <a:off x="10718338" y="5418033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dirty="0"/>
              <a:t>जारी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6306" y="12607898"/>
            <a:ext cx="3686352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437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879E-E79A-5F2B-1514-109170D5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382508C3-1748-77DE-9C2B-573BF93B630F}"/>
              </a:ext>
            </a:extLst>
          </p:cNvPr>
          <p:cNvSpPr txBox="1"/>
          <p:nvPr/>
        </p:nvSpPr>
        <p:spPr>
          <a:xfrm>
            <a:off x="0" y="3398165"/>
            <a:ext cx="9956338" cy="117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/>
              <a:t>सरेब्रोवास्कुलर दुर्घटना  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EB8EA2CD-F79D-0AB7-219F-AED89FE896CE}"/>
              </a:ext>
            </a:extLst>
          </p:cNvPr>
          <p:cNvSpPr txBox="1"/>
          <p:nvPr/>
        </p:nvSpPr>
        <p:spPr>
          <a:xfrm>
            <a:off x="10721595" y="6825343"/>
            <a:ext cx="12893864" cy="329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आक्षेप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/>
              <a:t>असमान</a:t>
            </a:r>
            <a:r>
              <a:rPr lang="en-US" dirty="0"/>
              <a:t> </a:t>
            </a:r>
            <a:r>
              <a:rPr lang="hi-IN" dirty="0"/>
              <a:t>पुतली 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मूत्राशय या आंत्र पर नियंत्रण की हानि</a:t>
            </a:r>
          </a:p>
        </p:txBody>
      </p:sp>
      <p:sp>
        <p:nvSpPr>
          <p:cNvPr id="4" name="General signs and symptoms">
            <a:extLst>
              <a:ext uri="{FF2B5EF4-FFF2-40B4-BE49-F238E27FC236}">
                <a16:creationId xmlns:a16="http://schemas.microsoft.com/office/drawing/2014/main" id="{5A85B3FC-C5DF-D65F-56D4-762A94AA8F3C}"/>
              </a:ext>
            </a:extLst>
          </p:cNvPr>
          <p:cNvSpPr txBox="1"/>
          <p:nvPr/>
        </p:nvSpPr>
        <p:spPr>
          <a:xfrm>
            <a:off x="1077422" y="4574167"/>
            <a:ext cx="6512399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IN" dirty="0"/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62500BF7-C1CC-4793-8F15-004C08692BF4}"/>
              </a:ext>
            </a:extLst>
          </p:cNvPr>
          <p:cNvSpPr/>
          <p:nvPr/>
        </p:nvSpPr>
        <p:spPr>
          <a:xfrm>
            <a:off x="10718338" y="622728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38A5E7B9-8B3C-71E8-14B4-FABDF12ECEA3}"/>
              </a:ext>
            </a:extLst>
          </p:cNvPr>
          <p:cNvSpPr txBox="1"/>
          <p:nvPr/>
        </p:nvSpPr>
        <p:spPr>
          <a:xfrm>
            <a:off x="10718338" y="5418033"/>
            <a:ext cx="2047634" cy="83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sz="4800" b="1" dirty="0"/>
              <a:t>जारी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1153" y="12627103"/>
            <a:ext cx="3686352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223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0F901-CA21-694E-0F8E-7EAEBFFE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C4CB9756-CCB3-42CD-1A6D-EC8E258FB8D9}"/>
              </a:ext>
            </a:extLst>
          </p:cNvPr>
          <p:cNvSpPr txBox="1"/>
          <p:nvPr/>
        </p:nvSpPr>
        <p:spPr>
          <a:xfrm>
            <a:off x="67499" y="3629630"/>
            <a:ext cx="5888154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पेट में तकलीफ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1B601E70-92DA-D6EF-CDBD-C9E2C82F476B}"/>
              </a:ext>
            </a:extLst>
          </p:cNvPr>
          <p:cNvSpPr txBox="1"/>
          <p:nvPr/>
        </p:nvSpPr>
        <p:spPr>
          <a:xfrm>
            <a:off x="5943600" y="2688336"/>
            <a:ext cx="17777012" cy="816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परिभाषा: तीव्र, गंभीर पेट दर्द।</a:t>
            </a:r>
          </a:p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पेट दर्द अचानक शुरू हो सकता है या समय के साथ धीरे-धीरे बढ़ सकता है।</a:t>
            </a:r>
          </a:p>
          <a:p>
            <a:pPr marL="609600" indent="-609600" algn="just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गंभीर पेट दर्द हमेशा गंभीर स्थिति को नहीं दर्शाता है, लेकिन एमएफआर द्वारा इसे हमेशा गंभीर माना जाना चाहिए जब तक कि डॉक्टर द्वारा पूर्ण निदान नहीं किया जाता है।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2518" y="12853245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44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27E78-9E82-45A4-4C33-C2CBD195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EF2AE17A-62DF-F19F-20C0-F1CC5B18C296}"/>
              </a:ext>
            </a:extLst>
          </p:cNvPr>
          <p:cNvSpPr txBox="1"/>
          <p:nvPr/>
        </p:nvSpPr>
        <p:spPr>
          <a:xfrm>
            <a:off x="216811" y="3013351"/>
            <a:ext cx="6426036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पेट की परेशानी के कारण</a:t>
            </a:r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994DA399-7D03-F3E6-F9D3-B64952DF1FA3}"/>
              </a:ext>
            </a:extLst>
          </p:cNvPr>
          <p:cNvSpPr txBox="1"/>
          <p:nvPr/>
        </p:nvSpPr>
        <p:spPr>
          <a:xfrm>
            <a:off x="9042634" y="2820041"/>
            <a:ext cx="12893864" cy="103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पेट दर्द के कई कारण होते हैं, जिन पर तुरंत ध्यान देने की आवश्यकता होती </a:t>
            </a:r>
            <a:r>
              <a:rPr lang="en-US" dirty="0" err="1"/>
              <a:t>है</a:t>
            </a:r>
            <a:r>
              <a:rPr lang="en-US" dirty="0"/>
              <a:t>।</a:t>
            </a:r>
          </a:p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इन विकारों के चार सामान्य कारण हैं:</a:t>
            </a:r>
          </a:p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सूजन और जलन,</a:t>
            </a:r>
          </a:p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संक्रमण,</a:t>
            </a:r>
          </a:p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बाधा और</a:t>
            </a:r>
          </a:p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रक्तस्राव.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3322" y="12796834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34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7CD81-549D-D395-10D9-BDD963DF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15BEC5F3-E751-59A4-6CD1-04A248913BF0}"/>
              </a:ext>
            </a:extLst>
          </p:cNvPr>
          <p:cNvSpPr txBox="1"/>
          <p:nvPr/>
        </p:nvSpPr>
        <p:spPr>
          <a:xfrm>
            <a:off x="539540" y="3147822"/>
            <a:ext cx="8174154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US" dirty="0"/>
              <a:t>पेट की परेशानी के संकेत और लक्षण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FC6EB439-5573-7A8F-0E11-B1E10C1648A4}"/>
              </a:ext>
            </a:extLst>
          </p:cNvPr>
          <p:cNvSpPr txBox="1"/>
          <p:nvPr/>
        </p:nvSpPr>
        <p:spPr>
          <a:xfrm>
            <a:off x="8713694" y="3147822"/>
            <a:ext cx="13597666" cy="674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पेट दर्द, स्थानीय या </a:t>
            </a:r>
            <a:r>
              <a:rPr lang="en-US" dirty="0" err="1"/>
              <a:t>फैला</a:t>
            </a:r>
            <a:r>
              <a:rPr lang="en-US" dirty="0"/>
              <a:t> </a:t>
            </a:r>
            <a:r>
              <a:rPr lang="en-US" dirty="0" err="1"/>
              <a:t>हुआ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पेट दर्द (ऐंठन जो लहरों में होती </a:t>
            </a:r>
            <a:r>
              <a:rPr lang="en-US" dirty="0" err="1"/>
              <a:t>है</a:t>
            </a:r>
            <a:r>
              <a:rPr lang="en-US" dirty="0"/>
              <a:t>)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पेट में कोमलता, स्थानीय या </a:t>
            </a:r>
            <a:r>
              <a:rPr lang="en-US" dirty="0" err="1"/>
              <a:t>फैली</a:t>
            </a:r>
            <a:r>
              <a:rPr lang="en-US" dirty="0"/>
              <a:t> </a:t>
            </a:r>
            <a:r>
              <a:rPr lang="en-US" dirty="0" err="1"/>
              <a:t>हुई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चिंता, हिलने-डुलने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अनिच्छा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भूख न लगना, मतली, </a:t>
            </a:r>
            <a:r>
              <a:rPr lang="en-US" dirty="0" err="1"/>
              <a:t>उल्टी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8184" y="12627103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5675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BD3C-E9B0-BD63-EFAA-E5E5B7596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ED46DDC8-031F-4AE4-CE1E-F26DB4165042}"/>
              </a:ext>
            </a:extLst>
          </p:cNvPr>
          <p:cNvSpPr txBox="1"/>
          <p:nvPr/>
        </p:nvSpPr>
        <p:spPr>
          <a:xfrm>
            <a:off x="942951" y="2942906"/>
            <a:ext cx="8362413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US" dirty="0"/>
              <a:t>पेट की परेशानी के संकेत और लक्षण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0CCF2646-A401-8D0D-56B1-B1BF192C060F}"/>
              </a:ext>
            </a:extLst>
          </p:cNvPr>
          <p:cNvSpPr txBox="1"/>
          <p:nvPr/>
        </p:nvSpPr>
        <p:spPr>
          <a:xfrm>
            <a:off x="8990767" y="2942906"/>
            <a:ext cx="12893864" cy="7257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बुखार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कठोर, तनावपूर्ण या फैला हुआ पेट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सदमे के संकेत</a:t>
            </a:r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खून की उल्टी, चमकदार लाल या गहरे भूरे रंग की, कॉफी के </a:t>
            </a:r>
            <a:r>
              <a:rPr lang="en-US" dirty="0" err="1"/>
              <a:t>दाने</a:t>
            </a:r>
            <a:r>
              <a:rPr lang="en-US" dirty="0"/>
              <a:t> </a:t>
            </a:r>
            <a:r>
              <a:rPr lang="en-US" dirty="0" err="1"/>
              <a:t>जैसी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मल में रक्त, चमकीला लाल या तारकोल </a:t>
            </a:r>
            <a:r>
              <a:rPr lang="en-US" dirty="0" err="1"/>
              <a:t>जैसा</a:t>
            </a:r>
            <a:r>
              <a:rPr lang="en-US" dirty="0"/>
              <a:t> </a:t>
            </a:r>
            <a:r>
              <a:rPr lang="en-US" dirty="0" err="1"/>
              <a:t>काला</a:t>
            </a:r>
            <a:r>
              <a:rPr lang="hi-IN" dirty="0"/>
              <a:t> 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7648" y="12627103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7501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07FA6-4DE8-FB56-5C3C-109C5066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ing">
            <a:extLst>
              <a:ext uri="{FF2B5EF4-FFF2-40B4-BE49-F238E27FC236}">
                <a16:creationId xmlns:a16="http://schemas.microsoft.com/office/drawing/2014/main" id="{A606B324-96BD-5288-DBCE-490C39A0C8A5}"/>
              </a:ext>
            </a:extLst>
          </p:cNvPr>
          <p:cNvSpPr txBox="1"/>
          <p:nvPr/>
        </p:nvSpPr>
        <p:spPr>
          <a:xfrm>
            <a:off x="297492" y="3147821"/>
            <a:ext cx="995633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US" dirty="0"/>
              <a:t>अस्पताल पूर्व उपचार</a:t>
            </a:r>
            <a:endParaRPr lang="en-IN" dirty="0"/>
          </a:p>
        </p:txBody>
      </p:sp>
      <p:sp>
        <p:nvSpPr>
          <p:cNvPr id="3" name="Nausea and/or vomiting…">
            <a:extLst>
              <a:ext uri="{FF2B5EF4-FFF2-40B4-BE49-F238E27FC236}">
                <a16:creationId xmlns:a16="http://schemas.microsoft.com/office/drawing/2014/main" id="{46F280B6-669F-F69E-7DC2-5EA7C154A7A0}"/>
              </a:ext>
            </a:extLst>
          </p:cNvPr>
          <p:cNvSpPr txBox="1"/>
          <p:nvPr/>
        </p:nvSpPr>
        <p:spPr>
          <a:xfrm>
            <a:off x="8778240" y="3017520"/>
            <a:ext cx="13679424" cy="9429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सार्वभौमिक सावधानियों का प्रयोग करें और घटनास्थल को </a:t>
            </a:r>
            <a:r>
              <a:rPr lang="en-US" dirty="0" err="1"/>
              <a:t>सुरक्षित</a:t>
            </a:r>
            <a:r>
              <a:rPr lang="en-US" dirty="0"/>
              <a:t> </a:t>
            </a:r>
            <a:r>
              <a:rPr lang="en-US" dirty="0" err="1"/>
              <a:t>रखें</a:t>
            </a:r>
            <a:r>
              <a:rPr lang="hi-IN" dirty="0"/>
              <a:t> I</a:t>
            </a:r>
            <a:endParaRPr lang="en-US" dirty="0"/>
          </a:p>
          <a:p>
            <a:pPr marL="609600" indent="-609600" defTabSz="189634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वायुमार्ग खुला रखें और उल्टी को बाहर आने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hi-IN" sz="5400" dirty="0">
                <a:sym typeface="Open Sans"/>
              </a:rPr>
              <a:t>नहीं</a:t>
            </a:r>
            <a:r>
              <a:rPr lang="en-GB" sz="5400" dirty="0">
                <a:sym typeface="Open Sans"/>
              </a:rPr>
              <a:t> </a:t>
            </a:r>
            <a:r>
              <a:rPr lang="en-US" dirty="0" err="1"/>
              <a:t>रोकें</a:t>
            </a:r>
            <a:r>
              <a:rPr lang="en-US" dirty="0"/>
              <a:t>।</a:t>
            </a:r>
          </a:p>
          <a:p>
            <a:pPr marL="609600" indent="-609600" algn="l" defTabSz="1896340" rtl="0">
              <a:lnSpc>
                <a:spcPct val="150000"/>
              </a:lnSpc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रोगी को आरामदायक स्थिति में लिटाएं, यदि मतली हो तो बायीं </a:t>
            </a:r>
            <a:r>
              <a:rPr lang="en-US" dirty="0" err="1"/>
              <a:t>ओर</a:t>
            </a:r>
            <a:r>
              <a:rPr lang="en-US" dirty="0"/>
              <a:t> </a:t>
            </a:r>
            <a:r>
              <a:rPr lang="en-US" dirty="0" err="1"/>
              <a:t>लिटाएं</a:t>
            </a:r>
            <a:r>
              <a:rPr lang="hi-IN" dirty="0"/>
              <a:t> I</a:t>
            </a:r>
            <a:endParaRPr lang="en-US" dirty="0"/>
          </a:p>
          <a:p>
            <a:pPr marL="609600" indent="-609600" algn="l" defTabSz="1896340" rtl="0">
              <a:spcBef>
                <a:spcPts val="25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4488" y="12627103"/>
            <a:ext cx="3686352" cy="67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4892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1AE10-9731-FA67-3E23-B9A99F619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F66B0A3-6215-0E8F-EA23-8AABFE864749}"/>
              </a:ext>
            </a:extLst>
          </p:cNvPr>
          <p:cNvSpPr/>
          <p:nvPr/>
        </p:nvSpPr>
        <p:spPr>
          <a:xfrm>
            <a:off x="8167732" y="1"/>
            <a:ext cx="16216268" cy="1261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814D422-E798-085D-B413-2CD05A19822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44E09F50-05AA-FFC8-505F-5DF6A873E39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12578C7-8228-1298-8DEA-0DA7F77F0B5C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A59043E-4CB3-8641-69F1-F2D363C9023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B253A8B-CE4B-0AE1-E167-445F9C09014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029E3-9C0C-3B87-84EC-AD4583520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4E845B33-2506-60A2-41D4-04DC6ADDF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B0B5F6B-966C-5E77-60F5-FFE7CF0D7CA4}"/>
              </a:ext>
            </a:extLst>
          </p:cNvPr>
          <p:cNvSpPr txBox="1"/>
          <p:nvPr/>
        </p:nvSpPr>
        <p:spPr>
          <a:xfrm>
            <a:off x="770785" y="3968940"/>
            <a:ext cx="3290227" cy="1573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11500" dirty="0" err="1"/>
              <a:t>दौरे</a:t>
            </a:r>
            <a:r>
              <a:rPr lang="en-US" sz="6000" dirty="0"/>
              <a:t> </a:t>
            </a:r>
            <a:endParaRPr lang="en-IN" sz="60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80A3988D-73CC-0F8A-F65D-CA5364C263AD}"/>
              </a:ext>
            </a:extLst>
          </p:cNvPr>
          <p:cNvSpPr txBox="1"/>
          <p:nvPr/>
        </p:nvSpPr>
        <p:spPr>
          <a:xfrm>
            <a:off x="9204279" y="4302223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algn="l" defTabSz="1896340" rtl="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/>
              <a:t>पोस्टिक्टल चरण:  </a:t>
            </a:r>
          </a:p>
          <a:p>
            <a:pPr algn="l" defTabSz="1896340" rtl="0">
              <a:lnSpc>
                <a:spcPct val="150000"/>
              </a:lnSpc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यह तब शुरू होता है जब दौरे बंद हो जाते हैं।  </a:t>
            </a:r>
          </a:p>
          <a:p>
            <a:pPr algn="l" defTabSz="1896340" rtl="0">
              <a:lnSpc>
                <a:spcPct val="15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मरीज़ धीरे-धीरे होश में आता है। सिरदर्द आम है।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824" y="12824434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43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604786" y="3214565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hi-IN" sz="4800" dirty="0"/>
          </a:p>
          <a:p>
            <a:pPr algn="l" rtl="0"/>
            <a:endParaRPr lang="hi-IN" sz="4800" dirty="0"/>
          </a:p>
          <a:p>
            <a:pPr algn="l" rtl="0">
              <a:lnSpc>
                <a:spcPct val="150000"/>
              </a:lnSpc>
            </a:pPr>
            <a:r>
              <a:rPr lang="en-US" sz="4800" dirty="0" err="1"/>
              <a:t>इस</a:t>
            </a:r>
            <a:r>
              <a:rPr lang="en-US" sz="4800" dirty="0"/>
              <a:t>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List five additional steps for…">
            <a:extLst>
              <a:ext uri="{FF2B5EF4-FFF2-40B4-BE49-F238E27FC236}">
                <a16:creationId xmlns:a16="http://schemas.microsoft.com/office/drawing/2014/main" id="{96617BCB-651E-29C9-D2B4-8C5BF38AF33F}"/>
              </a:ext>
            </a:extLst>
          </p:cNvPr>
          <p:cNvSpPr txBox="1"/>
          <p:nvPr/>
        </p:nvSpPr>
        <p:spPr>
          <a:xfrm>
            <a:off x="11659744" y="4760577"/>
            <a:ext cx="11876912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दौरा समाप्त होने के बाद अस्पताल में इलाज के लिए पूर्व उपचार</a:t>
            </a:r>
            <a:r>
              <a:rPr lang="en-GB" dirty="0"/>
              <a:t>,</a:t>
            </a:r>
            <a:r>
              <a:rPr lang="hi-IN" dirty="0"/>
              <a:t> </a:t>
            </a:r>
            <a:r>
              <a:rPr dirty="0" err="1"/>
              <a:t>इसके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पाँच</a:t>
            </a:r>
            <a:r>
              <a:rPr dirty="0"/>
              <a:t> </a:t>
            </a:r>
            <a:r>
              <a:rPr dirty="0" err="1"/>
              <a:t>अतिरिक्त</a:t>
            </a:r>
            <a:r>
              <a:rPr dirty="0"/>
              <a:t> </a:t>
            </a:r>
            <a:r>
              <a:rPr dirty="0" err="1"/>
              <a:t>चरण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क</a:t>
            </a:r>
            <a:r>
              <a:rPr lang="hi-IN" dirty="0"/>
              <a:t>र ने में </a:t>
            </a:r>
            <a:r>
              <a:rPr lang="en-IN" dirty="0"/>
              <a:t>।</a:t>
            </a: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हाइपरग्लाइसीमिया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lang="hi-IN" dirty="0"/>
              <a:t>अस्पताल पूर्व उपचार के लिए,</a:t>
            </a:r>
            <a:r>
              <a:rPr dirty="0" err="1"/>
              <a:t>सात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तीन</a:t>
            </a:r>
            <a:r>
              <a:rPr dirty="0"/>
              <a:t> </a:t>
            </a:r>
            <a:r>
              <a:rPr dirty="0" err="1"/>
              <a:t>चरण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ने में </a:t>
            </a:r>
            <a:r>
              <a:rPr dirty="0"/>
              <a:t>।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F7F002B6-ADD9-DD52-37BD-CED58BB9B289}"/>
              </a:ext>
            </a:extLst>
          </p:cNvPr>
          <p:cNvGrpSpPr/>
          <p:nvPr/>
        </p:nvGrpSpPr>
        <p:grpSpPr>
          <a:xfrm>
            <a:off x="9958192" y="4760577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DF06BF76-048C-E1E9-631B-43302A87DF4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" name="3">
              <a:extLst>
                <a:ext uri="{FF2B5EF4-FFF2-40B4-BE49-F238E27FC236}">
                  <a16:creationId xmlns:a16="http://schemas.microsoft.com/office/drawing/2014/main" id="{C13C3054-5473-9839-215C-7E529525013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4C913EAB-77FA-E38A-8573-E3850831ABA6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D5306EDE-03A8-C470-8062-F48E7BA4736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01B1FD91-EF47-46EA-6AD5-26EFF0A7843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4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7648" y="1281333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69946-9DC2-AAC9-E734-571F115E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0FD94762-F059-9BCD-9F89-7FCFADC08FAF}"/>
              </a:ext>
            </a:extLst>
          </p:cNvPr>
          <p:cNvSpPr txBox="1">
            <a:spLocks/>
          </p:cNvSpPr>
          <p:nvPr/>
        </p:nvSpPr>
        <p:spPr>
          <a:xfrm>
            <a:off x="389633" y="4084312"/>
            <a:ext cx="7627938" cy="6252164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hi-IN" sz="4800" dirty="0"/>
          </a:p>
          <a:p>
            <a:pPr algn="l" rtl="0"/>
            <a:endParaRPr lang="hi-IN" sz="4800" dirty="0"/>
          </a:p>
          <a:p>
            <a:pPr algn="l" rtl="0"/>
            <a:r>
              <a:rPr lang="en-US" sz="4800" dirty="0" err="1"/>
              <a:t>अब</a:t>
            </a:r>
            <a:r>
              <a:rPr lang="en-US" sz="4800" dirty="0"/>
              <a:t>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04980F6B-297A-C818-828E-CBD311A205CB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B9188B1-C3D3-221F-696E-D021C86516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2" name="Define seizures.…">
            <a:extLst>
              <a:ext uri="{FF2B5EF4-FFF2-40B4-BE49-F238E27FC236}">
                <a16:creationId xmlns:a16="http://schemas.microsoft.com/office/drawing/2014/main" id="{07574DCA-B3DF-857B-CCFE-24EAEC010280}"/>
              </a:ext>
            </a:extLst>
          </p:cNvPr>
          <p:cNvSpPr txBox="1"/>
          <p:nvPr/>
        </p:nvSpPr>
        <p:spPr>
          <a:xfrm>
            <a:off x="11659744" y="5444384"/>
            <a:ext cx="1206823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दौरे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lang="en-US" sz="4800" dirty="0" err="1"/>
              <a:t>कर</a:t>
            </a:r>
            <a:r>
              <a:rPr lang="en-US" sz="4800" dirty="0"/>
              <a:t> </a:t>
            </a:r>
            <a:r>
              <a:rPr lang="en-US" sz="4800" dirty="0" err="1"/>
              <a:t>सकते</a:t>
            </a:r>
            <a:r>
              <a:rPr lang="en-US" sz="4800" dirty="0"/>
              <a:t> </a:t>
            </a:r>
            <a:r>
              <a:rPr lang="en-US" sz="4800" dirty="0" err="1"/>
              <a:t>हैं</a:t>
            </a:r>
            <a:r>
              <a:rPr lang="en-US" sz="4800" dirty="0"/>
              <a:t> 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दौरे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अस्पताल</a:t>
            </a:r>
            <a:r>
              <a:rPr dirty="0"/>
              <a:t> </a:t>
            </a:r>
            <a:r>
              <a:rPr dirty="0" err="1"/>
              <a:t>पहुंचने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पहले</a:t>
            </a:r>
            <a:r>
              <a:rPr dirty="0"/>
              <a:t> </a:t>
            </a:r>
            <a:r>
              <a:rPr dirty="0" err="1"/>
              <a:t>उपचार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चार</a:t>
            </a:r>
            <a:r>
              <a:rPr dirty="0"/>
              <a:t> </a:t>
            </a:r>
            <a:r>
              <a:rPr dirty="0" err="1"/>
              <a:t>चरणों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बनाएं</a:t>
            </a:r>
            <a:r>
              <a:rPr dirty="0"/>
              <a:t>, </a:t>
            </a:r>
            <a:r>
              <a:rPr dirty="0" err="1"/>
              <a:t>जबकि</a:t>
            </a:r>
            <a:r>
              <a:rPr dirty="0"/>
              <a:t> </a:t>
            </a:r>
            <a:r>
              <a:rPr dirty="0" err="1"/>
              <a:t>मरीज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अभी</a:t>
            </a:r>
            <a:r>
              <a:rPr dirty="0"/>
              <a:t> </a:t>
            </a:r>
            <a:r>
              <a:rPr dirty="0" err="1"/>
              <a:t>भी</a:t>
            </a:r>
            <a:r>
              <a:rPr dirty="0"/>
              <a:t> </a:t>
            </a:r>
            <a:r>
              <a:rPr dirty="0" err="1"/>
              <a:t>दौरा</a:t>
            </a:r>
            <a:r>
              <a:rPr dirty="0"/>
              <a:t> </a:t>
            </a:r>
            <a:r>
              <a:rPr dirty="0" err="1"/>
              <a:t>पड</a:t>
            </a:r>
            <a:r>
              <a:rPr dirty="0"/>
              <a:t>़ </a:t>
            </a:r>
            <a:r>
              <a:rPr dirty="0" err="1"/>
              <a:t>रहा</a:t>
            </a:r>
            <a:r>
              <a:rPr dirty="0"/>
              <a:t> </a:t>
            </a:r>
            <a:r>
              <a:rPr dirty="0" err="1"/>
              <a:t>हो</a:t>
            </a:r>
            <a:r>
              <a:rPr dirty="0"/>
              <a:t>।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26268EB-F5B3-2A1A-1553-27E4011E9749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B343198A-DE6B-AE45-5BA1-5C29779EA09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B2599688-5CB9-35B2-9E3E-BB82E5B6606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A95DE986-FC3A-822A-A4F5-D303D158C221}"/>
              </a:ext>
            </a:extLst>
          </p:cNvPr>
          <p:cNvGrpSpPr/>
          <p:nvPr/>
        </p:nvGrpSpPr>
        <p:grpSpPr>
          <a:xfrm>
            <a:off x="9958192" y="706112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C949FA24-2F7D-577C-6F32-FA1BB3D45AA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A922EB6-03AB-AD9A-D583-6ECB9E4DA0E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1622" y="12627103"/>
            <a:ext cx="3686352" cy="677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299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78F1F-083F-3668-F62A-F58CE4905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67C8CEDE-24B4-706A-5155-8A12860A29D4}"/>
              </a:ext>
            </a:extLst>
          </p:cNvPr>
          <p:cNvSpPr txBox="1">
            <a:spLocks/>
          </p:cNvSpPr>
          <p:nvPr/>
        </p:nvSpPr>
        <p:spPr>
          <a:xfrm>
            <a:off x="524103" y="3195770"/>
            <a:ext cx="7627938" cy="6493531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hi-IN" sz="4800" dirty="0"/>
          </a:p>
          <a:p>
            <a:pPr algn="l" rtl="0"/>
            <a:endParaRPr lang="hi-IN" sz="4800" dirty="0"/>
          </a:p>
          <a:p>
            <a:pPr algn="l" rtl="0"/>
            <a:r>
              <a:rPr lang="en-US" sz="4800" dirty="0" err="1"/>
              <a:t>अब</a:t>
            </a:r>
            <a:r>
              <a:rPr lang="en-US" sz="4800" dirty="0"/>
              <a:t>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9BCFEC2A-3920-8FBE-1451-FA0F74BBB243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295FCA37-506F-C175-0A13-4D8403E8BC6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34003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31</a:t>
            </a:fld>
            <a:endParaRPr dirty="0"/>
          </a:p>
        </p:txBody>
      </p:sp>
      <p:sp>
        <p:nvSpPr>
          <p:cNvPr id="2" name="List five additional steps for…">
            <a:extLst>
              <a:ext uri="{FF2B5EF4-FFF2-40B4-BE49-F238E27FC236}">
                <a16:creationId xmlns:a16="http://schemas.microsoft.com/office/drawing/2014/main" id="{C6B746B1-639F-A0BD-51C4-2448D238C1A1}"/>
              </a:ext>
            </a:extLst>
          </p:cNvPr>
          <p:cNvSpPr txBox="1"/>
          <p:nvPr/>
        </p:nvSpPr>
        <p:spPr>
          <a:xfrm>
            <a:off x="11659744" y="4760577"/>
            <a:ext cx="11895200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दौरा समाप्त होने के बाद अस्पताल में इलाज के लिए पूर्व उपचार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पाँच</a:t>
            </a:r>
            <a:r>
              <a:rPr dirty="0"/>
              <a:t> </a:t>
            </a:r>
            <a:r>
              <a:rPr dirty="0" err="1"/>
              <a:t>अतिरिक्त</a:t>
            </a:r>
            <a:r>
              <a:rPr dirty="0"/>
              <a:t> </a:t>
            </a:r>
            <a:r>
              <a:rPr dirty="0" err="1"/>
              <a:t>चरण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en-US" sz="4800" dirty="0" err="1"/>
              <a:t>कर</a:t>
            </a:r>
            <a:r>
              <a:rPr lang="en-US" sz="4800" dirty="0"/>
              <a:t> </a:t>
            </a:r>
            <a:r>
              <a:rPr lang="en-US" sz="4800" dirty="0" err="1"/>
              <a:t>सकते</a:t>
            </a:r>
            <a:r>
              <a:rPr lang="en-US" sz="4800" dirty="0"/>
              <a:t> </a:t>
            </a:r>
            <a:r>
              <a:rPr lang="en-US" sz="4800" dirty="0" err="1"/>
              <a:t>हैं</a:t>
            </a:r>
            <a:r>
              <a:rPr lang="en-US" sz="4800" dirty="0"/>
              <a:t> </a:t>
            </a:r>
            <a:r>
              <a:rPr dirty="0"/>
              <a:t>।</a:t>
            </a:r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हाइपरग्लाइसीमिया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सात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lang="hi-IN" dirty="0"/>
              <a:t>अस्पताल पूर्व उपचार के लिए </a:t>
            </a:r>
            <a:r>
              <a:rPr dirty="0" err="1"/>
              <a:t>तीन</a:t>
            </a:r>
            <a:r>
              <a:rPr dirty="0"/>
              <a:t> </a:t>
            </a:r>
            <a:r>
              <a:rPr dirty="0" err="1"/>
              <a:t>चरण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en-US" sz="4800" dirty="0" err="1"/>
              <a:t>कर</a:t>
            </a:r>
            <a:r>
              <a:rPr lang="en-US" sz="4800" dirty="0"/>
              <a:t> </a:t>
            </a:r>
            <a:r>
              <a:rPr lang="en-US" sz="4800" dirty="0" err="1"/>
              <a:t>सकते</a:t>
            </a:r>
            <a:r>
              <a:rPr lang="en-US" sz="4800" dirty="0"/>
              <a:t> </a:t>
            </a:r>
            <a:r>
              <a:rPr lang="en-US" sz="4800" dirty="0" err="1"/>
              <a:t>हैं</a:t>
            </a:r>
            <a:r>
              <a:rPr lang="en-US" sz="4800" dirty="0"/>
              <a:t> </a:t>
            </a:r>
            <a:r>
              <a:rPr dirty="0"/>
              <a:t>।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772FFA83-2CB5-4F40-4841-4D1DF6EF6835}"/>
              </a:ext>
            </a:extLst>
          </p:cNvPr>
          <p:cNvGrpSpPr/>
          <p:nvPr/>
        </p:nvGrpSpPr>
        <p:grpSpPr>
          <a:xfrm>
            <a:off x="9958192" y="4760577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38CD4142-EB0C-4833-D311-FE8A4BC5F46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" name="3">
              <a:extLst>
                <a:ext uri="{FF2B5EF4-FFF2-40B4-BE49-F238E27FC236}">
                  <a16:creationId xmlns:a16="http://schemas.microsoft.com/office/drawing/2014/main" id="{F3CE7A68-B914-8AF4-F871-C37F1D32C58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F136CCBF-87A3-86A1-BA8F-4659C5800B65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C0DEFD2-1593-F1D6-1AE1-C1DB3A20C90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0" name="4">
              <a:extLst>
                <a:ext uri="{FF2B5EF4-FFF2-40B4-BE49-F238E27FC236}">
                  <a16:creationId xmlns:a16="http://schemas.microsoft.com/office/drawing/2014/main" id="{234C2622-24F9-E82B-60A5-492E0937E92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4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0471" y="12627103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735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37576-2BA0-5CFC-19F6-D84AA70B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49B2224D-8160-6091-003A-482ECEFADDC5}"/>
              </a:ext>
            </a:extLst>
          </p:cNvPr>
          <p:cNvSpPr txBox="1">
            <a:spLocks/>
          </p:cNvSpPr>
          <p:nvPr/>
        </p:nvSpPr>
        <p:spPr>
          <a:xfrm>
            <a:off x="577892" y="3380173"/>
            <a:ext cx="7627938" cy="6090799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hi-IN" sz="4800" dirty="0"/>
          </a:p>
          <a:p>
            <a:pPr algn="l" rtl="0"/>
            <a:endParaRPr lang="hi-IN" sz="4800" dirty="0"/>
          </a:p>
          <a:p>
            <a:pPr algn="l" rtl="0"/>
            <a:r>
              <a:rPr lang="en-US" sz="4800" dirty="0" err="1"/>
              <a:t>अब</a:t>
            </a:r>
            <a:r>
              <a:rPr lang="en-US" sz="4800" dirty="0"/>
              <a:t> </a:t>
            </a:r>
            <a:r>
              <a:rPr lang="en-US" sz="4800" dirty="0" err="1"/>
              <a:t>आप</a:t>
            </a:r>
            <a:r>
              <a:rPr lang="en-US" sz="4800" dirty="0"/>
              <a:t> </a:t>
            </a:r>
            <a:r>
              <a:rPr lang="en-US" sz="4800" dirty="0" err="1"/>
              <a:t>यह</a:t>
            </a:r>
            <a:r>
              <a:rPr lang="en-US" sz="4800" dirty="0"/>
              <a:t> </a:t>
            </a:r>
            <a:r>
              <a:rPr lang="en-US" sz="4800" dirty="0" err="1"/>
              <a:t>कर</a:t>
            </a:r>
            <a:r>
              <a:rPr lang="en-US" sz="4800" dirty="0"/>
              <a:t> </a:t>
            </a:r>
            <a:r>
              <a:rPr lang="en-US" sz="4800" dirty="0" err="1"/>
              <a:t>सकते</a:t>
            </a:r>
            <a:r>
              <a:rPr lang="en-US" sz="4800" dirty="0"/>
              <a:t> </a:t>
            </a:r>
            <a:r>
              <a:rPr lang="en-US" sz="4800" dirty="0" err="1"/>
              <a:t>हैं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7FC96F40-04A8-8806-8C5A-553FEC545D84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7890E15C-B79D-892C-27AA-8EB99CB221E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707155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32</a:t>
            </a:fld>
            <a:endParaRPr dirty="0"/>
          </a:p>
        </p:txBody>
      </p:sp>
      <p:sp>
        <p:nvSpPr>
          <p:cNvPr id="11" name="List nine signs and symptoms hypoglycemia and describe…">
            <a:extLst>
              <a:ext uri="{FF2B5EF4-FFF2-40B4-BE49-F238E27FC236}">
                <a16:creationId xmlns:a16="http://schemas.microsoft.com/office/drawing/2014/main" id="{5B813022-E9A1-F7B1-E8A1-BF2B9C9A9D9C}"/>
              </a:ext>
            </a:extLst>
          </p:cNvPr>
          <p:cNvSpPr txBox="1"/>
          <p:nvPr/>
        </p:nvSpPr>
        <p:spPr>
          <a:xfrm>
            <a:off x="11659744" y="4760577"/>
            <a:ext cx="9980669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हाइपोग्लाइसीमिया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नौ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lang="hi-IN" dirty="0"/>
              <a:t>अस्पताल पूर्व उपचार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वर्णन</a:t>
            </a:r>
            <a:r>
              <a:rPr dirty="0"/>
              <a:t> </a:t>
            </a:r>
            <a:r>
              <a:rPr lang="en-US" sz="4800" dirty="0" err="1"/>
              <a:t>कर</a:t>
            </a:r>
            <a:r>
              <a:rPr lang="en-US" sz="4800" dirty="0"/>
              <a:t> </a:t>
            </a:r>
            <a:r>
              <a:rPr lang="en-US" sz="4800" dirty="0" err="1"/>
              <a:t>सकते</a:t>
            </a:r>
            <a:r>
              <a:rPr lang="en-US" sz="4800" dirty="0"/>
              <a:t> </a:t>
            </a:r>
            <a:r>
              <a:rPr lang="en-US" sz="4800" dirty="0" err="1"/>
              <a:t>हैं</a:t>
            </a:r>
            <a:r>
              <a:rPr lang="en-US" sz="4800" dirty="0"/>
              <a:t> </a:t>
            </a:r>
            <a:r>
              <a:rPr lang="en-IN" dirty="0"/>
              <a:t>।</a:t>
            </a: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मस्तिष्क</a:t>
            </a:r>
            <a:r>
              <a:rPr dirty="0"/>
              <a:t> </a:t>
            </a:r>
            <a:r>
              <a:rPr dirty="0" err="1"/>
              <a:t>वाहिका</a:t>
            </a:r>
            <a:r>
              <a:rPr dirty="0"/>
              <a:t> </a:t>
            </a:r>
            <a:r>
              <a:rPr dirty="0" err="1"/>
              <a:t>दुर्घटना</a:t>
            </a:r>
            <a:r>
              <a:rPr dirty="0"/>
              <a:t> (</a:t>
            </a:r>
            <a:r>
              <a:rPr dirty="0" err="1"/>
              <a:t>सीवीए</a:t>
            </a:r>
            <a:r>
              <a:rPr dirty="0"/>
              <a:t>)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नौ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en-US" sz="4800" dirty="0" err="1"/>
              <a:t>कर</a:t>
            </a:r>
            <a:r>
              <a:rPr lang="en-US" sz="4800" dirty="0"/>
              <a:t> </a:t>
            </a:r>
            <a:r>
              <a:rPr lang="en-US" sz="4800" dirty="0" err="1"/>
              <a:t>सकते</a:t>
            </a:r>
            <a:r>
              <a:rPr lang="en-US" sz="4800" dirty="0"/>
              <a:t> </a:t>
            </a:r>
            <a:r>
              <a:rPr lang="en-US" sz="4800" dirty="0" err="1"/>
              <a:t>हैं</a:t>
            </a:r>
            <a:r>
              <a:rPr lang="en-US" sz="4800"/>
              <a:t> </a:t>
            </a:r>
            <a:r>
              <a:t>।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C7949D5-586B-4C95-98CC-7B3C3E5DAD9C}"/>
              </a:ext>
            </a:extLst>
          </p:cNvPr>
          <p:cNvGrpSpPr/>
          <p:nvPr/>
        </p:nvGrpSpPr>
        <p:grpSpPr>
          <a:xfrm>
            <a:off x="9958192" y="4897115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80C2ACCC-FB38-387E-CF24-D0EB80FFB2A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E7203B54-45CC-9D34-CF73-6280739AAFE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6F07839F-8ECD-EE69-C982-F628188AB92F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0DC0338B-BEF3-8C03-4DB4-7D195ECF2D9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6">
              <a:extLst>
                <a:ext uri="{FF2B5EF4-FFF2-40B4-BE49-F238E27FC236}">
                  <a16:creationId xmlns:a16="http://schemas.microsoft.com/office/drawing/2014/main" id="{AB016BD9-F3B6-8014-7B88-BB8B4DACF25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6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2518" y="12627103"/>
            <a:ext cx="3686352" cy="6772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218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685508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2036809" y="1915775"/>
            <a:ext cx="87030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199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धन्यवाद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1457" y="12678801"/>
            <a:ext cx="3686352" cy="677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33" y="4667361"/>
            <a:ext cx="12611976" cy="64354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5B186-81A2-6A06-806C-491E6CAC3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929747A9-72D6-8682-B1D1-67CB4DFF9C24}"/>
              </a:ext>
            </a:extLst>
          </p:cNvPr>
          <p:cNvSpPr txBox="1">
            <a:spLocks/>
          </p:cNvSpPr>
          <p:nvPr/>
        </p:nvSpPr>
        <p:spPr>
          <a:xfrm>
            <a:off x="604786" y="351039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4800"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C4E70629-1538-6C9B-03C1-06D2A8FB9BAE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57C7C24-D78C-C15A-ED99-7B008733C2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1" name="List nine signs and symptoms hypoglycemia and describe…">
            <a:extLst>
              <a:ext uri="{FF2B5EF4-FFF2-40B4-BE49-F238E27FC236}">
                <a16:creationId xmlns:a16="http://schemas.microsoft.com/office/drawing/2014/main" id="{EA0BFB43-F108-311F-F04B-6F21F0C85C6D}"/>
              </a:ext>
            </a:extLst>
          </p:cNvPr>
          <p:cNvSpPr txBox="1"/>
          <p:nvPr/>
        </p:nvSpPr>
        <p:spPr>
          <a:xfrm>
            <a:off x="11304393" y="4820225"/>
            <a:ext cx="12568069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85800" lvl="1" indent="-685800" defTabSz="1896340"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हाइपोग्लाइसीमिया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lang="hi-IN" dirty="0"/>
              <a:t>अस्पताल पूर्व उपचार के </a:t>
            </a:r>
            <a:r>
              <a:rPr dirty="0" err="1"/>
              <a:t>नौ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उनका</a:t>
            </a:r>
            <a:r>
              <a:rPr dirty="0"/>
              <a:t> </a:t>
            </a:r>
            <a:r>
              <a:rPr dirty="0" err="1"/>
              <a:t>वर्णन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ने में </a:t>
            </a:r>
            <a:r>
              <a:rPr lang="hi-IN" i="1" dirty="0"/>
              <a:t>I</a:t>
            </a:r>
            <a:endParaRPr dirty="0"/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.</a:t>
            </a:r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685800" lvl="1" indent="-685800" algn="l" defTabSz="1896340" rtl="0">
              <a:buFont typeface="Wingdings" panose="05000000000000000000" pitchFamily="2" charset="2"/>
              <a:buChar char="Ø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मस्तिष्क</a:t>
            </a:r>
            <a:r>
              <a:rPr dirty="0"/>
              <a:t> </a:t>
            </a:r>
            <a:r>
              <a:rPr dirty="0" err="1"/>
              <a:t>वाहिका</a:t>
            </a:r>
            <a:r>
              <a:rPr dirty="0"/>
              <a:t> </a:t>
            </a:r>
            <a:r>
              <a:rPr dirty="0" err="1"/>
              <a:t>दुर्घटना</a:t>
            </a:r>
            <a:r>
              <a:rPr dirty="0"/>
              <a:t> (</a:t>
            </a:r>
            <a:r>
              <a:rPr dirty="0" err="1"/>
              <a:t>सीवीए</a:t>
            </a:r>
            <a:r>
              <a:rPr dirty="0"/>
              <a:t>)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नौ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ने में </a:t>
            </a:r>
            <a:r>
              <a:rPr dirty="0"/>
              <a:t>।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8CF0647-06DB-480C-AB2E-4A97EDE99DF7}"/>
              </a:ext>
            </a:extLst>
          </p:cNvPr>
          <p:cNvGrpSpPr/>
          <p:nvPr/>
        </p:nvGrpSpPr>
        <p:grpSpPr>
          <a:xfrm>
            <a:off x="9958192" y="4897115"/>
            <a:ext cx="1219201" cy="1681958"/>
            <a:chOff x="0" y="1159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91E9F447-0D96-9B5D-9C67-3C2C679AC9D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5D82B415-6686-A17C-A6D5-25AD1F47D62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FE10D356-F4A5-5EC6-FB09-507830710E2E}"/>
              </a:ext>
            </a:extLst>
          </p:cNvPr>
          <p:cNvGrpSpPr/>
          <p:nvPr/>
        </p:nvGrpSpPr>
        <p:grpSpPr>
          <a:xfrm>
            <a:off x="9958192" y="782863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6027ED28-7A32-0FC9-06F3-24BF4808502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6">
              <a:extLst>
                <a:ext uri="{FF2B5EF4-FFF2-40B4-BE49-F238E27FC236}">
                  <a16:creationId xmlns:a16="http://schemas.microsoft.com/office/drawing/2014/main" id="{963897E2-33F0-D574-63AF-937D8EF3084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6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6306" y="12813337"/>
            <a:ext cx="3686352" cy="6772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95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453940" y="3635895"/>
            <a:ext cx="7113118" cy="1092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दौरा</a:t>
            </a:r>
            <a:r>
              <a:rPr lang="hi-IN" dirty="0"/>
              <a:t> </a:t>
            </a:r>
            <a:endParaRPr lang="en-IN" dirty="0"/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8056071" y="3635895"/>
            <a:ext cx="14565898" cy="3352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lang="en-US" dirty="0">
                <a:solidFill>
                  <a:schemeClr val="tx1"/>
                </a:solidFill>
              </a:rPr>
              <a:t>मस्तिष्क में बड़े पैमाने पर विद्युत निर्वहन के कारण मानसिक स्थिति में अचानक और अस्थायी परिवर्तन।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3577" y="12965737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>
            <a:extLst>
              <a:ext uri="{FF2B5EF4-FFF2-40B4-BE49-F238E27FC236}">
                <a16:creationId xmlns:a16="http://schemas.microsoft.com/office/drawing/2014/main" id="{A4FAC8B8-A160-A68B-F28D-9ABC525CA45B}"/>
              </a:ext>
            </a:extLst>
          </p:cNvPr>
          <p:cNvSpPr/>
          <p:nvPr/>
        </p:nvSpPr>
        <p:spPr>
          <a:xfrm>
            <a:off x="8907243" y="2988834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59DDE0FF-A2F4-7174-D0B4-D15667B2F37E}"/>
              </a:ext>
            </a:extLst>
          </p:cNvPr>
          <p:cNvSpPr/>
          <p:nvPr/>
        </p:nvSpPr>
        <p:spPr>
          <a:xfrm>
            <a:off x="6920508" y="5026151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4" name="Rounded Rectangle">
            <a:extLst>
              <a:ext uri="{FF2B5EF4-FFF2-40B4-BE49-F238E27FC236}">
                <a16:creationId xmlns:a16="http://schemas.microsoft.com/office/drawing/2014/main" id="{2FEF0000-54FC-3225-82E4-D92E70399444}"/>
              </a:ext>
            </a:extLst>
          </p:cNvPr>
          <p:cNvSpPr/>
          <p:nvPr/>
        </p:nvSpPr>
        <p:spPr>
          <a:xfrm>
            <a:off x="3698907" y="10838141"/>
            <a:ext cx="7559955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CF145E27-DAAF-E74A-080B-C7B4A70BFA7D}"/>
              </a:ext>
            </a:extLst>
          </p:cNvPr>
          <p:cNvSpPr/>
          <p:nvPr/>
        </p:nvSpPr>
        <p:spPr>
          <a:xfrm>
            <a:off x="4746305" y="8947798"/>
            <a:ext cx="5175583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D05DA200-59D0-CB6B-B400-210B866D8DDF}"/>
              </a:ext>
            </a:extLst>
          </p:cNvPr>
          <p:cNvSpPr/>
          <p:nvPr/>
        </p:nvSpPr>
        <p:spPr>
          <a:xfrm>
            <a:off x="5595092" y="6986974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0BE3ECCA-28FB-7661-DCC1-F3736490D4B0}"/>
              </a:ext>
            </a:extLst>
          </p:cNvPr>
          <p:cNvSpPr/>
          <p:nvPr/>
        </p:nvSpPr>
        <p:spPr>
          <a:xfrm>
            <a:off x="18751453" y="6986974"/>
            <a:ext cx="4336367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D5ED3427-A641-A0A6-48A4-09A8579BAD12}"/>
              </a:ext>
            </a:extLst>
          </p:cNvPr>
          <p:cNvSpPr/>
          <p:nvPr/>
        </p:nvSpPr>
        <p:spPr>
          <a:xfrm>
            <a:off x="18751453" y="8947798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88AB433C-14E3-4589-E09A-24A7FB3344E0}"/>
              </a:ext>
            </a:extLst>
          </p:cNvPr>
          <p:cNvSpPr/>
          <p:nvPr/>
        </p:nvSpPr>
        <p:spPr>
          <a:xfrm>
            <a:off x="17104025" y="10841236"/>
            <a:ext cx="4336366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1BB77CA0-9A1C-D243-F3AC-97DE284F439E}"/>
              </a:ext>
            </a:extLst>
          </p:cNvPr>
          <p:cNvSpPr/>
          <p:nvPr/>
        </p:nvSpPr>
        <p:spPr>
          <a:xfrm>
            <a:off x="11785320" y="12345169"/>
            <a:ext cx="4336366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595FD281-1F26-D7E0-8BC7-813D76AF73E1}"/>
              </a:ext>
            </a:extLst>
          </p:cNvPr>
          <p:cNvSpPr/>
          <p:nvPr/>
        </p:nvSpPr>
        <p:spPr>
          <a:xfrm>
            <a:off x="15103192" y="2988834"/>
            <a:ext cx="4336367" cy="1253697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F47C26F0-7477-A4CD-D8A7-EC3ADE2F9F14}"/>
              </a:ext>
            </a:extLst>
          </p:cNvPr>
          <p:cNvSpPr/>
          <p:nvPr/>
        </p:nvSpPr>
        <p:spPr>
          <a:xfrm>
            <a:off x="17104025" y="5026151"/>
            <a:ext cx="4336366" cy="1253698"/>
          </a:xfrm>
          <a:prstGeom prst="roundRect">
            <a:avLst>
              <a:gd name="adj" fmla="val 15195"/>
            </a:avLst>
          </a:prstGeom>
          <a:solidFill>
            <a:srgbClr val="D0D1CF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3" name="Causes of Seizures">
            <a:extLst>
              <a:ext uri="{FF2B5EF4-FFF2-40B4-BE49-F238E27FC236}">
                <a16:creationId xmlns:a16="http://schemas.microsoft.com/office/drawing/2014/main" id="{1897AC18-49DD-CC80-E106-E704C44A43A0}"/>
              </a:ext>
            </a:extLst>
          </p:cNvPr>
          <p:cNvSpPr txBox="1"/>
          <p:nvPr/>
        </p:nvSpPr>
        <p:spPr>
          <a:xfrm>
            <a:off x="855196" y="269901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दौरे के कारण</a:t>
            </a:r>
          </a:p>
        </p:txBody>
      </p:sp>
      <p:sp>
        <p:nvSpPr>
          <p:cNvPr id="14" name="CVA">
            <a:extLst>
              <a:ext uri="{FF2B5EF4-FFF2-40B4-BE49-F238E27FC236}">
                <a16:creationId xmlns:a16="http://schemas.microsoft.com/office/drawing/2014/main" id="{60106294-7B70-BB0D-84B6-946BF69342F9}"/>
              </a:ext>
            </a:extLst>
          </p:cNvPr>
          <p:cNvSpPr txBox="1"/>
          <p:nvPr/>
        </p:nvSpPr>
        <p:spPr>
          <a:xfrm>
            <a:off x="6806824" y="7184796"/>
            <a:ext cx="1562044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सीवीए</a:t>
            </a:r>
          </a:p>
        </p:txBody>
      </p:sp>
      <p:sp>
        <p:nvSpPr>
          <p:cNvPr id="15" name="Epilepsy">
            <a:extLst>
              <a:ext uri="{FF2B5EF4-FFF2-40B4-BE49-F238E27FC236}">
                <a16:creationId xmlns:a16="http://schemas.microsoft.com/office/drawing/2014/main" id="{A2FED631-7718-1109-2B68-2FECA62CCF33}"/>
              </a:ext>
            </a:extLst>
          </p:cNvPr>
          <p:cNvSpPr txBox="1"/>
          <p:nvPr/>
        </p:nvSpPr>
        <p:spPr>
          <a:xfrm>
            <a:off x="7704487" y="5223973"/>
            <a:ext cx="2768409" cy="858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मिरगी</a:t>
            </a:r>
          </a:p>
        </p:txBody>
      </p:sp>
      <p:sp>
        <p:nvSpPr>
          <p:cNvPr id="16" name="Eclampsia">
            <a:extLst>
              <a:ext uri="{FF2B5EF4-FFF2-40B4-BE49-F238E27FC236}">
                <a16:creationId xmlns:a16="http://schemas.microsoft.com/office/drawing/2014/main" id="{447D4E7C-79AC-F386-763C-D3817A2C5595}"/>
              </a:ext>
            </a:extLst>
          </p:cNvPr>
          <p:cNvSpPr txBox="1"/>
          <p:nvPr/>
        </p:nvSpPr>
        <p:spPr>
          <a:xfrm>
            <a:off x="12449399" y="12542990"/>
            <a:ext cx="3091923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एक्लंप्षण</a:t>
            </a:r>
          </a:p>
        </p:txBody>
      </p:sp>
      <p:sp>
        <p:nvSpPr>
          <p:cNvPr id="17" name="Hypoxia">
            <a:extLst>
              <a:ext uri="{FF2B5EF4-FFF2-40B4-BE49-F238E27FC236}">
                <a16:creationId xmlns:a16="http://schemas.microsoft.com/office/drawing/2014/main" id="{59DAB856-7293-4951-672C-8A00AA7413E6}"/>
              </a:ext>
            </a:extLst>
          </p:cNvPr>
          <p:cNvSpPr txBox="1"/>
          <p:nvPr/>
        </p:nvSpPr>
        <p:spPr>
          <a:xfrm>
            <a:off x="18033443" y="5246944"/>
            <a:ext cx="2477531" cy="858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235" tIns="89235" rIns="89235" bIns="89235">
            <a:normAutofit fontScale="92500"/>
          </a:bodyPr>
          <a:lstStyle>
            <a:lvl1pPr algn="ctr" defTabSz="1763597">
              <a:lnSpc>
                <a:spcPct val="90000"/>
              </a:lnSpc>
              <a:tabLst>
                <a:tab pos="2120900" algn="l"/>
                <a:tab pos="3390900" algn="l"/>
                <a:tab pos="4673600" algn="l"/>
                <a:tab pos="5943600" algn="l"/>
              </a:tabLst>
              <a:defRPr sz="3906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हाइपोक्सिया</a:t>
            </a:r>
          </a:p>
        </p:txBody>
      </p:sp>
      <p:grpSp>
        <p:nvGrpSpPr>
          <p:cNvPr id="18" name="Group">
            <a:extLst>
              <a:ext uri="{FF2B5EF4-FFF2-40B4-BE49-F238E27FC236}">
                <a16:creationId xmlns:a16="http://schemas.microsoft.com/office/drawing/2014/main" id="{588DE6F2-1DAD-5E61-FD53-B052487925F1}"/>
              </a:ext>
            </a:extLst>
          </p:cNvPr>
          <p:cNvGrpSpPr/>
          <p:nvPr/>
        </p:nvGrpSpPr>
        <p:grpSpPr>
          <a:xfrm>
            <a:off x="11794502" y="6007849"/>
            <a:ext cx="4318001" cy="4318001"/>
            <a:chOff x="0" y="0"/>
            <a:chExt cx="4318000" cy="4318000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7E4444C2-E03E-5DFF-0FB0-C937EF1F2B6B}"/>
                </a:ext>
              </a:extLst>
            </p:cNvPr>
            <p:cNvSpPr/>
            <p:nvPr/>
          </p:nvSpPr>
          <p:spPr>
            <a:xfrm>
              <a:off x="0" y="0"/>
              <a:ext cx="4318000" cy="431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0" name="Seizures">
              <a:extLst>
                <a:ext uri="{FF2B5EF4-FFF2-40B4-BE49-F238E27FC236}">
                  <a16:creationId xmlns:a16="http://schemas.microsoft.com/office/drawing/2014/main" id="{EE104292-61E3-ED70-8581-0A0508F939B7}"/>
                </a:ext>
              </a:extLst>
            </p:cNvPr>
            <p:cNvSpPr txBox="1"/>
            <p:nvPr/>
          </p:nvSpPr>
          <p:spPr>
            <a:xfrm>
              <a:off x="705613" y="1547315"/>
              <a:ext cx="2990492" cy="1096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बरामदगी</a:t>
              </a:r>
            </a:p>
          </p:txBody>
        </p:sp>
      </p:grpSp>
      <p:sp>
        <p:nvSpPr>
          <p:cNvPr id="21" name="Head Trauma">
            <a:extLst>
              <a:ext uri="{FF2B5EF4-FFF2-40B4-BE49-F238E27FC236}">
                <a16:creationId xmlns:a16="http://schemas.microsoft.com/office/drawing/2014/main" id="{E29700B5-0F08-0A50-7C61-48E4BEAFDF2D}"/>
              </a:ext>
            </a:extLst>
          </p:cNvPr>
          <p:cNvSpPr txBox="1"/>
          <p:nvPr/>
        </p:nvSpPr>
        <p:spPr>
          <a:xfrm>
            <a:off x="15513094" y="3175448"/>
            <a:ext cx="3516562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सिर में चोट</a:t>
            </a:r>
          </a:p>
        </p:txBody>
      </p:sp>
      <p:sp>
        <p:nvSpPr>
          <p:cNvPr id="22" name="Brain Tumors">
            <a:extLst>
              <a:ext uri="{FF2B5EF4-FFF2-40B4-BE49-F238E27FC236}">
                <a16:creationId xmlns:a16="http://schemas.microsoft.com/office/drawing/2014/main" id="{69CD4FEC-67F3-FE5E-605E-A92A34485CD6}"/>
              </a:ext>
            </a:extLst>
          </p:cNvPr>
          <p:cNvSpPr txBox="1"/>
          <p:nvPr/>
        </p:nvSpPr>
        <p:spPr>
          <a:xfrm>
            <a:off x="9322484" y="3175448"/>
            <a:ext cx="3505884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मस्तिष्क ट्यूमर</a:t>
            </a:r>
          </a:p>
        </p:txBody>
      </p:sp>
      <p:sp>
        <p:nvSpPr>
          <p:cNvPr id="23" name="Poisoning">
            <a:extLst>
              <a:ext uri="{FF2B5EF4-FFF2-40B4-BE49-F238E27FC236}">
                <a16:creationId xmlns:a16="http://schemas.microsoft.com/office/drawing/2014/main" id="{AC431790-B4A8-A621-83D3-B5B0C6CE338C}"/>
              </a:ext>
            </a:extLst>
          </p:cNvPr>
          <p:cNvSpPr txBox="1"/>
          <p:nvPr/>
        </p:nvSpPr>
        <p:spPr>
          <a:xfrm>
            <a:off x="19547341" y="7173589"/>
            <a:ext cx="2744591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विषाक्तता</a:t>
            </a:r>
          </a:p>
        </p:txBody>
      </p:sp>
      <p:sp>
        <p:nvSpPr>
          <p:cNvPr id="24" name="Hypoglycemia">
            <a:extLst>
              <a:ext uri="{FF2B5EF4-FFF2-40B4-BE49-F238E27FC236}">
                <a16:creationId xmlns:a16="http://schemas.microsoft.com/office/drawing/2014/main" id="{58C5296A-F5C6-BDFE-E88D-C68B9F896DE8}"/>
              </a:ext>
            </a:extLst>
          </p:cNvPr>
          <p:cNvSpPr txBox="1"/>
          <p:nvPr/>
        </p:nvSpPr>
        <p:spPr>
          <a:xfrm>
            <a:off x="19090904" y="9134412"/>
            <a:ext cx="3657465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हाइपोग्लाइसीमिया</a:t>
            </a:r>
          </a:p>
        </p:txBody>
      </p:sp>
      <p:sp>
        <p:nvSpPr>
          <p:cNvPr id="25" name="Infection">
            <a:extLst>
              <a:ext uri="{FF2B5EF4-FFF2-40B4-BE49-F238E27FC236}">
                <a16:creationId xmlns:a16="http://schemas.microsoft.com/office/drawing/2014/main" id="{E9E6734D-7AEC-9A6D-CD56-378712FCE9B2}"/>
              </a:ext>
            </a:extLst>
          </p:cNvPr>
          <p:cNvSpPr txBox="1"/>
          <p:nvPr/>
        </p:nvSpPr>
        <p:spPr>
          <a:xfrm>
            <a:off x="18026882" y="11027850"/>
            <a:ext cx="2490653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संक्रमण</a:t>
            </a:r>
          </a:p>
        </p:txBody>
      </p:sp>
      <p:sp>
        <p:nvSpPr>
          <p:cNvPr id="26" name="Chronic medical conditions">
            <a:extLst>
              <a:ext uri="{FF2B5EF4-FFF2-40B4-BE49-F238E27FC236}">
                <a16:creationId xmlns:a16="http://schemas.microsoft.com/office/drawing/2014/main" id="{AB304449-D85F-E194-FDB7-B4B524A3334D}"/>
              </a:ext>
            </a:extLst>
          </p:cNvPr>
          <p:cNvSpPr txBox="1"/>
          <p:nvPr/>
        </p:nvSpPr>
        <p:spPr>
          <a:xfrm>
            <a:off x="3943262" y="11047918"/>
            <a:ext cx="7095186" cy="880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पुरानी चिकित्सा स्थितियां</a:t>
            </a:r>
          </a:p>
        </p:txBody>
      </p:sp>
      <p:sp>
        <p:nvSpPr>
          <p:cNvPr id="27" name="Fever (Children)">
            <a:extLst>
              <a:ext uri="{FF2B5EF4-FFF2-40B4-BE49-F238E27FC236}">
                <a16:creationId xmlns:a16="http://schemas.microsoft.com/office/drawing/2014/main" id="{412FF1B6-45C0-84BC-25AC-27FCF20123A7}"/>
              </a:ext>
            </a:extLst>
          </p:cNvPr>
          <p:cNvSpPr txBox="1"/>
          <p:nvPr/>
        </p:nvSpPr>
        <p:spPr>
          <a:xfrm>
            <a:off x="5301172" y="9100720"/>
            <a:ext cx="4065849" cy="88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t>बुखार (बच्चों में)</a:t>
            </a:r>
          </a:p>
        </p:txBody>
      </p:sp>
      <p:sp>
        <p:nvSpPr>
          <p:cNvPr id="28" name="Connection Line">
            <a:extLst>
              <a:ext uri="{FF2B5EF4-FFF2-40B4-BE49-F238E27FC236}">
                <a16:creationId xmlns:a16="http://schemas.microsoft.com/office/drawing/2014/main" id="{D80F5193-0B0B-BEA0-7B17-F7A7E7F68EE7}"/>
              </a:ext>
            </a:extLst>
          </p:cNvPr>
          <p:cNvSpPr/>
          <p:nvPr/>
        </p:nvSpPr>
        <p:spPr>
          <a:xfrm>
            <a:off x="14586215" y="4242530"/>
            <a:ext cx="1265316" cy="185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46" y="12052"/>
                  <a:pt x="13146" y="4852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29" name="Connection Line">
            <a:extLst>
              <a:ext uri="{FF2B5EF4-FFF2-40B4-BE49-F238E27FC236}">
                <a16:creationId xmlns:a16="http://schemas.microsoft.com/office/drawing/2014/main" id="{449BF419-1ABF-7C45-5860-11079FF69337}"/>
              </a:ext>
            </a:extLst>
          </p:cNvPr>
          <p:cNvSpPr/>
          <p:nvPr/>
        </p:nvSpPr>
        <p:spPr>
          <a:xfrm>
            <a:off x="15642343" y="6121809"/>
            <a:ext cx="1467010" cy="699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855" y="12869"/>
                  <a:pt x="14055" y="5669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0" name="Connection Line">
            <a:extLst>
              <a:ext uri="{FF2B5EF4-FFF2-40B4-BE49-F238E27FC236}">
                <a16:creationId xmlns:a16="http://schemas.microsoft.com/office/drawing/2014/main" id="{B9FD9CBA-2DEA-87D9-1DC0-2CE667AE6419}"/>
              </a:ext>
            </a:extLst>
          </p:cNvPr>
          <p:cNvSpPr/>
          <p:nvPr/>
        </p:nvSpPr>
        <p:spPr>
          <a:xfrm>
            <a:off x="16022134" y="7317623"/>
            <a:ext cx="2729320" cy="229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87" extrusionOk="0">
                <a:moveTo>
                  <a:pt x="0" y="19287"/>
                </a:moveTo>
                <a:cubicBezTo>
                  <a:pt x="7131" y="3859"/>
                  <a:pt x="14331" y="-2313"/>
                  <a:pt x="21600" y="77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1" name="Connection Line">
            <a:extLst>
              <a:ext uri="{FF2B5EF4-FFF2-40B4-BE49-F238E27FC236}">
                <a16:creationId xmlns:a16="http://schemas.microsoft.com/office/drawing/2014/main" id="{A6ADEE54-0CAB-8A8B-4665-F2D78EC4AEED}"/>
              </a:ext>
            </a:extLst>
          </p:cNvPr>
          <p:cNvSpPr/>
          <p:nvPr/>
        </p:nvSpPr>
        <p:spPr>
          <a:xfrm>
            <a:off x="15945659" y="9000959"/>
            <a:ext cx="2805795" cy="59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30" y="11412"/>
                  <a:pt x="14430" y="18612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2" name="Connection Line">
            <a:extLst>
              <a:ext uri="{FF2B5EF4-FFF2-40B4-BE49-F238E27FC236}">
                <a16:creationId xmlns:a16="http://schemas.microsoft.com/office/drawing/2014/main" id="{509025F5-977E-DC3A-DA5F-E86786229AF1}"/>
              </a:ext>
            </a:extLst>
          </p:cNvPr>
          <p:cNvSpPr/>
          <p:nvPr/>
        </p:nvSpPr>
        <p:spPr>
          <a:xfrm>
            <a:off x="15147099" y="9966628"/>
            <a:ext cx="1956927" cy="133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3629" y="17654"/>
                  <a:pt x="6429" y="10454"/>
                  <a:pt x="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3" name="Connection Line">
            <a:extLst>
              <a:ext uri="{FF2B5EF4-FFF2-40B4-BE49-F238E27FC236}">
                <a16:creationId xmlns:a16="http://schemas.microsoft.com/office/drawing/2014/main" id="{4BDBDA0A-E432-5007-91B2-727557AB2C50}"/>
              </a:ext>
            </a:extLst>
          </p:cNvPr>
          <p:cNvSpPr/>
          <p:nvPr/>
        </p:nvSpPr>
        <p:spPr>
          <a:xfrm>
            <a:off x="13953502" y="10325984"/>
            <a:ext cx="1" cy="2019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4" name="Connection Line">
            <a:extLst>
              <a:ext uri="{FF2B5EF4-FFF2-40B4-BE49-F238E27FC236}">
                <a16:creationId xmlns:a16="http://schemas.microsoft.com/office/drawing/2014/main" id="{8EB16000-6FFC-034C-A73A-51BAB97EE357}"/>
              </a:ext>
            </a:extLst>
          </p:cNvPr>
          <p:cNvSpPr/>
          <p:nvPr/>
        </p:nvSpPr>
        <p:spPr>
          <a:xfrm>
            <a:off x="11258950" y="10166167"/>
            <a:ext cx="1877779" cy="97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86" y="16752"/>
                  <a:pt x="16486" y="9552"/>
                  <a:pt x="2160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5" name="Connection Line">
            <a:extLst>
              <a:ext uri="{FF2B5EF4-FFF2-40B4-BE49-F238E27FC236}">
                <a16:creationId xmlns:a16="http://schemas.microsoft.com/office/drawing/2014/main" id="{23B3D6E4-89CE-E73B-083D-5707E16A719A}"/>
              </a:ext>
            </a:extLst>
          </p:cNvPr>
          <p:cNvSpPr/>
          <p:nvPr/>
        </p:nvSpPr>
        <p:spPr>
          <a:xfrm>
            <a:off x="9921901" y="9058021"/>
            <a:ext cx="2064287" cy="48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553" y="10284"/>
                  <a:pt x="7353" y="17484"/>
                  <a:pt x="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6" name="Connection Line">
            <a:extLst>
              <a:ext uri="{FF2B5EF4-FFF2-40B4-BE49-F238E27FC236}">
                <a16:creationId xmlns:a16="http://schemas.microsoft.com/office/drawing/2014/main" id="{A0832B46-7E7D-0D83-0987-3D77A108AF44}"/>
              </a:ext>
            </a:extLst>
          </p:cNvPr>
          <p:cNvSpPr/>
          <p:nvPr/>
        </p:nvSpPr>
        <p:spPr>
          <a:xfrm>
            <a:off x="9931457" y="7509848"/>
            <a:ext cx="1922710" cy="151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695" y="8537"/>
                  <a:pt x="7495" y="1337"/>
                  <a:pt x="0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7" name="Connection Line">
            <a:extLst>
              <a:ext uri="{FF2B5EF4-FFF2-40B4-BE49-F238E27FC236}">
                <a16:creationId xmlns:a16="http://schemas.microsoft.com/office/drawing/2014/main" id="{C37A6520-DE02-2C61-BADC-FF90C8AA403D}"/>
              </a:ext>
            </a:extLst>
          </p:cNvPr>
          <p:cNvSpPr/>
          <p:nvPr/>
        </p:nvSpPr>
        <p:spPr>
          <a:xfrm>
            <a:off x="11256867" y="6007104"/>
            <a:ext cx="1177510" cy="62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619" y="5411"/>
                  <a:pt x="14819" y="12611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sp>
        <p:nvSpPr>
          <p:cNvPr id="38" name="Connection Line">
            <a:extLst>
              <a:ext uri="{FF2B5EF4-FFF2-40B4-BE49-F238E27FC236}">
                <a16:creationId xmlns:a16="http://schemas.microsoft.com/office/drawing/2014/main" id="{0B4576B0-0DE0-0847-6E16-DF4EC965A083}"/>
              </a:ext>
            </a:extLst>
          </p:cNvPr>
          <p:cNvSpPr/>
          <p:nvPr/>
        </p:nvSpPr>
        <p:spPr>
          <a:xfrm>
            <a:off x="12421185" y="4242530"/>
            <a:ext cx="1146880" cy="1799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9488" y="4992"/>
                  <a:pt x="16688" y="12192"/>
                  <a:pt x="21600" y="2160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pPr algn="l" rtl="0"/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66330" y="12921597"/>
            <a:ext cx="3686352" cy="6772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260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1"/>
            <a:ext cx="16216268" cy="12733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635286" y="3833677"/>
            <a:ext cx="5200738" cy="89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6000" dirty="0"/>
              <a:t>दौरे</a:t>
            </a:r>
            <a:endParaRPr lang="en-IN" sz="60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6A3A9D7B-A3C3-BF70-66C2-EED9F649EBD2}"/>
              </a:ext>
            </a:extLst>
          </p:cNvPr>
          <p:cNvSpPr txBox="1"/>
          <p:nvPr/>
        </p:nvSpPr>
        <p:spPr>
          <a:xfrm>
            <a:off x="8606118" y="4302223"/>
            <a:ext cx="15777881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algn="l" defTabSz="1896340" rtl="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/>
              <a:t>आभा चरण:  </a:t>
            </a:r>
          </a:p>
          <a:p>
            <a:pPr algn="just" defTabSz="1896340" rtl="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रोगी को पता चलता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कि</a:t>
            </a:r>
            <a:r>
              <a:rPr lang="hi-IN" dirty="0"/>
              <a:t> </a:t>
            </a:r>
            <a:r>
              <a:rPr lang="en-US" dirty="0" err="1"/>
              <a:t>दौरा</a:t>
            </a:r>
            <a:r>
              <a:rPr lang="en-US" dirty="0"/>
              <a:t> आने वाला है, जिसे आमतौर पर एक असामान्य गंध या प्रकाश की चमक के रूप में वर्णित किया जाता है, जो आमतौर पर केवल एक सेकंड तक रहता है।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9544" y="12880483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504AC-D1BE-4E6B-5441-0C42263B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BE09572-5683-95E1-5657-C5CCECE9C503}"/>
              </a:ext>
            </a:extLst>
          </p:cNvPr>
          <p:cNvSpPr/>
          <p:nvPr/>
        </p:nvSpPr>
        <p:spPr>
          <a:xfrm>
            <a:off x="8167732" y="1"/>
            <a:ext cx="16216268" cy="12719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DAB17BE-132E-7163-F806-9534B2522B7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C60ED48-6377-083A-D6DA-DA64073C90A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633698C3-F742-3DAA-155E-C6797BD698F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60B632B-20E1-F635-981B-89F44A01AB7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5B12281-8AD9-A389-E1D1-1F861430E47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3716BA8-2E9A-2361-0CA1-BACB5439D9E4}"/>
              </a:ext>
            </a:extLst>
          </p:cNvPr>
          <p:cNvSpPr txBox="1"/>
          <p:nvPr/>
        </p:nvSpPr>
        <p:spPr>
          <a:xfrm>
            <a:off x="876035" y="5364518"/>
            <a:ext cx="7113118" cy="2940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sz="16600" dirty="0"/>
              <a:t>दौरे</a:t>
            </a:r>
            <a:endParaRPr lang="en-IN" dirty="0"/>
          </a:p>
          <a:p>
            <a:pPr algn="l" rtl="0"/>
            <a:endParaRPr lang="en-IN" sz="60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F981EAFC-2E1D-88E1-0861-701189AE7C8B}"/>
              </a:ext>
            </a:extLst>
          </p:cNvPr>
          <p:cNvSpPr txBox="1"/>
          <p:nvPr/>
        </p:nvSpPr>
        <p:spPr>
          <a:xfrm>
            <a:off x="8498541" y="4302223"/>
            <a:ext cx="14565083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algn="l" defTabSz="1896340" rtl="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/>
              <a:t>टॉनिक चरण:  </a:t>
            </a:r>
          </a:p>
          <a:p>
            <a:pPr marL="914400" indent="-914400" algn="l" defTabSz="1896340" rtl="0">
              <a:lnSpc>
                <a:spcPct val="150000"/>
              </a:lnSpc>
              <a:spcBef>
                <a:spcPts val="2000"/>
              </a:spcBef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रोगी बेहोश हो जाता है और गिर पड़ता है। </a:t>
            </a:r>
            <a:endParaRPr lang="hi-IN" dirty="0"/>
          </a:p>
          <a:p>
            <a:pPr marL="914400" indent="-914400" algn="l" defTabSz="1896340" rtl="0">
              <a:lnSpc>
                <a:spcPct val="150000"/>
              </a:lnSpc>
              <a:spcBef>
                <a:spcPts val="2000"/>
              </a:spcBef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/>
              <a:t>शरीर</a:t>
            </a:r>
            <a:r>
              <a:rPr lang="en-US" dirty="0"/>
              <a:t> की सभी मांसपेशियाँ सिकुड़ जाती हैं।</a:t>
            </a:r>
          </a:p>
          <a:p>
            <a:pPr marL="914400" indent="-914400" algn="l" defTabSz="1896340" rtl="0">
              <a:lnSpc>
                <a:spcPct val="15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शरीर अकड़ जाता है और रोगी की सांस रुक सकती है। असंयमितता हो सकती है।</a:t>
            </a:r>
          </a:p>
        </p:txBody>
      </p:sp>
      <p:sp>
        <p:nvSpPr>
          <p:cNvPr id="225" name="Cont."/>
          <p:cNvSpPr txBox="1"/>
          <p:nvPr/>
        </p:nvSpPr>
        <p:spPr>
          <a:xfrm>
            <a:off x="1591650" y="8663907"/>
            <a:ext cx="2047634" cy="78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sz="4400" b="1" dirty="0"/>
              <a:t>जारी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824" y="12849445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923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94B6-4B9B-56B7-4A20-9C1E2299F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FAF3E58-7CBC-9D37-D497-92FBFAA027BF}"/>
              </a:ext>
            </a:extLst>
          </p:cNvPr>
          <p:cNvSpPr/>
          <p:nvPr/>
        </p:nvSpPr>
        <p:spPr>
          <a:xfrm>
            <a:off x="8167732" y="1"/>
            <a:ext cx="16216268" cy="12733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6574468-9380-B7A9-4A38-40482C7A89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7AACF2D-FDC6-7816-95F4-059E72C34E7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17742E6-4E08-27A8-B5DA-35A13B30846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17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D611333-9110-3538-9D28-7C198628606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2CCD7E8-2BED-9D2E-3FEC-BB74A122C32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1BCE9-5E78-E9BB-D68E-89FEED0F1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F7BC019B-C451-6380-4816-F7298CA7E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73C5B31-1031-D84D-D632-8AD383473EE7}"/>
              </a:ext>
            </a:extLst>
          </p:cNvPr>
          <p:cNvSpPr txBox="1"/>
          <p:nvPr/>
        </p:nvSpPr>
        <p:spPr>
          <a:xfrm>
            <a:off x="666324" y="3688979"/>
            <a:ext cx="5146949" cy="22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sz="16600" dirty="0" err="1"/>
              <a:t>दौरे</a:t>
            </a:r>
            <a:endParaRPr lang="en-IN" sz="16600" dirty="0"/>
          </a:p>
        </p:txBody>
      </p:sp>
      <p:sp>
        <p:nvSpPr>
          <p:cNvPr id="2" name="Move the patient away from                  the contaminated area…">
            <a:extLst>
              <a:ext uri="{FF2B5EF4-FFF2-40B4-BE49-F238E27FC236}">
                <a16:creationId xmlns:a16="http://schemas.microsoft.com/office/drawing/2014/main" id="{58F6C833-F472-919B-7146-AA1C45917917}"/>
              </a:ext>
            </a:extLst>
          </p:cNvPr>
          <p:cNvSpPr txBox="1"/>
          <p:nvPr/>
        </p:nvSpPr>
        <p:spPr>
          <a:xfrm>
            <a:off x="9204279" y="4302223"/>
            <a:ext cx="13859345" cy="77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/>
              <a:t>कलोनीक </a:t>
            </a:r>
            <a:r>
              <a:rPr lang="en-US" dirty="0" err="1"/>
              <a:t>चरण</a:t>
            </a:r>
            <a:r>
              <a:rPr lang="en-US" dirty="0"/>
              <a:t> :  </a:t>
            </a:r>
          </a:p>
          <a:p>
            <a:pPr marL="914400" indent="-914400" algn="l" defTabSz="1896340" rtl="0">
              <a:lnSpc>
                <a:spcPct val="150000"/>
              </a:lnSpc>
              <a:spcBef>
                <a:spcPts val="2000"/>
              </a:spcBef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रोगी को हिंसक रूप से ऐंठन होती है।</a:t>
            </a:r>
          </a:p>
          <a:p>
            <a:pPr marL="914400" indent="-914400" algn="l" defTabSz="1896340" rtl="0">
              <a:lnSpc>
                <a:spcPct val="150000"/>
              </a:lnSpc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मुंह से झाग या लार निकल सकती है, तथा नीलापन आ सकता है।</a:t>
            </a:r>
          </a:p>
        </p:txBody>
      </p:sp>
      <p:sp>
        <p:nvSpPr>
          <p:cNvPr id="225" name="Cont.">
            <a:extLst>
              <a:ext uri="{FF2B5EF4-FFF2-40B4-BE49-F238E27FC236}">
                <a16:creationId xmlns:a16="http://schemas.microsoft.com/office/drawing/2014/main" id="{436F36CB-CBA5-A664-13C7-72490D4BD9B9}"/>
              </a:ext>
            </a:extLst>
          </p:cNvPr>
          <p:cNvSpPr txBox="1"/>
          <p:nvPr/>
        </p:nvSpPr>
        <p:spPr>
          <a:xfrm>
            <a:off x="1168400" y="6693536"/>
            <a:ext cx="2047634" cy="83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rPr sz="4800" b="1" dirty="0"/>
              <a:t>जारी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824" y="1272793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06" y="-34941"/>
            <a:ext cx="3379694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3630706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505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1295</Words>
  <Application>Microsoft Office PowerPoint</Application>
  <PresentationFormat>Custom</PresentationFormat>
  <Paragraphs>228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Book Antiqua</vt:lpstr>
      <vt:lpstr>Calibri</vt:lpstr>
      <vt:lpstr>Open Sans</vt:lpstr>
      <vt:lpstr>Open Sans Semibold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TRG BR 1</cp:lastModifiedBy>
  <cp:revision>91</cp:revision>
  <dcterms:modified xsi:type="dcterms:W3CDTF">2025-12-19T11:49:35Z</dcterms:modified>
</cp:coreProperties>
</file>