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95" r:id="rId2"/>
    <p:sldId id="257" r:id="rId3"/>
    <p:sldId id="275" r:id="rId4"/>
    <p:sldId id="367" r:id="rId5"/>
    <p:sldId id="368" r:id="rId6"/>
    <p:sldId id="338" r:id="rId7"/>
    <p:sldId id="382" r:id="rId8"/>
    <p:sldId id="397" r:id="rId9"/>
    <p:sldId id="398" r:id="rId10"/>
    <p:sldId id="399" r:id="rId11"/>
    <p:sldId id="400" r:id="rId12"/>
    <p:sldId id="383" r:id="rId13"/>
    <p:sldId id="401" r:id="rId14"/>
    <p:sldId id="384" r:id="rId15"/>
    <p:sldId id="370" r:id="rId16"/>
    <p:sldId id="385" r:id="rId17"/>
    <p:sldId id="402" r:id="rId18"/>
    <p:sldId id="386" r:id="rId19"/>
    <p:sldId id="387" r:id="rId20"/>
    <p:sldId id="388" r:id="rId21"/>
    <p:sldId id="403" r:id="rId22"/>
    <p:sldId id="404" r:id="rId23"/>
    <p:sldId id="389" r:id="rId24"/>
    <p:sldId id="390" r:id="rId25"/>
    <p:sldId id="391" r:id="rId26"/>
    <p:sldId id="392" r:id="rId27"/>
    <p:sldId id="394" r:id="rId28"/>
    <p:sldId id="393" r:id="rId29"/>
    <p:sldId id="405" r:id="rId30"/>
    <p:sldId id="406" r:id="rId31"/>
    <p:sldId id="407" r:id="rId32"/>
    <p:sldId id="396"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35" d="100"/>
          <a:sy n="35" d="100"/>
        </p:scale>
        <p:origin x="654" y="6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3054435"/>
      </p:ext>
    </p:extLst>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3">
    <p:bg>
      <p:bgPr>
        <a:solidFill>
          <a:schemeClr val="bg1"/>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81220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A9E7F-ED96-1630-5F44-F7F1631848A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52137" y="38720"/>
            <a:ext cx="2231142"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5626698-A73A-12E1-1740-8A55985147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dirty="0"/>
              <a:t>CAPF | </a:t>
            </a:r>
            <a:r>
              <a:rPr dirty="0"/>
              <a:t>MFR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15</a:t>
            </a:r>
            <a:r>
              <a:rPr b="1" dirty="0"/>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16969100" y="12835531"/>
            <a:ext cx="3686352" cy="677269"/>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sp>
        <p:nvSpPr>
          <p:cNvPr id="78"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79" name="PPT 2 -"/>
          <p:cNvSpPr txBox="1"/>
          <p:nvPr/>
        </p:nvSpPr>
        <p:spPr>
          <a:xfrm>
            <a:off x="22010250" y="12813338"/>
            <a:ext cx="480298"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t>  -</a:t>
            </a:r>
          </a:p>
        </p:txBody>
      </p:sp>
      <p:sp>
        <p:nvSpPr>
          <p:cNvPr id="80"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algn="l" rtl="0"/>
            <a:endParaRPr/>
          </a:p>
        </p:txBody>
      </p:sp>
      <p:sp>
        <p:nvSpPr>
          <p:cNvPr id="81" name="Slide Numbe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a:t>
            </a:fld>
            <a:endParaRPr/>
          </a:p>
        </p:txBody>
      </p:sp>
      <p:sp>
        <p:nvSpPr>
          <p:cNvPr id="83" name="Shape"/>
          <p:cNvSpPr/>
          <p:nvPr/>
        </p:nvSpPr>
        <p:spPr>
          <a:xfrm>
            <a:off x="-103356" y="3880189"/>
            <a:ext cx="13772463" cy="4038515"/>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rgbClr val="E46C0A">
              <a:alpha val="90000"/>
            </a:srgbClr>
          </a:solidFill>
          <a:ln w="12700">
            <a:miter lim="400000"/>
          </a:ln>
        </p:spPr>
        <p:txBody>
          <a:bodyPr lIns="78283" tIns="78283" rIns="78283" bIns="78283"/>
          <a:lstStyle/>
          <a:p>
            <a:pPr algn="l" rtl="0"/>
            <a:endParaRPr/>
          </a:p>
        </p:txBody>
      </p:sp>
      <p:sp>
        <p:nvSpPr>
          <p:cNvPr id="84" name="LESSON 2…"/>
          <p:cNvSpPr txBox="1"/>
          <p:nvPr/>
        </p:nvSpPr>
        <p:spPr>
          <a:xfrm>
            <a:off x="1200259" y="4083124"/>
            <a:ext cx="9740888" cy="2718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algn="ctr" defTabSz="2438400" rtl="0">
              <a:lnSpc>
                <a:spcPct val="80000"/>
              </a:lnSpc>
              <a:defRPr sz="6400" b="1">
                <a:solidFill>
                  <a:srgbClr val="FFFFFF"/>
                </a:solidFill>
                <a:latin typeface="Open Sans"/>
                <a:ea typeface="Open Sans"/>
                <a:cs typeface="Open Sans"/>
                <a:sym typeface="Open Sans"/>
              </a:defRPr>
            </a:pPr>
            <a:r>
              <a:rPr lang="en-IN" dirty="0" err="1"/>
              <a:t>पाठ</a:t>
            </a:r>
            <a:r>
              <a:rPr lang="en-IN" dirty="0"/>
              <a:t> </a:t>
            </a:r>
            <a:r>
              <a:rPr lang="en-IN"/>
              <a:t>-15</a:t>
            </a:r>
            <a:endParaRPr lang="en-IN" dirty="0"/>
          </a:p>
          <a:p>
            <a:pPr defTabSz="2438400">
              <a:lnSpc>
                <a:spcPct val="90000"/>
              </a:lnSpc>
              <a:defRPr sz="5400" cap="all">
                <a:solidFill>
                  <a:srgbClr val="FFFFFF"/>
                </a:solidFill>
                <a:latin typeface="Open Sans"/>
                <a:ea typeface="Open Sans"/>
                <a:cs typeface="Open Sans"/>
                <a:sym typeface="Open Sans"/>
              </a:defRPr>
            </a:pPr>
            <a:r>
              <a:rPr lang="en-US" sz="6400" b="1" dirty="0">
                <a:solidFill>
                  <a:srgbClr val="FFFFFF"/>
                </a:solidFill>
                <a:latin typeface="Open Sans"/>
                <a:ea typeface="Open Sans"/>
                <a:cs typeface="Open Sans"/>
              </a:rPr>
              <a:t>हृदय </a:t>
            </a:r>
            <a:r>
              <a:rPr lang="en-US" sz="6400" b="1" dirty="0" err="1">
                <a:solidFill>
                  <a:srgbClr val="FFFFFF"/>
                </a:solidFill>
                <a:latin typeface="Open Sans"/>
                <a:ea typeface="Open Sans"/>
                <a:cs typeface="Open Sans"/>
              </a:rPr>
              <a:t>संबंधी</a:t>
            </a:r>
            <a:r>
              <a:rPr lang="en-US" sz="6400" b="1" dirty="0">
                <a:solidFill>
                  <a:srgbClr val="FFFFFF"/>
                </a:solidFill>
                <a:latin typeface="Open Sans"/>
                <a:ea typeface="Open Sans"/>
                <a:cs typeface="Open Sans"/>
              </a:rPr>
              <a:t> </a:t>
            </a:r>
            <a:r>
              <a:rPr lang="en-US" sz="6400" b="1" dirty="0" err="1">
                <a:solidFill>
                  <a:srgbClr val="FFFFFF"/>
                </a:solidFill>
                <a:latin typeface="Open Sans"/>
                <a:ea typeface="Open Sans"/>
                <a:cs typeface="Open Sans"/>
              </a:rPr>
              <a:t>आपात-स्थिति</a:t>
            </a:r>
            <a:r>
              <a:rPr lang="hi-IN" sz="6400" b="1" dirty="0">
                <a:solidFill>
                  <a:srgbClr val="FFFFFF"/>
                </a:solidFill>
                <a:latin typeface="Open Sans"/>
                <a:ea typeface="Open Sans"/>
                <a:cs typeface="Open Sans"/>
              </a:rPr>
              <a:t>यां</a:t>
            </a:r>
            <a:r>
              <a:rPr lang="en-US" sz="6400" b="1" dirty="0">
                <a:solidFill>
                  <a:srgbClr val="FFFFFF"/>
                </a:solidFill>
                <a:latin typeface="Open Sans"/>
                <a:ea typeface="Open Sans"/>
                <a:cs typeface="Open Sans"/>
              </a:rPr>
              <a:t> और पेट </a:t>
            </a:r>
            <a:r>
              <a:rPr lang="en-US" sz="6400" b="1" dirty="0" err="1">
                <a:solidFill>
                  <a:srgbClr val="FFFFFF"/>
                </a:solidFill>
                <a:latin typeface="Open Sans"/>
                <a:ea typeface="Open Sans"/>
                <a:cs typeface="Open Sans"/>
              </a:rPr>
              <a:t>संबंधी</a:t>
            </a:r>
            <a:r>
              <a:rPr lang="en-US" sz="6400" b="1" dirty="0">
                <a:solidFill>
                  <a:srgbClr val="FFFFFF"/>
                </a:solidFill>
                <a:latin typeface="Open Sans"/>
                <a:ea typeface="Open Sans"/>
                <a:cs typeface="Open Sans"/>
              </a:rPr>
              <a:t> </a:t>
            </a:r>
            <a:r>
              <a:rPr lang="hi-IN" sz="6400" b="1" dirty="0">
                <a:solidFill>
                  <a:srgbClr val="FFFFFF"/>
                </a:solidFill>
                <a:latin typeface="Open Sans"/>
                <a:ea typeface="Open Sans"/>
                <a:cs typeface="Open Sans"/>
              </a:rPr>
              <a:t>परेशानियां</a:t>
            </a:r>
            <a:endParaRPr lang="en-US" sz="6400" b="1" dirty="0">
              <a:solidFill>
                <a:srgbClr val="FFFFFF"/>
              </a:solidFill>
              <a:latin typeface="Open Sans"/>
              <a:ea typeface="Open Sans"/>
              <a:cs typeface="Open Sans"/>
            </a:endParaRPr>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pPr algn="l" rtl="0"/>
            <a:endParaRPr/>
          </a:p>
        </p:txBody>
      </p:sp>
      <p:pic>
        <p:nvPicPr>
          <p:cNvPr id="95" name="MFR-logo-02.png" descr="MFR-logo-02.png"/>
          <p:cNvPicPr>
            <a:picLocks noChangeAspect="1"/>
          </p:cNvPicPr>
          <p:nvPr/>
        </p:nvPicPr>
        <p:blipFill>
          <a:blip r:embed="rId3" cstate="print"/>
          <a:srcRect t="12599" b="19178"/>
          <a:stretch>
            <a:fillRect/>
          </a:stretch>
        </p:blipFill>
        <p:spPr>
          <a:xfrm>
            <a:off x="16316126" y="7112432"/>
            <a:ext cx="7102674" cy="3425646"/>
          </a:xfrm>
          <a:prstGeom prst="rect">
            <a:avLst/>
          </a:prstGeom>
          <a:ln w="12700">
            <a:miter lim="400000"/>
          </a:ln>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31337" y="354061"/>
            <a:ext cx="15387063" cy="9921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Arial Black" panose="020B0A04020102020204" pitchFamily="34" charset="0"/>
                <a:sym typeface="Arial"/>
              </a:rPr>
              <a:t>              मेडिकल फर्स्ट रिस्पॉन्डर</a:t>
            </a:r>
            <a:endParaRPr kumimoji="0" lang="en-IN" sz="4800" b="0" i="0" u="none" strike="noStrike" cap="none" spc="0" normalizeH="0" baseline="0" dirty="0">
              <a:ln>
                <a:noFill/>
              </a:ln>
              <a:solidFill>
                <a:srgbClr val="000000"/>
              </a:solidFill>
              <a:effectLst/>
              <a:uFillTx/>
              <a:latin typeface="Arial Black" panose="020B0A04020102020204" pitchFamily="34" charset="0"/>
              <a:sym typeface="Arial"/>
            </a:endParaRPr>
          </a:p>
        </p:txBody>
      </p:sp>
      <p:sp>
        <p:nvSpPr>
          <p:cNvPr id="8" name="PEER | CSSR | INDIA">
            <a:extLst>
              <a:ext uri="{FF2B5EF4-FFF2-40B4-BE49-F238E27FC236}">
                <a16:creationId xmlns:a16="http://schemas.microsoft.com/office/drawing/2014/main" id="{FEF0CCE6-B2AE-9EAB-6B3B-5FA5D2198DCB}"/>
              </a:ext>
            </a:extLst>
          </p:cNvPr>
          <p:cNvSpPr txBox="1"/>
          <p:nvPr/>
        </p:nvSpPr>
        <p:spPr>
          <a:xfrm>
            <a:off x="663350" y="1296065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endParaRPr dirty="0">
              <a:solidFill>
                <a:srgbClr val="FF0000"/>
              </a:solidFill>
            </a:endParaRP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4"/>
          <a:stretch>
            <a:fillRect/>
          </a:stretch>
        </p:blipFill>
        <p:spPr>
          <a:xfrm>
            <a:off x="14110486" y="3431176"/>
            <a:ext cx="8810455" cy="8810455"/>
          </a:xfrm>
          <a:prstGeom prst="rect">
            <a:avLst/>
          </a:prstGeom>
        </p:spPr>
      </p:pic>
      <p:pic>
        <p:nvPicPr>
          <p:cNvPr id="1000100002" name="ODT_ATTR_LBL_LOGO">
            <a:extLst>
              <a:ext uri="{FF2B5EF4-FFF2-40B4-BE49-F238E27FC236}">
                <a16:creationId xmlns:a16="http://schemas.microsoft.com/office/drawing/2014/main" id="{B066AC4A-9A1C-4C10-800A-DAF9F276438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pic>
        <p:nvPicPr>
          <p:cNvPr id="19" name="Picture 18">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9945021" y="12835531"/>
            <a:ext cx="3686352" cy="677269"/>
          </a:xfrm>
          <a:prstGeom prst="rect">
            <a:avLst/>
          </a:prstGeom>
        </p:spPr>
      </p:pic>
      <p:sp>
        <p:nvSpPr>
          <p:cNvPr id="20" name="Rectangle 19"/>
          <p:cNvSpPr/>
          <p:nvPr/>
        </p:nvSpPr>
        <p:spPr>
          <a:xfrm>
            <a:off x="191605" y="11542759"/>
            <a:ext cx="9638620" cy="1850733"/>
          </a:xfrm>
          <a:prstGeom prst="rect">
            <a:avLst/>
          </a:prstGeom>
          <a:solidFill>
            <a:schemeClr val="accent1"/>
          </a:solidFill>
          <a:ln>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latin typeface="Book Antiqua" panose="02040602050305030304" pitchFamily="18" charset="0"/>
              </a:rPr>
              <a:t>Vetted  BY :- </a:t>
            </a:r>
          </a:p>
          <a:p>
            <a:pPr algn="ctr">
              <a:defRPr/>
            </a:pPr>
            <a:r>
              <a:rPr lang="en-US" b="1" dirty="0">
                <a:solidFill>
                  <a:srgbClr val="002060"/>
                </a:solidFill>
                <a:latin typeface="Book Antiqua" panose="02040602050305030304" pitchFamily="18" charset="0"/>
              </a:rPr>
              <a:t>INSP - SUSANT KUMAR SETHI</a:t>
            </a:r>
          </a:p>
          <a:p>
            <a:pPr algn="ctr">
              <a:defRPr/>
            </a:pPr>
            <a:r>
              <a:rPr lang="en-US" b="1" dirty="0">
                <a:solidFill>
                  <a:srgbClr val="002060"/>
                </a:solidFill>
                <a:latin typeface="Book Antiqua" panose="02040602050305030304" pitchFamily="18" charset="0"/>
              </a:rPr>
              <a:t> 5</a:t>
            </a:r>
            <a:r>
              <a:rPr lang="en-US" b="1" baseline="30000" dirty="0">
                <a:solidFill>
                  <a:srgbClr val="002060"/>
                </a:solidFill>
                <a:latin typeface="Book Antiqua" panose="02040602050305030304" pitchFamily="18" charset="0"/>
              </a:rPr>
              <a:t>TH</a:t>
            </a:r>
            <a:r>
              <a:rPr lang="en-US" b="1" dirty="0">
                <a:solidFill>
                  <a:srgbClr val="002060"/>
                </a:solidFill>
                <a:latin typeface="Book Antiqua" panose="02040602050305030304" pitchFamily="18" charset="0"/>
              </a:rPr>
              <a:t> BN NDRF</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B1F76-C616-2D3A-399C-26E9B0A7E8E6}"/>
            </a:ext>
          </a:extLst>
        </p:cNvPr>
        <p:cNvGrpSpPr/>
        <p:nvPr/>
      </p:nvGrpSpPr>
      <p:grpSpPr>
        <a:xfrm>
          <a:off x="0" y="0"/>
          <a:ext cx="0" cy="0"/>
          <a:chOff x="0" y="0"/>
          <a:chExt cx="0" cy="0"/>
        </a:xfrm>
      </p:grpSpPr>
      <p:sp>
        <p:nvSpPr>
          <p:cNvPr id="2" name="Poison">
            <a:extLst>
              <a:ext uri="{FF2B5EF4-FFF2-40B4-BE49-F238E27FC236}">
                <a16:creationId xmlns:a16="http://schemas.microsoft.com/office/drawing/2014/main" id="{46117763-FE6B-3402-9984-2BBC12B9F9EA}"/>
              </a:ext>
            </a:extLst>
          </p:cNvPr>
          <p:cNvSpPr txBox="1"/>
          <p:nvPr/>
        </p:nvSpPr>
        <p:spPr>
          <a:xfrm>
            <a:off x="0" y="3704624"/>
            <a:ext cx="8495340" cy="3408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US" sz="6600" dirty="0" err="1"/>
              <a:t>मायोकार्डियल</a:t>
            </a:r>
            <a:r>
              <a:rPr lang="en-US" sz="6600" dirty="0"/>
              <a:t> </a:t>
            </a:r>
            <a:r>
              <a:rPr lang="en-US" sz="6600" dirty="0" err="1"/>
              <a:t>इन्फार्क्शन</a:t>
            </a:r>
            <a:r>
              <a:rPr lang="en-US" sz="6600" dirty="0"/>
              <a:t> </a:t>
            </a:r>
          </a:p>
          <a:p>
            <a:pPr rtl="0"/>
            <a:r>
              <a:rPr lang="en-US" sz="6600" dirty="0" err="1"/>
              <a:t>के</a:t>
            </a:r>
            <a:r>
              <a:rPr lang="en-US" sz="6600" dirty="0"/>
              <a:t> लिए </a:t>
            </a:r>
            <a:r>
              <a:rPr lang="en-US" sz="6600" dirty="0" err="1"/>
              <a:t>अस्पताल</a:t>
            </a:r>
            <a:r>
              <a:rPr lang="en-US" sz="6600" dirty="0"/>
              <a:t> </a:t>
            </a:r>
            <a:r>
              <a:rPr lang="en-US" sz="6600" dirty="0" err="1"/>
              <a:t>पूर्व</a:t>
            </a:r>
            <a:r>
              <a:rPr lang="en-US" sz="6600" dirty="0"/>
              <a:t> </a:t>
            </a:r>
            <a:r>
              <a:rPr lang="en-US" sz="6600" dirty="0" err="1"/>
              <a:t>उपचार</a:t>
            </a:r>
            <a:br>
              <a:rPr lang="en-US" sz="6600" dirty="0"/>
            </a:br>
            <a:endParaRPr lang="en-IN" sz="6600" dirty="0"/>
          </a:p>
        </p:txBody>
      </p:sp>
      <p:sp>
        <p:nvSpPr>
          <p:cNvPr id="3" name="Any substance that can impair or cause death of cell structure or function.">
            <a:extLst>
              <a:ext uri="{FF2B5EF4-FFF2-40B4-BE49-F238E27FC236}">
                <a16:creationId xmlns:a16="http://schemas.microsoft.com/office/drawing/2014/main" id="{F372CFEF-19ED-C299-30CB-5F6FA87475B8}"/>
              </a:ext>
            </a:extLst>
          </p:cNvPr>
          <p:cNvSpPr txBox="1"/>
          <p:nvPr/>
        </p:nvSpPr>
        <p:spPr>
          <a:xfrm>
            <a:off x="9164124" y="2587024"/>
            <a:ext cx="13988484" cy="80709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lvl1pPr>
          </a:lstStyle>
          <a:p>
            <a:pPr marL="857250" indent="-85725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सार्वभौमिक सावधानी बरतें और घटनास्थल को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सुरक्षित</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रखें</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1"/>
                </a:solidFill>
              </a:rPr>
              <a:t>।</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857250" indent="-85725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रोगी को सभी गतिविधियाँ बंद करने का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निर्देश</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दें</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1"/>
                </a:solidFill>
              </a:rPr>
              <a:t>।</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857250" indent="-85725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dirty="0">
                <a:solidFill>
                  <a:schemeClr val="tx1"/>
                </a:solidFill>
                <a:latin typeface="Open Sans" panose="020B0606030504020204" pitchFamily="34" charset="0"/>
                <a:ea typeface="Open Sans" panose="020B0606030504020204" pitchFamily="34" charset="0"/>
                <a:cs typeface="Open Sans" panose="020B0606030504020204" pitchFamily="34" charset="0"/>
              </a:rPr>
              <a:t>सचेत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रोगी</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को</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आरामदायक</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स्थिति में रखें, आमतौर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पर</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अर्ध</a:t>
            </a:r>
            <a:r>
              <a:rPr lang="hi-IN" dirty="0">
                <a:solidFill>
                  <a:schemeClr val="tx1"/>
                </a:solidFill>
                <a:latin typeface="Open Sans" panose="020B0606030504020204" pitchFamily="34" charset="0"/>
                <a:ea typeface="Open Sans" panose="020B0606030504020204" pitchFamily="34" charset="0"/>
                <a:cs typeface="Open Sans" panose="020B0606030504020204" pitchFamily="34" charset="0"/>
              </a:rPr>
              <a:t> लेटा</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i-IN" dirty="0">
                <a:solidFill>
                  <a:schemeClr val="tx1"/>
                </a:solidFill>
                <a:latin typeface="Open Sans" panose="020B0606030504020204" pitchFamily="34" charset="0"/>
                <a:ea typeface="Open Sans" panose="020B0606030504020204" pitchFamily="34" charset="0"/>
                <a:cs typeface="Open Sans" panose="020B0606030504020204" pitchFamily="34" charset="0"/>
              </a:rPr>
              <a:t>हुआ</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i-IN" dirty="0">
                <a:solidFill>
                  <a:schemeClr val="tx1"/>
                </a:solidFill>
                <a:latin typeface="Open Sans" panose="020B0606030504020204" pitchFamily="34" charset="0"/>
                <a:ea typeface="Open Sans" panose="020B0606030504020204" pitchFamily="34" charset="0"/>
                <a:cs typeface="Open Sans" panose="020B0606030504020204" pitchFamily="34" charset="0"/>
              </a:rPr>
              <a:t>या बैठाकर </a:t>
            </a:r>
            <a:r>
              <a:rPr lang="en-US" dirty="0">
                <a:solidFill>
                  <a:schemeClr val="tx1"/>
                </a:solidFill>
              </a:rPr>
              <a:t>।</a:t>
            </a: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857250" indent="-85725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वायुमार्ग</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खुला</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बनाए</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रखें</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1"/>
                </a:solidFill>
              </a:rPr>
              <a:t>।</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320000" y="12813337"/>
            <a:ext cx="3686352" cy="6772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38013220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BDA59-80E5-6105-336F-76279E0781E2}"/>
            </a:ext>
          </a:extLst>
        </p:cNvPr>
        <p:cNvGrpSpPr/>
        <p:nvPr/>
      </p:nvGrpSpPr>
      <p:grpSpPr>
        <a:xfrm>
          <a:off x="0" y="0"/>
          <a:ext cx="0" cy="0"/>
          <a:chOff x="0" y="0"/>
          <a:chExt cx="0" cy="0"/>
        </a:xfrm>
      </p:grpSpPr>
      <p:sp>
        <p:nvSpPr>
          <p:cNvPr id="2" name="Poison">
            <a:extLst>
              <a:ext uri="{FF2B5EF4-FFF2-40B4-BE49-F238E27FC236}">
                <a16:creationId xmlns:a16="http://schemas.microsoft.com/office/drawing/2014/main" id="{9BEC1B8C-568B-746B-D2E9-3E3819EE15D9}"/>
              </a:ext>
            </a:extLst>
          </p:cNvPr>
          <p:cNvSpPr txBox="1"/>
          <p:nvPr/>
        </p:nvSpPr>
        <p:spPr>
          <a:xfrm>
            <a:off x="203200" y="4111024"/>
            <a:ext cx="8190540" cy="2414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just"/>
            <a:r>
              <a:rPr lang="en-US" sz="6000" dirty="0" err="1"/>
              <a:t>मायोकार्डियल</a:t>
            </a:r>
            <a:r>
              <a:rPr lang="en-US" sz="6000" dirty="0"/>
              <a:t> </a:t>
            </a:r>
            <a:r>
              <a:rPr lang="en-US" sz="6000" dirty="0" err="1"/>
              <a:t>इन्फार्क्शन</a:t>
            </a:r>
            <a:r>
              <a:rPr lang="en-US" sz="6000" dirty="0"/>
              <a:t> </a:t>
            </a:r>
          </a:p>
          <a:p>
            <a:pPr algn="just"/>
            <a:r>
              <a:rPr lang="en-US" sz="6000" dirty="0" err="1"/>
              <a:t>के</a:t>
            </a:r>
            <a:r>
              <a:rPr lang="en-US" sz="6000" dirty="0"/>
              <a:t> </a:t>
            </a:r>
            <a:r>
              <a:rPr lang="en-US" sz="6000" dirty="0" err="1"/>
              <a:t>लिए</a:t>
            </a:r>
            <a:r>
              <a:rPr lang="en-US" sz="6000" dirty="0"/>
              <a:t> </a:t>
            </a:r>
            <a:r>
              <a:rPr lang="en-US" sz="6000" dirty="0" err="1"/>
              <a:t>अस्पताल</a:t>
            </a:r>
            <a:r>
              <a:rPr lang="en-US" sz="6000" dirty="0"/>
              <a:t> </a:t>
            </a:r>
            <a:r>
              <a:rPr lang="en-US" sz="6000" dirty="0" err="1"/>
              <a:t>पूर्व</a:t>
            </a:r>
            <a:r>
              <a:rPr lang="en-US" sz="6000" dirty="0"/>
              <a:t> </a:t>
            </a:r>
            <a:r>
              <a:rPr lang="en-US" sz="6000" dirty="0" err="1"/>
              <a:t>उपचार</a:t>
            </a:r>
            <a:endParaRPr lang="en-IN" sz="6000" dirty="0"/>
          </a:p>
        </p:txBody>
      </p:sp>
      <p:sp>
        <p:nvSpPr>
          <p:cNvPr id="3" name="Any substance that can impair or cause death of cell structure or function.">
            <a:extLst>
              <a:ext uri="{FF2B5EF4-FFF2-40B4-BE49-F238E27FC236}">
                <a16:creationId xmlns:a16="http://schemas.microsoft.com/office/drawing/2014/main" id="{DD0F2916-AD12-9B4C-142C-7B1F3D5E82A8}"/>
              </a:ext>
            </a:extLst>
          </p:cNvPr>
          <p:cNvSpPr txBox="1"/>
          <p:nvPr/>
        </p:nvSpPr>
        <p:spPr>
          <a:xfrm>
            <a:off x="9164124" y="2587024"/>
            <a:ext cx="14330876" cy="9223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lvl1pPr>
          </a:lstStyle>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स्थानीय प्रोटोकॉल के अनुसार ऑक्सीजन का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प्रबंध</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करें</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1"/>
                </a:solidFill>
              </a:rPr>
              <a:t>।</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प्रतिबंधात्मक कपड़ों को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ढीला</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करें</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1"/>
                </a:solidFill>
              </a:rPr>
              <a:t>।</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शरीर का तापमान यथासंभव सामान्य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बनाए</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रखें</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1"/>
                </a:solidFill>
              </a:rPr>
              <a:t>।</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रोगी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को</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आराम</a:t>
            </a:r>
            <a:r>
              <a:rPr lang="hi-IN" dirty="0">
                <a:solidFill>
                  <a:schemeClr val="tx1"/>
                </a:solidFill>
                <a:latin typeface="Open Sans" panose="020B0606030504020204" pitchFamily="34" charset="0"/>
                <a:ea typeface="Open Sans" panose="020B0606030504020204" pitchFamily="34" charset="0"/>
                <a:cs typeface="Open Sans" panose="020B0606030504020204" pitchFamily="34" charset="0"/>
              </a:rPr>
              <a:t> दें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एवं</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आश्वस्त</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करें</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1"/>
                </a:solidFill>
              </a:rPr>
              <a:t>।</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रोगी के महत्वपूर्ण संकेतों की निगरानी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जारी</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रखें</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1"/>
                </a:solidFill>
              </a:rPr>
              <a:t>।</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269200" y="12813338"/>
            <a:ext cx="3686352" cy="6772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375570524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D4543-5A9C-8BE1-2182-6578C86E4E01}"/>
            </a:ext>
          </a:extLst>
        </p:cNvPr>
        <p:cNvGrpSpPr/>
        <p:nvPr/>
      </p:nvGrpSpPr>
      <p:grpSpPr>
        <a:xfrm>
          <a:off x="0" y="0"/>
          <a:ext cx="0" cy="0"/>
          <a:chOff x="0" y="0"/>
          <a:chExt cx="0" cy="0"/>
        </a:xfrm>
      </p:grpSpPr>
      <p:sp>
        <p:nvSpPr>
          <p:cNvPr id="2" name="Poison">
            <a:extLst>
              <a:ext uri="{FF2B5EF4-FFF2-40B4-BE49-F238E27FC236}">
                <a16:creationId xmlns:a16="http://schemas.microsoft.com/office/drawing/2014/main" id="{372D3CF3-2042-5D03-3981-A7335113F279}"/>
              </a:ext>
            </a:extLst>
          </p:cNvPr>
          <p:cNvSpPr txBox="1"/>
          <p:nvPr/>
        </p:nvSpPr>
        <p:spPr>
          <a:xfrm>
            <a:off x="234740" y="3677656"/>
            <a:ext cx="7113118" cy="1947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r>
              <a:rPr lang="en-IN" dirty="0"/>
              <a:t>एंजाइना पेक्टोरिस</a:t>
            </a:r>
          </a:p>
        </p:txBody>
      </p:sp>
      <p:sp>
        <p:nvSpPr>
          <p:cNvPr id="3" name="Any substance that can impair or cause death of cell structure or function.">
            <a:extLst>
              <a:ext uri="{FF2B5EF4-FFF2-40B4-BE49-F238E27FC236}">
                <a16:creationId xmlns:a16="http://schemas.microsoft.com/office/drawing/2014/main" id="{BF6C6432-EE4A-214F-9181-60FA8B62F62E}"/>
              </a:ext>
            </a:extLst>
          </p:cNvPr>
          <p:cNvSpPr txBox="1"/>
          <p:nvPr/>
        </p:nvSpPr>
        <p:spPr>
          <a:xfrm>
            <a:off x="1077423" y="5061857"/>
            <a:ext cx="5715264" cy="1126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lvl1pPr>
          </a:lstStyle>
          <a:p>
            <a:pPr algn="l" rtl="0"/>
            <a:r>
              <a:rPr lang="en-IN" dirty="0">
                <a:solidFill>
                  <a:schemeClr val="tx1"/>
                </a:solidFill>
              </a:rPr>
              <a:t>छाती में दर्द</a:t>
            </a:r>
          </a:p>
        </p:txBody>
      </p:sp>
      <p:sp>
        <p:nvSpPr>
          <p:cNvPr id="4" name="Rectangle 3">
            <a:extLst>
              <a:ext uri="{FF2B5EF4-FFF2-40B4-BE49-F238E27FC236}">
                <a16:creationId xmlns:a16="http://schemas.microsoft.com/office/drawing/2014/main" id="{9A68D4D3-A5E4-9F25-239F-29E5E7BF85A1}"/>
              </a:ext>
            </a:extLst>
          </p:cNvPr>
          <p:cNvSpPr txBox="1">
            <a:spLocks noChangeArrowheads="1"/>
          </p:cNvSpPr>
          <p:nvPr/>
        </p:nvSpPr>
        <p:spPr>
          <a:xfrm>
            <a:off x="7903029" y="1069672"/>
            <a:ext cx="14783063" cy="9111343"/>
          </a:xfrm>
          <a:prstGeom prst="rect">
            <a:avLst/>
          </a:prstGeom>
        </p:spPr>
        <p:txBody>
          <a:bodyPr/>
          <a:lst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marL="457200" indent="-457200" algn="just" rtl="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परिभाषा: सीने में दर्द</a:t>
            </a:r>
          </a:p>
          <a:p>
            <a:pPr marL="457200" indent="-457200" algn="just" rtl="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यह स्थिति हृदय की मांसपेशी (मायोकार्डियम) में ऑक्सीजन की आपूर्ति कम होने का परिणाम है, यह रोगग्रस्त या संकुचित धमनियों के कारण हो सकती है जो रक्त प्रवाह को कम करती हैं।</a:t>
            </a:r>
          </a:p>
          <a:p>
            <a:pPr marL="457200" indent="-457200" algn="just" rtl="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एनजाइना अक्सर परिश्रम या तनाव के कारण होता है, और शायद ही कभी 3-5 मिनट से अधिक समय तक रहता है</a:t>
            </a:r>
          </a:p>
        </p:txBody>
      </p:sp>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6" name="Picture 5">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697648" y="12813337"/>
            <a:ext cx="3686352" cy="67726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88331693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6191C-02CB-0B09-3F7C-0AE813F68C39}"/>
            </a:ext>
          </a:extLst>
        </p:cNvPr>
        <p:cNvGrpSpPr/>
        <p:nvPr/>
      </p:nvGrpSpPr>
      <p:grpSpPr>
        <a:xfrm>
          <a:off x="0" y="0"/>
          <a:ext cx="0" cy="0"/>
          <a:chOff x="0" y="0"/>
          <a:chExt cx="0" cy="0"/>
        </a:xfrm>
      </p:grpSpPr>
      <p:sp>
        <p:nvSpPr>
          <p:cNvPr id="2" name="Poison">
            <a:extLst>
              <a:ext uri="{FF2B5EF4-FFF2-40B4-BE49-F238E27FC236}">
                <a16:creationId xmlns:a16="http://schemas.microsoft.com/office/drawing/2014/main" id="{3E87EE69-B66C-32B5-5918-66F0A019A8A3}"/>
              </a:ext>
            </a:extLst>
          </p:cNvPr>
          <p:cNvSpPr txBox="1"/>
          <p:nvPr/>
        </p:nvSpPr>
        <p:spPr>
          <a:xfrm>
            <a:off x="378496" y="3340059"/>
            <a:ext cx="7113118" cy="19476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r>
              <a:rPr lang="en-IN" dirty="0"/>
              <a:t>संकेत एवं लक्षण:-</a:t>
            </a:r>
          </a:p>
        </p:txBody>
      </p:sp>
      <p:sp>
        <p:nvSpPr>
          <p:cNvPr id="3" name="Any substance that can impair or cause death of cell structure or function.">
            <a:extLst>
              <a:ext uri="{FF2B5EF4-FFF2-40B4-BE49-F238E27FC236}">
                <a16:creationId xmlns:a16="http://schemas.microsoft.com/office/drawing/2014/main" id="{5999C235-F731-D90E-6F9B-9D40C3F593B8}"/>
              </a:ext>
            </a:extLst>
          </p:cNvPr>
          <p:cNvSpPr txBox="1"/>
          <p:nvPr/>
        </p:nvSpPr>
        <p:spPr>
          <a:xfrm>
            <a:off x="1077423" y="5061857"/>
            <a:ext cx="5715264" cy="1126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lvl1pPr>
          </a:lstStyle>
          <a:p>
            <a:pPr algn="l" rtl="0"/>
            <a:r>
              <a:rPr lang="en-IN" dirty="0">
                <a:solidFill>
                  <a:schemeClr val="tx1"/>
                </a:solidFill>
              </a:rPr>
              <a:t>छाती में दर्द</a:t>
            </a:r>
          </a:p>
        </p:txBody>
      </p:sp>
      <p:sp>
        <p:nvSpPr>
          <p:cNvPr id="4" name="Rectangle 3">
            <a:extLst>
              <a:ext uri="{FF2B5EF4-FFF2-40B4-BE49-F238E27FC236}">
                <a16:creationId xmlns:a16="http://schemas.microsoft.com/office/drawing/2014/main" id="{1D7A4C23-0648-2DA9-1662-28DFE398CDEF}"/>
              </a:ext>
            </a:extLst>
          </p:cNvPr>
          <p:cNvSpPr txBox="1">
            <a:spLocks noChangeArrowheads="1"/>
          </p:cNvSpPr>
          <p:nvPr/>
        </p:nvSpPr>
        <p:spPr>
          <a:xfrm>
            <a:off x="7903029" y="1069672"/>
            <a:ext cx="14783063" cy="9111343"/>
          </a:xfrm>
          <a:prstGeom prst="rect">
            <a:avLst/>
          </a:prstGeom>
        </p:spPr>
        <p:txBody>
          <a:bodyPr/>
          <a:lst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marL="457200" indent="-457200" algn="l" rtl="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छाती में दर्द</a:t>
            </a:r>
          </a:p>
          <a:p>
            <a:pPr marL="457200" indent="-457200" algn="l" rtl="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सांस लेने में कठिनाई</a:t>
            </a:r>
          </a:p>
          <a:p>
            <a:pPr marL="457200" indent="-457200" algn="l" rtl="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अत्यधिक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पसीना</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आना</a:t>
            </a:r>
            <a:endParaRPr lang="hi-IN"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rtl="0" hangingPunct="1">
              <a:lnSpc>
                <a:spcPct val="150000"/>
              </a:lnSpc>
              <a:buFont typeface="Arial" panose="020B0604020202020204" pitchFamily="34" charset="0"/>
              <a:buChar char="•"/>
            </a:pPr>
            <a:r>
              <a:rPr lang="hi-IN"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चक्कर आना या सिर हल्का होना </a:t>
            </a:r>
            <a:endPar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rtl="0" hangingPunct="1">
              <a:lnSpc>
                <a:spcPct val="150000"/>
              </a:lnSpc>
              <a:buFont typeface="Arial" panose="020B0604020202020204" pitchFamily="34" charset="0"/>
              <a:buChar char="•"/>
            </a:pPr>
            <a:r>
              <a:rPr lang="hi-IN"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दिल में धमक के साथ दर्द या दर्द </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की</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अनुभूति</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457200" indent="-457200" algn="l" rtl="0" hangingPunct="1">
              <a:lnSpc>
                <a:spcPct val="150000"/>
              </a:lnSpc>
              <a:buFont typeface="Arial" panose="020B0604020202020204" pitchFamily="34" charset="0"/>
              <a:buChar char="•"/>
            </a:pPr>
            <a:r>
              <a:rPr lang="hi-IN"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जी मिचलाना या </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उल्टी</a:t>
            </a:r>
          </a:p>
          <a:p>
            <a:pPr marL="457200" indent="-457200" algn="l" rtl="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पीली, ठंडी और नम त्वचा</a:t>
            </a:r>
          </a:p>
        </p:txBody>
      </p:sp>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6" name="Picture 5">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9913600" y="12813337"/>
            <a:ext cx="3686352" cy="67726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407337952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26CD-4BFD-E719-1F9C-5FECB6EAE7EC}"/>
            </a:ext>
          </a:extLst>
        </p:cNvPr>
        <p:cNvGrpSpPr/>
        <p:nvPr/>
      </p:nvGrpSpPr>
      <p:grpSpPr>
        <a:xfrm>
          <a:off x="0" y="0"/>
          <a:ext cx="0" cy="0"/>
          <a:chOff x="0" y="0"/>
          <a:chExt cx="0" cy="0"/>
        </a:xfrm>
      </p:grpSpPr>
      <p:sp>
        <p:nvSpPr>
          <p:cNvPr id="2" name="Poison">
            <a:extLst>
              <a:ext uri="{FF2B5EF4-FFF2-40B4-BE49-F238E27FC236}">
                <a16:creationId xmlns:a16="http://schemas.microsoft.com/office/drawing/2014/main" id="{ECF079DC-6167-E323-2B62-856374B391B2}"/>
              </a:ext>
            </a:extLst>
          </p:cNvPr>
          <p:cNvSpPr txBox="1"/>
          <p:nvPr/>
        </p:nvSpPr>
        <p:spPr>
          <a:xfrm>
            <a:off x="674010" y="4846130"/>
            <a:ext cx="7113118" cy="19792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कंजेस्टिव हार्ट फेल्योर </a:t>
            </a:r>
            <a:endParaRPr lang="en-GB" dirty="0"/>
          </a:p>
        </p:txBody>
      </p:sp>
      <p:sp>
        <p:nvSpPr>
          <p:cNvPr id="3" name="Any substance that can impair or cause death of cell structure or function.">
            <a:extLst>
              <a:ext uri="{FF2B5EF4-FFF2-40B4-BE49-F238E27FC236}">
                <a16:creationId xmlns:a16="http://schemas.microsoft.com/office/drawing/2014/main" id="{26E4507A-6EC3-EA30-813A-C8C195324421}"/>
              </a:ext>
            </a:extLst>
          </p:cNvPr>
          <p:cNvSpPr txBox="1"/>
          <p:nvPr/>
        </p:nvSpPr>
        <p:spPr>
          <a:xfrm>
            <a:off x="9669796" y="4846130"/>
            <a:ext cx="13274901" cy="4405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1896340">
              <a:lnSpc>
                <a:spcPct val="110000"/>
              </a:lnSpc>
              <a:spcBef>
                <a:spcPts val="1000"/>
              </a:spcBef>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lvl1pPr>
          </a:lstStyle>
          <a:p>
            <a:pPr algn="just" rtl="0">
              <a:lnSpc>
                <a:spcPct val="150000"/>
              </a:lnSpc>
            </a:pPr>
            <a:r>
              <a:rPr lang="en-US" dirty="0">
                <a:solidFill>
                  <a:schemeClr val="tx1"/>
                </a:solidFill>
              </a:rPr>
              <a:t>हृदय की अपर्याप्त पम्पिंग के कारण फेफड़ों और/या अन्य अंगों में अत्यधिक तरल पदार्थ जमा होने की स्थिति।</a:t>
            </a:r>
          </a:p>
        </p:txBody>
      </p:sp>
      <p:pic>
        <p:nvPicPr>
          <p:cNvPr id="4" name="Picture 3">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193000" y="12813338"/>
            <a:ext cx="3686352" cy="6772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187104234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isoning">
            <a:extLst>
              <a:ext uri="{FF2B5EF4-FFF2-40B4-BE49-F238E27FC236}">
                <a16:creationId xmlns:a16="http://schemas.microsoft.com/office/drawing/2014/main" id="{478F04A7-6FF9-ADC7-E32D-C060FD8C93B7}"/>
              </a:ext>
            </a:extLst>
          </p:cNvPr>
          <p:cNvSpPr txBox="1"/>
          <p:nvPr/>
        </p:nvSpPr>
        <p:spPr>
          <a:xfrm>
            <a:off x="977783" y="3818680"/>
            <a:ext cx="7449138" cy="21731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hi-IN" dirty="0"/>
              <a:t>कंजेस्टिव हार्ट फेल्योर </a:t>
            </a:r>
            <a:endParaRPr lang="en-GB" dirty="0"/>
          </a:p>
        </p:txBody>
      </p:sp>
      <p:sp>
        <p:nvSpPr>
          <p:cNvPr id="3" name="Nausea and/or vomiting…">
            <a:extLst>
              <a:ext uri="{FF2B5EF4-FFF2-40B4-BE49-F238E27FC236}">
                <a16:creationId xmlns:a16="http://schemas.microsoft.com/office/drawing/2014/main" id="{0E95A16B-8235-75A3-0D91-9C2CFE5F022E}"/>
              </a:ext>
            </a:extLst>
          </p:cNvPr>
          <p:cNvSpPr txBox="1"/>
          <p:nvPr/>
        </p:nvSpPr>
        <p:spPr>
          <a:xfrm>
            <a:off x="10721595" y="6825343"/>
            <a:ext cx="12893864" cy="5851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सांस लेने में तकलीफ, जो सीधे लेटने से और भी बदतर हो जाती है</a:t>
            </a:r>
          </a:p>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तेज़ हृदय गति</a:t>
            </a:r>
          </a:p>
          <a:p>
            <a:pPr marL="609600" indent="-609600" defTabSz="189634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err="1"/>
              <a:t>चिंता</a:t>
            </a:r>
            <a:endParaRPr lang="en-US" dirty="0"/>
          </a:p>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श्वसन दर में वृद्धि</a:t>
            </a:r>
          </a:p>
        </p:txBody>
      </p:sp>
      <p:sp>
        <p:nvSpPr>
          <p:cNvPr id="4" name="General signs and symptoms">
            <a:extLst>
              <a:ext uri="{FF2B5EF4-FFF2-40B4-BE49-F238E27FC236}">
                <a16:creationId xmlns:a16="http://schemas.microsoft.com/office/drawing/2014/main" id="{19596091-B8DD-FFBD-086D-7543A7181010}"/>
              </a:ext>
            </a:extLst>
          </p:cNvPr>
          <p:cNvSpPr txBox="1"/>
          <p:nvPr/>
        </p:nvSpPr>
        <p:spPr>
          <a:xfrm>
            <a:off x="1077422" y="6275562"/>
            <a:ext cx="6512399" cy="927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defTabSz="1896340">
              <a:spcBef>
                <a:spcPts val="2000"/>
              </a:spcBef>
              <a:tabLst>
                <a:tab pos="2286000" algn="l"/>
                <a:tab pos="3644900" algn="l"/>
                <a:tab pos="5029200" algn="l"/>
                <a:tab pos="6388100" algn="l"/>
              </a:tabLst>
              <a:defRPr sz="5000">
                <a:latin typeface="Open Sans Semibold"/>
                <a:ea typeface="Open Sans Semibold"/>
                <a:cs typeface="Open Sans Semibold"/>
                <a:sym typeface="Open Sans Semibold"/>
              </a:defRPr>
            </a:lvl1pPr>
          </a:lstStyle>
          <a:p>
            <a:pPr algn="l" rtl="0"/>
            <a:r>
              <a:rPr lang="en-IN" dirty="0"/>
              <a:t>संकेत और लक्षण</a:t>
            </a:r>
          </a:p>
        </p:txBody>
      </p:sp>
      <p:sp>
        <p:nvSpPr>
          <p:cNvPr id="5" name="Line">
            <a:extLst>
              <a:ext uri="{FF2B5EF4-FFF2-40B4-BE49-F238E27FC236}">
                <a16:creationId xmlns:a16="http://schemas.microsoft.com/office/drawing/2014/main" id="{537BF6AB-BDF4-CAEA-8127-EBC06C3068E0}"/>
              </a:ext>
            </a:extLst>
          </p:cNvPr>
          <p:cNvSpPr/>
          <p:nvPr/>
        </p:nvSpPr>
        <p:spPr>
          <a:xfrm>
            <a:off x="10718338" y="6227284"/>
            <a:ext cx="12900379" cy="1"/>
          </a:xfrm>
          <a:prstGeom prst="line">
            <a:avLst/>
          </a:prstGeom>
          <a:ln w="25400">
            <a:solidFill>
              <a:srgbClr val="881920"/>
            </a:solidFill>
          </a:ln>
        </p:spPr>
        <p:txBody>
          <a:bodyPr lIns="78283" tIns="78283" rIns="78283" bIns="78283"/>
          <a:lstStyle/>
          <a:p>
            <a:pPr algn="l" rtl="0"/>
            <a:endParaRPr/>
          </a:p>
        </p:txBody>
      </p:sp>
      <p:pic>
        <p:nvPicPr>
          <p:cNvPr id="6" name="Picture 5">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7" name="Picture 6">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697648" y="12936727"/>
            <a:ext cx="3686352" cy="6772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274425349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EE4DE-9B45-6B81-472C-7909DD3DEE65}"/>
            </a:ext>
          </a:extLst>
        </p:cNvPr>
        <p:cNvGrpSpPr/>
        <p:nvPr/>
      </p:nvGrpSpPr>
      <p:grpSpPr>
        <a:xfrm>
          <a:off x="0" y="0"/>
          <a:ext cx="0" cy="0"/>
          <a:chOff x="0" y="0"/>
          <a:chExt cx="0" cy="0"/>
        </a:xfrm>
      </p:grpSpPr>
      <p:sp>
        <p:nvSpPr>
          <p:cNvPr id="2" name="Poisoning">
            <a:extLst>
              <a:ext uri="{FF2B5EF4-FFF2-40B4-BE49-F238E27FC236}">
                <a16:creationId xmlns:a16="http://schemas.microsoft.com/office/drawing/2014/main" id="{CA1D5CCF-ABFA-C9A6-F49D-5CAFE350440B}"/>
              </a:ext>
            </a:extLst>
          </p:cNvPr>
          <p:cNvSpPr txBox="1"/>
          <p:nvPr/>
        </p:nvSpPr>
        <p:spPr>
          <a:xfrm>
            <a:off x="1077422" y="2421680"/>
            <a:ext cx="7449138" cy="2152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hi-IN" dirty="0"/>
              <a:t>कंजेस्टिव हार्ट फेल्योर </a:t>
            </a:r>
            <a:endParaRPr lang="en-GB" dirty="0"/>
          </a:p>
        </p:txBody>
      </p:sp>
      <p:sp>
        <p:nvSpPr>
          <p:cNvPr id="4" name="General signs and symptoms">
            <a:extLst>
              <a:ext uri="{FF2B5EF4-FFF2-40B4-BE49-F238E27FC236}">
                <a16:creationId xmlns:a16="http://schemas.microsoft.com/office/drawing/2014/main" id="{68AEBC83-2C2F-D441-1DBE-CC18798DD719}"/>
              </a:ext>
            </a:extLst>
          </p:cNvPr>
          <p:cNvSpPr txBox="1"/>
          <p:nvPr/>
        </p:nvSpPr>
        <p:spPr>
          <a:xfrm>
            <a:off x="1077422" y="4574167"/>
            <a:ext cx="6512399" cy="9275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defTabSz="1896340">
              <a:spcBef>
                <a:spcPts val="2000"/>
              </a:spcBef>
              <a:tabLst>
                <a:tab pos="2286000" algn="l"/>
                <a:tab pos="3644900" algn="l"/>
                <a:tab pos="5029200" algn="l"/>
                <a:tab pos="6388100" algn="l"/>
              </a:tabLst>
              <a:defRPr sz="5000">
                <a:latin typeface="Open Sans Semibold"/>
                <a:ea typeface="Open Sans Semibold"/>
                <a:cs typeface="Open Sans Semibold"/>
                <a:sym typeface="Open Sans Semibold"/>
              </a:defRPr>
            </a:lvl1pPr>
          </a:lstStyle>
          <a:p>
            <a:pPr algn="l" rtl="0"/>
            <a:r>
              <a:rPr lang="en-IN" dirty="0"/>
              <a:t>संकेत और लक्षण</a:t>
            </a:r>
          </a:p>
        </p:txBody>
      </p:sp>
      <p:sp>
        <p:nvSpPr>
          <p:cNvPr id="5" name="Line">
            <a:extLst>
              <a:ext uri="{FF2B5EF4-FFF2-40B4-BE49-F238E27FC236}">
                <a16:creationId xmlns:a16="http://schemas.microsoft.com/office/drawing/2014/main" id="{BCF81456-AAA9-A098-247E-7BF18C0C3BDE}"/>
              </a:ext>
            </a:extLst>
          </p:cNvPr>
          <p:cNvSpPr/>
          <p:nvPr/>
        </p:nvSpPr>
        <p:spPr>
          <a:xfrm>
            <a:off x="10718338" y="6227284"/>
            <a:ext cx="12900379" cy="1"/>
          </a:xfrm>
          <a:prstGeom prst="line">
            <a:avLst/>
          </a:prstGeom>
          <a:ln w="25400">
            <a:solidFill>
              <a:srgbClr val="881920"/>
            </a:solidFill>
          </a:ln>
        </p:spPr>
        <p:txBody>
          <a:bodyPr lIns="78283" tIns="78283" rIns="78283" bIns="78283"/>
          <a:lstStyle/>
          <a:p>
            <a:pPr algn="l" rtl="0"/>
            <a:endParaRPr/>
          </a:p>
        </p:txBody>
      </p:sp>
      <p:sp>
        <p:nvSpPr>
          <p:cNvPr id="7" name="Normal to high blood pressure…">
            <a:extLst>
              <a:ext uri="{FF2B5EF4-FFF2-40B4-BE49-F238E27FC236}">
                <a16:creationId xmlns:a16="http://schemas.microsoft.com/office/drawing/2014/main" id="{983A7986-3D36-BF08-39AE-E7E3EE65829C}"/>
              </a:ext>
            </a:extLst>
          </p:cNvPr>
          <p:cNvSpPr txBox="1"/>
          <p:nvPr/>
        </p:nvSpPr>
        <p:spPr>
          <a:xfrm>
            <a:off x="10718338" y="6858000"/>
            <a:ext cx="12803811" cy="50209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dirty="0"/>
              <a:t>सामान्य से उच्च रक्तचाप</a:t>
            </a:r>
          </a:p>
          <a:p>
            <a:pPr marL="609600" indent="-609600" defTabSz="189634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hi-IN" sz="5400" dirty="0">
                <a:sym typeface="Open Sans"/>
              </a:rPr>
              <a:t>जुगुलर वेन</a:t>
            </a:r>
            <a:r>
              <a:rPr dirty="0"/>
              <a:t> </a:t>
            </a:r>
            <a:r>
              <a:rPr lang="hi-IN" sz="5400" dirty="0">
                <a:sym typeface="Open Sans"/>
              </a:rPr>
              <a:t>में</a:t>
            </a:r>
            <a:r>
              <a:rPr dirty="0"/>
              <a:t> </a:t>
            </a:r>
            <a:r>
              <a:rPr dirty="0" err="1"/>
              <a:t>फैलाव</a:t>
            </a:r>
            <a:r>
              <a:rPr lang="en-GB" dirty="0"/>
              <a:t> </a:t>
            </a:r>
            <a:r>
              <a:rPr lang="hi-IN" sz="5400" dirty="0">
                <a:sym typeface="Open Sans"/>
              </a:rPr>
              <a:t>या सूजन</a:t>
            </a:r>
            <a:endParaRPr dirty="0"/>
          </a:p>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dirty="0"/>
              <a:t>सूजे हुए टखने</a:t>
            </a:r>
          </a:p>
          <a:p>
            <a:pPr marL="609600" indent="-609600" defTabSz="189634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hi-IN" sz="5400" dirty="0">
                <a:sym typeface="Open Sans"/>
              </a:rPr>
              <a:t>सायनोसिस</a:t>
            </a:r>
            <a:r>
              <a:rPr lang="en-GB" sz="5400" dirty="0">
                <a:sym typeface="Open Sans"/>
              </a:rPr>
              <a:t> </a:t>
            </a:r>
            <a:r>
              <a:rPr lang="hi-IN" sz="5400" dirty="0">
                <a:sym typeface="Open Sans"/>
              </a:rPr>
              <a:t>या </a:t>
            </a:r>
            <a:r>
              <a:rPr dirty="0" err="1"/>
              <a:t>नीलिमा</a:t>
            </a:r>
            <a:endParaRPr dirty="0"/>
          </a:p>
        </p:txBody>
      </p:sp>
      <p:sp>
        <p:nvSpPr>
          <p:cNvPr id="8" name="Cont.">
            <a:extLst>
              <a:ext uri="{FF2B5EF4-FFF2-40B4-BE49-F238E27FC236}">
                <a16:creationId xmlns:a16="http://schemas.microsoft.com/office/drawing/2014/main" id="{3A5DAB08-7AA9-A171-89AE-4D6B9150D9C1}"/>
              </a:ext>
            </a:extLst>
          </p:cNvPr>
          <p:cNvSpPr txBox="1"/>
          <p:nvPr/>
        </p:nvSpPr>
        <p:spPr>
          <a:xfrm>
            <a:off x="10718338" y="5433196"/>
            <a:ext cx="2047634" cy="778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90000"/>
              </a:lnSpc>
              <a:defRPr cap="all">
                <a:solidFill>
                  <a:srgbClr val="C00000"/>
                </a:solidFill>
                <a:latin typeface="Open Sans Light"/>
                <a:ea typeface="Open Sans Light"/>
                <a:cs typeface="Open Sans Light"/>
                <a:sym typeface="Open Sans Light"/>
              </a:defRPr>
            </a:lvl1pPr>
          </a:lstStyle>
          <a:p>
            <a:pPr algn="l" rtl="0"/>
            <a:r>
              <a:rPr dirty="0"/>
              <a:t>जारी</a:t>
            </a:r>
          </a:p>
        </p:txBody>
      </p:sp>
      <p:pic>
        <p:nvPicPr>
          <p:cNvPr id="9" name="Picture 8">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10" name="Picture 9">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9932365" y="12813338"/>
            <a:ext cx="3686352" cy="67726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28582735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51EE6-0A32-1E51-06FD-725D0F53B3AC}"/>
            </a:ext>
          </a:extLst>
        </p:cNvPr>
        <p:cNvGrpSpPr/>
        <p:nvPr/>
      </p:nvGrpSpPr>
      <p:grpSpPr>
        <a:xfrm>
          <a:off x="0" y="0"/>
          <a:ext cx="0" cy="0"/>
          <a:chOff x="0" y="0"/>
          <a:chExt cx="0" cy="0"/>
        </a:xfrm>
      </p:grpSpPr>
      <p:sp>
        <p:nvSpPr>
          <p:cNvPr id="2" name="Poison">
            <a:extLst>
              <a:ext uri="{FF2B5EF4-FFF2-40B4-BE49-F238E27FC236}">
                <a16:creationId xmlns:a16="http://schemas.microsoft.com/office/drawing/2014/main" id="{536534DA-72E5-4C12-D875-70C4092D8A8F}"/>
              </a:ext>
            </a:extLst>
          </p:cNvPr>
          <p:cNvSpPr txBox="1"/>
          <p:nvPr/>
        </p:nvSpPr>
        <p:spPr>
          <a:xfrm>
            <a:off x="438410" y="3730024"/>
            <a:ext cx="5047990" cy="1947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r>
              <a:rPr lang="en-IN" dirty="0"/>
              <a:t>अस्पताल पूर्व उपचार</a:t>
            </a:r>
          </a:p>
        </p:txBody>
      </p:sp>
      <p:sp>
        <p:nvSpPr>
          <p:cNvPr id="3" name="Any substance that can impair or cause death of cell structure or function.">
            <a:extLst>
              <a:ext uri="{FF2B5EF4-FFF2-40B4-BE49-F238E27FC236}">
                <a16:creationId xmlns:a16="http://schemas.microsoft.com/office/drawing/2014/main" id="{8313BD49-C5C1-F553-2EC2-0157D709AD45}"/>
              </a:ext>
            </a:extLst>
          </p:cNvPr>
          <p:cNvSpPr txBox="1"/>
          <p:nvPr/>
        </p:nvSpPr>
        <p:spPr>
          <a:xfrm>
            <a:off x="438410" y="6165305"/>
            <a:ext cx="4641590" cy="11859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lvl1pPr>
          </a:lstStyle>
          <a:p>
            <a:pPr algn="l" rtl="0"/>
            <a:r>
              <a:rPr lang="en-IN" dirty="0">
                <a:solidFill>
                  <a:schemeClr val="tx1"/>
                </a:solidFill>
              </a:rPr>
              <a:t>छाती में दर्द</a:t>
            </a:r>
          </a:p>
        </p:txBody>
      </p:sp>
      <p:sp>
        <p:nvSpPr>
          <p:cNvPr id="4" name="Rectangle 3">
            <a:extLst>
              <a:ext uri="{FF2B5EF4-FFF2-40B4-BE49-F238E27FC236}">
                <a16:creationId xmlns:a16="http://schemas.microsoft.com/office/drawing/2014/main" id="{FC13C381-FA5D-8A3A-EACC-9B7248279F24}"/>
              </a:ext>
            </a:extLst>
          </p:cNvPr>
          <p:cNvSpPr txBox="1">
            <a:spLocks noChangeArrowheads="1"/>
          </p:cNvSpPr>
          <p:nvPr/>
        </p:nvSpPr>
        <p:spPr>
          <a:xfrm>
            <a:off x="5288280" y="506185"/>
            <a:ext cx="15910559" cy="9111343"/>
          </a:xfrm>
          <a:prstGeom prst="rect">
            <a:avLst/>
          </a:prstGeom>
        </p:spPr>
        <p:txBody>
          <a:bodyPr/>
          <a:lst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marL="457200" indent="-45720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सार्वभौमिक सावधानियों का प्रयोग करें और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घटनास्थल</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hangingPunct="1">
              <a:lnSpc>
                <a:spcPct val="150000"/>
              </a:lnSpc>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को</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सुरक्षित</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रखें</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457200" indent="-457200" algn="l" rtl="0" hangingPunct="1">
              <a:lnSpc>
                <a:spcPct val="150000"/>
              </a:lnSpc>
              <a:buFont typeface="Arial" panose="020B0604020202020204" pitchFamily="34" charset="0"/>
              <a:buChar char="•"/>
            </a:pP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वायुमार्ग</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खुला रखें और श्वास पर नज़र रखें। ज़रूरत पड़ने पर कृत्रिम श्वसन प्रदान करें।</a:t>
            </a:r>
          </a:p>
          <a:p>
            <a:pPr marL="457200" indent="-457200" algn="l" rtl="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प्रतिक्रिया देने वाले रोगी को आरामदायक स्थिति में लिटाएं, सामान्यतः सीधा बैठाएं।</a:t>
            </a:r>
          </a:p>
          <a:p>
            <a:pPr marL="457200" indent="-45720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स्थानीय प्रोटोकॉल के अनुसार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ऑक्सीजन</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दें</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457200" indent="-457200" algn="l" rtl="0" hangingPunct="1">
              <a:buFont typeface="Arial" panose="020B0604020202020204" pitchFamily="34" charset="0"/>
              <a:buChar char="•"/>
            </a:pP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रोगी</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की निरंतर निगरानी करें और भावनात्मक समर्थन प्रदान करें</a:t>
            </a:r>
          </a:p>
          <a:p>
            <a:pPr marL="457200" indent="-45720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रोगी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को</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यथाशीघ्र</a:t>
            </a:r>
            <a:r>
              <a:rPr lang="hi-IN"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अस्पताल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ले</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जाएं</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457200" indent="-457200" algn="l" rtl="0" hangingPunct="1">
              <a:lnSpc>
                <a:spcPct val="150000"/>
              </a:lnSpc>
              <a:buFont typeface="Arial" panose="020B0604020202020204" pitchFamily="34" charset="0"/>
              <a:buChar char="•"/>
            </a:pPr>
            <a:endPar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6" name="Picture 5">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447000" y="12813338"/>
            <a:ext cx="3686352" cy="6772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98839" y="-34941"/>
            <a:ext cx="3211438" cy="255954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303563015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CC59D-9123-1AB4-5A40-B460C4364533}"/>
            </a:ext>
          </a:extLst>
        </p:cNvPr>
        <p:cNvGrpSpPr/>
        <p:nvPr/>
      </p:nvGrpSpPr>
      <p:grpSpPr>
        <a:xfrm>
          <a:off x="0" y="0"/>
          <a:ext cx="0" cy="0"/>
          <a:chOff x="0" y="0"/>
          <a:chExt cx="0" cy="0"/>
        </a:xfrm>
      </p:grpSpPr>
      <p:sp>
        <p:nvSpPr>
          <p:cNvPr id="2" name="Poison">
            <a:extLst>
              <a:ext uri="{FF2B5EF4-FFF2-40B4-BE49-F238E27FC236}">
                <a16:creationId xmlns:a16="http://schemas.microsoft.com/office/drawing/2014/main" id="{406F8C23-E81D-5456-C372-99C31FC9EB24}"/>
              </a:ext>
            </a:extLst>
          </p:cNvPr>
          <p:cNvSpPr txBox="1"/>
          <p:nvPr/>
        </p:nvSpPr>
        <p:spPr>
          <a:xfrm>
            <a:off x="859918" y="3630008"/>
            <a:ext cx="7731298" cy="1061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r>
              <a:rPr lang="en-IN" dirty="0"/>
              <a:t>उच्च रक्तचाप</a:t>
            </a:r>
          </a:p>
        </p:txBody>
      </p:sp>
      <p:sp>
        <p:nvSpPr>
          <p:cNvPr id="3" name="Any substance that can impair or cause death of cell structure or function.">
            <a:extLst>
              <a:ext uri="{FF2B5EF4-FFF2-40B4-BE49-F238E27FC236}">
                <a16:creationId xmlns:a16="http://schemas.microsoft.com/office/drawing/2014/main" id="{9CE4CFB6-D02E-874B-33FA-1BEDEA9E9D40}"/>
              </a:ext>
            </a:extLst>
          </p:cNvPr>
          <p:cNvSpPr txBox="1"/>
          <p:nvPr/>
        </p:nvSpPr>
        <p:spPr>
          <a:xfrm>
            <a:off x="7644384" y="6858000"/>
            <a:ext cx="13862305" cy="35148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lvl1pPr>
          </a:lstStyle>
          <a:p>
            <a:r>
              <a:rPr lang="en-US" dirty="0">
                <a:solidFill>
                  <a:schemeClr val="tx1"/>
                </a:solidFill>
              </a:rPr>
              <a:t>रक्तचाप जो लगातार सामान्य मान से ऊपर </a:t>
            </a:r>
            <a:r>
              <a:rPr lang="en-US" dirty="0" err="1">
                <a:solidFill>
                  <a:schemeClr val="tx1"/>
                </a:solidFill>
              </a:rPr>
              <a:t>रहता</a:t>
            </a:r>
            <a:r>
              <a:rPr lang="en-US" dirty="0">
                <a:solidFill>
                  <a:schemeClr val="tx1"/>
                </a:solidFill>
              </a:rPr>
              <a:t> </a:t>
            </a:r>
            <a:r>
              <a:rPr lang="en-US" dirty="0" err="1">
                <a:solidFill>
                  <a:schemeClr val="tx1"/>
                </a:solidFill>
              </a:rPr>
              <a:t>है</a:t>
            </a:r>
            <a:r>
              <a:rPr lang="en-US" alt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lgn="l" rtl="0"/>
            <a:endParaRPr lang="en-US" dirty="0"/>
          </a:p>
        </p:txBody>
      </p:sp>
      <p:pic>
        <p:nvPicPr>
          <p:cNvPr id="4" name="Picture 3">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447000" y="12813337"/>
            <a:ext cx="3686352" cy="6772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96737525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24348-C8FE-EAE6-9B5C-C0B4166C072F}"/>
            </a:ext>
          </a:extLst>
        </p:cNvPr>
        <p:cNvGrpSpPr/>
        <p:nvPr/>
      </p:nvGrpSpPr>
      <p:grpSpPr>
        <a:xfrm>
          <a:off x="0" y="0"/>
          <a:ext cx="0" cy="0"/>
          <a:chOff x="0" y="0"/>
          <a:chExt cx="0" cy="0"/>
        </a:xfrm>
      </p:grpSpPr>
      <p:sp>
        <p:nvSpPr>
          <p:cNvPr id="2" name="Poisoning">
            <a:extLst>
              <a:ext uri="{FF2B5EF4-FFF2-40B4-BE49-F238E27FC236}">
                <a16:creationId xmlns:a16="http://schemas.microsoft.com/office/drawing/2014/main" id="{33D8505C-4B79-5EB5-3D3B-CDC5929F4A75}"/>
              </a:ext>
            </a:extLst>
          </p:cNvPr>
          <p:cNvSpPr txBox="1"/>
          <p:nvPr/>
        </p:nvSpPr>
        <p:spPr>
          <a:xfrm>
            <a:off x="1016000" y="3418876"/>
            <a:ext cx="7449138" cy="11552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pPr algn="l" rtl="0"/>
            <a:r>
              <a:rPr lang="en-IN" dirty="0"/>
              <a:t>उच्च रक्तचाप</a:t>
            </a:r>
          </a:p>
        </p:txBody>
      </p:sp>
      <p:sp>
        <p:nvSpPr>
          <p:cNvPr id="3" name="Nausea and/or vomiting…">
            <a:extLst>
              <a:ext uri="{FF2B5EF4-FFF2-40B4-BE49-F238E27FC236}">
                <a16:creationId xmlns:a16="http://schemas.microsoft.com/office/drawing/2014/main" id="{D8C3D0F4-166B-945E-F2D9-98155C7301D0}"/>
              </a:ext>
            </a:extLst>
          </p:cNvPr>
          <p:cNvSpPr txBox="1"/>
          <p:nvPr/>
        </p:nvSpPr>
        <p:spPr>
          <a:xfrm>
            <a:off x="10721595" y="6825343"/>
            <a:ext cx="12893864" cy="50209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सिरदर्द</a:t>
            </a:r>
          </a:p>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बीमारी का एहसास</a:t>
            </a:r>
          </a:p>
          <a:p>
            <a:pPr marL="609600" indent="-609600" defTabSz="1896340">
              <a:spcBef>
                <a:spcPts val="4000"/>
              </a:spcBef>
              <a:buSzPct val="100000"/>
              <a:buFontTx/>
              <a:buChar char="•"/>
              <a:tabLst>
                <a:tab pos="2286000" algn="l"/>
                <a:tab pos="3644900" algn="l"/>
                <a:tab pos="5029200" algn="l"/>
                <a:tab pos="6388100" algn="l"/>
              </a:tabLst>
              <a:defRPr sz="5400">
                <a:latin typeface="Open Sans"/>
                <a:ea typeface="Open Sans"/>
                <a:cs typeface="Open Sans"/>
                <a:sym typeface="Open Sans"/>
              </a:defRPr>
            </a:pPr>
            <a:r>
              <a:rPr lang="en-US" dirty="0" err="1">
                <a:solidFill>
                  <a:schemeClr val="tx1"/>
                </a:solidFill>
              </a:rPr>
              <a:t>अत्यधिक</a:t>
            </a:r>
            <a:r>
              <a:rPr lang="en-US" dirty="0">
                <a:solidFill>
                  <a:schemeClr val="tx1"/>
                </a:solidFill>
              </a:rPr>
              <a:t> </a:t>
            </a:r>
            <a:r>
              <a:rPr lang="en-US" dirty="0" err="1"/>
              <a:t>चिंता</a:t>
            </a:r>
            <a:endParaRPr lang="en-US" dirty="0"/>
          </a:p>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err="1"/>
              <a:t>कान</a:t>
            </a:r>
            <a:r>
              <a:rPr lang="en-US" dirty="0"/>
              <a:t> बजना</a:t>
            </a:r>
          </a:p>
        </p:txBody>
      </p:sp>
      <p:sp>
        <p:nvSpPr>
          <p:cNvPr id="4" name="General signs and symptoms">
            <a:extLst>
              <a:ext uri="{FF2B5EF4-FFF2-40B4-BE49-F238E27FC236}">
                <a16:creationId xmlns:a16="http://schemas.microsoft.com/office/drawing/2014/main" id="{30D159F4-4224-C58F-AB62-2B4022B67007}"/>
              </a:ext>
            </a:extLst>
          </p:cNvPr>
          <p:cNvSpPr txBox="1"/>
          <p:nvPr/>
        </p:nvSpPr>
        <p:spPr>
          <a:xfrm>
            <a:off x="1077422" y="4574167"/>
            <a:ext cx="6512399" cy="9275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defTabSz="1896340">
              <a:spcBef>
                <a:spcPts val="2000"/>
              </a:spcBef>
              <a:tabLst>
                <a:tab pos="2286000" algn="l"/>
                <a:tab pos="3644900" algn="l"/>
                <a:tab pos="5029200" algn="l"/>
                <a:tab pos="6388100" algn="l"/>
              </a:tabLst>
              <a:defRPr sz="5000">
                <a:latin typeface="Open Sans Semibold"/>
                <a:ea typeface="Open Sans Semibold"/>
                <a:cs typeface="Open Sans Semibold"/>
                <a:sym typeface="Open Sans Semibold"/>
              </a:defRPr>
            </a:lvl1pPr>
          </a:lstStyle>
          <a:p>
            <a:pPr algn="l" rtl="0"/>
            <a:r>
              <a:rPr lang="en-IN" dirty="0"/>
              <a:t>संकेत और लक्षण</a:t>
            </a:r>
          </a:p>
        </p:txBody>
      </p:sp>
      <p:sp>
        <p:nvSpPr>
          <p:cNvPr id="5" name="Line">
            <a:extLst>
              <a:ext uri="{FF2B5EF4-FFF2-40B4-BE49-F238E27FC236}">
                <a16:creationId xmlns:a16="http://schemas.microsoft.com/office/drawing/2014/main" id="{EDCA37D2-A4AA-2EF0-64BD-6A1D98D77022}"/>
              </a:ext>
            </a:extLst>
          </p:cNvPr>
          <p:cNvSpPr/>
          <p:nvPr/>
        </p:nvSpPr>
        <p:spPr>
          <a:xfrm>
            <a:off x="10718338" y="6227284"/>
            <a:ext cx="12900379" cy="1"/>
          </a:xfrm>
          <a:prstGeom prst="line">
            <a:avLst/>
          </a:prstGeom>
          <a:ln w="25400">
            <a:solidFill>
              <a:srgbClr val="881920"/>
            </a:solidFill>
          </a:ln>
        </p:spPr>
        <p:txBody>
          <a:bodyPr lIns="78283" tIns="78283" rIns="78283" bIns="78283"/>
          <a:lstStyle/>
          <a:p>
            <a:pPr algn="l" rtl="0"/>
            <a:endParaRPr/>
          </a:p>
        </p:txBody>
      </p:sp>
      <p:pic>
        <p:nvPicPr>
          <p:cNvPr id="6" name="Picture 5">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7" name="Picture 6">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193000" y="12918145"/>
            <a:ext cx="3686352" cy="56200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40365881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01692" y="334455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lnSpc>
                <a:spcPct val="150000"/>
              </a:lnSpc>
            </a:pPr>
            <a:r>
              <a:rPr lang="en-US" sz="4800" dirty="0"/>
              <a:t>इस पाठ को पूरा करने पर </a:t>
            </a:r>
            <a:r>
              <a:rPr lang="en-US" sz="4800" dirty="0" err="1"/>
              <a:t>आप</a:t>
            </a:r>
            <a:r>
              <a:rPr lang="en-US" sz="4800" dirty="0"/>
              <a:t> निम्न कार्य  में सक्षम होंगे:</a:t>
            </a:r>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5351166" cy="14011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algn="l" rtl="0"/>
            <a:r>
              <a:rPr dirty="0"/>
              <a:t>उद्देश्य</a:t>
            </a:r>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t>2</a:t>
            </a:fld>
            <a:endParaRPr/>
          </a:p>
        </p:txBody>
      </p:sp>
      <p:grpSp>
        <p:nvGrpSpPr>
          <p:cNvPr id="3" name="Group">
            <a:extLst>
              <a:ext uri="{FF2B5EF4-FFF2-40B4-BE49-F238E27FC236}">
                <a16:creationId xmlns:a16="http://schemas.microsoft.com/office/drawing/2014/main" id="{8B29F151-C2FD-2760-8D02-12B45828F2B8}"/>
              </a:ext>
            </a:extLst>
          </p:cNvPr>
          <p:cNvGrpSpPr/>
          <p:nvPr/>
        </p:nvGrpSpPr>
        <p:grpSpPr>
          <a:xfrm>
            <a:off x="9908161" y="4185774"/>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rPr dirty="0"/>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10039063" y="6381841"/>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2</a:t>
              </a:r>
            </a:p>
          </p:txBody>
        </p:sp>
      </p:grpSp>
      <p:sp>
        <p:nvSpPr>
          <p:cNvPr id="2" name="List the signs and symptoms of poisoning, and steps for pre-hospital treatment.…">
            <a:extLst>
              <a:ext uri="{FF2B5EF4-FFF2-40B4-BE49-F238E27FC236}">
                <a16:creationId xmlns:a16="http://schemas.microsoft.com/office/drawing/2014/main" id="{5130EE20-E2B8-B2B2-8A0C-4453AF45E443}"/>
              </a:ext>
            </a:extLst>
          </p:cNvPr>
          <p:cNvSpPr txBox="1"/>
          <p:nvPr/>
        </p:nvSpPr>
        <p:spPr>
          <a:xfrm>
            <a:off x="11389166" y="4381138"/>
            <a:ext cx="12068230" cy="6323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चिकित्सा आपातकाल को </a:t>
            </a:r>
            <a:r>
              <a:rPr lang="en-US" dirty="0" err="1"/>
              <a:t>परिभाषित</a:t>
            </a:r>
            <a:r>
              <a:rPr lang="en-US" dirty="0"/>
              <a:t> </a:t>
            </a:r>
            <a:r>
              <a:rPr lang="hi-IN" dirty="0"/>
              <a:t>करने में  </a:t>
            </a:r>
            <a:r>
              <a:rPr lang="en-US" dirty="0"/>
              <a:t>।</a:t>
            </a:r>
          </a:p>
          <a:p>
            <a:pPr lvl="1" indent="0" algn="l" defTabSz="1896340" rtl="0">
              <a:spcBef>
                <a:spcPts val="1000"/>
              </a:spcBef>
              <a:tabLst>
                <a:tab pos="2286000" algn="l"/>
                <a:tab pos="3644900" algn="l"/>
                <a:tab pos="5029200" algn="l"/>
                <a:tab pos="6388100" algn="l"/>
              </a:tabLst>
              <a:defRPr sz="4800">
                <a:latin typeface="Open Sans"/>
                <a:ea typeface="Open Sans"/>
                <a:cs typeface="Open Sans"/>
                <a:sym typeface="Open Sans"/>
              </a:defRPr>
            </a:pPr>
            <a:endParaRPr lang="en-US" dirty="0"/>
          </a:p>
          <a:p>
            <a:pPr lvl="1" indent="0" algn="just" defTabSz="1896340">
              <a:lnSpc>
                <a:spcPct val="150000"/>
              </a:lnSpc>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मायोकार्डियल इन्फार्क्शन को </a:t>
            </a:r>
            <a:r>
              <a:rPr lang="en-US" dirty="0" err="1"/>
              <a:t>परिभाषित</a:t>
            </a:r>
            <a:r>
              <a:rPr lang="en-US" dirty="0"/>
              <a:t> </a:t>
            </a:r>
            <a:r>
              <a:rPr lang="hi-IN" dirty="0"/>
              <a:t>करना</a:t>
            </a:r>
            <a:r>
              <a:rPr lang="en-US" dirty="0"/>
              <a:t>, नौ संकेत </a:t>
            </a:r>
            <a:r>
              <a:rPr lang="en-US" dirty="0" err="1"/>
              <a:t>और</a:t>
            </a:r>
            <a:r>
              <a:rPr lang="en-US" dirty="0"/>
              <a:t> </a:t>
            </a:r>
            <a:r>
              <a:rPr lang="hi-IN" sz="4800" dirty="0">
                <a:sym typeface="Open Sans"/>
              </a:rPr>
              <a:t>लक्षणो</a:t>
            </a:r>
            <a:r>
              <a:rPr lang="en-US" dirty="0"/>
              <a:t> </a:t>
            </a:r>
            <a:r>
              <a:rPr lang="en-US" dirty="0" err="1"/>
              <a:t>को</a:t>
            </a:r>
            <a:r>
              <a:rPr lang="en-US" dirty="0"/>
              <a:t> </a:t>
            </a:r>
            <a:r>
              <a:rPr lang="en-US" dirty="0" err="1"/>
              <a:t>सूचीबद्ध</a:t>
            </a:r>
            <a:r>
              <a:rPr lang="en-US" dirty="0"/>
              <a:t> </a:t>
            </a:r>
            <a:r>
              <a:rPr lang="hi-IN" dirty="0"/>
              <a:t>करना</a:t>
            </a:r>
            <a:r>
              <a:rPr lang="en-US" dirty="0"/>
              <a:t> तथा अस्पताल-पूर्व उपचार के आठ चरणों को </a:t>
            </a:r>
            <a:r>
              <a:rPr lang="en-US" dirty="0" err="1"/>
              <a:t>सूचीबद्ध</a:t>
            </a:r>
            <a:r>
              <a:rPr lang="en-US" dirty="0"/>
              <a:t> </a:t>
            </a:r>
            <a:r>
              <a:rPr lang="hi-IN" dirty="0"/>
              <a:t>करने में </a:t>
            </a:r>
            <a:r>
              <a:rPr lang="en-US" dirty="0"/>
              <a:t>।</a:t>
            </a:r>
          </a:p>
        </p:txBody>
      </p:sp>
      <p:pic>
        <p:nvPicPr>
          <p:cNvPr id="12" name="Picture 11">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66800" y="12813338"/>
            <a:ext cx="3686352" cy="677269"/>
          </a:xfrm>
          <a:prstGeom prst="rect">
            <a:avLst/>
          </a:prstGeom>
        </p:spPr>
      </p:pic>
      <p:pic>
        <p:nvPicPr>
          <p:cNvPr id="13" name="Picture 12">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119756" y="12909655"/>
            <a:ext cx="3686352" cy="677269"/>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D8805-B079-353E-5E5F-ED94B492BEC1}"/>
            </a:ext>
          </a:extLst>
        </p:cNvPr>
        <p:cNvGrpSpPr/>
        <p:nvPr/>
      </p:nvGrpSpPr>
      <p:grpSpPr>
        <a:xfrm>
          <a:off x="0" y="0"/>
          <a:ext cx="0" cy="0"/>
          <a:chOff x="0" y="0"/>
          <a:chExt cx="0" cy="0"/>
        </a:xfrm>
      </p:grpSpPr>
      <p:sp>
        <p:nvSpPr>
          <p:cNvPr id="2" name="Poisoning">
            <a:extLst>
              <a:ext uri="{FF2B5EF4-FFF2-40B4-BE49-F238E27FC236}">
                <a16:creationId xmlns:a16="http://schemas.microsoft.com/office/drawing/2014/main" id="{8199A322-2A8F-92B4-5DD4-DD76A0EB9DE0}"/>
              </a:ext>
            </a:extLst>
          </p:cNvPr>
          <p:cNvSpPr txBox="1"/>
          <p:nvPr/>
        </p:nvSpPr>
        <p:spPr>
          <a:xfrm>
            <a:off x="609052" y="3418876"/>
            <a:ext cx="7449138" cy="1155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pPr algn="l" rtl="0"/>
            <a:r>
              <a:rPr lang="en-IN" dirty="0"/>
              <a:t>उच्च रक्तचाप</a:t>
            </a:r>
          </a:p>
        </p:txBody>
      </p:sp>
      <p:sp>
        <p:nvSpPr>
          <p:cNvPr id="4" name="General signs and symptoms">
            <a:extLst>
              <a:ext uri="{FF2B5EF4-FFF2-40B4-BE49-F238E27FC236}">
                <a16:creationId xmlns:a16="http://schemas.microsoft.com/office/drawing/2014/main" id="{DC1CD4BB-2B4D-DB58-30D1-65C3E7E99095}"/>
              </a:ext>
            </a:extLst>
          </p:cNvPr>
          <p:cNvSpPr txBox="1"/>
          <p:nvPr/>
        </p:nvSpPr>
        <p:spPr>
          <a:xfrm>
            <a:off x="1077422" y="4574167"/>
            <a:ext cx="6512399" cy="927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defTabSz="1896340">
              <a:spcBef>
                <a:spcPts val="2000"/>
              </a:spcBef>
              <a:tabLst>
                <a:tab pos="2286000" algn="l"/>
                <a:tab pos="3644900" algn="l"/>
                <a:tab pos="5029200" algn="l"/>
                <a:tab pos="6388100" algn="l"/>
              </a:tabLst>
              <a:defRPr sz="5000">
                <a:latin typeface="Open Sans Semibold"/>
                <a:ea typeface="Open Sans Semibold"/>
                <a:cs typeface="Open Sans Semibold"/>
                <a:sym typeface="Open Sans Semibold"/>
              </a:defRPr>
            </a:lvl1pPr>
          </a:lstStyle>
          <a:p>
            <a:pPr algn="l" rtl="0"/>
            <a:r>
              <a:rPr lang="en-IN" dirty="0"/>
              <a:t>संकेत और लक्षण</a:t>
            </a:r>
          </a:p>
        </p:txBody>
      </p:sp>
      <p:sp>
        <p:nvSpPr>
          <p:cNvPr id="5" name="Line">
            <a:extLst>
              <a:ext uri="{FF2B5EF4-FFF2-40B4-BE49-F238E27FC236}">
                <a16:creationId xmlns:a16="http://schemas.microsoft.com/office/drawing/2014/main" id="{A69AF557-AC75-C0B7-22E2-6BE7C0F35088}"/>
              </a:ext>
            </a:extLst>
          </p:cNvPr>
          <p:cNvSpPr/>
          <p:nvPr/>
        </p:nvSpPr>
        <p:spPr>
          <a:xfrm>
            <a:off x="10718338" y="6227284"/>
            <a:ext cx="12900379" cy="1"/>
          </a:xfrm>
          <a:prstGeom prst="line">
            <a:avLst/>
          </a:prstGeom>
          <a:ln w="25400">
            <a:solidFill>
              <a:srgbClr val="881920"/>
            </a:solidFill>
          </a:ln>
        </p:spPr>
        <p:txBody>
          <a:bodyPr lIns="78283" tIns="78283" rIns="78283" bIns="78283"/>
          <a:lstStyle/>
          <a:p>
            <a:pPr algn="l" rtl="0"/>
            <a:endParaRPr/>
          </a:p>
        </p:txBody>
      </p:sp>
      <p:sp>
        <p:nvSpPr>
          <p:cNvPr id="7" name="Normal to high blood pressure…">
            <a:extLst>
              <a:ext uri="{FF2B5EF4-FFF2-40B4-BE49-F238E27FC236}">
                <a16:creationId xmlns:a16="http://schemas.microsoft.com/office/drawing/2014/main" id="{40FD9BAF-DB01-2122-5AE7-771E1DBBD866}"/>
              </a:ext>
            </a:extLst>
          </p:cNvPr>
          <p:cNvSpPr txBox="1"/>
          <p:nvPr/>
        </p:nvSpPr>
        <p:spPr>
          <a:xfrm>
            <a:off x="10718338" y="6858000"/>
            <a:ext cx="12803811" cy="5287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“तारे देखना”</a:t>
            </a:r>
          </a:p>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नकसीर</a:t>
            </a:r>
          </a:p>
          <a:p>
            <a:pPr marL="609600" indent="-609600" algn="l" defTabSz="1896340" rtl="0">
              <a:spcBef>
                <a:spcPts val="18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डायस्टोलिक रक्तचाप 90 mmHg से अधिक। 	</a:t>
            </a:r>
          </a:p>
          <a:p>
            <a:pPr marL="609600" indent="-609600" algn="l" defTabSz="1896340" rtl="0">
              <a:spcBef>
                <a:spcPts val="18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err="1"/>
              <a:t>चेहरे</a:t>
            </a:r>
            <a:r>
              <a:rPr lang="en-US" dirty="0"/>
              <a:t> </a:t>
            </a:r>
            <a:r>
              <a:rPr lang="en-US" dirty="0" err="1"/>
              <a:t>या</a:t>
            </a:r>
            <a:r>
              <a:rPr lang="en-US" dirty="0"/>
              <a:t> </a:t>
            </a:r>
            <a:r>
              <a:rPr lang="en-US" dirty="0" err="1"/>
              <a:t>हाथ-पैरों</a:t>
            </a:r>
            <a:r>
              <a:rPr lang="en-US" dirty="0"/>
              <a:t> </a:t>
            </a:r>
            <a:r>
              <a:rPr lang="en-US" dirty="0" err="1"/>
              <a:t>में</a:t>
            </a:r>
            <a:r>
              <a:rPr lang="en-US" dirty="0"/>
              <a:t> </a:t>
            </a:r>
            <a:r>
              <a:rPr lang="en-US" dirty="0" err="1"/>
              <a:t>झुनझुनी</a:t>
            </a:r>
            <a:endParaRPr lang="en-US" dirty="0"/>
          </a:p>
        </p:txBody>
      </p:sp>
      <p:sp>
        <p:nvSpPr>
          <p:cNvPr id="8" name="Cont.">
            <a:extLst>
              <a:ext uri="{FF2B5EF4-FFF2-40B4-BE49-F238E27FC236}">
                <a16:creationId xmlns:a16="http://schemas.microsoft.com/office/drawing/2014/main" id="{2EC39191-D464-5E24-3ECB-2B73F587FA5E}"/>
              </a:ext>
            </a:extLst>
          </p:cNvPr>
          <p:cNvSpPr txBox="1"/>
          <p:nvPr/>
        </p:nvSpPr>
        <p:spPr>
          <a:xfrm>
            <a:off x="10718338" y="5433196"/>
            <a:ext cx="2047634" cy="9215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90000"/>
              </a:lnSpc>
              <a:defRPr cap="all">
                <a:solidFill>
                  <a:srgbClr val="C00000"/>
                </a:solidFill>
                <a:latin typeface="Open Sans Light"/>
                <a:ea typeface="Open Sans Light"/>
                <a:cs typeface="Open Sans Light"/>
                <a:sym typeface="Open Sans Light"/>
              </a:defRPr>
            </a:lvl1pPr>
          </a:lstStyle>
          <a:p>
            <a:pPr algn="l" rtl="0"/>
            <a:r>
              <a:rPr sz="5400" b="1" dirty="0"/>
              <a:t>जारी</a:t>
            </a:r>
          </a:p>
        </p:txBody>
      </p:sp>
      <p:pic>
        <p:nvPicPr>
          <p:cNvPr id="9" name="Picture 8">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10" name="Picture 9">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294600" y="12813338"/>
            <a:ext cx="3686352" cy="67726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1105164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4F13B-E706-80B1-8E16-86754E7819A9}"/>
            </a:ext>
          </a:extLst>
        </p:cNvPr>
        <p:cNvGrpSpPr/>
        <p:nvPr/>
      </p:nvGrpSpPr>
      <p:grpSpPr>
        <a:xfrm>
          <a:off x="0" y="0"/>
          <a:ext cx="0" cy="0"/>
          <a:chOff x="0" y="0"/>
          <a:chExt cx="0" cy="0"/>
        </a:xfrm>
      </p:grpSpPr>
      <p:sp>
        <p:nvSpPr>
          <p:cNvPr id="2" name="Poison">
            <a:extLst>
              <a:ext uri="{FF2B5EF4-FFF2-40B4-BE49-F238E27FC236}">
                <a16:creationId xmlns:a16="http://schemas.microsoft.com/office/drawing/2014/main" id="{58D70B3C-93F5-1B9F-F5BF-EACD41D1E167}"/>
              </a:ext>
            </a:extLst>
          </p:cNvPr>
          <p:cNvSpPr txBox="1"/>
          <p:nvPr/>
        </p:nvSpPr>
        <p:spPr>
          <a:xfrm>
            <a:off x="366222" y="3933224"/>
            <a:ext cx="7113118" cy="2834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r>
              <a:rPr lang="en-IN" dirty="0"/>
              <a:t>अस्पताल-पूर्व संकेत और लक्षण:</a:t>
            </a:r>
          </a:p>
        </p:txBody>
      </p:sp>
      <p:sp>
        <p:nvSpPr>
          <p:cNvPr id="4" name="Rectangle 3">
            <a:extLst>
              <a:ext uri="{FF2B5EF4-FFF2-40B4-BE49-F238E27FC236}">
                <a16:creationId xmlns:a16="http://schemas.microsoft.com/office/drawing/2014/main" id="{0B60ED8E-0031-C91F-1168-FD12F41E8096}"/>
              </a:ext>
            </a:extLst>
          </p:cNvPr>
          <p:cNvSpPr txBox="1">
            <a:spLocks noChangeArrowheads="1"/>
          </p:cNvSpPr>
          <p:nvPr/>
        </p:nvSpPr>
        <p:spPr>
          <a:xfrm>
            <a:off x="8190540" y="4447264"/>
            <a:ext cx="14783063" cy="9111343"/>
          </a:xfrm>
          <a:prstGeom prst="rect">
            <a:avLst/>
          </a:prstGeom>
        </p:spPr>
        <p:txBody>
          <a:bodyPr/>
          <a:lst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marL="457200" indent="-457200" algn="l" rtl="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नाक से खून आना</a:t>
            </a:r>
          </a:p>
          <a:p>
            <a:pPr marL="457200" indent="-457200" algn="l" rtl="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90 मिमी एचजी से ऊपर डायस्टोलिक रक्तचाप</a:t>
            </a:r>
          </a:p>
          <a:p>
            <a:pPr marL="457200" indent="-457200" algn="l" rtl="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चेहरे या हाथ-पैरों में झुनझुनी</a:t>
            </a:r>
          </a:p>
        </p:txBody>
      </p:sp>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6" name="Picture 5">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472400" y="12881338"/>
            <a:ext cx="3686352" cy="67726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181701691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BFD56-B43E-245D-FD71-7FACCCB2CCBF}"/>
            </a:ext>
          </a:extLst>
        </p:cNvPr>
        <p:cNvGrpSpPr/>
        <p:nvPr/>
      </p:nvGrpSpPr>
      <p:grpSpPr>
        <a:xfrm>
          <a:off x="0" y="0"/>
          <a:ext cx="0" cy="0"/>
          <a:chOff x="0" y="0"/>
          <a:chExt cx="0" cy="0"/>
        </a:xfrm>
      </p:grpSpPr>
      <p:sp>
        <p:nvSpPr>
          <p:cNvPr id="2" name="Poison">
            <a:extLst>
              <a:ext uri="{FF2B5EF4-FFF2-40B4-BE49-F238E27FC236}">
                <a16:creationId xmlns:a16="http://schemas.microsoft.com/office/drawing/2014/main" id="{F465EC40-7FF6-C15F-DDC9-70F0EA2CA747}"/>
              </a:ext>
            </a:extLst>
          </p:cNvPr>
          <p:cNvSpPr txBox="1"/>
          <p:nvPr/>
        </p:nvSpPr>
        <p:spPr>
          <a:xfrm>
            <a:off x="0" y="4524522"/>
            <a:ext cx="6070600" cy="28172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just" rtl="0"/>
            <a:r>
              <a:rPr lang="en-IN" dirty="0"/>
              <a:t>अस्पताल पूर्व उपचार</a:t>
            </a:r>
            <a:br>
              <a:rPr lang="en-IN" dirty="0"/>
            </a:br>
            <a:r>
              <a:rPr lang="en-IN" dirty="0"/>
              <a:t>(</a:t>
            </a:r>
            <a:r>
              <a:rPr lang="en-IN" dirty="0" err="1"/>
              <a:t>उच्च</a:t>
            </a:r>
            <a:r>
              <a:rPr lang="en-IN" dirty="0"/>
              <a:t> </a:t>
            </a:r>
            <a:r>
              <a:rPr lang="en-IN" dirty="0" err="1"/>
              <a:t>रक्तचाप</a:t>
            </a:r>
            <a:r>
              <a:rPr lang="en-IN" dirty="0"/>
              <a:t>)</a:t>
            </a:r>
          </a:p>
        </p:txBody>
      </p:sp>
      <p:sp>
        <p:nvSpPr>
          <p:cNvPr id="4" name="Rectangle 3">
            <a:extLst>
              <a:ext uri="{FF2B5EF4-FFF2-40B4-BE49-F238E27FC236}">
                <a16:creationId xmlns:a16="http://schemas.microsoft.com/office/drawing/2014/main" id="{6F6B35FC-D585-B9AF-791F-106EE875E448}"/>
              </a:ext>
            </a:extLst>
          </p:cNvPr>
          <p:cNvSpPr txBox="1">
            <a:spLocks noChangeArrowheads="1"/>
          </p:cNvSpPr>
          <p:nvPr/>
        </p:nvSpPr>
        <p:spPr>
          <a:xfrm>
            <a:off x="6070600" y="1377492"/>
            <a:ext cx="16484599" cy="9111343"/>
          </a:xfrm>
          <a:prstGeom prst="rect">
            <a:avLst/>
          </a:prstGeom>
        </p:spPr>
        <p:txBody>
          <a:bodyPr/>
          <a:lst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marL="457200" indent="-45720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सार्वभौमिक सावधानियों का प्रयोग करें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और</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घटनास्थल</a:t>
            </a:r>
            <a:endPar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hangingPunct="1">
              <a:lnSpc>
                <a:spcPct val="150000"/>
              </a:lnSpc>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को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सुरक्षित</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रखें</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457200" indent="-457200" algn="l" rtl="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वायुमार्ग खुला रखें और श्वास पर नज़र रखें। ज़रूरत पड़ने पर कृत्रिम श्वसन प्रदान करें।</a:t>
            </a:r>
          </a:p>
          <a:p>
            <a:pPr marL="457200" indent="-457200" algn="l" rtl="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प्रतिक्रिया देने वाले रोगी को आरामदायक स्थिति में लिटाएं, सामान्यतः सीधा बैठाएं।</a:t>
            </a:r>
          </a:p>
          <a:p>
            <a:pPr marL="457200" indent="-457200" hangingPunct="1">
              <a:lnSpc>
                <a:spcPct val="150000"/>
              </a:lnSpc>
              <a:buFont typeface="Arial" panose="020B0604020202020204" pitchFamily="34" charset="0"/>
              <a:buChar char="•"/>
            </a:pP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भावनात्मक</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i-IN"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संवेदनाएँ</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i-IN"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प्रकट</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करें</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457200" indent="-457200" hangingPunct="1">
              <a:lnSpc>
                <a:spcPct val="150000"/>
              </a:lnSpc>
              <a:buFont typeface="Arial" panose="020B0604020202020204" pitchFamily="34" charset="0"/>
              <a:buChar char="•"/>
            </a:pP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यदि</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नाक</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से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खून</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i-IN"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आये</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तो</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नियंत्रण</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करें</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457200" indent="-457200" hangingPunct="1">
              <a:lnSpc>
                <a:spcPct val="150000"/>
              </a:lnSpc>
              <a:buFont typeface="Arial" panose="020B0604020202020204" pitchFamily="34" charset="0"/>
              <a:buChar char="•"/>
            </a:pP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रोगी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को</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यथाशीघ्र</a:t>
            </a:r>
            <a:r>
              <a:rPr lang="hi-IN"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अस्पताल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ले</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540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जाएं</a:t>
            </a:r>
            <a:r>
              <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457200" indent="-457200" algn="l" rtl="0" hangingPunct="1">
              <a:lnSpc>
                <a:spcPct val="150000"/>
              </a:lnSpc>
              <a:buFont typeface="Arial" panose="020B0604020202020204" pitchFamily="34" charset="0"/>
              <a:buChar char="•"/>
            </a:pPr>
            <a:endParaRPr lang="en-US" altLang="en-US" sz="540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6" name="Picture 5">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091400" y="12672676"/>
            <a:ext cx="3686352" cy="6772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0" y="-34941"/>
            <a:ext cx="3074277" cy="255954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3517"/>
            <a:ext cx="4215522" cy="2559540"/>
          </a:xfrm>
          <a:prstGeom prst="rect">
            <a:avLst/>
          </a:prstGeom>
        </p:spPr>
      </p:pic>
    </p:spTree>
    <p:extLst>
      <p:ext uri="{BB962C8B-B14F-4D97-AF65-F5344CB8AC3E}">
        <p14:creationId xmlns:p14="http://schemas.microsoft.com/office/powerpoint/2010/main" val="268759214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EA1A1-6434-E125-7D58-F50F123CC106}"/>
            </a:ext>
          </a:extLst>
        </p:cNvPr>
        <p:cNvGrpSpPr/>
        <p:nvPr/>
      </p:nvGrpSpPr>
      <p:grpSpPr>
        <a:xfrm>
          <a:off x="0" y="0"/>
          <a:ext cx="0" cy="0"/>
          <a:chOff x="0" y="0"/>
          <a:chExt cx="0" cy="0"/>
        </a:xfrm>
      </p:grpSpPr>
      <p:sp>
        <p:nvSpPr>
          <p:cNvPr id="2" name="Poison">
            <a:extLst>
              <a:ext uri="{FF2B5EF4-FFF2-40B4-BE49-F238E27FC236}">
                <a16:creationId xmlns:a16="http://schemas.microsoft.com/office/drawing/2014/main" id="{6371216A-EFC0-11ED-E360-E7C6F0419E42}"/>
              </a:ext>
            </a:extLst>
          </p:cNvPr>
          <p:cNvSpPr txBox="1"/>
          <p:nvPr/>
        </p:nvSpPr>
        <p:spPr>
          <a:xfrm>
            <a:off x="836703" y="4085624"/>
            <a:ext cx="7731298" cy="1044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IN" dirty="0"/>
              <a:t>पेट </a:t>
            </a:r>
            <a:r>
              <a:rPr lang="en-IN" dirty="0" err="1"/>
              <a:t>की</a:t>
            </a:r>
            <a:r>
              <a:rPr lang="en-IN" dirty="0"/>
              <a:t> </a:t>
            </a:r>
            <a:r>
              <a:rPr lang="hi-IN" dirty="0"/>
              <a:t>पीड़ा</a:t>
            </a:r>
            <a:endParaRPr lang="en-IN" dirty="0"/>
          </a:p>
        </p:txBody>
      </p:sp>
      <p:sp>
        <p:nvSpPr>
          <p:cNvPr id="3" name="Any substance that can impair or cause death of cell structure or function.">
            <a:extLst>
              <a:ext uri="{FF2B5EF4-FFF2-40B4-BE49-F238E27FC236}">
                <a16:creationId xmlns:a16="http://schemas.microsoft.com/office/drawing/2014/main" id="{34F337B2-3C3E-E3CE-CF8C-6564D829C9CB}"/>
              </a:ext>
            </a:extLst>
          </p:cNvPr>
          <p:cNvSpPr txBox="1"/>
          <p:nvPr/>
        </p:nvSpPr>
        <p:spPr>
          <a:xfrm>
            <a:off x="9858055" y="6858000"/>
            <a:ext cx="13274901" cy="1126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1896340">
              <a:lnSpc>
                <a:spcPct val="110000"/>
              </a:lnSpc>
              <a:spcBef>
                <a:spcPts val="1000"/>
              </a:spcBef>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lvl1pPr>
          </a:lstStyle>
          <a:p>
            <a:pPr algn="l" rtl="0"/>
            <a:r>
              <a:rPr lang="en-IN" dirty="0">
                <a:solidFill>
                  <a:schemeClr val="tx1"/>
                </a:solidFill>
              </a:rPr>
              <a:t>तीव्र, गंभीर पेट दर्द।</a:t>
            </a:r>
          </a:p>
        </p:txBody>
      </p:sp>
      <p:pic>
        <p:nvPicPr>
          <p:cNvPr id="4" name="Picture 3">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040600" y="12813337"/>
            <a:ext cx="3686352" cy="6772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124396783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B664F-2601-49B8-C47E-786D5C854E0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03885B0-FCCE-CBEF-4823-1EE3725A9FC1}"/>
              </a:ext>
            </a:extLst>
          </p:cNvPr>
          <p:cNvSpPr/>
          <p:nvPr/>
        </p:nvSpPr>
        <p:spPr>
          <a:xfrm>
            <a:off x="8167732" y="0"/>
            <a:ext cx="16216268" cy="12564663"/>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8" name="Rectangle">
            <a:extLst>
              <a:ext uri="{FF2B5EF4-FFF2-40B4-BE49-F238E27FC236}">
                <a16:creationId xmlns:a16="http://schemas.microsoft.com/office/drawing/2014/main" id="{517AD6F0-6496-29C3-B490-98C91353EBF0}"/>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75948C6-5EE1-BC94-0AB3-4EA437DAD22C}"/>
              </a:ext>
            </a:extLst>
          </p:cNvPr>
          <p:cNvSpPr txBox="1"/>
          <p:nvPr/>
        </p:nvSpPr>
        <p:spPr>
          <a:xfrm>
            <a:off x="8564880" y="4716207"/>
            <a:ext cx="15076257" cy="4319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609600" indent="-609600" algn="l" rtl="0">
              <a:spcBef>
                <a:spcPts val="4000"/>
              </a:spcBef>
              <a:buSzPct val="100000"/>
              <a:buChar char="•"/>
              <a:defRPr sz="6400">
                <a:latin typeface="Open Sans"/>
                <a:ea typeface="Open Sans"/>
                <a:cs typeface="Open Sans"/>
                <a:sym typeface="Open Sans"/>
              </a:defRPr>
            </a:pPr>
            <a:r>
              <a:rPr lang="en-IN" dirty="0">
                <a:solidFill>
                  <a:schemeClr val="tx1"/>
                </a:solidFill>
              </a:rPr>
              <a:t>तीव्र अपेंडिसाइटिस</a:t>
            </a:r>
          </a:p>
          <a:p>
            <a:pPr marL="609600" indent="-609600" algn="l" rtl="0">
              <a:spcBef>
                <a:spcPts val="4000"/>
              </a:spcBef>
              <a:buSzPct val="100000"/>
              <a:buChar char="•"/>
              <a:defRPr sz="6400">
                <a:latin typeface="Open Sans"/>
                <a:ea typeface="Open Sans"/>
                <a:cs typeface="Open Sans"/>
                <a:sym typeface="Open Sans"/>
              </a:defRPr>
            </a:pPr>
            <a:r>
              <a:rPr lang="en-IN" dirty="0">
                <a:solidFill>
                  <a:schemeClr val="tx1"/>
                </a:solidFill>
              </a:rPr>
              <a:t>छिद्रित अल्सर</a:t>
            </a:r>
          </a:p>
          <a:p>
            <a:pPr marL="609600" indent="-609600" algn="l" rtl="0">
              <a:spcBef>
                <a:spcPts val="4000"/>
              </a:spcBef>
              <a:buSzPct val="100000"/>
              <a:buChar char="•"/>
              <a:defRPr sz="6400">
                <a:latin typeface="Open Sans"/>
                <a:ea typeface="Open Sans"/>
                <a:cs typeface="Open Sans"/>
                <a:sym typeface="Open Sans"/>
              </a:defRPr>
            </a:pPr>
            <a:r>
              <a:rPr lang="en-IN" dirty="0">
                <a:solidFill>
                  <a:schemeClr val="tx1"/>
                </a:solidFill>
              </a:rPr>
              <a:t>आंत्र रुकावट</a:t>
            </a:r>
          </a:p>
        </p:txBody>
      </p:sp>
      <p:sp>
        <p:nvSpPr>
          <p:cNvPr id="113" name="Rectangle">
            <a:extLst>
              <a:ext uri="{FF2B5EF4-FFF2-40B4-BE49-F238E27FC236}">
                <a16:creationId xmlns:a16="http://schemas.microsoft.com/office/drawing/2014/main" id="{02FEB1DD-C41C-49F0-7C6F-764EF00D37A2}"/>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14" name="PPT 2 -">
            <a:extLst>
              <a:ext uri="{FF2B5EF4-FFF2-40B4-BE49-F238E27FC236}">
                <a16:creationId xmlns:a16="http://schemas.microsoft.com/office/drawing/2014/main" id="{7E6D9CD4-A934-CD2F-8359-D576DB9BCBB7}"/>
              </a:ext>
            </a:extLst>
          </p:cNvPr>
          <p:cNvSpPr txBox="1"/>
          <p:nvPr/>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t>पीपीटी</a:t>
            </a:r>
            <a:r>
              <a:rPr lang="en-US" b="1" dirty="0"/>
              <a:t>15</a:t>
            </a:r>
            <a:r>
              <a:rPr b="1" dirty="0"/>
              <a:t>-</a:t>
            </a:r>
          </a:p>
        </p:txBody>
      </p:sp>
      <p:sp>
        <p:nvSpPr>
          <p:cNvPr id="115" name="Rectangle">
            <a:extLst>
              <a:ext uri="{FF2B5EF4-FFF2-40B4-BE49-F238E27FC236}">
                <a16:creationId xmlns:a16="http://schemas.microsoft.com/office/drawing/2014/main" id="{1B11A238-3642-F010-9031-E87479AC2003}"/>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BB7E160F-A932-B4A2-976A-D2F92C262BD8}"/>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24</a:t>
            </a:fld>
            <a:endParaRPr dirty="0"/>
          </a:p>
        </p:txBody>
      </p:sp>
      <p:pic>
        <p:nvPicPr>
          <p:cNvPr id="5" name="Picture 4">
            <a:extLst>
              <a:ext uri="{FF2B5EF4-FFF2-40B4-BE49-F238E27FC236}">
                <a16:creationId xmlns:a16="http://schemas.microsoft.com/office/drawing/2014/main" id="{38C3B169-2548-D702-C588-B0220A69EB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  AI-generated content may be incorrect.">
            <a:extLst>
              <a:ext uri="{FF2B5EF4-FFF2-40B4-BE49-F238E27FC236}">
                <a16:creationId xmlns:a16="http://schemas.microsoft.com/office/drawing/2014/main" id="{66DC8E74-16DC-6E35-CB43-4631594FD9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6065B73B-F7FE-A319-0554-3EB42DB025AB}"/>
              </a:ext>
            </a:extLst>
          </p:cNvPr>
          <p:cNvSpPr txBox="1"/>
          <p:nvPr/>
        </p:nvSpPr>
        <p:spPr>
          <a:xfrm>
            <a:off x="742863" y="2812493"/>
            <a:ext cx="7113118"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IN" dirty="0"/>
              <a:t>पेट की परेशानी के कारण</a:t>
            </a:r>
          </a:p>
        </p:txBody>
      </p:sp>
      <p:pic>
        <p:nvPicPr>
          <p:cNvPr id="12" name="Picture 11">
            <a:extLst>
              <a:ext uri="{FF2B5EF4-FFF2-40B4-BE49-F238E27FC236}">
                <a16:creationId xmlns:a16="http://schemas.microsoft.com/office/drawing/2014/main" id="{00210A39-9C63-BE0C-A2C5-60F7D0285E14}"/>
              </a:ext>
            </a:extLst>
          </p:cNvPr>
          <p:cNvPicPr>
            <a:picLocks noChangeAspect="1"/>
          </p:cNvPicPr>
          <p:nvPr/>
        </p:nvPicPr>
        <p:blipFill>
          <a:blip r:embed="rId4" cstate="print"/>
          <a:stretch>
            <a:fillRect/>
          </a:stretch>
        </p:blipFill>
        <p:spPr>
          <a:xfrm>
            <a:off x="1016000" y="12813338"/>
            <a:ext cx="3686352" cy="677269"/>
          </a:xfrm>
          <a:prstGeom prst="rect">
            <a:avLst/>
          </a:prstGeom>
        </p:spPr>
      </p:pic>
      <p:pic>
        <p:nvPicPr>
          <p:cNvPr id="13" name="Picture 12">
            <a:extLst>
              <a:ext uri="{FF2B5EF4-FFF2-40B4-BE49-F238E27FC236}">
                <a16:creationId xmlns:a16="http://schemas.microsoft.com/office/drawing/2014/main" id="{00210A39-9C63-BE0C-A2C5-60F7D0285E14}"/>
              </a:ext>
            </a:extLst>
          </p:cNvPr>
          <p:cNvPicPr>
            <a:picLocks noChangeAspect="1"/>
          </p:cNvPicPr>
          <p:nvPr/>
        </p:nvPicPr>
        <p:blipFill>
          <a:blip r:embed="rId4" cstate="print"/>
          <a:stretch>
            <a:fillRect/>
          </a:stretch>
        </p:blipFill>
        <p:spPr>
          <a:xfrm>
            <a:off x="20635824" y="12700097"/>
            <a:ext cx="3686352" cy="67726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370442079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BE5C-10FA-A226-C4DB-AD0E2465A0E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BBFF66C-6E14-EC34-7C47-90EAC98D89BC}"/>
              </a:ext>
            </a:extLst>
          </p:cNvPr>
          <p:cNvSpPr/>
          <p:nvPr/>
        </p:nvSpPr>
        <p:spPr>
          <a:xfrm>
            <a:off x="8167732" y="0"/>
            <a:ext cx="16216268" cy="12755829"/>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8" name="Rectangle">
            <a:extLst>
              <a:ext uri="{FF2B5EF4-FFF2-40B4-BE49-F238E27FC236}">
                <a16:creationId xmlns:a16="http://schemas.microsoft.com/office/drawing/2014/main" id="{8F575883-565E-2006-7A65-0EC6C00273D5}"/>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331D9FF-0912-FD37-629F-1E6C96EA03D6}"/>
              </a:ext>
            </a:extLst>
          </p:cNvPr>
          <p:cNvSpPr txBox="1"/>
          <p:nvPr/>
        </p:nvSpPr>
        <p:spPr>
          <a:xfrm>
            <a:off x="8564880" y="4716207"/>
            <a:ext cx="15076257" cy="4890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609600" indent="-609600" algn="l" rtl="0">
              <a:spcBef>
                <a:spcPts val="4000"/>
              </a:spcBef>
              <a:buSzPct val="100000"/>
              <a:buChar char="•"/>
              <a:defRPr sz="6400">
                <a:latin typeface="Open Sans"/>
                <a:ea typeface="Open Sans"/>
                <a:cs typeface="Open Sans"/>
                <a:sym typeface="Open Sans"/>
              </a:defRPr>
            </a:pPr>
            <a:r>
              <a:rPr lang="en-US" dirty="0">
                <a:solidFill>
                  <a:schemeClr val="tx1"/>
                </a:solidFill>
              </a:rPr>
              <a:t>अस्थानिक गर्भावस्था या अन्य स्त्री रोग संबंधी आपात स्थितियाँ</a:t>
            </a:r>
          </a:p>
          <a:p>
            <a:pPr marL="609600" indent="-609600" algn="l" rtl="0">
              <a:spcBef>
                <a:spcPts val="4000"/>
              </a:spcBef>
              <a:buSzPct val="100000"/>
              <a:buChar char="•"/>
              <a:defRPr sz="6400">
                <a:latin typeface="Open Sans"/>
                <a:ea typeface="Open Sans"/>
                <a:cs typeface="Open Sans"/>
                <a:sym typeface="Open Sans"/>
              </a:defRPr>
            </a:pPr>
            <a:r>
              <a:rPr lang="en-US" dirty="0">
                <a:solidFill>
                  <a:schemeClr val="tx1"/>
                </a:solidFill>
              </a:rPr>
              <a:t>बंद उदर आघात (फटना, रक्तस्राव)</a:t>
            </a:r>
          </a:p>
        </p:txBody>
      </p:sp>
      <p:sp>
        <p:nvSpPr>
          <p:cNvPr id="113" name="Rectangle">
            <a:extLst>
              <a:ext uri="{FF2B5EF4-FFF2-40B4-BE49-F238E27FC236}">
                <a16:creationId xmlns:a16="http://schemas.microsoft.com/office/drawing/2014/main" id="{E00C8168-CB17-A15E-6398-10764AEEADEC}"/>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14" name="PPT 2 -">
            <a:extLst>
              <a:ext uri="{FF2B5EF4-FFF2-40B4-BE49-F238E27FC236}">
                <a16:creationId xmlns:a16="http://schemas.microsoft.com/office/drawing/2014/main" id="{E2B8A390-A10F-4A6E-E0D6-A95025AEDDB1}"/>
              </a:ext>
            </a:extLst>
          </p:cNvPr>
          <p:cNvSpPr txBox="1"/>
          <p:nvPr/>
        </p:nvSpPr>
        <p:spPr>
          <a:xfrm>
            <a:off x="21437178" y="12813338"/>
            <a:ext cx="1626446"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t>पीपीटी</a:t>
            </a:r>
            <a:r>
              <a:rPr lang="en-US" b="1" dirty="0"/>
              <a:t>15</a:t>
            </a:r>
            <a:r>
              <a:rPr b="1" dirty="0"/>
              <a:t>-</a:t>
            </a:r>
          </a:p>
        </p:txBody>
      </p:sp>
      <p:sp>
        <p:nvSpPr>
          <p:cNvPr id="115" name="Rectangle">
            <a:extLst>
              <a:ext uri="{FF2B5EF4-FFF2-40B4-BE49-F238E27FC236}">
                <a16:creationId xmlns:a16="http://schemas.microsoft.com/office/drawing/2014/main" id="{985E1759-16C5-697B-4BC7-58C4C0C243D0}"/>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D19D4BAA-A450-D5C2-4276-829A0073DE02}"/>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25</a:t>
            </a:fld>
            <a:endParaRPr dirty="0"/>
          </a:p>
        </p:txBody>
      </p:sp>
      <p:pic>
        <p:nvPicPr>
          <p:cNvPr id="5" name="Picture 4">
            <a:extLst>
              <a:ext uri="{FF2B5EF4-FFF2-40B4-BE49-F238E27FC236}">
                <a16:creationId xmlns:a16="http://schemas.microsoft.com/office/drawing/2014/main" id="{3E837886-6971-C0EB-10A1-9F3DD2446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  AI-generated content may be incorrect.">
            <a:extLst>
              <a:ext uri="{FF2B5EF4-FFF2-40B4-BE49-F238E27FC236}">
                <a16:creationId xmlns:a16="http://schemas.microsoft.com/office/drawing/2014/main" id="{94D5C058-7065-752D-A7F9-44BB0C357A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B7B14F10-0E82-79D4-3EBF-113553D317B0}"/>
              </a:ext>
            </a:extLst>
          </p:cNvPr>
          <p:cNvSpPr txBox="1"/>
          <p:nvPr/>
        </p:nvSpPr>
        <p:spPr>
          <a:xfrm>
            <a:off x="742863" y="2812493"/>
            <a:ext cx="7113118"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IN" dirty="0"/>
              <a:t>पेट की परेशानी के कारण</a:t>
            </a:r>
          </a:p>
        </p:txBody>
      </p:sp>
      <p:sp>
        <p:nvSpPr>
          <p:cNvPr id="2" name="Cont.">
            <a:extLst>
              <a:ext uri="{FF2B5EF4-FFF2-40B4-BE49-F238E27FC236}">
                <a16:creationId xmlns:a16="http://schemas.microsoft.com/office/drawing/2014/main" id="{4C2C2279-144C-98DA-238C-28B0EAC052BF}"/>
              </a:ext>
            </a:extLst>
          </p:cNvPr>
          <p:cNvSpPr txBox="1"/>
          <p:nvPr/>
        </p:nvSpPr>
        <p:spPr>
          <a:xfrm>
            <a:off x="742863" y="6294575"/>
            <a:ext cx="2047634" cy="778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90000"/>
              </a:lnSpc>
              <a:defRPr cap="all">
                <a:solidFill>
                  <a:srgbClr val="C00000"/>
                </a:solidFill>
                <a:latin typeface="Open Sans Light"/>
                <a:ea typeface="Open Sans Light"/>
                <a:cs typeface="Open Sans Light"/>
                <a:sym typeface="Open Sans Light"/>
              </a:defRPr>
            </a:lvl1pPr>
          </a:lstStyle>
          <a:p>
            <a:pPr algn="l" rtl="0"/>
            <a:r>
              <a:rPr dirty="0"/>
              <a:t>जारी</a:t>
            </a:r>
          </a:p>
        </p:txBody>
      </p:sp>
      <p:pic>
        <p:nvPicPr>
          <p:cNvPr id="13" name="Picture 12">
            <a:extLst>
              <a:ext uri="{FF2B5EF4-FFF2-40B4-BE49-F238E27FC236}">
                <a16:creationId xmlns:a16="http://schemas.microsoft.com/office/drawing/2014/main" id="{00210A39-9C63-BE0C-A2C5-60F7D0285E14}"/>
              </a:ext>
            </a:extLst>
          </p:cNvPr>
          <p:cNvPicPr>
            <a:picLocks noChangeAspect="1"/>
          </p:cNvPicPr>
          <p:nvPr/>
        </p:nvPicPr>
        <p:blipFill>
          <a:blip r:embed="rId4" cstate="print"/>
          <a:stretch>
            <a:fillRect/>
          </a:stretch>
        </p:blipFill>
        <p:spPr>
          <a:xfrm>
            <a:off x="1016000" y="12813338"/>
            <a:ext cx="3686352" cy="677269"/>
          </a:xfrm>
          <a:prstGeom prst="rect">
            <a:avLst/>
          </a:prstGeom>
        </p:spPr>
      </p:pic>
      <p:pic>
        <p:nvPicPr>
          <p:cNvPr id="14" name="Picture 13">
            <a:extLst>
              <a:ext uri="{FF2B5EF4-FFF2-40B4-BE49-F238E27FC236}">
                <a16:creationId xmlns:a16="http://schemas.microsoft.com/office/drawing/2014/main" id="{00210A39-9C63-BE0C-A2C5-60F7D0285E14}"/>
              </a:ext>
            </a:extLst>
          </p:cNvPr>
          <p:cNvPicPr>
            <a:picLocks noChangeAspect="1"/>
          </p:cNvPicPr>
          <p:nvPr/>
        </p:nvPicPr>
        <p:blipFill>
          <a:blip r:embed="rId4" cstate="print"/>
          <a:stretch>
            <a:fillRect/>
          </a:stretch>
        </p:blipFill>
        <p:spPr>
          <a:xfrm>
            <a:off x="20635824" y="12759035"/>
            <a:ext cx="3686352" cy="67726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126624733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24A29-1E92-7BFF-3F15-7B3B62383497}"/>
            </a:ext>
          </a:extLst>
        </p:cNvPr>
        <p:cNvGrpSpPr/>
        <p:nvPr/>
      </p:nvGrpSpPr>
      <p:grpSpPr>
        <a:xfrm>
          <a:off x="0" y="0"/>
          <a:ext cx="0" cy="0"/>
          <a:chOff x="0" y="0"/>
          <a:chExt cx="0" cy="0"/>
        </a:xfrm>
      </p:grpSpPr>
      <p:sp>
        <p:nvSpPr>
          <p:cNvPr id="2" name="Poisoning">
            <a:extLst>
              <a:ext uri="{FF2B5EF4-FFF2-40B4-BE49-F238E27FC236}">
                <a16:creationId xmlns:a16="http://schemas.microsoft.com/office/drawing/2014/main" id="{14B1DF32-2873-2F74-9AEC-B6BE4489B84E}"/>
              </a:ext>
            </a:extLst>
          </p:cNvPr>
          <p:cNvSpPr txBox="1"/>
          <p:nvPr/>
        </p:nvSpPr>
        <p:spPr>
          <a:xfrm>
            <a:off x="467822" y="3615480"/>
            <a:ext cx="7449138" cy="21524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pPr algn="l" rtl="0"/>
            <a:r>
              <a:rPr lang="en-IN" dirty="0"/>
              <a:t>पेट की परेशानी</a:t>
            </a:r>
          </a:p>
        </p:txBody>
      </p:sp>
      <p:sp>
        <p:nvSpPr>
          <p:cNvPr id="3" name="Nausea and/or vomiting…">
            <a:extLst>
              <a:ext uri="{FF2B5EF4-FFF2-40B4-BE49-F238E27FC236}">
                <a16:creationId xmlns:a16="http://schemas.microsoft.com/office/drawing/2014/main" id="{98401D57-ACC8-17AF-40DF-7D39369BC235}"/>
              </a:ext>
            </a:extLst>
          </p:cNvPr>
          <p:cNvSpPr txBox="1"/>
          <p:nvPr/>
        </p:nvSpPr>
        <p:spPr>
          <a:xfrm>
            <a:off x="10721595" y="6825343"/>
            <a:ext cx="12893864" cy="533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पेट दर्द, स्थानीय या फैला हुआ</a:t>
            </a:r>
          </a:p>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पेट दर्द (ऐंठन जो लहरों में होती है)</a:t>
            </a:r>
          </a:p>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पेट में कोमलता, स्थानीय या फैली हुई</a:t>
            </a:r>
          </a:p>
        </p:txBody>
      </p:sp>
      <p:sp>
        <p:nvSpPr>
          <p:cNvPr id="4" name="General signs and symptoms">
            <a:extLst>
              <a:ext uri="{FF2B5EF4-FFF2-40B4-BE49-F238E27FC236}">
                <a16:creationId xmlns:a16="http://schemas.microsoft.com/office/drawing/2014/main" id="{9D60A151-D99F-010B-B48B-E346BB0540E7}"/>
              </a:ext>
            </a:extLst>
          </p:cNvPr>
          <p:cNvSpPr txBox="1"/>
          <p:nvPr/>
        </p:nvSpPr>
        <p:spPr>
          <a:xfrm>
            <a:off x="747222" y="6001574"/>
            <a:ext cx="6512399" cy="927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defTabSz="1896340">
              <a:spcBef>
                <a:spcPts val="2000"/>
              </a:spcBef>
              <a:tabLst>
                <a:tab pos="2286000" algn="l"/>
                <a:tab pos="3644900" algn="l"/>
                <a:tab pos="5029200" algn="l"/>
                <a:tab pos="6388100" algn="l"/>
              </a:tabLst>
              <a:defRPr sz="5000">
                <a:latin typeface="Open Sans Semibold"/>
                <a:ea typeface="Open Sans Semibold"/>
                <a:cs typeface="Open Sans Semibold"/>
                <a:sym typeface="Open Sans Semibold"/>
              </a:defRPr>
            </a:lvl1pPr>
          </a:lstStyle>
          <a:p>
            <a:pPr algn="l" rtl="0"/>
            <a:r>
              <a:rPr lang="en-IN" dirty="0"/>
              <a:t>संकेत और लक्षण</a:t>
            </a:r>
          </a:p>
        </p:txBody>
      </p:sp>
      <p:sp>
        <p:nvSpPr>
          <p:cNvPr id="5" name="Line">
            <a:extLst>
              <a:ext uri="{FF2B5EF4-FFF2-40B4-BE49-F238E27FC236}">
                <a16:creationId xmlns:a16="http://schemas.microsoft.com/office/drawing/2014/main" id="{52C41416-05F5-EE30-E5BF-32C16BA3787F}"/>
              </a:ext>
            </a:extLst>
          </p:cNvPr>
          <p:cNvSpPr/>
          <p:nvPr/>
        </p:nvSpPr>
        <p:spPr>
          <a:xfrm>
            <a:off x="10718338" y="6227284"/>
            <a:ext cx="12900379" cy="1"/>
          </a:xfrm>
          <a:prstGeom prst="line">
            <a:avLst/>
          </a:prstGeom>
          <a:ln w="25400">
            <a:solidFill>
              <a:srgbClr val="881920"/>
            </a:solidFill>
          </a:ln>
        </p:spPr>
        <p:txBody>
          <a:bodyPr lIns="78283" tIns="78283" rIns="78283" bIns="78283"/>
          <a:lstStyle/>
          <a:p>
            <a:pPr algn="l" rtl="0"/>
            <a:endParaRPr/>
          </a:p>
        </p:txBody>
      </p:sp>
      <p:pic>
        <p:nvPicPr>
          <p:cNvPr id="6" name="Picture 5">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7" name="Picture 6">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9929107" y="12813338"/>
            <a:ext cx="3686352" cy="6772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308086440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A7F54-0052-B7EA-9E20-CE5156034E4E}"/>
            </a:ext>
          </a:extLst>
        </p:cNvPr>
        <p:cNvGrpSpPr/>
        <p:nvPr/>
      </p:nvGrpSpPr>
      <p:grpSpPr>
        <a:xfrm>
          <a:off x="0" y="0"/>
          <a:ext cx="0" cy="0"/>
          <a:chOff x="0" y="0"/>
          <a:chExt cx="0" cy="0"/>
        </a:xfrm>
      </p:grpSpPr>
      <p:sp>
        <p:nvSpPr>
          <p:cNvPr id="2" name="Poisoning">
            <a:extLst>
              <a:ext uri="{FF2B5EF4-FFF2-40B4-BE49-F238E27FC236}">
                <a16:creationId xmlns:a16="http://schemas.microsoft.com/office/drawing/2014/main" id="{81E8B79A-E22E-E769-DF45-7483F5D64B8B}"/>
              </a:ext>
            </a:extLst>
          </p:cNvPr>
          <p:cNvSpPr txBox="1"/>
          <p:nvPr/>
        </p:nvSpPr>
        <p:spPr>
          <a:xfrm>
            <a:off x="547630" y="3611029"/>
            <a:ext cx="7449138" cy="2152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pPr algn="l" rtl="0"/>
            <a:r>
              <a:rPr lang="en-IN" dirty="0"/>
              <a:t>पेट की परेशानी</a:t>
            </a:r>
          </a:p>
        </p:txBody>
      </p:sp>
      <p:sp>
        <p:nvSpPr>
          <p:cNvPr id="3" name="Nausea and/or vomiting…">
            <a:extLst>
              <a:ext uri="{FF2B5EF4-FFF2-40B4-BE49-F238E27FC236}">
                <a16:creationId xmlns:a16="http://schemas.microsoft.com/office/drawing/2014/main" id="{C358EC11-5336-955F-D388-B47ACB219ED9}"/>
              </a:ext>
            </a:extLst>
          </p:cNvPr>
          <p:cNvSpPr txBox="1"/>
          <p:nvPr/>
        </p:nvSpPr>
        <p:spPr>
          <a:xfrm>
            <a:off x="10721595" y="6825343"/>
            <a:ext cx="12893864" cy="50209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चिंता, हिलने-डुलने में अनिच्छा</a:t>
            </a:r>
          </a:p>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भूख न लगना, मतली, उल्टी</a:t>
            </a:r>
          </a:p>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बुखार</a:t>
            </a:r>
          </a:p>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कठोर, तनावपूर्ण या फैला हुआ पेट</a:t>
            </a:r>
          </a:p>
        </p:txBody>
      </p:sp>
      <p:sp>
        <p:nvSpPr>
          <p:cNvPr id="4" name="General signs and symptoms">
            <a:extLst>
              <a:ext uri="{FF2B5EF4-FFF2-40B4-BE49-F238E27FC236}">
                <a16:creationId xmlns:a16="http://schemas.microsoft.com/office/drawing/2014/main" id="{6CA9612A-B655-5F19-0566-51AD24627E8F}"/>
              </a:ext>
            </a:extLst>
          </p:cNvPr>
          <p:cNvSpPr txBox="1"/>
          <p:nvPr/>
        </p:nvSpPr>
        <p:spPr>
          <a:xfrm>
            <a:off x="1016000" y="5299748"/>
            <a:ext cx="6512399" cy="9275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defTabSz="1896340">
              <a:spcBef>
                <a:spcPts val="2000"/>
              </a:spcBef>
              <a:tabLst>
                <a:tab pos="2286000" algn="l"/>
                <a:tab pos="3644900" algn="l"/>
                <a:tab pos="5029200" algn="l"/>
                <a:tab pos="6388100" algn="l"/>
              </a:tabLst>
              <a:defRPr sz="5000">
                <a:latin typeface="Open Sans Semibold"/>
                <a:ea typeface="Open Sans Semibold"/>
                <a:cs typeface="Open Sans Semibold"/>
                <a:sym typeface="Open Sans Semibold"/>
              </a:defRPr>
            </a:lvl1pPr>
          </a:lstStyle>
          <a:p>
            <a:pPr algn="l" rtl="0"/>
            <a:r>
              <a:rPr lang="en-IN" dirty="0"/>
              <a:t>संकेत और लक्षण</a:t>
            </a:r>
          </a:p>
        </p:txBody>
      </p:sp>
      <p:sp>
        <p:nvSpPr>
          <p:cNvPr id="5" name="Line">
            <a:extLst>
              <a:ext uri="{FF2B5EF4-FFF2-40B4-BE49-F238E27FC236}">
                <a16:creationId xmlns:a16="http://schemas.microsoft.com/office/drawing/2014/main" id="{C286D367-1705-9BF3-094D-FB46D545CC25}"/>
              </a:ext>
            </a:extLst>
          </p:cNvPr>
          <p:cNvSpPr/>
          <p:nvPr/>
        </p:nvSpPr>
        <p:spPr>
          <a:xfrm>
            <a:off x="10718338" y="6227284"/>
            <a:ext cx="12900379" cy="1"/>
          </a:xfrm>
          <a:prstGeom prst="line">
            <a:avLst/>
          </a:prstGeom>
          <a:ln w="25400">
            <a:solidFill>
              <a:srgbClr val="881920"/>
            </a:solidFill>
          </a:ln>
        </p:spPr>
        <p:txBody>
          <a:bodyPr lIns="78283" tIns="78283" rIns="78283" bIns="78283"/>
          <a:lstStyle/>
          <a:p>
            <a:pPr algn="l" rtl="0"/>
            <a:endParaRPr/>
          </a:p>
        </p:txBody>
      </p:sp>
      <p:sp>
        <p:nvSpPr>
          <p:cNvPr id="6" name="Cont.">
            <a:extLst>
              <a:ext uri="{FF2B5EF4-FFF2-40B4-BE49-F238E27FC236}">
                <a16:creationId xmlns:a16="http://schemas.microsoft.com/office/drawing/2014/main" id="{136C9A61-9AEF-4D0A-6E98-36A9672E0EA9}"/>
              </a:ext>
            </a:extLst>
          </p:cNvPr>
          <p:cNvSpPr txBox="1"/>
          <p:nvPr/>
        </p:nvSpPr>
        <p:spPr>
          <a:xfrm>
            <a:off x="10718338" y="5419627"/>
            <a:ext cx="2047634" cy="7788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90000"/>
              </a:lnSpc>
              <a:defRPr cap="all">
                <a:solidFill>
                  <a:srgbClr val="C00000"/>
                </a:solidFill>
                <a:latin typeface="Open Sans Light"/>
                <a:ea typeface="Open Sans Light"/>
                <a:cs typeface="Open Sans Light"/>
                <a:sym typeface="Open Sans Light"/>
              </a:defRPr>
            </a:lvl1pPr>
          </a:lstStyle>
          <a:p>
            <a:pPr algn="l" rtl="0"/>
            <a:r>
              <a:t>जारी</a:t>
            </a:r>
          </a:p>
        </p:txBody>
      </p:sp>
      <p:pic>
        <p:nvPicPr>
          <p:cNvPr id="7" name="Picture 6">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8" name="Picture 7">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294600" y="12813337"/>
            <a:ext cx="3686352" cy="67726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89298897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658A6-A3CF-14A6-8419-36FF3E474FC6}"/>
            </a:ext>
          </a:extLst>
        </p:cNvPr>
        <p:cNvGrpSpPr/>
        <p:nvPr/>
      </p:nvGrpSpPr>
      <p:grpSpPr>
        <a:xfrm>
          <a:off x="0" y="0"/>
          <a:ext cx="0" cy="0"/>
          <a:chOff x="0" y="0"/>
          <a:chExt cx="0" cy="0"/>
        </a:xfrm>
      </p:grpSpPr>
      <p:sp>
        <p:nvSpPr>
          <p:cNvPr id="2" name="Poisoning">
            <a:extLst>
              <a:ext uri="{FF2B5EF4-FFF2-40B4-BE49-F238E27FC236}">
                <a16:creationId xmlns:a16="http://schemas.microsoft.com/office/drawing/2014/main" id="{2B8826B4-033C-6840-502B-8E0C0FD76F0B}"/>
              </a:ext>
            </a:extLst>
          </p:cNvPr>
          <p:cNvSpPr txBox="1"/>
          <p:nvPr/>
        </p:nvSpPr>
        <p:spPr>
          <a:xfrm>
            <a:off x="609052" y="3267140"/>
            <a:ext cx="7449138" cy="2152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pPr algn="l" rtl="0"/>
            <a:r>
              <a:rPr lang="en-IN" dirty="0"/>
              <a:t>पेट की परेशानी</a:t>
            </a:r>
          </a:p>
        </p:txBody>
      </p:sp>
      <p:sp>
        <p:nvSpPr>
          <p:cNvPr id="3" name="Nausea and/or vomiting…">
            <a:extLst>
              <a:ext uri="{FF2B5EF4-FFF2-40B4-BE49-F238E27FC236}">
                <a16:creationId xmlns:a16="http://schemas.microsoft.com/office/drawing/2014/main" id="{D3251831-424A-7643-09E9-4DC50ABF44BC}"/>
              </a:ext>
            </a:extLst>
          </p:cNvPr>
          <p:cNvSpPr txBox="1"/>
          <p:nvPr/>
        </p:nvSpPr>
        <p:spPr>
          <a:xfrm>
            <a:off x="10721595" y="6825343"/>
            <a:ext cx="12893864" cy="533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सदमे के संकेत</a:t>
            </a:r>
          </a:p>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खून की उल्टी, चमकदार लाल या गहरे भूरे रंग की, कॉफी के दाने जैसी</a:t>
            </a:r>
          </a:p>
          <a:p>
            <a:pPr marL="609600" indent="-609600" algn="l" defTabSz="1896340" rtl="0">
              <a:spcBef>
                <a:spcPts val="4000"/>
              </a:spcBef>
              <a:buSzPct val="100000"/>
              <a:buChar char="•"/>
              <a:tabLst>
                <a:tab pos="2286000" algn="l"/>
                <a:tab pos="3644900" algn="l"/>
                <a:tab pos="5029200" algn="l"/>
                <a:tab pos="6388100" algn="l"/>
              </a:tabLst>
              <a:defRPr sz="5400">
                <a:latin typeface="Open Sans"/>
                <a:ea typeface="Open Sans"/>
                <a:cs typeface="Open Sans"/>
                <a:sym typeface="Open Sans"/>
              </a:defRPr>
            </a:pPr>
            <a:r>
              <a:rPr lang="en-US" dirty="0"/>
              <a:t>मल में रक्त, चमकीला लाल या तारकोल जैसा काला</a:t>
            </a:r>
          </a:p>
        </p:txBody>
      </p:sp>
      <p:sp>
        <p:nvSpPr>
          <p:cNvPr id="4" name="General signs and symptoms">
            <a:extLst>
              <a:ext uri="{FF2B5EF4-FFF2-40B4-BE49-F238E27FC236}">
                <a16:creationId xmlns:a16="http://schemas.microsoft.com/office/drawing/2014/main" id="{555DED48-E0C6-09AA-3405-87BEE1FF62A2}"/>
              </a:ext>
            </a:extLst>
          </p:cNvPr>
          <p:cNvSpPr txBox="1"/>
          <p:nvPr/>
        </p:nvSpPr>
        <p:spPr>
          <a:xfrm>
            <a:off x="1077422" y="4574167"/>
            <a:ext cx="6512399" cy="9275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defTabSz="1896340">
              <a:spcBef>
                <a:spcPts val="2000"/>
              </a:spcBef>
              <a:tabLst>
                <a:tab pos="2286000" algn="l"/>
                <a:tab pos="3644900" algn="l"/>
                <a:tab pos="5029200" algn="l"/>
                <a:tab pos="6388100" algn="l"/>
              </a:tabLst>
              <a:defRPr sz="5000">
                <a:latin typeface="Open Sans Semibold"/>
                <a:ea typeface="Open Sans Semibold"/>
                <a:cs typeface="Open Sans Semibold"/>
                <a:sym typeface="Open Sans Semibold"/>
              </a:defRPr>
            </a:lvl1pPr>
          </a:lstStyle>
          <a:p>
            <a:pPr algn="l" rtl="0"/>
            <a:r>
              <a:rPr lang="en-IN" dirty="0"/>
              <a:t>संकेत और लक्षण</a:t>
            </a:r>
          </a:p>
        </p:txBody>
      </p:sp>
      <p:sp>
        <p:nvSpPr>
          <p:cNvPr id="5" name="Line">
            <a:extLst>
              <a:ext uri="{FF2B5EF4-FFF2-40B4-BE49-F238E27FC236}">
                <a16:creationId xmlns:a16="http://schemas.microsoft.com/office/drawing/2014/main" id="{FAF6BAA7-CD89-0BF1-6DA9-F1BA4E2BE73E}"/>
              </a:ext>
            </a:extLst>
          </p:cNvPr>
          <p:cNvSpPr/>
          <p:nvPr/>
        </p:nvSpPr>
        <p:spPr>
          <a:xfrm>
            <a:off x="10718338" y="6227284"/>
            <a:ext cx="12900379" cy="1"/>
          </a:xfrm>
          <a:prstGeom prst="line">
            <a:avLst/>
          </a:prstGeom>
          <a:ln w="25400">
            <a:solidFill>
              <a:srgbClr val="881920"/>
            </a:solidFill>
          </a:ln>
        </p:spPr>
        <p:txBody>
          <a:bodyPr lIns="78283" tIns="78283" rIns="78283" bIns="78283"/>
          <a:lstStyle/>
          <a:p>
            <a:pPr algn="l" rtl="0"/>
            <a:endParaRPr/>
          </a:p>
        </p:txBody>
      </p:sp>
      <p:sp>
        <p:nvSpPr>
          <p:cNvPr id="6" name="Cont.">
            <a:extLst>
              <a:ext uri="{FF2B5EF4-FFF2-40B4-BE49-F238E27FC236}">
                <a16:creationId xmlns:a16="http://schemas.microsoft.com/office/drawing/2014/main" id="{9EAAAC27-ABEC-1F7D-785F-79E5722438BF}"/>
              </a:ext>
            </a:extLst>
          </p:cNvPr>
          <p:cNvSpPr txBox="1"/>
          <p:nvPr/>
        </p:nvSpPr>
        <p:spPr>
          <a:xfrm>
            <a:off x="10718338" y="5419627"/>
            <a:ext cx="2047634" cy="7788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90000"/>
              </a:lnSpc>
              <a:defRPr cap="all">
                <a:solidFill>
                  <a:srgbClr val="C00000"/>
                </a:solidFill>
                <a:latin typeface="Open Sans Light"/>
                <a:ea typeface="Open Sans Light"/>
                <a:cs typeface="Open Sans Light"/>
                <a:sym typeface="Open Sans Light"/>
              </a:defRPr>
            </a:lvl1pPr>
          </a:lstStyle>
          <a:p>
            <a:pPr algn="l" rtl="0"/>
            <a:r>
              <a:t>जारी</a:t>
            </a:r>
          </a:p>
        </p:txBody>
      </p:sp>
      <p:pic>
        <p:nvPicPr>
          <p:cNvPr id="7" name="Picture 6">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8" name="Picture 7">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345400" y="12813337"/>
            <a:ext cx="3686352" cy="67726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119721680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5D17C-7112-5E53-0DED-4E8F40A9AEA8}"/>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06D4BEB1-B410-D088-F900-95F4BC0A6B5F}"/>
              </a:ext>
            </a:extLst>
          </p:cNvPr>
          <p:cNvSpPr txBox="1">
            <a:spLocks/>
          </p:cNvSpPr>
          <p:nvPr/>
        </p:nvSpPr>
        <p:spPr>
          <a:xfrm>
            <a:off x="26365" y="4176777"/>
            <a:ext cx="7627938" cy="5830823"/>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endParaRPr lang="en-US" sz="4800" dirty="0"/>
          </a:p>
          <a:p>
            <a:pPr algn="l" rtl="0"/>
            <a:endParaRPr lang="en-US" sz="4800" dirty="0"/>
          </a:p>
          <a:p>
            <a:pPr algn="l" rtl="0"/>
            <a:r>
              <a:rPr lang="en-US" sz="4800" dirty="0" err="1"/>
              <a:t>अब</a:t>
            </a:r>
            <a:r>
              <a:rPr lang="en-US" sz="4800" dirty="0"/>
              <a:t> आप यह कर सकते हैं:</a:t>
            </a:r>
          </a:p>
        </p:txBody>
      </p:sp>
      <p:sp>
        <p:nvSpPr>
          <p:cNvPr id="6" name="OBJECTIVES">
            <a:extLst>
              <a:ext uri="{FF2B5EF4-FFF2-40B4-BE49-F238E27FC236}">
                <a16:creationId xmlns:a16="http://schemas.microsoft.com/office/drawing/2014/main" id="{364819D9-C35D-BE38-DA86-2AA244F04332}"/>
              </a:ext>
            </a:extLst>
          </p:cNvPr>
          <p:cNvSpPr txBox="1"/>
          <p:nvPr/>
        </p:nvSpPr>
        <p:spPr>
          <a:xfrm>
            <a:off x="8661373" y="787889"/>
            <a:ext cx="2718091"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algn="l" rtl="0"/>
            <a:r>
              <a:rPr lang="en-IN" u="sng" dirty="0"/>
              <a:t>समीक्षा</a:t>
            </a:r>
            <a:endParaRPr u="sng" dirty="0"/>
          </a:p>
        </p:txBody>
      </p:sp>
      <p:sp>
        <p:nvSpPr>
          <p:cNvPr id="14" name="Slide Number">
            <a:extLst>
              <a:ext uri="{FF2B5EF4-FFF2-40B4-BE49-F238E27FC236}">
                <a16:creationId xmlns:a16="http://schemas.microsoft.com/office/drawing/2014/main" id="{F66D881C-DA0A-CD8D-6CAC-7F9AB49911B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t>29</a:t>
            </a:fld>
            <a:endParaRPr/>
          </a:p>
        </p:txBody>
      </p:sp>
      <p:grpSp>
        <p:nvGrpSpPr>
          <p:cNvPr id="3" name="Group">
            <a:extLst>
              <a:ext uri="{FF2B5EF4-FFF2-40B4-BE49-F238E27FC236}">
                <a16:creationId xmlns:a16="http://schemas.microsoft.com/office/drawing/2014/main" id="{30D52A42-8BF0-2F12-393D-F6D85D1663DC}"/>
              </a:ext>
            </a:extLst>
          </p:cNvPr>
          <p:cNvGrpSpPr/>
          <p:nvPr/>
        </p:nvGrpSpPr>
        <p:grpSpPr>
          <a:xfrm>
            <a:off x="9844663" y="5146261"/>
            <a:ext cx="1219201" cy="1681958"/>
            <a:chOff x="0" y="115975"/>
            <a:chExt cx="1219200" cy="1681957"/>
          </a:xfrm>
        </p:grpSpPr>
        <p:sp>
          <p:nvSpPr>
            <p:cNvPr id="5" name="Circle">
              <a:extLst>
                <a:ext uri="{FF2B5EF4-FFF2-40B4-BE49-F238E27FC236}">
                  <a16:creationId xmlns:a16="http://schemas.microsoft.com/office/drawing/2014/main" id="{0357339E-FACA-54CE-3FD4-178DFBB0652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5" name="1">
              <a:extLst>
                <a:ext uri="{FF2B5EF4-FFF2-40B4-BE49-F238E27FC236}">
                  <a16:creationId xmlns:a16="http://schemas.microsoft.com/office/drawing/2014/main" id="{E8BB6733-6BFA-479D-B551-D857D86BBF50}"/>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1</a:t>
              </a:r>
            </a:p>
          </p:txBody>
        </p:sp>
      </p:grpSp>
      <p:grpSp>
        <p:nvGrpSpPr>
          <p:cNvPr id="16" name="Group">
            <a:extLst>
              <a:ext uri="{FF2B5EF4-FFF2-40B4-BE49-F238E27FC236}">
                <a16:creationId xmlns:a16="http://schemas.microsoft.com/office/drawing/2014/main" id="{BCA969FF-A85A-EA59-85E4-24D40F547A4F}"/>
              </a:ext>
            </a:extLst>
          </p:cNvPr>
          <p:cNvGrpSpPr/>
          <p:nvPr/>
        </p:nvGrpSpPr>
        <p:grpSpPr>
          <a:xfrm>
            <a:off x="9844662" y="7715178"/>
            <a:ext cx="1219201" cy="1681958"/>
            <a:chOff x="0" y="115975"/>
            <a:chExt cx="1219200" cy="1681957"/>
          </a:xfrm>
        </p:grpSpPr>
        <p:sp>
          <p:nvSpPr>
            <p:cNvPr id="17" name="Circle">
              <a:extLst>
                <a:ext uri="{FF2B5EF4-FFF2-40B4-BE49-F238E27FC236}">
                  <a16:creationId xmlns:a16="http://schemas.microsoft.com/office/drawing/2014/main" id="{656CA7EF-D305-EE37-6D4B-C1F517D887B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8" name="2">
              <a:extLst>
                <a:ext uri="{FF2B5EF4-FFF2-40B4-BE49-F238E27FC236}">
                  <a16:creationId xmlns:a16="http://schemas.microsoft.com/office/drawing/2014/main" id="{DDFB1F7A-044E-1FFF-F26B-CB5CD7A5A3F5}"/>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2</a:t>
              </a:r>
            </a:p>
          </p:txBody>
        </p:sp>
      </p:grpSp>
      <p:sp>
        <p:nvSpPr>
          <p:cNvPr id="2" name="List the signs and symptoms of poisoning, and steps for pre-hospital treatment.…">
            <a:extLst>
              <a:ext uri="{FF2B5EF4-FFF2-40B4-BE49-F238E27FC236}">
                <a16:creationId xmlns:a16="http://schemas.microsoft.com/office/drawing/2014/main" id="{8CBC23AF-A14B-BB86-416F-2644B3740D87}"/>
              </a:ext>
            </a:extLst>
          </p:cNvPr>
          <p:cNvSpPr txBox="1"/>
          <p:nvPr/>
        </p:nvSpPr>
        <p:spPr>
          <a:xfrm>
            <a:off x="11737878" y="5446143"/>
            <a:ext cx="12068230" cy="4107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चिकित्सा आपातकाल को </a:t>
            </a:r>
            <a:r>
              <a:rPr lang="en-US" dirty="0" err="1"/>
              <a:t>परिभाषित</a:t>
            </a:r>
            <a:r>
              <a:rPr lang="en-US" dirty="0"/>
              <a:t> </a:t>
            </a:r>
            <a:r>
              <a:rPr lang="hi-IN" dirty="0"/>
              <a:t>कर सकते है </a:t>
            </a:r>
            <a:r>
              <a:rPr lang="en-US" dirty="0"/>
              <a:t>।</a:t>
            </a:r>
          </a:p>
          <a:p>
            <a:pPr lvl="1" indent="0" algn="l" defTabSz="1896340" rtl="0">
              <a:spcBef>
                <a:spcPts val="1000"/>
              </a:spcBef>
              <a:tabLst>
                <a:tab pos="2286000" algn="l"/>
                <a:tab pos="3644900" algn="l"/>
                <a:tab pos="5029200" algn="l"/>
                <a:tab pos="6388100" algn="l"/>
              </a:tabLst>
              <a:defRPr sz="4800">
                <a:latin typeface="Open Sans"/>
                <a:ea typeface="Open Sans"/>
                <a:cs typeface="Open Sans"/>
                <a:sym typeface="Open Sans"/>
              </a:defRPr>
            </a:pPr>
            <a:endParaRPr lang="en-US"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मायोकार्डियल इन्फार्क्शन को परिभाषित करें, नौ संकेत और लक्षण सूचीबद्ध करें, तथा अस्पताल-पूर्व उपचार के आठ चरणों को </a:t>
            </a:r>
            <a:r>
              <a:rPr lang="en-US" dirty="0" err="1"/>
              <a:t>सूचीबद्ध</a:t>
            </a:r>
            <a:r>
              <a:rPr lang="en-US" dirty="0"/>
              <a:t> </a:t>
            </a:r>
            <a:r>
              <a:rPr lang="hi-IN" dirty="0"/>
              <a:t>सकते है </a:t>
            </a:r>
            <a:r>
              <a:rPr lang="en-US" dirty="0"/>
              <a:t>।</a:t>
            </a:r>
          </a:p>
        </p:txBody>
      </p:sp>
      <p:pic>
        <p:nvPicPr>
          <p:cNvPr id="12" name="Picture 11">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13" name="Picture 12">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119756" y="12813337"/>
            <a:ext cx="3686352" cy="677269"/>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36808541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52492" y="3211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endParaRPr lang="en-US" sz="4800" dirty="0"/>
          </a:p>
          <a:p>
            <a:pPr algn="l" rtl="0">
              <a:lnSpc>
                <a:spcPct val="200000"/>
              </a:lnSpc>
            </a:pPr>
            <a:r>
              <a:rPr lang="en-US" sz="4800" dirty="0" err="1"/>
              <a:t>इस</a:t>
            </a:r>
            <a:r>
              <a:rPr lang="en-US" sz="4800" dirty="0"/>
              <a:t> पाठ को पूरा करने पर </a:t>
            </a:r>
            <a:r>
              <a:rPr lang="en-US" sz="4800" dirty="0" err="1"/>
              <a:t>आप</a:t>
            </a:r>
            <a:r>
              <a:rPr lang="en-US" sz="4800" dirty="0"/>
              <a:t> निम्न कार्य  में सक्षम होंगे:</a:t>
            </a:r>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5351166" cy="14011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algn="l" rtl="0"/>
            <a:r>
              <a:rPr dirty="0"/>
              <a:t>उद्देश्य</a:t>
            </a:r>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t>3</a:t>
            </a:fld>
            <a:endParaRPr/>
          </a:p>
        </p:txBody>
      </p:sp>
      <p:sp>
        <p:nvSpPr>
          <p:cNvPr id="2" name="Define angina pectoris, list six signs and symptoms, and describe pre-hospital treatment.…">
            <a:extLst>
              <a:ext uri="{FF2B5EF4-FFF2-40B4-BE49-F238E27FC236}">
                <a16:creationId xmlns:a16="http://schemas.microsoft.com/office/drawing/2014/main" id="{E5FA9D84-3F7F-E35B-5041-C55CB8E6A2A6}"/>
              </a:ext>
            </a:extLst>
          </p:cNvPr>
          <p:cNvSpPr txBox="1"/>
          <p:nvPr/>
        </p:nvSpPr>
        <p:spPr>
          <a:xfrm>
            <a:off x="11659744" y="5014577"/>
            <a:ext cx="12089256" cy="5328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lvl="1" indent="0" algn="just" defTabSz="1896340">
              <a:tabLst>
                <a:tab pos="2286000" algn="l"/>
                <a:tab pos="3644900" algn="l"/>
                <a:tab pos="5029200" algn="l"/>
                <a:tab pos="6388100" algn="l"/>
              </a:tabLst>
              <a:defRPr sz="4800">
                <a:latin typeface="Open Sans"/>
                <a:ea typeface="Open Sans"/>
                <a:cs typeface="Open Sans"/>
                <a:sym typeface="Open Sans"/>
              </a:defRPr>
            </a:pPr>
            <a:r>
              <a:rPr dirty="0" err="1"/>
              <a:t>एनजाइना</a:t>
            </a:r>
            <a:r>
              <a:rPr dirty="0"/>
              <a:t> </a:t>
            </a:r>
            <a:r>
              <a:rPr dirty="0" err="1"/>
              <a:t>पेक्टोरिस</a:t>
            </a:r>
            <a:r>
              <a:rPr dirty="0"/>
              <a:t> </a:t>
            </a:r>
            <a:r>
              <a:rPr dirty="0" err="1"/>
              <a:t>को</a:t>
            </a:r>
            <a:r>
              <a:rPr dirty="0"/>
              <a:t> </a:t>
            </a:r>
            <a:r>
              <a:rPr dirty="0" err="1"/>
              <a:t>परिभाषित</a:t>
            </a:r>
            <a:r>
              <a:rPr dirty="0"/>
              <a:t> </a:t>
            </a:r>
            <a:r>
              <a:rPr lang="hi-IN" dirty="0"/>
              <a:t>करना</a:t>
            </a:r>
            <a:r>
              <a:rPr dirty="0"/>
              <a:t>, </a:t>
            </a:r>
            <a:r>
              <a:rPr dirty="0" err="1"/>
              <a:t>छह</a:t>
            </a:r>
            <a:r>
              <a:rPr dirty="0"/>
              <a:t> </a:t>
            </a:r>
            <a:r>
              <a:rPr dirty="0" err="1"/>
              <a:t>संकेत</a:t>
            </a:r>
            <a:r>
              <a:rPr dirty="0"/>
              <a:t> </a:t>
            </a:r>
            <a:r>
              <a:rPr dirty="0" err="1"/>
              <a:t>और</a:t>
            </a:r>
            <a:r>
              <a:rPr dirty="0"/>
              <a:t> </a:t>
            </a:r>
            <a:r>
              <a:rPr dirty="0" err="1"/>
              <a:t>लक्षण</a:t>
            </a:r>
            <a:r>
              <a:rPr dirty="0"/>
              <a:t> </a:t>
            </a:r>
            <a:r>
              <a:rPr dirty="0" err="1"/>
              <a:t>सूचीबद्ध</a:t>
            </a:r>
            <a:r>
              <a:rPr dirty="0"/>
              <a:t> </a:t>
            </a:r>
            <a:r>
              <a:rPr lang="hi-IN" dirty="0"/>
              <a:t>करना</a:t>
            </a:r>
            <a:r>
              <a:rPr dirty="0"/>
              <a:t>, </a:t>
            </a:r>
            <a:r>
              <a:rPr dirty="0" err="1"/>
              <a:t>तथा</a:t>
            </a:r>
            <a:r>
              <a:rPr dirty="0"/>
              <a:t> </a:t>
            </a:r>
            <a:r>
              <a:rPr dirty="0" err="1"/>
              <a:t>अस्पताल-पूर्व</a:t>
            </a:r>
            <a:r>
              <a:rPr dirty="0"/>
              <a:t> </a:t>
            </a:r>
            <a:r>
              <a:rPr dirty="0" err="1"/>
              <a:t>उपचार</a:t>
            </a:r>
            <a:r>
              <a:rPr dirty="0"/>
              <a:t> </a:t>
            </a:r>
            <a:r>
              <a:rPr dirty="0" err="1"/>
              <a:t>का</a:t>
            </a:r>
            <a:r>
              <a:rPr dirty="0"/>
              <a:t> </a:t>
            </a:r>
            <a:r>
              <a:rPr dirty="0" err="1"/>
              <a:t>वर्णन</a:t>
            </a:r>
            <a:r>
              <a:rPr dirty="0"/>
              <a:t> </a:t>
            </a:r>
            <a:r>
              <a:rPr lang="hi-IN" dirty="0"/>
              <a:t>करने में </a:t>
            </a:r>
            <a:r>
              <a:rPr dirty="0"/>
              <a:t>।</a:t>
            </a:r>
          </a:p>
          <a:p>
            <a:pPr lvl="1" indent="0" algn="l" defTabSz="1896340" rtl="0">
              <a:tabLst>
                <a:tab pos="2286000" algn="l"/>
                <a:tab pos="3644900" algn="l"/>
                <a:tab pos="5029200" algn="l"/>
                <a:tab pos="6388100" algn="l"/>
              </a:tabLst>
              <a:defRPr sz="4800">
                <a:latin typeface="Open Sans"/>
                <a:ea typeface="Open Sans"/>
                <a:cs typeface="Open Sans"/>
                <a:sym typeface="Open Sans"/>
              </a:defRPr>
            </a:pPr>
            <a:endParaRPr dirty="0"/>
          </a:p>
          <a:p>
            <a:pPr lvl="1" indent="0" algn="just" defTabSz="1896340">
              <a:tabLst>
                <a:tab pos="2286000" algn="l"/>
                <a:tab pos="3644900" algn="l"/>
                <a:tab pos="5029200" algn="l"/>
                <a:tab pos="6388100" algn="l"/>
              </a:tabLst>
              <a:defRPr sz="4800">
                <a:latin typeface="Open Sans"/>
                <a:ea typeface="Open Sans"/>
                <a:cs typeface="Open Sans"/>
                <a:sym typeface="Open Sans"/>
              </a:defRPr>
            </a:pPr>
            <a:r>
              <a:rPr dirty="0" err="1"/>
              <a:t>कंजेस्टिव</a:t>
            </a:r>
            <a:r>
              <a:rPr dirty="0"/>
              <a:t> </a:t>
            </a:r>
            <a:r>
              <a:rPr dirty="0" err="1"/>
              <a:t>हार्ट</a:t>
            </a:r>
            <a:r>
              <a:rPr dirty="0"/>
              <a:t> </a:t>
            </a:r>
            <a:r>
              <a:rPr dirty="0" err="1"/>
              <a:t>फेल्योर</a:t>
            </a:r>
            <a:r>
              <a:rPr dirty="0"/>
              <a:t> </a:t>
            </a:r>
            <a:r>
              <a:rPr dirty="0" err="1"/>
              <a:t>को</a:t>
            </a:r>
            <a:r>
              <a:rPr dirty="0"/>
              <a:t> </a:t>
            </a:r>
            <a:r>
              <a:rPr dirty="0" err="1"/>
              <a:t>परिभाषित</a:t>
            </a:r>
            <a:r>
              <a:rPr dirty="0"/>
              <a:t> </a:t>
            </a:r>
            <a:r>
              <a:rPr lang="hi-IN" dirty="0"/>
              <a:t>करना</a:t>
            </a:r>
            <a:r>
              <a:rPr dirty="0"/>
              <a:t>, </a:t>
            </a:r>
            <a:r>
              <a:rPr dirty="0" err="1"/>
              <a:t>आठ</a:t>
            </a:r>
            <a:r>
              <a:rPr dirty="0"/>
              <a:t> </a:t>
            </a:r>
            <a:r>
              <a:rPr dirty="0" err="1"/>
              <a:t>संकेत</a:t>
            </a:r>
            <a:r>
              <a:rPr dirty="0"/>
              <a:t> </a:t>
            </a:r>
            <a:r>
              <a:rPr dirty="0" err="1"/>
              <a:t>और</a:t>
            </a:r>
            <a:r>
              <a:rPr dirty="0"/>
              <a:t> </a:t>
            </a:r>
            <a:r>
              <a:rPr dirty="0" err="1"/>
              <a:t>लक्षण</a:t>
            </a:r>
            <a:r>
              <a:rPr dirty="0"/>
              <a:t> </a:t>
            </a:r>
            <a:r>
              <a:rPr dirty="0" err="1"/>
              <a:t>सूचीबद्ध</a:t>
            </a:r>
            <a:r>
              <a:rPr dirty="0"/>
              <a:t> </a:t>
            </a:r>
            <a:r>
              <a:rPr lang="hi-IN" dirty="0"/>
              <a:t>करना</a:t>
            </a:r>
            <a:r>
              <a:rPr dirty="0"/>
              <a:t> </a:t>
            </a:r>
            <a:r>
              <a:rPr dirty="0" err="1"/>
              <a:t>तथा</a:t>
            </a:r>
            <a:r>
              <a:rPr dirty="0"/>
              <a:t> </a:t>
            </a:r>
            <a:r>
              <a:rPr dirty="0" err="1"/>
              <a:t>अस्पताल-पूर्व</a:t>
            </a:r>
            <a:r>
              <a:rPr dirty="0"/>
              <a:t> </a:t>
            </a:r>
            <a:r>
              <a:rPr dirty="0" err="1"/>
              <a:t>उपचार</a:t>
            </a:r>
            <a:r>
              <a:rPr dirty="0"/>
              <a:t> </a:t>
            </a:r>
            <a:r>
              <a:rPr dirty="0" err="1"/>
              <a:t>के</a:t>
            </a:r>
            <a:r>
              <a:rPr dirty="0"/>
              <a:t> </a:t>
            </a:r>
            <a:r>
              <a:rPr dirty="0" err="1"/>
              <a:t>लिए</a:t>
            </a:r>
            <a:r>
              <a:rPr dirty="0"/>
              <a:t> </a:t>
            </a:r>
            <a:r>
              <a:rPr dirty="0" err="1"/>
              <a:t>चार</a:t>
            </a:r>
            <a:r>
              <a:rPr dirty="0"/>
              <a:t> </a:t>
            </a:r>
            <a:r>
              <a:rPr dirty="0" err="1"/>
              <a:t>चरण</a:t>
            </a:r>
            <a:r>
              <a:rPr dirty="0"/>
              <a:t> </a:t>
            </a:r>
            <a:r>
              <a:rPr dirty="0" err="1"/>
              <a:t>बता</a:t>
            </a:r>
            <a:r>
              <a:rPr lang="hi-IN" dirty="0"/>
              <a:t>ने में </a:t>
            </a:r>
            <a:r>
              <a:rPr dirty="0"/>
              <a:t>।</a:t>
            </a:r>
          </a:p>
        </p:txBody>
      </p:sp>
      <p:grpSp>
        <p:nvGrpSpPr>
          <p:cNvPr id="3" name="Group">
            <a:extLst>
              <a:ext uri="{FF2B5EF4-FFF2-40B4-BE49-F238E27FC236}">
                <a16:creationId xmlns:a16="http://schemas.microsoft.com/office/drawing/2014/main" id="{31188060-B86D-D115-9B1B-CA48ABC7C80F}"/>
              </a:ext>
            </a:extLst>
          </p:cNvPr>
          <p:cNvGrpSpPr/>
          <p:nvPr/>
        </p:nvGrpSpPr>
        <p:grpSpPr>
          <a:xfrm>
            <a:off x="9958192" y="4769194"/>
            <a:ext cx="1219201" cy="1681958"/>
            <a:chOff x="0" y="115975"/>
            <a:chExt cx="1219200" cy="1681957"/>
          </a:xfrm>
        </p:grpSpPr>
        <p:sp>
          <p:nvSpPr>
            <p:cNvPr id="5" name="Circle">
              <a:extLst>
                <a:ext uri="{FF2B5EF4-FFF2-40B4-BE49-F238E27FC236}">
                  <a16:creationId xmlns:a16="http://schemas.microsoft.com/office/drawing/2014/main" id="{4970EB7C-E149-66E7-4FB2-91310393E2E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7" name="3">
              <a:extLst>
                <a:ext uri="{FF2B5EF4-FFF2-40B4-BE49-F238E27FC236}">
                  <a16:creationId xmlns:a16="http://schemas.microsoft.com/office/drawing/2014/main" id="{FEEB6A3E-5453-1547-48E1-470FE132A7A9}"/>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3</a:t>
              </a:r>
            </a:p>
          </p:txBody>
        </p:sp>
      </p:grpSp>
      <p:grpSp>
        <p:nvGrpSpPr>
          <p:cNvPr id="8" name="Group">
            <a:extLst>
              <a:ext uri="{FF2B5EF4-FFF2-40B4-BE49-F238E27FC236}">
                <a16:creationId xmlns:a16="http://schemas.microsoft.com/office/drawing/2014/main" id="{DB939113-732F-4176-9FD5-3CC01C83CD66}"/>
              </a:ext>
            </a:extLst>
          </p:cNvPr>
          <p:cNvGrpSpPr/>
          <p:nvPr/>
        </p:nvGrpSpPr>
        <p:grpSpPr>
          <a:xfrm>
            <a:off x="9958192" y="8054479"/>
            <a:ext cx="1219201" cy="1681958"/>
            <a:chOff x="0" y="115975"/>
            <a:chExt cx="1219200" cy="1681957"/>
          </a:xfrm>
        </p:grpSpPr>
        <p:sp>
          <p:nvSpPr>
            <p:cNvPr id="9" name="Circle">
              <a:extLst>
                <a:ext uri="{FF2B5EF4-FFF2-40B4-BE49-F238E27FC236}">
                  <a16:creationId xmlns:a16="http://schemas.microsoft.com/office/drawing/2014/main" id="{82ACCE88-6BC0-DBF9-22B9-5749B1A228C8}"/>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0" name="4">
              <a:extLst>
                <a:ext uri="{FF2B5EF4-FFF2-40B4-BE49-F238E27FC236}">
                  <a16:creationId xmlns:a16="http://schemas.microsoft.com/office/drawing/2014/main" id="{CE76384E-F1F6-046E-5849-E09E625F39DB}"/>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4</a:t>
              </a:r>
            </a:p>
          </p:txBody>
        </p:sp>
      </p:grpSp>
      <p:pic>
        <p:nvPicPr>
          <p:cNvPr id="12" name="Picture 11">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13" name="Picture 12">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9621333" y="12813339"/>
            <a:ext cx="3686352" cy="902662"/>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317323362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07E8F-2A9A-889B-537D-D02FCCA9E86A}"/>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619462A5-378C-E1B6-D9FC-12C62FD1C82C}"/>
              </a:ext>
            </a:extLst>
          </p:cNvPr>
          <p:cNvSpPr txBox="1">
            <a:spLocks/>
          </p:cNvSpPr>
          <p:nvPr/>
        </p:nvSpPr>
        <p:spPr>
          <a:xfrm>
            <a:off x="349292" y="4202177"/>
            <a:ext cx="7627938" cy="5856223"/>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endParaRPr lang="en-US" sz="4800" dirty="0"/>
          </a:p>
          <a:p>
            <a:pPr algn="l" rtl="0"/>
            <a:endParaRPr lang="en-US" sz="4800" dirty="0"/>
          </a:p>
          <a:p>
            <a:pPr algn="l" rtl="0"/>
            <a:r>
              <a:rPr lang="en-US" sz="4800" dirty="0" err="1"/>
              <a:t>अब</a:t>
            </a:r>
            <a:r>
              <a:rPr lang="en-US" sz="4800" dirty="0"/>
              <a:t> आप यह कर सकते हैं:</a:t>
            </a:r>
          </a:p>
        </p:txBody>
      </p:sp>
      <p:sp>
        <p:nvSpPr>
          <p:cNvPr id="6" name="OBJECTIVES">
            <a:extLst>
              <a:ext uri="{FF2B5EF4-FFF2-40B4-BE49-F238E27FC236}">
                <a16:creationId xmlns:a16="http://schemas.microsoft.com/office/drawing/2014/main" id="{0CD35970-917E-448F-DDF7-BF70F9C6DCBB}"/>
              </a:ext>
            </a:extLst>
          </p:cNvPr>
          <p:cNvSpPr txBox="1"/>
          <p:nvPr/>
        </p:nvSpPr>
        <p:spPr>
          <a:xfrm>
            <a:off x="8661373" y="787889"/>
            <a:ext cx="2718091" cy="12660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algn="l" rtl="0"/>
            <a:r>
              <a:rPr lang="en-IN" u="sng" dirty="0"/>
              <a:t>समीक्षा</a:t>
            </a:r>
          </a:p>
        </p:txBody>
      </p:sp>
      <p:sp>
        <p:nvSpPr>
          <p:cNvPr id="14" name="Slide Number">
            <a:extLst>
              <a:ext uri="{FF2B5EF4-FFF2-40B4-BE49-F238E27FC236}">
                <a16:creationId xmlns:a16="http://schemas.microsoft.com/office/drawing/2014/main" id="{96FBDD19-56F5-A99D-BBC6-C8BF082AE89D}"/>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t>30</a:t>
            </a:fld>
            <a:endParaRPr/>
          </a:p>
        </p:txBody>
      </p:sp>
      <p:sp>
        <p:nvSpPr>
          <p:cNvPr id="2" name="Define angina pectoris, list six signs and symptoms, and describe pre-hospital treatment.…">
            <a:extLst>
              <a:ext uri="{FF2B5EF4-FFF2-40B4-BE49-F238E27FC236}">
                <a16:creationId xmlns:a16="http://schemas.microsoft.com/office/drawing/2014/main" id="{81CBF70D-82FA-2FF8-7762-5FAEBB8DC0DB}"/>
              </a:ext>
            </a:extLst>
          </p:cNvPr>
          <p:cNvSpPr txBox="1"/>
          <p:nvPr/>
        </p:nvSpPr>
        <p:spPr>
          <a:xfrm>
            <a:off x="11659744" y="5014577"/>
            <a:ext cx="11555214" cy="5328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tabLst>
                <a:tab pos="2286000" algn="l"/>
                <a:tab pos="3644900" algn="l"/>
                <a:tab pos="5029200" algn="l"/>
                <a:tab pos="6388100" algn="l"/>
              </a:tabLst>
              <a:defRPr sz="4800">
                <a:latin typeface="Open Sans"/>
                <a:ea typeface="Open Sans"/>
                <a:cs typeface="Open Sans"/>
                <a:sym typeface="Open Sans"/>
              </a:defRPr>
            </a:pPr>
            <a:r>
              <a:rPr dirty="0" err="1"/>
              <a:t>एनजाइना</a:t>
            </a:r>
            <a:r>
              <a:rPr dirty="0"/>
              <a:t> </a:t>
            </a:r>
            <a:r>
              <a:rPr dirty="0" err="1"/>
              <a:t>पेक्टोरिस</a:t>
            </a:r>
            <a:r>
              <a:rPr dirty="0"/>
              <a:t> </a:t>
            </a:r>
            <a:r>
              <a:rPr dirty="0" err="1"/>
              <a:t>को</a:t>
            </a:r>
            <a:r>
              <a:rPr dirty="0"/>
              <a:t> </a:t>
            </a:r>
            <a:r>
              <a:rPr dirty="0" err="1"/>
              <a:t>परिभाषित</a:t>
            </a:r>
            <a:r>
              <a:rPr dirty="0"/>
              <a:t> </a:t>
            </a:r>
            <a:r>
              <a:rPr dirty="0" err="1"/>
              <a:t>करें</a:t>
            </a:r>
            <a:r>
              <a:rPr dirty="0"/>
              <a:t>, </a:t>
            </a:r>
            <a:r>
              <a:rPr dirty="0" err="1"/>
              <a:t>छह</a:t>
            </a:r>
            <a:r>
              <a:rPr dirty="0"/>
              <a:t> </a:t>
            </a:r>
            <a:r>
              <a:rPr dirty="0" err="1"/>
              <a:t>संकेत</a:t>
            </a:r>
            <a:r>
              <a:rPr dirty="0"/>
              <a:t> </a:t>
            </a:r>
            <a:r>
              <a:rPr dirty="0" err="1"/>
              <a:t>और</a:t>
            </a:r>
            <a:r>
              <a:rPr dirty="0"/>
              <a:t> </a:t>
            </a:r>
            <a:r>
              <a:rPr dirty="0" err="1"/>
              <a:t>लक्षण</a:t>
            </a:r>
            <a:r>
              <a:rPr dirty="0"/>
              <a:t> </a:t>
            </a:r>
            <a:r>
              <a:rPr dirty="0" err="1"/>
              <a:t>सूचीबद्ध</a:t>
            </a:r>
            <a:r>
              <a:rPr dirty="0"/>
              <a:t> </a:t>
            </a:r>
            <a:r>
              <a:rPr dirty="0" err="1"/>
              <a:t>करें</a:t>
            </a:r>
            <a:r>
              <a:rPr dirty="0"/>
              <a:t>, </a:t>
            </a:r>
            <a:r>
              <a:rPr dirty="0" err="1"/>
              <a:t>तथा</a:t>
            </a:r>
            <a:r>
              <a:rPr dirty="0"/>
              <a:t> </a:t>
            </a:r>
            <a:r>
              <a:rPr dirty="0" err="1"/>
              <a:t>अस्पताल-पूर्व</a:t>
            </a:r>
            <a:r>
              <a:rPr dirty="0"/>
              <a:t> </a:t>
            </a:r>
            <a:r>
              <a:rPr dirty="0" err="1"/>
              <a:t>उपचार</a:t>
            </a:r>
            <a:r>
              <a:rPr dirty="0"/>
              <a:t> </a:t>
            </a:r>
            <a:r>
              <a:rPr dirty="0" err="1"/>
              <a:t>का</a:t>
            </a:r>
            <a:r>
              <a:rPr dirty="0"/>
              <a:t> </a:t>
            </a:r>
            <a:r>
              <a:rPr dirty="0" err="1"/>
              <a:t>वर्णन</a:t>
            </a:r>
            <a:r>
              <a:rPr dirty="0"/>
              <a:t> </a:t>
            </a:r>
            <a:r>
              <a:rPr lang="hi-IN" dirty="0"/>
              <a:t>सकते है </a:t>
            </a:r>
            <a:r>
              <a:rPr dirty="0"/>
              <a:t>।</a:t>
            </a:r>
          </a:p>
          <a:p>
            <a:pPr lvl="1" indent="0" algn="l" defTabSz="1896340" rtl="0">
              <a:tabLst>
                <a:tab pos="2286000" algn="l"/>
                <a:tab pos="3644900" algn="l"/>
                <a:tab pos="5029200" algn="l"/>
                <a:tab pos="6388100" algn="l"/>
              </a:tabLst>
              <a:defRPr sz="4800">
                <a:latin typeface="Open Sans"/>
                <a:ea typeface="Open Sans"/>
                <a:cs typeface="Open Sans"/>
                <a:sym typeface="Open Sans"/>
              </a:defRPr>
            </a:pPr>
            <a:endParaRPr dirty="0"/>
          </a:p>
          <a:p>
            <a:pPr lvl="1" indent="0" defTabSz="1896340">
              <a:tabLst>
                <a:tab pos="2286000" algn="l"/>
                <a:tab pos="3644900" algn="l"/>
                <a:tab pos="5029200" algn="l"/>
                <a:tab pos="6388100" algn="l"/>
              </a:tabLst>
              <a:defRPr sz="4800">
                <a:latin typeface="Open Sans"/>
                <a:ea typeface="Open Sans"/>
                <a:cs typeface="Open Sans"/>
                <a:sym typeface="Open Sans"/>
              </a:defRPr>
            </a:pPr>
            <a:r>
              <a:rPr dirty="0" err="1"/>
              <a:t>कंजेस्टिव</a:t>
            </a:r>
            <a:r>
              <a:rPr dirty="0"/>
              <a:t> </a:t>
            </a:r>
            <a:r>
              <a:rPr dirty="0" err="1"/>
              <a:t>हार्ट</a:t>
            </a:r>
            <a:r>
              <a:rPr dirty="0"/>
              <a:t> </a:t>
            </a:r>
            <a:r>
              <a:rPr dirty="0" err="1"/>
              <a:t>फेल्योर</a:t>
            </a:r>
            <a:r>
              <a:rPr dirty="0"/>
              <a:t> </a:t>
            </a:r>
            <a:r>
              <a:rPr dirty="0" err="1"/>
              <a:t>को</a:t>
            </a:r>
            <a:r>
              <a:rPr dirty="0"/>
              <a:t> </a:t>
            </a:r>
            <a:r>
              <a:rPr dirty="0" err="1"/>
              <a:t>परिभाषित</a:t>
            </a:r>
            <a:r>
              <a:rPr dirty="0"/>
              <a:t> </a:t>
            </a:r>
            <a:r>
              <a:rPr dirty="0" err="1"/>
              <a:t>करें</a:t>
            </a:r>
            <a:r>
              <a:rPr dirty="0"/>
              <a:t>, </a:t>
            </a:r>
            <a:r>
              <a:rPr dirty="0" err="1"/>
              <a:t>आठ</a:t>
            </a:r>
            <a:r>
              <a:rPr dirty="0"/>
              <a:t> </a:t>
            </a:r>
            <a:r>
              <a:rPr dirty="0" err="1"/>
              <a:t>संकेत</a:t>
            </a:r>
            <a:r>
              <a:rPr dirty="0"/>
              <a:t> </a:t>
            </a:r>
            <a:r>
              <a:rPr dirty="0" err="1"/>
              <a:t>और</a:t>
            </a:r>
            <a:r>
              <a:rPr dirty="0"/>
              <a:t> </a:t>
            </a:r>
            <a:r>
              <a:rPr dirty="0" err="1"/>
              <a:t>लक्षण</a:t>
            </a:r>
            <a:r>
              <a:rPr dirty="0"/>
              <a:t> </a:t>
            </a:r>
            <a:r>
              <a:rPr dirty="0" err="1"/>
              <a:t>सूचीबद्ध</a:t>
            </a:r>
            <a:r>
              <a:rPr dirty="0"/>
              <a:t> </a:t>
            </a:r>
            <a:r>
              <a:rPr dirty="0" err="1"/>
              <a:t>करें</a:t>
            </a:r>
            <a:r>
              <a:rPr dirty="0"/>
              <a:t>, </a:t>
            </a:r>
            <a:r>
              <a:rPr dirty="0" err="1"/>
              <a:t>तथा</a:t>
            </a:r>
            <a:r>
              <a:rPr dirty="0"/>
              <a:t> </a:t>
            </a:r>
            <a:r>
              <a:rPr dirty="0" err="1"/>
              <a:t>अस्पताल-पूर्व</a:t>
            </a:r>
            <a:r>
              <a:rPr dirty="0"/>
              <a:t> </a:t>
            </a:r>
            <a:r>
              <a:rPr dirty="0" err="1"/>
              <a:t>उपचार</a:t>
            </a:r>
            <a:r>
              <a:rPr dirty="0"/>
              <a:t> </a:t>
            </a:r>
            <a:r>
              <a:rPr dirty="0" err="1"/>
              <a:t>के</a:t>
            </a:r>
            <a:r>
              <a:rPr dirty="0"/>
              <a:t> </a:t>
            </a:r>
            <a:r>
              <a:rPr dirty="0" err="1"/>
              <a:t>लिए</a:t>
            </a:r>
            <a:r>
              <a:rPr dirty="0"/>
              <a:t> </a:t>
            </a:r>
            <a:r>
              <a:rPr dirty="0" err="1"/>
              <a:t>चार</a:t>
            </a:r>
            <a:r>
              <a:rPr dirty="0"/>
              <a:t> </a:t>
            </a:r>
            <a:r>
              <a:rPr dirty="0" err="1"/>
              <a:t>चरण</a:t>
            </a:r>
            <a:r>
              <a:rPr dirty="0"/>
              <a:t> </a:t>
            </a:r>
            <a:r>
              <a:rPr dirty="0" err="1"/>
              <a:t>बता</a:t>
            </a:r>
            <a:r>
              <a:rPr lang="hi-IN" dirty="0"/>
              <a:t> सकते है </a:t>
            </a:r>
            <a:r>
              <a:rPr dirty="0"/>
              <a:t>।</a:t>
            </a:r>
          </a:p>
        </p:txBody>
      </p:sp>
      <p:grpSp>
        <p:nvGrpSpPr>
          <p:cNvPr id="3" name="Group">
            <a:extLst>
              <a:ext uri="{FF2B5EF4-FFF2-40B4-BE49-F238E27FC236}">
                <a16:creationId xmlns:a16="http://schemas.microsoft.com/office/drawing/2014/main" id="{47950CA6-9594-DA5B-D35C-D3EEC34423E9}"/>
              </a:ext>
            </a:extLst>
          </p:cNvPr>
          <p:cNvGrpSpPr/>
          <p:nvPr/>
        </p:nvGrpSpPr>
        <p:grpSpPr>
          <a:xfrm>
            <a:off x="9958192" y="4769194"/>
            <a:ext cx="1219201" cy="1681958"/>
            <a:chOff x="0" y="115975"/>
            <a:chExt cx="1219200" cy="1681957"/>
          </a:xfrm>
        </p:grpSpPr>
        <p:sp>
          <p:nvSpPr>
            <p:cNvPr id="5" name="Circle">
              <a:extLst>
                <a:ext uri="{FF2B5EF4-FFF2-40B4-BE49-F238E27FC236}">
                  <a16:creationId xmlns:a16="http://schemas.microsoft.com/office/drawing/2014/main" id="{9BD84395-6667-EC52-328A-BF290B4DA54E}"/>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7" name="3">
              <a:extLst>
                <a:ext uri="{FF2B5EF4-FFF2-40B4-BE49-F238E27FC236}">
                  <a16:creationId xmlns:a16="http://schemas.microsoft.com/office/drawing/2014/main" id="{4EC9D42F-B146-742B-7CEE-00FD45464C84}"/>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3</a:t>
              </a:r>
            </a:p>
          </p:txBody>
        </p:sp>
      </p:grpSp>
      <p:grpSp>
        <p:nvGrpSpPr>
          <p:cNvPr id="8" name="Group">
            <a:extLst>
              <a:ext uri="{FF2B5EF4-FFF2-40B4-BE49-F238E27FC236}">
                <a16:creationId xmlns:a16="http://schemas.microsoft.com/office/drawing/2014/main" id="{431504F7-6626-9757-05E6-E390D0787E8A}"/>
              </a:ext>
            </a:extLst>
          </p:cNvPr>
          <p:cNvGrpSpPr/>
          <p:nvPr/>
        </p:nvGrpSpPr>
        <p:grpSpPr>
          <a:xfrm>
            <a:off x="9958192" y="8054479"/>
            <a:ext cx="1219201" cy="1681958"/>
            <a:chOff x="0" y="115975"/>
            <a:chExt cx="1219200" cy="1681957"/>
          </a:xfrm>
        </p:grpSpPr>
        <p:sp>
          <p:nvSpPr>
            <p:cNvPr id="9" name="Circle">
              <a:extLst>
                <a:ext uri="{FF2B5EF4-FFF2-40B4-BE49-F238E27FC236}">
                  <a16:creationId xmlns:a16="http://schemas.microsoft.com/office/drawing/2014/main" id="{F9C21BAE-8EAD-A65F-7100-C2D1E8567E0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0" name="4">
              <a:extLst>
                <a:ext uri="{FF2B5EF4-FFF2-40B4-BE49-F238E27FC236}">
                  <a16:creationId xmlns:a16="http://schemas.microsoft.com/office/drawing/2014/main" id="{633C43F3-7F7B-A138-8411-49D110CB3E65}"/>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4</a:t>
              </a:r>
            </a:p>
          </p:txBody>
        </p:sp>
      </p:grpSp>
      <p:pic>
        <p:nvPicPr>
          <p:cNvPr id="12" name="Picture 11">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13" name="Picture 12">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320000" y="12813337"/>
            <a:ext cx="3686352" cy="677269"/>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274167634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D5329-C47A-1E1A-EA8E-5C8CD2F4C95D}"/>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421DDAA9-D531-5741-968C-629685B0EB34}"/>
              </a:ext>
            </a:extLst>
          </p:cNvPr>
          <p:cNvSpPr txBox="1">
            <a:spLocks/>
          </p:cNvSpPr>
          <p:nvPr/>
        </p:nvSpPr>
        <p:spPr>
          <a:xfrm>
            <a:off x="349292" y="4236266"/>
            <a:ext cx="7627938" cy="6170270"/>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endParaRPr lang="en-US" sz="4800" dirty="0"/>
          </a:p>
          <a:p>
            <a:pPr algn="l" rtl="0"/>
            <a:endParaRPr lang="en-US" sz="4800" dirty="0"/>
          </a:p>
          <a:p>
            <a:pPr algn="l" rtl="0"/>
            <a:r>
              <a:rPr lang="en-US" sz="4800" dirty="0" err="1"/>
              <a:t>अब</a:t>
            </a:r>
            <a:r>
              <a:rPr lang="en-US" sz="4800" dirty="0"/>
              <a:t> </a:t>
            </a:r>
            <a:r>
              <a:rPr lang="en-US" sz="4800" dirty="0" err="1"/>
              <a:t>आप</a:t>
            </a:r>
            <a:r>
              <a:rPr lang="en-US" sz="4800" dirty="0"/>
              <a:t> </a:t>
            </a:r>
            <a:r>
              <a:rPr lang="en-US" sz="4800" dirty="0" err="1"/>
              <a:t>यह</a:t>
            </a:r>
            <a:r>
              <a:rPr lang="en-US" sz="4800" dirty="0"/>
              <a:t> </a:t>
            </a:r>
            <a:r>
              <a:rPr lang="en-US" sz="4800" dirty="0" err="1"/>
              <a:t>कर</a:t>
            </a:r>
            <a:r>
              <a:rPr lang="en-US" sz="4800" dirty="0"/>
              <a:t> </a:t>
            </a:r>
            <a:r>
              <a:rPr lang="en-US" sz="4800" dirty="0" err="1"/>
              <a:t>सकते</a:t>
            </a:r>
            <a:r>
              <a:rPr lang="en-US" sz="4800" dirty="0"/>
              <a:t> </a:t>
            </a:r>
            <a:r>
              <a:rPr lang="en-US" sz="4800" dirty="0" err="1"/>
              <a:t>हैं</a:t>
            </a:r>
            <a:r>
              <a:rPr lang="en-US" sz="4800" dirty="0"/>
              <a:t>:</a:t>
            </a:r>
          </a:p>
        </p:txBody>
      </p:sp>
      <p:sp>
        <p:nvSpPr>
          <p:cNvPr id="6" name="OBJECTIVES">
            <a:extLst>
              <a:ext uri="{FF2B5EF4-FFF2-40B4-BE49-F238E27FC236}">
                <a16:creationId xmlns:a16="http://schemas.microsoft.com/office/drawing/2014/main" id="{A9602C26-398E-BD72-EBA1-D06773996599}"/>
              </a:ext>
            </a:extLst>
          </p:cNvPr>
          <p:cNvSpPr txBox="1"/>
          <p:nvPr/>
        </p:nvSpPr>
        <p:spPr>
          <a:xfrm>
            <a:off x="8661373" y="787889"/>
            <a:ext cx="3455472"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algn="l" rtl="0"/>
            <a:r>
              <a:rPr lang="en-IN" dirty="0"/>
              <a:t>समीक्षा</a:t>
            </a:r>
          </a:p>
        </p:txBody>
      </p:sp>
      <p:sp>
        <p:nvSpPr>
          <p:cNvPr id="14" name="Slide Number">
            <a:extLst>
              <a:ext uri="{FF2B5EF4-FFF2-40B4-BE49-F238E27FC236}">
                <a16:creationId xmlns:a16="http://schemas.microsoft.com/office/drawing/2014/main" id="{EA3893A8-8256-BE95-079F-C44C33F774E3}"/>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t>31</a:t>
            </a:fld>
            <a:endParaRPr/>
          </a:p>
        </p:txBody>
      </p:sp>
      <p:sp>
        <p:nvSpPr>
          <p:cNvPr id="11" name="Define hypertension, list five signs and symptoms and five steps for pre-hospital treatment.…">
            <a:extLst>
              <a:ext uri="{FF2B5EF4-FFF2-40B4-BE49-F238E27FC236}">
                <a16:creationId xmlns:a16="http://schemas.microsoft.com/office/drawing/2014/main" id="{32785134-FD37-F6DF-2E6D-5DAA0E440A46}"/>
              </a:ext>
            </a:extLst>
          </p:cNvPr>
          <p:cNvSpPr txBox="1"/>
          <p:nvPr/>
        </p:nvSpPr>
        <p:spPr>
          <a:xfrm>
            <a:off x="11532744" y="5673282"/>
            <a:ext cx="11821625" cy="5328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tabLst>
                <a:tab pos="2286000" algn="l"/>
                <a:tab pos="3644900" algn="l"/>
                <a:tab pos="5029200" algn="l"/>
                <a:tab pos="6388100" algn="l"/>
              </a:tabLst>
              <a:defRPr sz="4800">
                <a:latin typeface="Open Sans"/>
                <a:ea typeface="Open Sans"/>
                <a:cs typeface="Open Sans"/>
                <a:sym typeface="Open Sans"/>
              </a:defRPr>
            </a:pPr>
            <a:r>
              <a:rPr dirty="0" err="1"/>
              <a:t>उच्च</a:t>
            </a:r>
            <a:r>
              <a:rPr dirty="0"/>
              <a:t> </a:t>
            </a:r>
            <a:r>
              <a:rPr dirty="0" err="1"/>
              <a:t>रक्तचाप</a:t>
            </a:r>
            <a:r>
              <a:rPr dirty="0"/>
              <a:t> </a:t>
            </a:r>
            <a:r>
              <a:rPr dirty="0" err="1"/>
              <a:t>को</a:t>
            </a:r>
            <a:r>
              <a:rPr dirty="0"/>
              <a:t> </a:t>
            </a:r>
            <a:r>
              <a:rPr dirty="0" err="1"/>
              <a:t>परिभाषित</a:t>
            </a:r>
            <a:r>
              <a:rPr dirty="0"/>
              <a:t> </a:t>
            </a:r>
            <a:r>
              <a:rPr dirty="0" err="1"/>
              <a:t>करें</a:t>
            </a:r>
            <a:r>
              <a:rPr dirty="0"/>
              <a:t>, </a:t>
            </a:r>
            <a:r>
              <a:rPr dirty="0" err="1"/>
              <a:t>पांच</a:t>
            </a:r>
            <a:r>
              <a:rPr dirty="0"/>
              <a:t> </a:t>
            </a:r>
            <a:r>
              <a:rPr dirty="0" err="1"/>
              <a:t>संकेत</a:t>
            </a:r>
            <a:r>
              <a:rPr dirty="0"/>
              <a:t> </a:t>
            </a:r>
            <a:r>
              <a:rPr dirty="0" err="1"/>
              <a:t>और</a:t>
            </a:r>
            <a:r>
              <a:rPr dirty="0"/>
              <a:t> </a:t>
            </a:r>
            <a:r>
              <a:rPr dirty="0" err="1"/>
              <a:t>लक्षण</a:t>
            </a:r>
            <a:r>
              <a:rPr dirty="0"/>
              <a:t> </a:t>
            </a:r>
            <a:r>
              <a:rPr dirty="0" err="1"/>
              <a:t>तथा</a:t>
            </a:r>
            <a:r>
              <a:rPr dirty="0"/>
              <a:t> </a:t>
            </a:r>
            <a:r>
              <a:rPr dirty="0" err="1"/>
              <a:t>अस्पताल-पूर्व</a:t>
            </a:r>
            <a:r>
              <a:rPr dirty="0"/>
              <a:t> </a:t>
            </a:r>
            <a:r>
              <a:rPr dirty="0" err="1"/>
              <a:t>उपचार</a:t>
            </a:r>
            <a:r>
              <a:rPr dirty="0"/>
              <a:t> </a:t>
            </a:r>
            <a:r>
              <a:rPr dirty="0" err="1"/>
              <a:t>के</a:t>
            </a:r>
            <a:r>
              <a:rPr dirty="0"/>
              <a:t> </a:t>
            </a:r>
            <a:r>
              <a:rPr dirty="0" err="1"/>
              <a:t>पांच</a:t>
            </a:r>
            <a:r>
              <a:rPr dirty="0"/>
              <a:t> </a:t>
            </a:r>
            <a:r>
              <a:rPr dirty="0" err="1"/>
              <a:t>चरण</a:t>
            </a:r>
            <a:r>
              <a:rPr dirty="0"/>
              <a:t> </a:t>
            </a:r>
            <a:r>
              <a:rPr dirty="0" err="1"/>
              <a:t>बता</a:t>
            </a:r>
            <a:r>
              <a:rPr lang="hi-IN" dirty="0"/>
              <a:t> सकते है </a:t>
            </a:r>
            <a:r>
              <a:rPr dirty="0"/>
              <a:t>।</a:t>
            </a:r>
          </a:p>
          <a:p>
            <a:pPr lvl="1" indent="0" algn="l" defTabSz="1896340" rtl="0">
              <a:tabLst>
                <a:tab pos="2286000" algn="l"/>
                <a:tab pos="3644900" algn="l"/>
                <a:tab pos="5029200" algn="l"/>
                <a:tab pos="6388100" algn="l"/>
              </a:tabLst>
              <a:defRPr sz="4800">
                <a:latin typeface="Open Sans"/>
                <a:ea typeface="Open Sans"/>
                <a:cs typeface="Open Sans"/>
                <a:sym typeface="Open Sans"/>
              </a:defRPr>
            </a:pPr>
            <a:endParaRPr dirty="0"/>
          </a:p>
          <a:p>
            <a:pPr lvl="1" indent="0" defTabSz="1896340">
              <a:tabLst>
                <a:tab pos="2286000" algn="l"/>
                <a:tab pos="3644900" algn="l"/>
                <a:tab pos="5029200" algn="l"/>
                <a:tab pos="6388100" algn="l"/>
              </a:tabLst>
              <a:defRPr sz="4800">
                <a:latin typeface="Open Sans"/>
                <a:ea typeface="Open Sans"/>
                <a:cs typeface="Open Sans"/>
                <a:sym typeface="Open Sans"/>
              </a:defRPr>
            </a:pPr>
            <a:r>
              <a:rPr dirty="0" err="1"/>
              <a:t>पेट</a:t>
            </a:r>
            <a:r>
              <a:rPr dirty="0"/>
              <a:t> </a:t>
            </a:r>
            <a:r>
              <a:rPr dirty="0" err="1"/>
              <a:t>दर्द</a:t>
            </a:r>
            <a:r>
              <a:rPr dirty="0"/>
              <a:t> </a:t>
            </a:r>
            <a:r>
              <a:rPr dirty="0" err="1"/>
              <a:t>के</a:t>
            </a:r>
            <a:r>
              <a:rPr dirty="0"/>
              <a:t> </a:t>
            </a:r>
            <a:r>
              <a:rPr dirty="0" err="1"/>
              <a:t>दस</a:t>
            </a:r>
            <a:r>
              <a:rPr dirty="0"/>
              <a:t> </a:t>
            </a:r>
            <a:r>
              <a:rPr dirty="0" err="1"/>
              <a:t>संकेत</a:t>
            </a:r>
            <a:r>
              <a:rPr dirty="0"/>
              <a:t> </a:t>
            </a:r>
            <a:r>
              <a:rPr dirty="0" err="1"/>
              <a:t>और</a:t>
            </a:r>
            <a:r>
              <a:rPr dirty="0"/>
              <a:t> </a:t>
            </a:r>
            <a:r>
              <a:rPr dirty="0" err="1"/>
              <a:t>लक्षण</a:t>
            </a:r>
            <a:r>
              <a:rPr dirty="0"/>
              <a:t> </a:t>
            </a:r>
            <a:r>
              <a:rPr dirty="0" err="1"/>
              <a:t>सूचीबद्ध</a:t>
            </a:r>
            <a:r>
              <a:rPr dirty="0"/>
              <a:t> </a:t>
            </a:r>
            <a:r>
              <a:rPr dirty="0" err="1"/>
              <a:t>करें</a:t>
            </a:r>
            <a:r>
              <a:rPr dirty="0"/>
              <a:t> </a:t>
            </a:r>
            <a:r>
              <a:rPr dirty="0" err="1"/>
              <a:t>तथा</a:t>
            </a:r>
            <a:r>
              <a:rPr dirty="0"/>
              <a:t> </a:t>
            </a:r>
            <a:r>
              <a:rPr dirty="0" err="1"/>
              <a:t>अस्पताल-पूर्व</a:t>
            </a:r>
            <a:r>
              <a:rPr dirty="0"/>
              <a:t> </a:t>
            </a:r>
            <a:r>
              <a:rPr dirty="0" err="1"/>
              <a:t>उपचार</a:t>
            </a:r>
            <a:r>
              <a:rPr dirty="0"/>
              <a:t> </a:t>
            </a:r>
            <a:r>
              <a:rPr dirty="0" err="1"/>
              <a:t>के</a:t>
            </a:r>
            <a:r>
              <a:rPr dirty="0"/>
              <a:t> </a:t>
            </a:r>
            <a:r>
              <a:rPr dirty="0" err="1"/>
              <a:t>लिए</a:t>
            </a:r>
            <a:r>
              <a:rPr dirty="0"/>
              <a:t> </a:t>
            </a:r>
            <a:r>
              <a:rPr dirty="0" err="1"/>
              <a:t>पांच</a:t>
            </a:r>
            <a:r>
              <a:rPr dirty="0"/>
              <a:t> </a:t>
            </a:r>
            <a:r>
              <a:rPr dirty="0" err="1"/>
              <a:t>चरण</a:t>
            </a:r>
            <a:r>
              <a:rPr dirty="0"/>
              <a:t> </a:t>
            </a:r>
            <a:r>
              <a:rPr dirty="0" err="1"/>
              <a:t>सूचीबद्ध</a:t>
            </a:r>
            <a:r>
              <a:rPr dirty="0"/>
              <a:t> </a:t>
            </a:r>
            <a:r>
              <a:rPr lang="hi-IN"/>
              <a:t>कर सकते है </a:t>
            </a:r>
            <a:r>
              <a:rPr dirty="0"/>
              <a:t>।</a:t>
            </a:r>
          </a:p>
        </p:txBody>
      </p:sp>
      <p:grpSp>
        <p:nvGrpSpPr>
          <p:cNvPr id="12" name="Group">
            <a:extLst>
              <a:ext uri="{FF2B5EF4-FFF2-40B4-BE49-F238E27FC236}">
                <a16:creationId xmlns:a16="http://schemas.microsoft.com/office/drawing/2014/main" id="{EE389D4A-7384-0A50-87F1-425860896D09}"/>
              </a:ext>
            </a:extLst>
          </p:cNvPr>
          <p:cNvGrpSpPr/>
          <p:nvPr/>
        </p:nvGrpSpPr>
        <p:grpSpPr>
          <a:xfrm>
            <a:off x="9831192" y="5402499"/>
            <a:ext cx="1219201" cy="1681958"/>
            <a:chOff x="0" y="115975"/>
            <a:chExt cx="1219200" cy="1681957"/>
          </a:xfrm>
        </p:grpSpPr>
        <p:sp>
          <p:nvSpPr>
            <p:cNvPr id="13" name="Circle">
              <a:extLst>
                <a:ext uri="{FF2B5EF4-FFF2-40B4-BE49-F238E27FC236}">
                  <a16:creationId xmlns:a16="http://schemas.microsoft.com/office/drawing/2014/main" id="{F14EC368-C936-90CB-A173-3E55C447390B}"/>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5" name="5">
              <a:extLst>
                <a:ext uri="{FF2B5EF4-FFF2-40B4-BE49-F238E27FC236}">
                  <a16:creationId xmlns:a16="http://schemas.microsoft.com/office/drawing/2014/main" id="{D741BD76-2E4C-6B3F-6070-0CA2C907FF02}"/>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5</a:t>
              </a:r>
            </a:p>
          </p:txBody>
        </p:sp>
      </p:grpSp>
      <p:grpSp>
        <p:nvGrpSpPr>
          <p:cNvPr id="16" name="Group">
            <a:extLst>
              <a:ext uri="{FF2B5EF4-FFF2-40B4-BE49-F238E27FC236}">
                <a16:creationId xmlns:a16="http://schemas.microsoft.com/office/drawing/2014/main" id="{BFF77483-693B-6C3E-E2BC-49FEE98AB1C5}"/>
              </a:ext>
            </a:extLst>
          </p:cNvPr>
          <p:cNvGrpSpPr/>
          <p:nvPr/>
        </p:nvGrpSpPr>
        <p:grpSpPr>
          <a:xfrm>
            <a:off x="9831192" y="8724577"/>
            <a:ext cx="1219201" cy="1681958"/>
            <a:chOff x="0" y="115975"/>
            <a:chExt cx="1219200" cy="1681957"/>
          </a:xfrm>
        </p:grpSpPr>
        <p:sp>
          <p:nvSpPr>
            <p:cNvPr id="17" name="Circle">
              <a:extLst>
                <a:ext uri="{FF2B5EF4-FFF2-40B4-BE49-F238E27FC236}">
                  <a16:creationId xmlns:a16="http://schemas.microsoft.com/office/drawing/2014/main" id="{87C445E3-D8E6-C5BC-6AFE-3346669B7BA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8" name="6">
              <a:extLst>
                <a:ext uri="{FF2B5EF4-FFF2-40B4-BE49-F238E27FC236}">
                  <a16:creationId xmlns:a16="http://schemas.microsoft.com/office/drawing/2014/main" id="{6C351195-8AF7-5226-002A-13734354102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6</a:t>
              </a:r>
            </a:p>
          </p:txBody>
        </p:sp>
      </p:grpSp>
      <p:pic>
        <p:nvPicPr>
          <p:cNvPr id="19" name="Picture 18">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20" name="Picture 19">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9939000" y="12813337"/>
            <a:ext cx="3686352" cy="677269"/>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18703668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pPr algn="l" rtl="0"/>
            <a:endParaRPr/>
          </a:p>
        </p:txBody>
      </p:sp>
      <p:pic>
        <p:nvPicPr>
          <p:cNvPr id="122" name="IMG-3642.JPG" descr="IMG-3642.JPG"/>
          <p:cNvPicPr>
            <a:picLocks noChangeAspect="1"/>
          </p:cNvPicPr>
          <p:nvPr/>
        </p:nvPicPr>
        <p:blipFill>
          <a:blip r:embed="rId2"/>
          <a:srcRect l="25406"/>
          <a:stretch>
            <a:fillRect/>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4"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26"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algn="l" rtl="0"/>
            <a:endParaRPr/>
          </a:p>
        </p:txBody>
      </p:sp>
      <p:sp>
        <p:nvSpPr>
          <p:cNvPr id="127" name="Slide Number"/>
          <p:cNvSpPr txBox="1">
            <a:spLocks noGrp="1"/>
          </p:cNvSpPr>
          <p:nvPr>
            <p:ph type="sldNum" sz="quarter" idx="2"/>
          </p:nvPr>
        </p:nvSpPr>
        <p:spPr>
          <a:xfrm>
            <a:off x="22920940" y="12813338"/>
            <a:ext cx="909443"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t>32</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2036809" y="1915775"/>
            <a:ext cx="8703024" cy="31547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rtl="0"/>
            <a:r>
              <a:rPr lang="en-US" sz="19900" b="1" cap="none" spc="0" dirty="0">
                <a:ln/>
                <a:solidFill>
                  <a:schemeClr val="accent6">
                    <a:lumMod val="75000"/>
                  </a:schemeClr>
                </a:solidFill>
                <a:effectLst/>
              </a:rPr>
              <a:t>धन्यवाद</a:t>
            </a:r>
          </a:p>
        </p:txBody>
      </p:sp>
      <p:pic>
        <p:nvPicPr>
          <p:cNvPr id="9" name="Picture 8">
            <a:extLst>
              <a:ext uri="{FF2B5EF4-FFF2-40B4-BE49-F238E27FC236}">
                <a16:creationId xmlns:a16="http://schemas.microsoft.com/office/drawing/2014/main" id="{00210A39-9C63-BE0C-A2C5-60F7D0285E14}"/>
              </a:ext>
            </a:extLst>
          </p:cNvPr>
          <p:cNvPicPr>
            <a:picLocks noChangeAspect="1"/>
          </p:cNvPicPr>
          <p:nvPr/>
        </p:nvPicPr>
        <p:blipFill>
          <a:blip r:embed="rId3" cstate="print"/>
          <a:stretch>
            <a:fillRect/>
          </a:stretch>
        </p:blipFill>
        <p:spPr>
          <a:xfrm>
            <a:off x="1016000" y="12813338"/>
            <a:ext cx="3686352" cy="677269"/>
          </a:xfrm>
          <a:prstGeom prst="rect">
            <a:avLst/>
          </a:prstGeom>
        </p:spPr>
      </p:pic>
      <p:pic>
        <p:nvPicPr>
          <p:cNvPr id="10" name="Picture 9">
            <a:extLst>
              <a:ext uri="{FF2B5EF4-FFF2-40B4-BE49-F238E27FC236}">
                <a16:creationId xmlns:a16="http://schemas.microsoft.com/office/drawing/2014/main" id="{00210A39-9C63-BE0C-A2C5-60F7D0285E14}"/>
              </a:ext>
            </a:extLst>
          </p:cNvPr>
          <p:cNvPicPr>
            <a:picLocks noChangeAspect="1"/>
          </p:cNvPicPr>
          <p:nvPr/>
        </p:nvPicPr>
        <p:blipFill>
          <a:blip r:embed="rId3" cstate="print"/>
          <a:stretch>
            <a:fillRect/>
          </a:stretch>
        </p:blipFill>
        <p:spPr>
          <a:xfrm>
            <a:off x="20370800" y="12835531"/>
            <a:ext cx="3686352" cy="67726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3685" y="4689554"/>
            <a:ext cx="12611976" cy="643541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64FBA-A08C-2E19-0297-A46306D80620}"/>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3963AFCA-666F-13DA-7ADD-30EC72BEDFEC}"/>
              </a:ext>
            </a:extLst>
          </p:cNvPr>
          <p:cNvSpPr txBox="1">
            <a:spLocks/>
          </p:cNvSpPr>
          <p:nvPr/>
        </p:nvSpPr>
        <p:spPr>
          <a:xfrm>
            <a:off x="450892" y="37703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r>
              <a:rPr lang="en-US" sz="4800" dirty="0"/>
              <a:t>इस पाठ को पूरा करने पर </a:t>
            </a:r>
            <a:r>
              <a:rPr lang="en-US" sz="4800" dirty="0" err="1"/>
              <a:t>आप</a:t>
            </a:r>
            <a:r>
              <a:rPr lang="en-US" sz="4800" dirty="0"/>
              <a:t> निम्न कार्य  में सक्षम होंगे:</a:t>
            </a:r>
          </a:p>
        </p:txBody>
      </p:sp>
      <p:sp>
        <p:nvSpPr>
          <p:cNvPr id="6" name="OBJECTIVES">
            <a:extLst>
              <a:ext uri="{FF2B5EF4-FFF2-40B4-BE49-F238E27FC236}">
                <a16:creationId xmlns:a16="http://schemas.microsoft.com/office/drawing/2014/main" id="{472F527B-750F-5B62-512C-64E6E9F7BEF7}"/>
              </a:ext>
            </a:extLst>
          </p:cNvPr>
          <p:cNvSpPr txBox="1"/>
          <p:nvPr/>
        </p:nvSpPr>
        <p:spPr>
          <a:xfrm>
            <a:off x="8661373" y="787889"/>
            <a:ext cx="5351166" cy="14011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algn="l" rtl="0"/>
            <a:r>
              <a:rPr dirty="0"/>
              <a:t>उद्देश्य</a:t>
            </a:r>
          </a:p>
        </p:txBody>
      </p:sp>
      <p:sp>
        <p:nvSpPr>
          <p:cNvPr id="14" name="Slide Number">
            <a:extLst>
              <a:ext uri="{FF2B5EF4-FFF2-40B4-BE49-F238E27FC236}">
                <a16:creationId xmlns:a16="http://schemas.microsoft.com/office/drawing/2014/main" id="{5CEE4763-A0A8-AB1D-5A7A-2E2647C68717}"/>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t>4</a:t>
            </a:fld>
            <a:endParaRPr/>
          </a:p>
        </p:txBody>
      </p:sp>
      <p:sp>
        <p:nvSpPr>
          <p:cNvPr id="11" name="Define hypertension, list five signs and symptoms and five steps for pre-hospital treatment.…">
            <a:extLst>
              <a:ext uri="{FF2B5EF4-FFF2-40B4-BE49-F238E27FC236}">
                <a16:creationId xmlns:a16="http://schemas.microsoft.com/office/drawing/2014/main" id="{B93E20E4-6B5B-D850-376F-5062DCADDF20}"/>
              </a:ext>
            </a:extLst>
          </p:cNvPr>
          <p:cNvSpPr txBox="1"/>
          <p:nvPr/>
        </p:nvSpPr>
        <p:spPr>
          <a:xfrm>
            <a:off x="11532744" y="5673282"/>
            <a:ext cx="11821625" cy="5328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algn="just" defTabSz="1896340">
              <a:tabLst>
                <a:tab pos="2286000" algn="l"/>
                <a:tab pos="3644900" algn="l"/>
                <a:tab pos="5029200" algn="l"/>
                <a:tab pos="6388100" algn="l"/>
              </a:tabLst>
              <a:defRPr sz="4800">
                <a:latin typeface="Open Sans"/>
                <a:ea typeface="Open Sans"/>
                <a:cs typeface="Open Sans"/>
                <a:sym typeface="Open Sans"/>
              </a:defRPr>
            </a:pPr>
            <a:r>
              <a:rPr dirty="0" err="1"/>
              <a:t>उच्च</a:t>
            </a:r>
            <a:r>
              <a:rPr dirty="0"/>
              <a:t> </a:t>
            </a:r>
            <a:r>
              <a:rPr dirty="0" err="1"/>
              <a:t>रक्तचाप</a:t>
            </a:r>
            <a:r>
              <a:rPr dirty="0"/>
              <a:t> </a:t>
            </a:r>
            <a:r>
              <a:rPr dirty="0" err="1"/>
              <a:t>को</a:t>
            </a:r>
            <a:r>
              <a:rPr dirty="0"/>
              <a:t> </a:t>
            </a:r>
            <a:r>
              <a:rPr dirty="0" err="1"/>
              <a:t>परिभाषित</a:t>
            </a:r>
            <a:r>
              <a:rPr dirty="0"/>
              <a:t> </a:t>
            </a:r>
            <a:r>
              <a:rPr lang="hi-IN" dirty="0"/>
              <a:t>करना</a:t>
            </a:r>
            <a:r>
              <a:rPr dirty="0"/>
              <a:t>, </a:t>
            </a:r>
            <a:r>
              <a:rPr dirty="0" err="1"/>
              <a:t>पांच</a:t>
            </a:r>
            <a:r>
              <a:rPr dirty="0"/>
              <a:t> </a:t>
            </a:r>
            <a:r>
              <a:rPr dirty="0" err="1"/>
              <a:t>संकेत</a:t>
            </a:r>
            <a:r>
              <a:rPr dirty="0"/>
              <a:t> </a:t>
            </a:r>
            <a:r>
              <a:rPr dirty="0" err="1"/>
              <a:t>और</a:t>
            </a:r>
            <a:r>
              <a:rPr dirty="0"/>
              <a:t> </a:t>
            </a:r>
            <a:r>
              <a:rPr dirty="0" err="1"/>
              <a:t>लक्षण</a:t>
            </a:r>
            <a:r>
              <a:rPr dirty="0"/>
              <a:t> </a:t>
            </a:r>
            <a:r>
              <a:rPr dirty="0" err="1"/>
              <a:t>तथा</a:t>
            </a:r>
            <a:r>
              <a:rPr dirty="0"/>
              <a:t> </a:t>
            </a:r>
            <a:r>
              <a:rPr dirty="0" err="1"/>
              <a:t>अस्पताल-पूर्व</a:t>
            </a:r>
            <a:r>
              <a:rPr dirty="0"/>
              <a:t> </a:t>
            </a:r>
            <a:r>
              <a:rPr dirty="0" err="1"/>
              <a:t>उपचार</a:t>
            </a:r>
            <a:r>
              <a:rPr dirty="0"/>
              <a:t> </a:t>
            </a:r>
            <a:r>
              <a:rPr dirty="0" err="1"/>
              <a:t>के</a:t>
            </a:r>
            <a:r>
              <a:rPr dirty="0"/>
              <a:t> </a:t>
            </a:r>
            <a:r>
              <a:rPr dirty="0" err="1"/>
              <a:t>पांच</a:t>
            </a:r>
            <a:r>
              <a:rPr dirty="0"/>
              <a:t> </a:t>
            </a:r>
            <a:r>
              <a:rPr dirty="0" err="1"/>
              <a:t>चरण</a:t>
            </a:r>
            <a:r>
              <a:rPr dirty="0"/>
              <a:t> </a:t>
            </a:r>
            <a:r>
              <a:rPr dirty="0" err="1"/>
              <a:t>बता</a:t>
            </a:r>
            <a:r>
              <a:rPr lang="hi-IN" dirty="0"/>
              <a:t>ने में </a:t>
            </a:r>
            <a:r>
              <a:rPr dirty="0"/>
              <a:t>।</a:t>
            </a:r>
          </a:p>
          <a:p>
            <a:pPr lvl="1" indent="0" algn="just" defTabSz="1896340" rtl="0">
              <a:tabLst>
                <a:tab pos="2286000" algn="l"/>
                <a:tab pos="3644900" algn="l"/>
                <a:tab pos="5029200" algn="l"/>
                <a:tab pos="6388100" algn="l"/>
              </a:tabLst>
              <a:defRPr sz="4800">
                <a:latin typeface="Open Sans"/>
                <a:ea typeface="Open Sans"/>
                <a:cs typeface="Open Sans"/>
                <a:sym typeface="Open Sans"/>
              </a:defRPr>
            </a:pPr>
            <a:endParaRPr dirty="0"/>
          </a:p>
          <a:p>
            <a:pPr lvl="1" indent="0" algn="just" defTabSz="1896340">
              <a:tabLst>
                <a:tab pos="2286000" algn="l"/>
                <a:tab pos="3644900" algn="l"/>
                <a:tab pos="5029200" algn="l"/>
                <a:tab pos="6388100" algn="l"/>
              </a:tabLst>
              <a:defRPr sz="4800">
                <a:latin typeface="Open Sans"/>
                <a:ea typeface="Open Sans"/>
                <a:cs typeface="Open Sans"/>
                <a:sym typeface="Open Sans"/>
              </a:defRPr>
            </a:pPr>
            <a:r>
              <a:rPr dirty="0" err="1"/>
              <a:t>पेट</a:t>
            </a:r>
            <a:r>
              <a:rPr dirty="0"/>
              <a:t> </a:t>
            </a:r>
            <a:r>
              <a:rPr dirty="0" err="1"/>
              <a:t>दर्द</a:t>
            </a:r>
            <a:r>
              <a:rPr dirty="0"/>
              <a:t> </a:t>
            </a:r>
            <a:r>
              <a:rPr dirty="0" err="1"/>
              <a:t>के</a:t>
            </a:r>
            <a:r>
              <a:rPr dirty="0"/>
              <a:t> </a:t>
            </a:r>
            <a:r>
              <a:rPr dirty="0" err="1"/>
              <a:t>दस</a:t>
            </a:r>
            <a:r>
              <a:rPr dirty="0"/>
              <a:t> </a:t>
            </a:r>
            <a:r>
              <a:rPr dirty="0" err="1"/>
              <a:t>संकेत</a:t>
            </a:r>
            <a:r>
              <a:rPr dirty="0"/>
              <a:t> </a:t>
            </a:r>
            <a:r>
              <a:rPr dirty="0" err="1"/>
              <a:t>और</a:t>
            </a:r>
            <a:r>
              <a:rPr dirty="0"/>
              <a:t> </a:t>
            </a:r>
            <a:r>
              <a:rPr dirty="0" err="1"/>
              <a:t>लक्षण</a:t>
            </a:r>
            <a:r>
              <a:rPr dirty="0"/>
              <a:t> </a:t>
            </a:r>
            <a:r>
              <a:rPr dirty="0" err="1"/>
              <a:t>सूचीबद्ध</a:t>
            </a:r>
            <a:r>
              <a:rPr dirty="0"/>
              <a:t> </a:t>
            </a:r>
            <a:r>
              <a:rPr lang="hi-IN" dirty="0"/>
              <a:t>करना</a:t>
            </a:r>
            <a:r>
              <a:rPr dirty="0"/>
              <a:t> </a:t>
            </a:r>
            <a:r>
              <a:rPr dirty="0" err="1"/>
              <a:t>तथा</a:t>
            </a:r>
            <a:r>
              <a:rPr dirty="0"/>
              <a:t> </a:t>
            </a:r>
            <a:r>
              <a:rPr dirty="0" err="1"/>
              <a:t>अस्पताल-पूर्व</a:t>
            </a:r>
            <a:r>
              <a:rPr dirty="0"/>
              <a:t> </a:t>
            </a:r>
            <a:r>
              <a:rPr dirty="0" err="1"/>
              <a:t>उपचार</a:t>
            </a:r>
            <a:r>
              <a:rPr dirty="0"/>
              <a:t> </a:t>
            </a:r>
            <a:r>
              <a:rPr dirty="0" err="1"/>
              <a:t>के</a:t>
            </a:r>
            <a:r>
              <a:rPr dirty="0"/>
              <a:t> </a:t>
            </a:r>
            <a:r>
              <a:rPr dirty="0" err="1"/>
              <a:t>लिए</a:t>
            </a:r>
            <a:r>
              <a:rPr dirty="0"/>
              <a:t> </a:t>
            </a:r>
            <a:r>
              <a:rPr dirty="0" err="1"/>
              <a:t>पांच</a:t>
            </a:r>
            <a:r>
              <a:rPr dirty="0"/>
              <a:t> </a:t>
            </a:r>
            <a:r>
              <a:rPr dirty="0" err="1"/>
              <a:t>चरण</a:t>
            </a:r>
            <a:r>
              <a:rPr dirty="0"/>
              <a:t> </a:t>
            </a:r>
            <a:r>
              <a:rPr dirty="0" err="1"/>
              <a:t>सूचीबद्ध</a:t>
            </a:r>
            <a:r>
              <a:rPr dirty="0"/>
              <a:t> </a:t>
            </a:r>
            <a:r>
              <a:rPr lang="hi-IN" dirty="0"/>
              <a:t>करने में </a:t>
            </a:r>
            <a:r>
              <a:rPr dirty="0"/>
              <a:t>।</a:t>
            </a:r>
          </a:p>
        </p:txBody>
      </p:sp>
      <p:grpSp>
        <p:nvGrpSpPr>
          <p:cNvPr id="12" name="Group">
            <a:extLst>
              <a:ext uri="{FF2B5EF4-FFF2-40B4-BE49-F238E27FC236}">
                <a16:creationId xmlns:a16="http://schemas.microsoft.com/office/drawing/2014/main" id="{FE78B0B7-7747-19CD-62E7-69C02EE1C66C}"/>
              </a:ext>
            </a:extLst>
          </p:cNvPr>
          <p:cNvGrpSpPr/>
          <p:nvPr/>
        </p:nvGrpSpPr>
        <p:grpSpPr>
          <a:xfrm>
            <a:off x="9831192" y="5402499"/>
            <a:ext cx="1219201" cy="1681958"/>
            <a:chOff x="0" y="115975"/>
            <a:chExt cx="1219200" cy="1681957"/>
          </a:xfrm>
        </p:grpSpPr>
        <p:sp>
          <p:nvSpPr>
            <p:cNvPr id="13" name="Circle">
              <a:extLst>
                <a:ext uri="{FF2B5EF4-FFF2-40B4-BE49-F238E27FC236}">
                  <a16:creationId xmlns:a16="http://schemas.microsoft.com/office/drawing/2014/main" id="{E6D083C1-BFCB-288D-C86A-29612AF345F8}"/>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5" name="5">
              <a:extLst>
                <a:ext uri="{FF2B5EF4-FFF2-40B4-BE49-F238E27FC236}">
                  <a16:creationId xmlns:a16="http://schemas.microsoft.com/office/drawing/2014/main" id="{217BEBEB-8AA7-3B0A-694B-886FDD43FF73}"/>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5</a:t>
              </a:r>
            </a:p>
          </p:txBody>
        </p:sp>
      </p:grpSp>
      <p:grpSp>
        <p:nvGrpSpPr>
          <p:cNvPr id="16" name="Group">
            <a:extLst>
              <a:ext uri="{FF2B5EF4-FFF2-40B4-BE49-F238E27FC236}">
                <a16:creationId xmlns:a16="http://schemas.microsoft.com/office/drawing/2014/main" id="{7FD6C5BC-C595-BB20-C4DE-762BAB8D17D1}"/>
              </a:ext>
            </a:extLst>
          </p:cNvPr>
          <p:cNvGrpSpPr/>
          <p:nvPr/>
        </p:nvGrpSpPr>
        <p:grpSpPr>
          <a:xfrm>
            <a:off x="9831192" y="8724577"/>
            <a:ext cx="1219201" cy="1681958"/>
            <a:chOff x="0" y="115975"/>
            <a:chExt cx="1219200" cy="1681957"/>
          </a:xfrm>
        </p:grpSpPr>
        <p:sp>
          <p:nvSpPr>
            <p:cNvPr id="17" name="Circle">
              <a:extLst>
                <a:ext uri="{FF2B5EF4-FFF2-40B4-BE49-F238E27FC236}">
                  <a16:creationId xmlns:a16="http://schemas.microsoft.com/office/drawing/2014/main" id="{FE8197C7-672E-1D35-5301-5944FD63A5D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8" name="6">
              <a:extLst>
                <a:ext uri="{FF2B5EF4-FFF2-40B4-BE49-F238E27FC236}">
                  <a16:creationId xmlns:a16="http://schemas.microsoft.com/office/drawing/2014/main" id="{359B9F1B-D2D6-5934-015E-73203C95F93D}"/>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6</a:t>
              </a:r>
            </a:p>
          </p:txBody>
        </p:sp>
      </p:grpSp>
      <p:pic>
        <p:nvPicPr>
          <p:cNvPr id="19" name="Picture 18">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20" name="Picture 19">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116800" y="12813338"/>
            <a:ext cx="3686352" cy="677269"/>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15929571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ison">
            <a:extLst>
              <a:ext uri="{FF2B5EF4-FFF2-40B4-BE49-F238E27FC236}">
                <a16:creationId xmlns:a16="http://schemas.microsoft.com/office/drawing/2014/main" id="{461FD432-2429-9235-9D35-B5DDEBCC3662}"/>
              </a:ext>
            </a:extLst>
          </p:cNvPr>
          <p:cNvSpPr txBox="1"/>
          <p:nvPr/>
        </p:nvSpPr>
        <p:spPr>
          <a:xfrm>
            <a:off x="1507728" y="4684765"/>
            <a:ext cx="7113118" cy="1947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r>
              <a:rPr lang="en-IN" dirty="0"/>
              <a:t>चिकित्सा आपातकाल</a:t>
            </a:r>
          </a:p>
        </p:txBody>
      </p:sp>
      <p:sp>
        <p:nvSpPr>
          <p:cNvPr id="3" name="Any substance that can impair or cause death of cell structure or function.">
            <a:extLst>
              <a:ext uri="{FF2B5EF4-FFF2-40B4-BE49-F238E27FC236}">
                <a16:creationId xmlns:a16="http://schemas.microsoft.com/office/drawing/2014/main" id="{94432758-A216-8827-C512-99F77C0D675F}"/>
              </a:ext>
            </a:extLst>
          </p:cNvPr>
          <p:cNvSpPr txBox="1"/>
          <p:nvPr/>
        </p:nvSpPr>
        <p:spPr>
          <a:xfrm>
            <a:off x="9373961" y="4684765"/>
            <a:ext cx="13274901" cy="3321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1896340">
              <a:lnSpc>
                <a:spcPct val="110000"/>
              </a:lnSpc>
              <a:spcBef>
                <a:spcPts val="1000"/>
              </a:spcBef>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lvl1pPr>
          </a:lstStyle>
          <a:p>
            <a:pPr algn="just" rtl="0"/>
            <a:r>
              <a:rPr lang="en-US" dirty="0">
                <a:solidFill>
                  <a:schemeClr val="tx1"/>
                </a:solidFill>
              </a:rPr>
              <a:t>विभिन्न प्रकार की बीमारियों के कारण उत्पन्न गंभीर स्थिति, </a:t>
            </a:r>
            <a:r>
              <a:rPr lang="en-US" dirty="0" err="1">
                <a:solidFill>
                  <a:schemeClr val="tx1"/>
                </a:solidFill>
              </a:rPr>
              <a:t>जिसके</a:t>
            </a:r>
            <a:r>
              <a:rPr lang="en-US" dirty="0">
                <a:solidFill>
                  <a:schemeClr val="tx1"/>
                </a:solidFill>
              </a:rPr>
              <a:t> </a:t>
            </a:r>
            <a:r>
              <a:rPr lang="hi-IN" dirty="0">
                <a:solidFill>
                  <a:schemeClr val="tx1"/>
                </a:solidFill>
              </a:rPr>
              <a:t>कारणों</a:t>
            </a:r>
            <a:r>
              <a:rPr lang="en-US" dirty="0">
                <a:solidFill>
                  <a:schemeClr val="tx1"/>
                </a:solidFill>
              </a:rPr>
              <a:t> में रोगी </a:t>
            </a:r>
            <a:r>
              <a:rPr lang="en-US" dirty="0" err="1">
                <a:solidFill>
                  <a:schemeClr val="tx1"/>
                </a:solidFill>
              </a:rPr>
              <a:t>को</a:t>
            </a:r>
            <a:r>
              <a:rPr lang="en-US" dirty="0">
                <a:solidFill>
                  <a:schemeClr val="tx1"/>
                </a:solidFill>
              </a:rPr>
              <a:t> </a:t>
            </a:r>
            <a:r>
              <a:rPr lang="en-US" dirty="0" err="1">
                <a:solidFill>
                  <a:schemeClr val="tx1"/>
                </a:solidFill>
              </a:rPr>
              <a:t>आघात</a:t>
            </a:r>
            <a:r>
              <a:rPr lang="hi-IN" dirty="0">
                <a:solidFill>
                  <a:schemeClr val="tx1"/>
                </a:solidFill>
              </a:rPr>
              <a:t> होना </a:t>
            </a:r>
            <a:r>
              <a:rPr lang="en-US" dirty="0" err="1">
                <a:solidFill>
                  <a:schemeClr val="tx1"/>
                </a:solidFill>
              </a:rPr>
              <a:t>शामिल</a:t>
            </a:r>
            <a:r>
              <a:rPr lang="en-US" dirty="0">
                <a:solidFill>
                  <a:schemeClr val="tx1"/>
                </a:solidFill>
              </a:rPr>
              <a:t> नहीं होता।</a:t>
            </a:r>
          </a:p>
        </p:txBody>
      </p:sp>
      <p:pic>
        <p:nvPicPr>
          <p:cNvPr id="4" name="Picture 3">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015200" y="12813338"/>
            <a:ext cx="3686352" cy="6772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42239959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0B30-928D-2584-72F0-282284F97B0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34FA68B-B577-CFF9-C53B-C0F84F52833C}"/>
              </a:ext>
            </a:extLst>
          </p:cNvPr>
          <p:cNvSpPr/>
          <p:nvPr/>
        </p:nvSpPr>
        <p:spPr>
          <a:xfrm>
            <a:off x="8167732" y="50559"/>
            <a:ext cx="16216268" cy="1201444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8" name="Rectangle">
            <a:extLst>
              <a:ext uri="{FF2B5EF4-FFF2-40B4-BE49-F238E27FC236}">
                <a16:creationId xmlns:a16="http://schemas.microsoft.com/office/drawing/2014/main" id="{C343CB4F-ED42-BB72-6F10-914364309CA5}"/>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B5680C5-3E32-5160-0F39-B674DE384C2D}"/>
              </a:ext>
            </a:extLst>
          </p:cNvPr>
          <p:cNvSpPr txBox="1"/>
          <p:nvPr/>
        </p:nvSpPr>
        <p:spPr>
          <a:xfrm>
            <a:off x="8564880" y="4716207"/>
            <a:ext cx="15076257" cy="6032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err="1">
                <a:solidFill>
                  <a:schemeClr val="tx1"/>
                </a:solidFill>
              </a:rPr>
              <a:t>मायोकार्डियल</a:t>
            </a:r>
            <a:r>
              <a:rPr lang="en-US" dirty="0">
                <a:solidFill>
                  <a:schemeClr val="tx1"/>
                </a:solidFill>
              </a:rPr>
              <a:t> </a:t>
            </a:r>
            <a:r>
              <a:rPr lang="en-US" dirty="0" err="1">
                <a:solidFill>
                  <a:schemeClr val="tx1"/>
                </a:solidFill>
              </a:rPr>
              <a:t>इन्फार्क्शन</a:t>
            </a:r>
            <a:r>
              <a:rPr lang="en-US" dirty="0">
                <a:solidFill>
                  <a:schemeClr val="tx1"/>
                </a:solidFill>
              </a:rPr>
              <a:t> </a:t>
            </a: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err="1">
                <a:solidFill>
                  <a:schemeClr val="tx1"/>
                </a:solidFill>
              </a:rPr>
              <a:t>एंजाइना</a:t>
            </a:r>
            <a:r>
              <a:rPr lang="en-US" dirty="0">
                <a:solidFill>
                  <a:schemeClr val="tx1"/>
                </a:solidFill>
              </a:rPr>
              <a:t> पेक्टोरिस</a:t>
            </a: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dirty="0">
                <a:solidFill>
                  <a:schemeClr val="tx1"/>
                </a:solidFill>
              </a:rPr>
              <a:t>कंजेस्टिव हार्ट फेल्योर </a:t>
            </a:r>
            <a:endParaRPr lang="en-GB" dirty="0">
              <a:solidFill>
                <a:schemeClr val="tx1"/>
              </a:solidFill>
            </a:endParaRP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dirty="0">
                <a:solidFill>
                  <a:schemeClr val="tx1"/>
                </a:solidFill>
              </a:rPr>
              <a:t>सेरेब्रल वास्कुलर </a:t>
            </a:r>
            <a:r>
              <a:rPr lang="en-US" dirty="0" err="1">
                <a:solidFill>
                  <a:schemeClr val="tx1"/>
                </a:solidFill>
              </a:rPr>
              <a:t>दुर्घटना</a:t>
            </a:r>
            <a:endParaRPr lang="en-US" dirty="0">
              <a:solidFill>
                <a:schemeClr val="tx1"/>
              </a:solidFill>
            </a:endParaRPr>
          </a:p>
          <a:p>
            <a:pPr marL="857250" indent="-85725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rPr>
              <a:t>उच्च रक्तचाप</a:t>
            </a:r>
          </a:p>
        </p:txBody>
      </p:sp>
      <p:sp>
        <p:nvSpPr>
          <p:cNvPr id="113" name="Rectangle">
            <a:extLst>
              <a:ext uri="{FF2B5EF4-FFF2-40B4-BE49-F238E27FC236}">
                <a16:creationId xmlns:a16="http://schemas.microsoft.com/office/drawing/2014/main" id="{CF4DFEB5-7EE8-F352-E91C-BE8A034123A2}"/>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14" name="PPT 2 -">
            <a:extLst>
              <a:ext uri="{FF2B5EF4-FFF2-40B4-BE49-F238E27FC236}">
                <a16:creationId xmlns:a16="http://schemas.microsoft.com/office/drawing/2014/main" id="{F593C478-D862-E152-E1BF-05F845ABAC07}"/>
              </a:ext>
            </a:extLst>
          </p:cNvPr>
          <p:cNvSpPr txBox="1"/>
          <p:nvPr/>
        </p:nvSpPr>
        <p:spPr>
          <a:xfrm>
            <a:off x="21437178" y="12813338"/>
            <a:ext cx="1626446"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t>पीपीटी</a:t>
            </a:r>
            <a:r>
              <a:rPr lang="en-US" b="1" dirty="0"/>
              <a:t>15</a:t>
            </a:r>
            <a:r>
              <a:rPr b="1" dirty="0"/>
              <a:t>-</a:t>
            </a:r>
          </a:p>
        </p:txBody>
      </p:sp>
      <p:sp>
        <p:nvSpPr>
          <p:cNvPr id="115" name="Rectangle">
            <a:extLst>
              <a:ext uri="{FF2B5EF4-FFF2-40B4-BE49-F238E27FC236}">
                <a16:creationId xmlns:a16="http://schemas.microsoft.com/office/drawing/2014/main" id="{29ACD9B1-0A98-7AD2-0119-4A904D84B6F5}"/>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7B81EB6F-3174-1892-DE03-6BB2E251CFD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6</a:t>
            </a:fld>
            <a:endParaRPr dirty="0"/>
          </a:p>
        </p:txBody>
      </p:sp>
      <p:pic>
        <p:nvPicPr>
          <p:cNvPr id="5" name="Picture 4">
            <a:extLst>
              <a:ext uri="{FF2B5EF4-FFF2-40B4-BE49-F238E27FC236}">
                <a16:creationId xmlns:a16="http://schemas.microsoft.com/office/drawing/2014/main" id="{27FF22BA-808A-2538-570E-E21EB15BA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  AI-generated content may be incorrect.">
            <a:extLst>
              <a:ext uri="{FF2B5EF4-FFF2-40B4-BE49-F238E27FC236}">
                <a16:creationId xmlns:a16="http://schemas.microsoft.com/office/drawing/2014/main" id="{5AB49C97-DF49-072B-030C-2D93E302C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2BAA24D-EB31-3479-773A-B7849C6E8FBB}"/>
              </a:ext>
            </a:extLst>
          </p:cNvPr>
          <p:cNvSpPr txBox="1"/>
          <p:nvPr/>
        </p:nvSpPr>
        <p:spPr>
          <a:xfrm>
            <a:off x="708899" y="3350376"/>
            <a:ext cx="7113118" cy="2928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defRPr sz="7200" b="1" cap="all">
                <a:solidFill>
                  <a:srgbClr val="C00000"/>
                </a:solidFill>
                <a:latin typeface="Open Sans"/>
                <a:ea typeface="Open Sans"/>
                <a:cs typeface="Open Sans"/>
                <a:sym typeface="Open Sans"/>
              </a:defRPr>
            </a:pPr>
            <a:r>
              <a:rPr lang="en-US" sz="6000" dirty="0"/>
              <a:t>सबसे आम हृदय संबंधी</a:t>
            </a:r>
            <a:br>
              <a:rPr lang="en-US" sz="6000" dirty="0"/>
            </a:br>
            <a:r>
              <a:rPr lang="en-US" sz="6000" dirty="0"/>
              <a:t>चिकित्सा </a:t>
            </a:r>
            <a:r>
              <a:rPr lang="en-US" sz="6000" dirty="0" err="1"/>
              <a:t>आपात</a:t>
            </a:r>
            <a:r>
              <a:rPr lang="en-US" sz="6000" dirty="0"/>
              <a:t> </a:t>
            </a:r>
            <a:r>
              <a:rPr lang="en-US" sz="6000" dirty="0" err="1"/>
              <a:t>स्थिति</a:t>
            </a:r>
            <a:r>
              <a:rPr lang="hi-IN" sz="6000" dirty="0"/>
              <a:t>यां </a:t>
            </a:r>
            <a:endParaRPr lang="en-US" sz="6000" dirty="0"/>
          </a:p>
        </p:txBody>
      </p:sp>
      <p:pic>
        <p:nvPicPr>
          <p:cNvPr id="12" name="Picture 11">
            <a:extLst>
              <a:ext uri="{FF2B5EF4-FFF2-40B4-BE49-F238E27FC236}">
                <a16:creationId xmlns:a16="http://schemas.microsoft.com/office/drawing/2014/main" id="{00210A39-9C63-BE0C-A2C5-60F7D0285E14}"/>
              </a:ext>
            </a:extLst>
          </p:cNvPr>
          <p:cNvPicPr>
            <a:picLocks noChangeAspect="1"/>
          </p:cNvPicPr>
          <p:nvPr/>
        </p:nvPicPr>
        <p:blipFill>
          <a:blip r:embed="rId4" cstate="print"/>
          <a:stretch>
            <a:fillRect/>
          </a:stretch>
        </p:blipFill>
        <p:spPr>
          <a:xfrm>
            <a:off x="1016000" y="12813338"/>
            <a:ext cx="3686352" cy="677269"/>
          </a:xfrm>
          <a:prstGeom prst="rect">
            <a:avLst/>
          </a:prstGeom>
        </p:spPr>
      </p:pic>
      <p:pic>
        <p:nvPicPr>
          <p:cNvPr id="13" name="Picture 12">
            <a:extLst>
              <a:ext uri="{FF2B5EF4-FFF2-40B4-BE49-F238E27FC236}">
                <a16:creationId xmlns:a16="http://schemas.microsoft.com/office/drawing/2014/main" id="{00210A39-9C63-BE0C-A2C5-60F7D0285E14}"/>
              </a:ext>
            </a:extLst>
          </p:cNvPr>
          <p:cNvPicPr>
            <a:picLocks noChangeAspect="1"/>
          </p:cNvPicPr>
          <p:nvPr/>
        </p:nvPicPr>
        <p:blipFill>
          <a:blip r:embed="rId4" cstate="print"/>
          <a:stretch>
            <a:fillRect/>
          </a:stretch>
        </p:blipFill>
        <p:spPr>
          <a:xfrm>
            <a:off x="19873370" y="12813338"/>
            <a:ext cx="3686352" cy="67726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7615765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C0159-8036-A1E9-4735-B6C21D0D0427}"/>
            </a:ext>
          </a:extLst>
        </p:cNvPr>
        <p:cNvGrpSpPr/>
        <p:nvPr/>
      </p:nvGrpSpPr>
      <p:grpSpPr>
        <a:xfrm>
          <a:off x="0" y="0"/>
          <a:ext cx="0" cy="0"/>
          <a:chOff x="0" y="0"/>
          <a:chExt cx="0" cy="0"/>
        </a:xfrm>
      </p:grpSpPr>
      <p:sp>
        <p:nvSpPr>
          <p:cNvPr id="2" name="Poison">
            <a:extLst>
              <a:ext uri="{FF2B5EF4-FFF2-40B4-BE49-F238E27FC236}">
                <a16:creationId xmlns:a16="http://schemas.microsoft.com/office/drawing/2014/main" id="{C1EA9032-B17C-5E42-7193-2DF44E975A4A}"/>
              </a:ext>
            </a:extLst>
          </p:cNvPr>
          <p:cNvSpPr txBox="1"/>
          <p:nvPr/>
        </p:nvSpPr>
        <p:spPr>
          <a:xfrm>
            <a:off x="566434" y="4910313"/>
            <a:ext cx="8161930" cy="3180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US" sz="8000" dirty="0" err="1">
                <a:solidFill>
                  <a:schemeClr val="tx1"/>
                </a:solidFill>
                <a:latin typeface="Mongolian Baiti" panose="03000500000000000000" pitchFamily="66" charset="0"/>
                <a:cs typeface="Mongolian Baiti" panose="03000500000000000000" pitchFamily="66" charset="0"/>
              </a:rPr>
              <a:t>मायोकार्डियल</a:t>
            </a:r>
            <a:r>
              <a:rPr lang="en-US" sz="8000" dirty="0">
                <a:solidFill>
                  <a:schemeClr val="tx1"/>
                </a:solidFill>
                <a:latin typeface="Mongolian Baiti" panose="03000500000000000000" pitchFamily="66" charset="0"/>
                <a:cs typeface="Mongolian Baiti" panose="03000500000000000000" pitchFamily="66" charset="0"/>
              </a:rPr>
              <a:t> </a:t>
            </a:r>
            <a:r>
              <a:rPr lang="en-US" sz="8000" dirty="0" err="1">
                <a:solidFill>
                  <a:schemeClr val="tx1"/>
                </a:solidFill>
                <a:latin typeface="Mongolian Baiti" panose="03000500000000000000" pitchFamily="66" charset="0"/>
                <a:cs typeface="Mongolian Baiti" panose="03000500000000000000" pitchFamily="66" charset="0"/>
              </a:rPr>
              <a:t>इन्फार्क्शन</a:t>
            </a:r>
            <a:r>
              <a:rPr lang="en-US" sz="8000" dirty="0">
                <a:solidFill>
                  <a:schemeClr val="tx1"/>
                </a:solidFill>
                <a:latin typeface="Mongolian Baiti" panose="03000500000000000000" pitchFamily="66" charset="0"/>
                <a:cs typeface="Mongolian Baiti" panose="03000500000000000000" pitchFamily="66" charset="0"/>
              </a:rPr>
              <a:t> </a:t>
            </a:r>
          </a:p>
          <a:p>
            <a:endParaRPr lang="en-US" dirty="0">
              <a:solidFill>
                <a:schemeClr val="tx1"/>
              </a:solidFill>
            </a:endParaRPr>
          </a:p>
          <a:p>
            <a:r>
              <a:rPr lang="en-IN" sz="8800" dirty="0">
                <a:solidFill>
                  <a:schemeClr val="tx1"/>
                </a:solidFill>
                <a:latin typeface="Mongolian Baiti" panose="03000500000000000000" pitchFamily="66" charset="0"/>
                <a:cs typeface="Mongolian Baiti" panose="03000500000000000000" pitchFamily="66" charset="0"/>
              </a:rPr>
              <a:t>(</a:t>
            </a:r>
            <a:r>
              <a:rPr lang="hi-IN" sz="8800" dirty="0">
                <a:solidFill>
                  <a:schemeClr val="tx1"/>
                </a:solidFill>
                <a:latin typeface="Mongolian Baiti" panose="03000500000000000000" pitchFamily="66" charset="0"/>
                <a:cs typeface="Mongolian Baiti" panose="03000500000000000000" pitchFamily="66" charset="0"/>
              </a:rPr>
              <a:t>'हृदय-आघात'</a:t>
            </a:r>
            <a:r>
              <a:rPr lang="en-IN" sz="8800" dirty="0">
                <a:solidFill>
                  <a:schemeClr val="tx1"/>
                </a:solidFill>
                <a:latin typeface="Mongolian Baiti" panose="03000500000000000000" pitchFamily="66" charset="0"/>
                <a:cs typeface="Mongolian Baiti" panose="03000500000000000000" pitchFamily="66" charset="0"/>
              </a:rPr>
              <a:t>)</a:t>
            </a:r>
          </a:p>
        </p:txBody>
      </p:sp>
      <p:sp>
        <p:nvSpPr>
          <p:cNvPr id="3" name="Any substance that can impair or cause death of cell structure or function.">
            <a:extLst>
              <a:ext uri="{FF2B5EF4-FFF2-40B4-BE49-F238E27FC236}">
                <a16:creationId xmlns:a16="http://schemas.microsoft.com/office/drawing/2014/main" id="{04BA50FF-6CBC-52B2-0A68-6910EA1B949B}"/>
              </a:ext>
            </a:extLst>
          </p:cNvPr>
          <p:cNvSpPr txBox="1"/>
          <p:nvPr/>
        </p:nvSpPr>
        <p:spPr>
          <a:xfrm>
            <a:off x="9589114" y="4910313"/>
            <a:ext cx="13274901" cy="5519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1896340">
              <a:lnSpc>
                <a:spcPct val="110000"/>
              </a:lnSpc>
              <a:spcBef>
                <a:spcPts val="1000"/>
              </a:spcBef>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lvl1pPr>
          </a:lstStyle>
          <a:p>
            <a:pPr algn="just">
              <a:defRPr sz="6400">
                <a:solidFill>
                  <a:srgbClr val="FFFFFF"/>
                </a:solidFill>
                <a:latin typeface="Open Sans Semibold"/>
                <a:ea typeface="Open Sans Semibold"/>
                <a:cs typeface="Open Sans Semibold"/>
                <a:sym typeface="Open Sans Semibold"/>
              </a:defRPr>
            </a:pPr>
            <a:r>
              <a:rPr lang="en-US" sz="8000" b="1" cap="all" dirty="0">
                <a:solidFill>
                  <a:schemeClr val="tx1"/>
                </a:solidFill>
                <a:latin typeface="Mongolian Baiti" panose="03000500000000000000" pitchFamily="66" charset="0"/>
                <a:ea typeface="Open Sans"/>
                <a:cs typeface="Mongolian Baiti" panose="03000500000000000000" pitchFamily="66" charset="0"/>
                <a:sym typeface="Open Sans"/>
              </a:rPr>
              <a:t>शाब्दिक अर्थ </a:t>
            </a:r>
            <a:r>
              <a:rPr lang="en-US" sz="8000" b="1" cap="all" dirty="0" err="1">
                <a:solidFill>
                  <a:schemeClr val="tx1"/>
                </a:solidFill>
                <a:latin typeface="Mongolian Baiti" panose="03000500000000000000" pitchFamily="66" charset="0"/>
                <a:ea typeface="Open Sans"/>
                <a:cs typeface="Mongolian Baiti" panose="03000500000000000000" pitchFamily="66" charset="0"/>
                <a:sym typeface="Open Sans"/>
              </a:rPr>
              <a:t>है</a:t>
            </a:r>
            <a:r>
              <a:rPr lang="en-US" sz="8000" b="1" cap="all" dirty="0">
                <a:solidFill>
                  <a:schemeClr val="tx1"/>
                </a:solidFill>
                <a:latin typeface="Mongolian Baiti" panose="03000500000000000000" pitchFamily="66" charset="0"/>
                <a:ea typeface="Open Sans"/>
                <a:cs typeface="Mongolian Baiti" panose="03000500000000000000" pitchFamily="66" charset="0"/>
                <a:sym typeface="Open Sans"/>
              </a:rPr>
              <a:t> “</a:t>
            </a:r>
            <a:r>
              <a:rPr lang="en-US" sz="8000" b="1" cap="all" dirty="0" err="1">
                <a:solidFill>
                  <a:schemeClr val="tx1"/>
                </a:solidFill>
                <a:latin typeface="Mongolian Baiti" panose="03000500000000000000" pitchFamily="66" charset="0"/>
                <a:ea typeface="Open Sans"/>
                <a:cs typeface="Mongolian Baiti" panose="03000500000000000000" pitchFamily="66" charset="0"/>
                <a:sym typeface="Open Sans"/>
              </a:rPr>
              <a:t>हृदय</a:t>
            </a:r>
            <a:r>
              <a:rPr lang="hi-IN" sz="8000" b="1" cap="all" dirty="0">
                <a:solidFill>
                  <a:schemeClr val="tx1"/>
                </a:solidFill>
                <a:latin typeface="Mongolian Baiti" panose="03000500000000000000" pitchFamily="66" charset="0"/>
                <a:ea typeface="Open Sans"/>
                <a:cs typeface="Mongolian Baiti" panose="03000500000000000000" pitchFamily="66" charset="0"/>
                <a:sym typeface="Open Sans"/>
              </a:rPr>
              <a:t> की </a:t>
            </a:r>
            <a:r>
              <a:rPr lang="en-US" sz="8000" b="1" cap="all" dirty="0" err="1">
                <a:solidFill>
                  <a:schemeClr val="tx1"/>
                </a:solidFill>
                <a:latin typeface="Mongolian Baiti" panose="03000500000000000000" pitchFamily="66" charset="0"/>
                <a:ea typeface="Open Sans"/>
                <a:cs typeface="Mongolian Baiti" panose="03000500000000000000" pitchFamily="66" charset="0"/>
                <a:sym typeface="Open Sans"/>
              </a:rPr>
              <a:t>मृत्यु</a:t>
            </a:r>
            <a:r>
              <a:rPr lang="en-US" sz="8000" b="1" cap="all" dirty="0">
                <a:solidFill>
                  <a:schemeClr val="tx1"/>
                </a:solidFill>
                <a:latin typeface="Mongolian Baiti" panose="03000500000000000000" pitchFamily="66" charset="0"/>
                <a:ea typeface="Open Sans"/>
                <a:cs typeface="Mongolian Baiti" panose="03000500000000000000" pitchFamily="66" charset="0"/>
                <a:sym typeface="Open Sans"/>
              </a:rPr>
              <a:t>," जब हृदय के किसी भाग में रक्त का प्रवाह अवरुद्ध हो जाता है या बहुत कम हो जाता है, तो वह भाग मर जाता है।</a:t>
            </a:r>
          </a:p>
        </p:txBody>
      </p:sp>
      <p:pic>
        <p:nvPicPr>
          <p:cNvPr id="4" name="Picture 3">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697648" y="12813338"/>
            <a:ext cx="3686352" cy="6772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12298028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A4016-24E2-A0B8-DF9F-0384F0975794}"/>
            </a:ext>
          </a:extLst>
        </p:cNvPr>
        <p:cNvGrpSpPr/>
        <p:nvPr/>
      </p:nvGrpSpPr>
      <p:grpSpPr>
        <a:xfrm>
          <a:off x="0" y="0"/>
          <a:ext cx="0" cy="0"/>
          <a:chOff x="0" y="0"/>
          <a:chExt cx="0" cy="0"/>
        </a:xfrm>
      </p:grpSpPr>
      <p:sp>
        <p:nvSpPr>
          <p:cNvPr id="2" name="Poison">
            <a:extLst>
              <a:ext uri="{FF2B5EF4-FFF2-40B4-BE49-F238E27FC236}">
                <a16:creationId xmlns:a16="http://schemas.microsoft.com/office/drawing/2014/main" id="{AEA90CFB-90FD-5AB7-FBD8-20A4B8FFC57F}"/>
              </a:ext>
            </a:extLst>
          </p:cNvPr>
          <p:cNvSpPr txBox="1"/>
          <p:nvPr/>
        </p:nvSpPr>
        <p:spPr>
          <a:xfrm>
            <a:off x="862269" y="3205589"/>
            <a:ext cx="7113118" cy="1947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r>
              <a:rPr lang="en-IN" dirty="0"/>
              <a:t>संकेत और लक्षण:-</a:t>
            </a:r>
          </a:p>
        </p:txBody>
      </p:sp>
      <p:sp>
        <p:nvSpPr>
          <p:cNvPr id="3" name="Any substance that can impair or cause death of cell structure or function.">
            <a:extLst>
              <a:ext uri="{FF2B5EF4-FFF2-40B4-BE49-F238E27FC236}">
                <a16:creationId xmlns:a16="http://schemas.microsoft.com/office/drawing/2014/main" id="{EFC0896E-74DE-2916-E045-78F4BD32A468}"/>
              </a:ext>
            </a:extLst>
          </p:cNvPr>
          <p:cNvSpPr txBox="1"/>
          <p:nvPr/>
        </p:nvSpPr>
        <p:spPr>
          <a:xfrm>
            <a:off x="9629009" y="2996833"/>
            <a:ext cx="13274901" cy="68284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1896340">
              <a:lnSpc>
                <a:spcPct val="110000"/>
              </a:lnSpc>
              <a:spcBef>
                <a:spcPts val="1000"/>
              </a:spcBef>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lvl1pPr>
          </a:lstStyle>
          <a:p>
            <a:pPr marL="857250" indent="-857250" algn="just"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सीने में बेचैनी, जैसे दर्द या भारीपन। आमतौर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पर</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सब-स्टर्नल</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क्षेत्र में, गर्दन, जबड़े, बाएँ कंधे और बाएँ हाथ तक फैलती है।</a:t>
            </a:r>
          </a:p>
          <a:p>
            <a:pPr marL="857250" indent="-857250" algn="just"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असामान्य नाड़ी</a:t>
            </a:r>
          </a:p>
          <a:p>
            <a:pPr marL="857250" indent="-857250" algn="just"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मतली</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या उलटी</a:t>
            </a:r>
          </a:p>
        </p:txBody>
      </p:sp>
      <p:pic>
        <p:nvPicPr>
          <p:cNvPr id="4" name="Picture 3">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9837400" y="12813338"/>
            <a:ext cx="3686352" cy="6772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26674154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99B5A-F717-A990-5BC6-15764F9F008C}"/>
            </a:ext>
          </a:extLst>
        </p:cNvPr>
        <p:cNvGrpSpPr/>
        <p:nvPr/>
      </p:nvGrpSpPr>
      <p:grpSpPr>
        <a:xfrm>
          <a:off x="0" y="0"/>
          <a:ext cx="0" cy="0"/>
          <a:chOff x="0" y="0"/>
          <a:chExt cx="0" cy="0"/>
        </a:xfrm>
      </p:grpSpPr>
      <p:sp>
        <p:nvSpPr>
          <p:cNvPr id="2" name="Poison">
            <a:extLst>
              <a:ext uri="{FF2B5EF4-FFF2-40B4-BE49-F238E27FC236}">
                <a16:creationId xmlns:a16="http://schemas.microsoft.com/office/drawing/2014/main" id="{94C46152-223A-CF31-019D-34BE3B15C86C}"/>
              </a:ext>
            </a:extLst>
          </p:cNvPr>
          <p:cNvSpPr txBox="1"/>
          <p:nvPr/>
        </p:nvSpPr>
        <p:spPr>
          <a:xfrm>
            <a:off x="808481" y="2900783"/>
            <a:ext cx="7113118" cy="19476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r>
              <a:rPr lang="en-IN" dirty="0"/>
              <a:t>संकेत और लक्षण:-</a:t>
            </a:r>
          </a:p>
        </p:txBody>
      </p:sp>
      <p:sp>
        <p:nvSpPr>
          <p:cNvPr id="3" name="Any substance that can impair or cause death of cell structure or function.">
            <a:extLst>
              <a:ext uri="{FF2B5EF4-FFF2-40B4-BE49-F238E27FC236}">
                <a16:creationId xmlns:a16="http://schemas.microsoft.com/office/drawing/2014/main" id="{5443F713-1679-CA6E-BC66-A1BA8BBB5F57}"/>
              </a:ext>
            </a:extLst>
          </p:cNvPr>
          <p:cNvSpPr txBox="1"/>
          <p:nvPr/>
        </p:nvSpPr>
        <p:spPr>
          <a:xfrm>
            <a:off x="9794215" y="2900783"/>
            <a:ext cx="13499932" cy="8268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lvl1pPr>
          </a:lstStyle>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dirty="0">
                <a:solidFill>
                  <a:schemeClr val="tx1"/>
                </a:solidFill>
                <a:latin typeface="Open Sans" panose="020B0606030504020204" pitchFamily="34" charset="0"/>
                <a:ea typeface="Open Sans" panose="020B0606030504020204" pitchFamily="34" charset="0"/>
                <a:cs typeface="Open Sans" panose="020B0606030504020204" pitchFamily="34" charset="0"/>
              </a:rPr>
              <a:t>सांस फूलना </a:t>
            </a:r>
            <a:r>
              <a:rPr lang="hi-IN" dirty="0"/>
              <a:t>सांस फूलना </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857250" indent="-85725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साँस लेने में कठिनाई, तेज़ या उथली श्वसन</a:t>
            </a:r>
          </a:p>
          <a:p>
            <a:pPr marL="857250" indent="-85725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अचानक कमजोरी</a:t>
            </a:r>
          </a:p>
          <a:p>
            <a:pPr marL="857250" indent="-85725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चिंता</a:t>
            </a:r>
          </a:p>
          <a:p>
            <a:pPr marL="857250" indent="-85725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बेहोशी</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857250" indent="-85725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अत्यधिक पसीना आना</a:t>
            </a:r>
          </a:p>
        </p:txBody>
      </p:sp>
      <p:pic>
        <p:nvPicPr>
          <p:cNvPr id="4" name="Picture 3">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1016000" y="12813338"/>
            <a:ext cx="3686352" cy="677269"/>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20697648" y="12948869"/>
            <a:ext cx="3686352" cy="6772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17"/>
            <a:ext cx="4725567" cy="2559540"/>
          </a:xfrm>
          <a:prstGeom prst="rect">
            <a:avLst/>
          </a:prstGeom>
        </p:spPr>
      </p:pic>
    </p:spTree>
    <p:extLst>
      <p:ext uri="{BB962C8B-B14F-4D97-AF65-F5344CB8AC3E}">
        <p14:creationId xmlns:p14="http://schemas.microsoft.com/office/powerpoint/2010/main" val="487533523"/>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586</TotalTime>
  <Words>1144</Words>
  <Application>Microsoft Office PowerPoint</Application>
  <PresentationFormat>Custom</PresentationFormat>
  <Paragraphs>200</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Black</vt:lpstr>
      <vt:lpstr>Book Antiqua</vt:lpstr>
      <vt:lpstr>Calibri</vt:lpstr>
      <vt:lpstr>Mongolian Baiti</vt:lpstr>
      <vt:lpstr>Open Sans</vt:lpstr>
      <vt:lpstr>Open Sans Semibold</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TRG BR 1</cp:lastModifiedBy>
  <cp:revision>89</cp:revision>
  <dcterms:modified xsi:type="dcterms:W3CDTF">2025-12-19T11:49:12Z</dcterms:modified>
</cp:coreProperties>
</file>