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Open Sans" panose="020B0604020202020204" charset="0"/>
      <p:regular r:id="rId56"/>
      <p:bold r:id="rId57"/>
      <p:italic r:id="rId58"/>
      <p:boldItalic r:id="rId59"/>
    </p:embeddedFont>
    <p:embeddedFont>
      <p:font typeface="Open Sans SemiBold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-Welcome &amp; Introduction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-Asst. Batchie From ERUF Cebu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-Lecture: 1 Hr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-Practical: 2 Hrs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-fire extinguisher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-bucket brigade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-Floatation device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-knots</a:t>
            </a: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016836" y="6628210"/>
            <a:ext cx="922713" cy="1050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393762" y="216925"/>
            <a:ext cx="5076132" cy="684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0" y="1430337"/>
            <a:ext cx="43553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359505" y="1681163"/>
            <a:ext cx="283712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363659" y="2505075"/>
            <a:ext cx="399495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58610" y="1681163"/>
            <a:ext cx="29967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62765" y="2505075"/>
            <a:ext cx="37197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216130" y="6286056"/>
            <a:ext cx="2177935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DM | INDIA</a:t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758297" y="6587004"/>
            <a:ext cx="101723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10213109" y="6348343"/>
            <a:ext cx="551280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 b="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 -</a:t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262586" y="6628210"/>
            <a:ext cx="676963" cy="932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28156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4" name="Google Shape;94;p13" descr="NDRF LOGO | NDRF - National Disaster Response For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59448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95497" y="5944"/>
            <a:ext cx="882650" cy="8775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8861367" y="6309865"/>
            <a:ext cx="2177935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PPT-</a:t>
            </a:r>
            <a:endParaRPr sz="1200">
              <a:solidFill>
                <a:srgbClr val="53535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05049" y="6587004"/>
            <a:ext cx="1600098" cy="824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985506" y="6617645"/>
            <a:ext cx="1600098" cy="824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68530" y="6273696"/>
            <a:ext cx="2177935" cy="34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DM | INDIA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905000" y="2025748"/>
            <a:ext cx="8229600" cy="22170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Lesson-14</a:t>
            </a:r>
            <a:endParaRPr sz="4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hi-IN" sz="4400" dirty="0"/>
              <a:t>बाढ़ / जल आपात स्थिति </a:t>
            </a:r>
            <a:endParaRPr sz="4400" dirty="0"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</a:t>
            </a: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F44679-04B6-4BD2-8113-B08504554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64034"/>
              </p:ext>
            </p:extLst>
          </p:nvPr>
        </p:nvGraphicFramePr>
        <p:xfrm>
          <a:off x="6605218" y="5281521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16428644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533496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1072662" y="1519311"/>
            <a:ext cx="2219178" cy="12379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फ़ेंक कर बचाव</a:t>
            </a:r>
            <a:endParaRPr sz="4000" b="1"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2"/>
          </p:nvPr>
        </p:nvSpPr>
        <p:spPr>
          <a:xfrm>
            <a:off x="1905000" y="5185105"/>
            <a:ext cx="1752600" cy="50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72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237" name="Google Shape;237;p34" descr="images[1][26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04800"/>
            <a:ext cx="6172200" cy="323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 descr="Scan10001"/>
          <p:cNvPicPr preferRelativeResize="0"/>
          <p:nvPr/>
        </p:nvPicPr>
        <p:blipFill rotWithShape="1">
          <a:blip r:embed="rId4">
            <a:alphaModFix/>
          </a:blip>
          <a:srcRect l="45096" t="35500" r="15672" b="45795"/>
          <a:stretch/>
        </p:blipFill>
        <p:spPr>
          <a:xfrm>
            <a:off x="4038600" y="3763692"/>
            <a:ext cx="6096000" cy="26517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9" name="Google Shape;239;p34"/>
          <p:cNvSpPr txBox="1"/>
          <p:nvPr/>
        </p:nvSpPr>
        <p:spPr>
          <a:xfrm>
            <a:off x="1012873" y="4093699"/>
            <a:ext cx="2276621" cy="15865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वेड बचाव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337625" y="2152357"/>
            <a:ext cx="2293033" cy="148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नाव बचाव</a:t>
            </a:r>
            <a:endParaRPr sz="4000" b="1"/>
          </a:p>
        </p:txBody>
      </p:sp>
      <p:pic>
        <p:nvPicPr>
          <p:cNvPr id="246" name="Google Shape;246;p35" descr="images[1][34] - Copy - Copy - Cop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9001" y="685800"/>
            <a:ext cx="7086600" cy="497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4836929" y="1366007"/>
            <a:ext cx="6843944" cy="44119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1) शुष्क बचाव (गैर-संपर्क बचाव)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			नियम: पहुँचें, फेंकें, और फिर खींचें,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2) पानी में /संपर्क बचाव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शुष्क बचाव: ( ड्राई रेस्क्यू)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1] फ्लोटर बचाव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2] पोल बचाव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3] रस्सी बचाव</a:t>
            </a:r>
            <a:endParaRPr/>
          </a:p>
          <a:p>
            <a:pPr marL="681228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endParaRPr/>
          </a:p>
          <a:p>
            <a:pPr marL="681228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endParaRPr/>
          </a:p>
          <a:p>
            <a:pPr marL="68122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122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256032" y="2124223"/>
            <a:ext cx="4272112" cy="16438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lang="hi-IN" sz="4800" b="1"/>
              <a:t>बचाव के प्रकार </a:t>
            </a:r>
            <a:br>
              <a:rPr lang="hi-IN" sz="4000" b="1"/>
            </a:br>
            <a:endParaRPr sz="4000" b="1"/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239151" y="2897947"/>
            <a:ext cx="2917051" cy="14067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फ्लोटर बचाव</a:t>
            </a:r>
            <a:endParaRPr sz="4000" b="1"/>
          </a:p>
        </p:txBody>
      </p:sp>
      <p:pic>
        <p:nvPicPr>
          <p:cNvPr id="260" name="Google Shape;260;p37" descr="C:\Users\PRAVEEN\Desktop\hanuman\IMG-20180715-WA00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7749" y="1531151"/>
            <a:ext cx="3508131" cy="346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 descr="C:\Users\PRAVEEN\Desktop\hanuman\IMG-20180715-WA00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111" y="1555945"/>
            <a:ext cx="3893937" cy="34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/>
        </p:nvSpPr>
        <p:spPr>
          <a:xfrm>
            <a:off x="3198113" y="2406055"/>
            <a:ext cx="4273061" cy="22467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पहुंच- बचाव का सबसे आसान और सबसे वांछनीय तरीका है जिसमे मुसीबत में फंसे व्यक्ति तक पहुंचना या कोई वस्तु पहुंचाना है।</a:t>
            </a: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14</a:t>
            </a:r>
            <a:endParaRPr/>
          </a:p>
        </p:txBody>
      </p:sp>
      <p:pic>
        <p:nvPicPr>
          <p:cNvPr id="269" name="Google Shape;269;p38" descr="images[1][37] -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9035" y="2223813"/>
            <a:ext cx="4132385" cy="30421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239150" y="3103563"/>
            <a:ext cx="2635933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पोल बचाव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/>
        </p:nvSpPr>
        <p:spPr>
          <a:xfrm>
            <a:off x="2869809" y="2274838"/>
            <a:ext cx="5693898" cy="29546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फेंकना और खींचना –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यदि पीड़ित व्यक्ति इतनी दूर है कि रीच रेस्क्यू संभव नहीं है, तो आप सहायता प्रदान करने के लिए इस बचाव तकनीक का उपयोग कर सकते हैं |</a:t>
            </a:r>
            <a:endParaRPr/>
          </a:p>
          <a:p>
            <a:pPr marL="342900" marR="0" lvl="0" indent="-342900" algn="just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6" name="Google Shape;276;p39" descr="Scan10013"/>
          <p:cNvPicPr preferRelativeResize="0"/>
          <p:nvPr/>
        </p:nvPicPr>
        <p:blipFill rotWithShape="1">
          <a:blip r:embed="rId3">
            <a:alphaModFix/>
          </a:blip>
          <a:srcRect l="6845" t="34235" r="53923" b="46509"/>
          <a:stretch/>
        </p:blipFill>
        <p:spPr>
          <a:xfrm>
            <a:off x="8847990" y="1804426"/>
            <a:ext cx="3094892" cy="35306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/>
              <a:t>15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178659" y="2616591"/>
            <a:ext cx="2325389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रस्सी से बचाव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body" idx="1"/>
          </p:nvPr>
        </p:nvSpPr>
        <p:spPr>
          <a:xfrm>
            <a:off x="3815862" y="1510577"/>
            <a:ext cx="8077200" cy="383684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i-IN" sz="4000" b="1" u="sng"/>
              <a:t>संपर्क बचाव (CONTACT RESCUE)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 b="1"/>
              <a:t>सिर से खींचकर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 b="1"/>
              <a:t>ठोड़ी से खींचकर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 b="1"/>
              <a:t>हाथ से खींचकर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hi-IN" sz="3600" b="1"/>
              <a:t>साइड से खींचकर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1"/>
          </a:p>
          <a:p>
            <a:pPr marL="109728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284" name="Google Shape;284;p40"/>
          <p:cNvSpPr txBox="1"/>
          <p:nvPr/>
        </p:nvSpPr>
        <p:spPr>
          <a:xfrm>
            <a:off x="447704" y="2851873"/>
            <a:ext cx="270697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संपर्क बचाव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4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 descr="C:\Users\PRAVEEN\Downloads\lifesaving-head-tow.250x14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75768" y="1484376"/>
            <a:ext cx="7678615" cy="406497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173736" y="2250832"/>
            <a:ext cx="3035808" cy="1840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सिर पकड़कर खींचना</a:t>
            </a:r>
            <a:endParaRPr sz="4000" b="1"/>
          </a:p>
        </p:txBody>
      </p:sp>
      <p:sp>
        <p:nvSpPr>
          <p:cNvPr id="292" name="Google Shape;292;p4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 descr="C:\Users\PRAVEEN\Downloads\Life-Saving-Courses-800x400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1219202"/>
            <a:ext cx="6134100" cy="411773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304563" y="2743200"/>
            <a:ext cx="3367454" cy="1575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i-IN" sz="4000" b="1"/>
              <a:t>ठोड़ी पकड़कर खींचना </a:t>
            </a:r>
            <a:br>
              <a:rPr lang="hi-IN" sz="4000" b="1"/>
            </a:br>
            <a:endParaRPr sz="4000" b="1"/>
          </a:p>
        </p:txBody>
      </p:sp>
      <p:sp>
        <p:nvSpPr>
          <p:cNvPr id="299" name="Google Shape;299;p4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3" descr="C:\Users\PRAVEEN\Downloads\download (8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54906" y="969265"/>
            <a:ext cx="6189787" cy="478645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305" name="Google Shape;305;p43"/>
          <p:cNvSpPr txBox="1">
            <a:spLocks noGrp="1"/>
          </p:cNvSpPr>
          <p:nvPr>
            <p:ph type="title"/>
          </p:nvPr>
        </p:nvSpPr>
        <p:spPr>
          <a:xfrm>
            <a:off x="281354" y="2321169"/>
            <a:ext cx="2912011" cy="19272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hi-IN" b="1"/>
              <a:t>बांह पकड़कर खींचना</a:t>
            </a:r>
            <a:endParaRPr b="1"/>
          </a:p>
        </p:txBody>
      </p:sp>
      <p:sp>
        <p:nvSpPr>
          <p:cNvPr id="306" name="Google Shape;306;p4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182880" y="2574388"/>
            <a:ext cx="3505202" cy="16140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i-IN" sz="4000" b="1"/>
              <a:t>उद्देश्य</a:t>
            </a:r>
            <a:endParaRPr sz="4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894992" y="2259619"/>
            <a:ext cx="7992207" cy="26816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	इस पाठ को पूरा करने पर, आप निम्न में  सक्षम होंगे: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तैराकी तकनीकों का वर्णन।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मानव निर्मित जल पर </a:t>
            </a:r>
            <a:r>
              <a:rPr lang="hi-IN">
                <a:latin typeface="Arial"/>
                <a:ea typeface="Arial"/>
                <a:cs typeface="Arial"/>
                <a:sym typeface="Arial"/>
              </a:rPr>
              <a:t> तैरने</a:t>
            </a:r>
            <a:r>
              <a:rPr lang="hi-IN"/>
              <a:t> वाले उपकरणों का वर्णन |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4" descr="C:\Users\PRAVEEN\Downloads\images (4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46584" y="1601564"/>
            <a:ext cx="6916615" cy="366502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140679" y="2810069"/>
            <a:ext cx="3138854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br>
              <a:rPr lang="hi-IN" sz="4000" b="1"/>
            </a:br>
            <a:r>
              <a:rPr lang="hi-IN" sz="4000" b="1"/>
              <a:t>साइड से खींचना</a:t>
            </a:r>
            <a:br>
              <a:rPr lang="hi-IN" sz="4000" b="1"/>
            </a:br>
            <a:endParaRPr sz="4000" b="1"/>
          </a:p>
        </p:txBody>
      </p:sp>
      <p:sp>
        <p:nvSpPr>
          <p:cNvPr id="313" name="Google Shape;313;p4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319" name="Google Shape;319;p45" descr="DSC_0344.JPG"/>
          <p:cNvPicPr preferRelativeResize="0"/>
          <p:nvPr/>
        </p:nvPicPr>
        <p:blipFill rotWithShape="1">
          <a:blip r:embed="rId3">
            <a:alphaModFix/>
          </a:blip>
          <a:srcRect l="9167" t="18633" r="9166" b="4830"/>
          <a:stretch/>
        </p:blipFill>
        <p:spPr>
          <a:xfrm>
            <a:off x="3896750" y="1142999"/>
            <a:ext cx="6771249" cy="4308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 txBox="1"/>
          <p:nvPr/>
        </p:nvSpPr>
        <p:spPr>
          <a:xfrm>
            <a:off x="8229600" y="62801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SL 9-20</a:t>
            </a:r>
            <a:endParaRPr sz="12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300224" y="2780126"/>
            <a:ext cx="3258904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नदी पार करना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2209800" y="1688124"/>
            <a:ext cx="7772400" cy="1716258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तत्काल बनाये गए तैरने वाले उपकरण </a:t>
            </a:r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7" descr="F:\eqpt photos\DSC_02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0193" y="1447800"/>
            <a:ext cx="3582785" cy="386275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3" name="Google Shape;333;p47"/>
          <p:cNvSpPr txBox="1">
            <a:spLocks noGrp="1"/>
          </p:cNvSpPr>
          <p:nvPr>
            <p:ph type="body" idx="2"/>
          </p:nvPr>
        </p:nvSpPr>
        <p:spPr>
          <a:xfrm>
            <a:off x="3651736" y="1371601"/>
            <a:ext cx="3581400" cy="3938953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sz="3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 sz="3000" b="1" u="sng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ढक्कन सहित 10 लीटर प्लास्टिक का बर्तन- 02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प्लास्टिक शीट - 01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पटसन/सूती रस्सी 6 या 8 एम.एम - 10 मीटर</a:t>
            </a:r>
            <a:endParaRPr/>
          </a:p>
          <a:p>
            <a:pPr marL="228600" lvl="0" indent="-6413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title"/>
          </p:nvPr>
        </p:nvSpPr>
        <p:spPr>
          <a:xfrm>
            <a:off x="235632" y="2082018"/>
            <a:ext cx="3165231" cy="2630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प्लास्टिक पॉट सहायता</a:t>
            </a:r>
            <a:br>
              <a:rPr lang="hi-IN" sz="4000" b="1"/>
            </a:br>
            <a:endParaRPr sz="4000" b="1"/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8" descr="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60986" y="1142999"/>
            <a:ext cx="6292948" cy="45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8"/>
          <p:cNvSpPr txBox="1"/>
          <p:nvPr/>
        </p:nvSpPr>
        <p:spPr>
          <a:xfrm>
            <a:off x="312302" y="2869809"/>
            <a:ext cx="3858768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प्लास्टिक पॉट राफ्ट डंडे के साथ </a:t>
            </a:r>
            <a:endParaRPr sz="3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/>
        </p:nvSpPr>
        <p:spPr>
          <a:xfrm>
            <a:off x="596120" y="3263704"/>
            <a:ext cx="3356901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जेरिकैन राफ्ट  </a:t>
            </a:r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349" name="Google Shape;349;p49" descr="STANDARD OPERATING PROCED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098" y="1533378"/>
            <a:ext cx="6192148" cy="453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0" descr="F:\eqpt photos\DSC_022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79323" y="1266092"/>
            <a:ext cx="4343400" cy="4753709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55" name="Google Shape;355;p50"/>
          <p:cNvSpPr txBox="1">
            <a:spLocks noGrp="1"/>
          </p:cNvSpPr>
          <p:nvPr>
            <p:ph type="body" idx="2"/>
          </p:nvPr>
        </p:nvSpPr>
        <p:spPr>
          <a:xfrm>
            <a:off x="3300046" y="1124712"/>
            <a:ext cx="4038600" cy="4971289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857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/>
          </a:p>
          <a:p>
            <a:pPr marL="228600" lvl="0" indent="-22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ढक्कन सहित 10 लीटर का स्टील का बर्तन - 02 नग</a:t>
            </a:r>
            <a:endParaRPr/>
          </a:p>
          <a:p>
            <a:pPr marL="228600" lvl="0" indent="-22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प्लास्टिक शीट - 01 मीटर</a:t>
            </a:r>
            <a:endParaRPr/>
          </a:p>
          <a:p>
            <a:pPr marL="228600" lvl="0" indent="-22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पटसन/सूती रस्सी 6 या 8 एम.एम - 10 मीटर</a:t>
            </a:r>
            <a:endParaRPr/>
          </a:p>
          <a:p>
            <a:pPr marL="228600" lvl="0" indent="-22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बांस 2'' x 3.5'' - 02 नग</a:t>
            </a:r>
            <a:endParaRPr/>
          </a:p>
          <a:p>
            <a:pPr marL="228600" lvl="0" indent="-2286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एक-दूसरे बर्तन से दूरी - 09 से 10 इंच</a:t>
            </a:r>
            <a:endParaRPr/>
          </a:p>
          <a:p>
            <a:pPr marL="228600" lvl="0" indent="-63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56" name="Google Shape;356;p50"/>
          <p:cNvSpPr txBox="1">
            <a:spLocks noGrp="1"/>
          </p:cNvSpPr>
          <p:nvPr>
            <p:ph type="title"/>
          </p:nvPr>
        </p:nvSpPr>
        <p:spPr>
          <a:xfrm>
            <a:off x="271507" y="2532184"/>
            <a:ext cx="2831123" cy="25584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स्टील मटका  राफ्ट</a:t>
            </a:r>
            <a:endParaRPr sz="4000" b="1"/>
          </a:p>
        </p:txBody>
      </p:sp>
      <p:sp>
        <p:nvSpPr>
          <p:cNvPr id="357" name="Google Shape;357;p5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1" descr="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0135" y="967154"/>
            <a:ext cx="6542649" cy="514350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xfrm>
            <a:off x="239150" y="2672862"/>
            <a:ext cx="3858065" cy="19272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br>
              <a:rPr lang="hi-IN" b="1">
                <a:solidFill>
                  <a:schemeClr val="lt1"/>
                </a:solidFill>
              </a:rPr>
            </a:br>
            <a:r>
              <a:rPr lang="hi-IN" b="1"/>
              <a:t>मानव निर्मित  तैरने वाले उपकरण </a:t>
            </a:r>
            <a:br>
              <a:rPr lang="hi-IN" b="1"/>
            </a:br>
            <a:br>
              <a:rPr lang="hi-IN" b="1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2" descr="F:\eqpt photos\DSC_022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67246" y="1688123"/>
            <a:ext cx="4419600" cy="43434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0" name="Google Shape;370;p52"/>
          <p:cNvSpPr txBox="1">
            <a:spLocks noGrp="1"/>
          </p:cNvSpPr>
          <p:nvPr>
            <p:ph type="body" idx="2"/>
          </p:nvPr>
        </p:nvSpPr>
        <p:spPr>
          <a:xfrm>
            <a:off x="3300046" y="1600200"/>
            <a:ext cx="4038600" cy="4510454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6429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i-IN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ढक्कन सहित 15 लीटर स्टील का पीपा  - 2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प्लास्टिक शीट - 1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पटसन/सूती 6 या 8 एम.एम की रस्सी - 10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बांस 2''x 4'' - 2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एक दूसरे बर्तन से दूरी - 18 से 24 इंच</a:t>
            </a:r>
            <a:endParaRPr/>
          </a:p>
          <a:p>
            <a:pPr marL="228600" lvl="0" indent="-57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168812" y="1645920"/>
            <a:ext cx="2697482" cy="2602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टिन विंग राफ्ट</a:t>
            </a:r>
            <a:endParaRPr sz="4000" b="1"/>
          </a:p>
        </p:txBody>
      </p:sp>
      <p:sp>
        <p:nvSpPr>
          <p:cNvPr id="372" name="Google Shape;372;p5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3" descr="F:\eqpt photos\DSC_022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32785" y="1456592"/>
            <a:ext cx="4495800" cy="43434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8" name="Google Shape;378;p53"/>
          <p:cNvSpPr txBox="1">
            <a:spLocks noGrp="1"/>
          </p:cNvSpPr>
          <p:nvPr>
            <p:ph type="body" idx="2"/>
          </p:nvPr>
        </p:nvSpPr>
        <p:spPr>
          <a:xfrm>
            <a:off x="3053859" y="1415560"/>
            <a:ext cx="4038600" cy="466871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बास्केट बॉल - 2 नग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प्लास्टिक की बोरी - 10 मीटर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एक दूसरे बर्तन से दूरी - 18 से 24 इंच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प्लास्टिक सुथली 2 या 4 एम.एम - 0.5 किग्रा या 1 बंडल</a:t>
            </a:r>
            <a:endParaRPr/>
          </a:p>
        </p:txBody>
      </p:sp>
      <p:sp>
        <p:nvSpPr>
          <p:cNvPr id="379" name="Google Shape;379;p53"/>
          <p:cNvSpPr txBox="1">
            <a:spLocks noGrp="1"/>
          </p:cNvSpPr>
          <p:nvPr>
            <p:ph type="title"/>
          </p:nvPr>
        </p:nvSpPr>
        <p:spPr>
          <a:xfrm>
            <a:off x="212063" y="2419643"/>
            <a:ext cx="2671808" cy="18569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बास्केट बॉल राफ्ट</a:t>
            </a:r>
            <a:br>
              <a:rPr lang="hi-IN" sz="4000" b="1"/>
            </a:br>
            <a:endParaRPr sz="4000" b="1"/>
          </a:p>
        </p:txBody>
      </p:sp>
      <p:sp>
        <p:nvSpPr>
          <p:cNvPr id="380" name="Google Shape;380;p5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3947746" y="1219201"/>
            <a:ext cx="7965831" cy="489145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हर किसी को तैराकी तकनीकों और मानव निर्मित तैरने वाले उपकरणों के बारे में जानकारी होना चाहिए। इन तकनीको की आपात स्थिति में आवश्यकता है।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latin typeface="Arial"/>
                <a:ea typeface="Arial"/>
                <a:cs typeface="Arial"/>
                <a:sym typeface="Arial"/>
              </a:rPr>
              <a:t> तैराकी </a:t>
            </a:r>
            <a:r>
              <a:rPr lang="hi-IN"/>
              <a:t>तकनीके/ शैली: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01)फ्री स्टाइल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02)बैक स्ट्रोक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03)ब्रेस्ट स्ट्रोक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04)बटरफ्लाई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05)हेड अप फ्री स्टाइल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06)हेड अप ब्रेस्ट स्ट्रोक.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225082" y="2335237"/>
            <a:ext cx="3546817" cy="21257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hi-IN" b="1"/>
              <a:t> </a:t>
            </a:r>
            <a:r>
              <a:rPr lang="hi-IN" sz="4000" b="1"/>
              <a:t>तैराकी का महत्व</a:t>
            </a:r>
            <a:endParaRPr sz="4000" b="1"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4" descr="F:\eqpt photos\DSC_022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74623" y="1441936"/>
            <a:ext cx="3675184" cy="3851033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6" name="Google Shape;386;p54"/>
          <p:cNvSpPr txBox="1">
            <a:spLocks noGrp="1"/>
          </p:cNvSpPr>
          <p:nvPr>
            <p:ph type="body" idx="2"/>
          </p:nvPr>
        </p:nvSpPr>
        <p:spPr>
          <a:xfrm>
            <a:off x="3695699" y="1441936"/>
            <a:ext cx="4038600" cy="3851033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पानी की बोतल 01 लीटर - 08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रस्सी पटसन/कपास 6 या 8 एम.एम- 10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एक दूसरी बोतल  से दूरी - 06 से 08 इंच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87" name="Google Shape;387;p54"/>
          <p:cNvSpPr txBox="1">
            <a:spLocks noGrp="1"/>
          </p:cNvSpPr>
          <p:nvPr>
            <p:ph type="title"/>
          </p:nvPr>
        </p:nvSpPr>
        <p:spPr>
          <a:xfrm>
            <a:off x="202225" y="2264899"/>
            <a:ext cx="3429000" cy="270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br>
              <a:rPr lang="hi-IN" b="1">
                <a:solidFill>
                  <a:schemeClr val="lt1"/>
                </a:solidFill>
              </a:rPr>
            </a:br>
            <a:r>
              <a:rPr lang="hi-IN" b="1"/>
              <a:t> खाली  पानी की बोतलों से बनी बेल्ट </a:t>
            </a:r>
            <a:br>
              <a:rPr lang="hi-IN" b="1"/>
            </a:br>
            <a:r>
              <a:rPr lang="hi-IN" b="1"/>
              <a:t> </a:t>
            </a:r>
            <a:br>
              <a:rPr lang="hi-IN" b="1"/>
            </a:br>
            <a:endParaRPr b="1"/>
          </a:p>
        </p:txBody>
      </p:sp>
      <p:sp>
        <p:nvSpPr>
          <p:cNvPr id="388" name="Google Shape;388;p5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5" descr="F:\eqpt photos\DSC_022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78007" y="1600201"/>
            <a:ext cx="3045069" cy="43434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94" name="Google Shape;394;p55"/>
          <p:cNvSpPr txBox="1">
            <a:spLocks noGrp="1"/>
          </p:cNvSpPr>
          <p:nvPr>
            <p:ph type="body" idx="2"/>
          </p:nvPr>
        </p:nvSpPr>
        <p:spPr>
          <a:xfrm>
            <a:off x="3894992" y="1916727"/>
            <a:ext cx="4633545" cy="258493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आवश्यक सामग्री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सूखे नारियल - 06 नग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रस्सी नायलॉन/पटसन 6 या 8 एम.एम - 10 मीटर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i-I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एक दूसरे नारियल  से दूरी - 06 से 08 इंच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35168" y="2166425"/>
            <a:ext cx="3727938" cy="1810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i-IN" sz="3600" b="1"/>
              <a:t>सूखें नारियलों की बेल्ट</a:t>
            </a:r>
            <a:endParaRPr sz="4000" b="1"/>
          </a:p>
        </p:txBody>
      </p:sp>
      <p:sp>
        <p:nvSpPr>
          <p:cNvPr id="396" name="Google Shape;396;p5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134815" y="1969478"/>
            <a:ext cx="3692769" cy="21223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थर्मोकोल जैकेट</a:t>
            </a:r>
            <a:endParaRPr sz="4000" b="1"/>
          </a:p>
        </p:txBody>
      </p:sp>
      <p:sp>
        <p:nvSpPr>
          <p:cNvPr id="402" name="Google Shape;402;p5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403" name="Google Shape;403;p56" descr="blob:https://web.whatsapp.com/2baf2e26-b763-484d-adac-50867985d5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56" descr="blob:https://web.whatsapp.com/2baf2e26-b763-484d-adac-50867985d5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5" name="Google Shape;405;p56" descr="C:\Users\win-10\Downloads\WhatsApp Image 2025-09-22 at 1.20.31 PM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2849" y="1209821"/>
            <a:ext cx="7090117" cy="476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 descr="C:\Documents and Settings\JASVINDER\My Documents\My Pictures\New Picture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0307" y="611190"/>
            <a:ext cx="5597769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7"/>
          <p:cNvSpPr/>
          <p:nvPr/>
        </p:nvSpPr>
        <p:spPr>
          <a:xfrm>
            <a:off x="155448" y="2025747"/>
            <a:ext cx="3993596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बम्बू राफ्ट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5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8" descr="C:\Documents and Settings\JASVINDER\My Documents\My Pictures\DSC089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5669" y="1163516"/>
            <a:ext cx="7199533" cy="457786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8"/>
          <p:cNvSpPr/>
          <p:nvPr/>
        </p:nvSpPr>
        <p:spPr>
          <a:xfrm>
            <a:off x="685799" y="2776424"/>
            <a:ext cx="2752157" cy="7078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बनाना राफ्ट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5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9" descr="E:\NDRF PHOTO\Phailin cyclone Rescue\New folder\IMG_09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02722" y="844062"/>
            <a:ext cx="6831623" cy="49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428479" y="2152358"/>
            <a:ext cx="3174257" cy="1846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ड्रम राफ्ट</a:t>
            </a:r>
            <a:endParaRPr sz="4000" b="1"/>
          </a:p>
        </p:txBody>
      </p:sp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108439" y="2655041"/>
            <a:ext cx="3663462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i-IN" sz="3600" b="1"/>
              <a:t>चारपाई राफ्ट</a:t>
            </a:r>
            <a:endParaRPr sz="4000" b="1"/>
          </a:p>
        </p:txBody>
      </p:sp>
      <p:pic>
        <p:nvPicPr>
          <p:cNvPr id="432" name="Google Shape;432;p60" descr="C:\Documents and Settings\JASVINDER\My Documents\My Pictures\New Pictu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2577" y="1066800"/>
            <a:ext cx="7441223" cy="4454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4446094" y="2149602"/>
            <a:ext cx="5920154" cy="22303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पीड़ित व्यक्ति को एक सुरक्षित स्थान पर ले जाएँ।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उसे पीठ के बल (सीधा ) लिटाएँ।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पीड़ित के सामने घुटनों के बल बैठें।</a:t>
            </a:r>
            <a:endParaRPr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39" name="Google Shape;439;p61"/>
          <p:cNvSpPr txBox="1">
            <a:spLocks noGrp="1"/>
          </p:cNvSpPr>
          <p:nvPr>
            <p:ph type="title"/>
          </p:nvPr>
        </p:nvSpPr>
        <p:spPr>
          <a:xfrm>
            <a:off x="1041008" y="2011680"/>
            <a:ext cx="2504049" cy="1392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hi-IN" sz="4000" b="1"/>
              <a:t>पूर्व अस्पताल उपचार </a:t>
            </a:r>
            <a:endParaRPr sz="4000" b="1"/>
          </a:p>
        </p:txBody>
      </p:sp>
      <p:sp>
        <p:nvSpPr>
          <p:cNvPr id="440" name="Google Shape;440;p6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body" idx="1"/>
          </p:nvPr>
        </p:nvSpPr>
        <p:spPr>
          <a:xfrm>
            <a:off x="1853184" y="1804416"/>
            <a:ext cx="8229600" cy="29395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अपनी हथेली के निचले  हिस्से  को छाती के बीच (ज़िफ़ॉइड प्रोसेस और नाभि के बीच) रखें।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दोनों हाथों का उपयोग करते हुए पाँच थ्रस्ट (प्रेशर) दें।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पीड़ित को रिकवरी पोजीशन में लिटाएँ  और फिर अपनी हथेली के निचले  हिस्से से कंधे की  ब्लेड (स्कैपुला) के बीच पाँच बार थपकी (बैक स्लैप) दें।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"/>
          <p:cNvSpPr txBox="1">
            <a:spLocks noGrp="1"/>
          </p:cNvSpPr>
          <p:nvPr>
            <p:ph type="body" idx="1"/>
          </p:nvPr>
        </p:nvSpPr>
        <p:spPr>
          <a:xfrm>
            <a:off x="4611269" y="1480655"/>
            <a:ext cx="6843944" cy="36470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hi-IN"/>
              <a:t>यदि कोई व्यक्ति संकट में है और बेहोश है और साँस नहीं ले रहा है, तो पानी में एक्सपायर्ड एयर रिससिटेशन (Expired Air Resuscitation) देना आवश्यक हो सकता है।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hi-IN"/>
              <a:t>पानी में रिससिटेशन के सिद्धान्त  इस प्रकार हैं: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</a:pPr>
            <a:r>
              <a:rPr lang="hi-IN"/>
              <a:t>  बचावकर्ता को पीड़ित के शरीर को घुटनों से           सुरक्षित और सहारा देना चाहिए।</a:t>
            </a:r>
            <a:endParaRPr/>
          </a:p>
        </p:txBody>
      </p:sp>
      <p:sp>
        <p:nvSpPr>
          <p:cNvPr id="452" name="Google Shape;452;p63"/>
          <p:cNvSpPr txBox="1">
            <a:spLocks noGrp="1"/>
          </p:cNvSpPr>
          <p:nvPr>
            <p:ph type="title"/>
          </p:nvPr>
        </p:nvSpPr>
        <p:spPr>
          <a:xfrm>
            <a:off x="281353" y="2757268"/>
            <a:ext cx="4163334" cy="14771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पानी में पुनर्जीवन</a:t>
            </a:r>
            <a:endParaRPr sz="4000" b="1"/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99284" y="1477108"/>
            <a:ext cx="3986784" cy="2671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hi-IN" b="1"/>
              <a:t>फ्री स्टाइल तैराकी शैली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4" name="Google Shape;184;p28" descr="C:\Users\PRAVEEN\Downloads\freestyle-stroke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234" y="1350546"/>
            <a:ext cx="3413750" cy="36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 descr="C:\Users\PRAVEEN\Downloads\download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2984" y="1350546"/>
            <a:ext cx="2947757" cy="36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4"/>
          <p:cNvSpPr txBox="1">
            <a:spLocks noGrp="1"/>
          </p:cNvSpPr>
          <p:nvPr>
            <p:ph type="body" idx="4294967295"/>
          </p:nvPr>
        </p:nvSpPr>
        <p:spPr>
          <a:xfrm>
            <a:off x="1524000" y="1447800"/>
            <a:ext cx="8229600" cy="41511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हवा का रास्ता साफ़ और खुला रखें |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दबाव/नाड़ी की जाँच करें |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साँस लेने की जाँच करें |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अगर साँस नहीं चल रही है तो “CPR” चालू करें ।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अगर संभव हो तो पीड़ित को "सीपीआर" के लिए जल्द से जल्द किनारे पर ले जाएँ |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hi-IN"/>
              <a:t>पुनर्जीवन दिया जा सकता है - मुँह से नाक  भी |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None/>
            </a:pPr>
            <a:endParaRPr/>
          </a:p>
        </p:txBody>
      </p:sp>
      <p:sp>
        <p:nvSpPr>
          <p:cNvPr id="459" name="Google Shape;459;p64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"/>
          <p:cNvSpPr txBox="1">
            <a:spLocks noGrp="1"/>
          </p:cNvSpPr>
          <p:nvPr>
            <p:ph type="title"/>
          </p:nvPr>
        </p:nvSpPr>
        <p:spPr>
          <a:xfrm>
            <a:off x="546999" y="2236763"/>
            <a:ext cx="2907323" cy="15676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hi-IN" b="1"/>
              <a:t>समीक्षा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65"/>
          <p:cNvSpPr txBox="1">
            <a:spLocks noGrp="1"/>
          </p:cNvSpPr>
          <p:nvPr>
            <p:ph type="body" idx="1"/>
          </p:nvPr>
        </p:nvSpPr>
        <p:spPr>
          <a:xfrm>
            <a:off x="4509749" y="2227874"/>
            <a:ext cx="6975115" cy="21045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 b="1"/>
              <a:t>इस पाठ के पूरा होने पर, अब आप सक्षम हैं</a:t>
            </a:r>
            <a:r>
              <a:rPr lang="hi-IN"/>
              <a:t>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तैराकी तकनीकों का वर्णन करने में 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आकस्मिक जल तैरने वाले उपकरणों का वर्णन करने में ।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 txBox="1">
            <a:spLocks noGrp="1"/>
          </p:cNvSpPr>
          <p:nvPr>
            <p:ph type="title"/>
          </p:nvPr>
        </p:nvSpPr>
        <p:spPr>
          <a:xfrm>
            <a:off x="3574365" y="1181686"/>
            <a:ext cx="4762500" cy="16881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900" b="1"/>
              <a:t>कोई प्रश्न?</a:t>
            </a:r>
            <a:br>
              <a:rPr lang="hi-IN" sz="4000" b="1"/>
            </a:br>
            <a:endParaRPr sz="4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66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>
            <a:spLocks noGrp="1"/>
          </p:cNvSpPr>
          <p:nvPr>
            <p:ph type="title"/>
          </p:nvPr>
        </p:nvSpPr>
        <p:spPr>
          <a:xfrm>
            <a:off x="152402" y="2923684"/>
            <a:ext cx="3800620" cy="13255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मूल्यांकन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67"/>
          <p:cNvSpPr txBox="1">
            <a:spLocks noGrp="1"/>
          </p:cNvSpPr>
          <p:nvPr>
            <p:ph type="body" idx="1"/>
          </p:nvPr>
        </p:nvSpPr>
        <p:spPr>
          <a:xfrm>
            <a:off x="4544568" y="1978269"/>
            <a:ext cx="6809232" cy="30597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प्रश्न 1. तैराकी की तकनीकों की सूची बताएँ? उत्तर: 6 प्रकार।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i-IN"/>
              <a:t>प्रश्न 2. पानी में तैरने के लिए तत्काल बनाये गए तैरने वाले उपकरणों की सूची बताएँ।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i-IN"/>
              <a:t>   उत्तर: 10 प्रकार और अधिक।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67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 txBox="1">
            <a:spLocks noGrp="1"/>
          </p:cNvSpPr>
          <p:nvPr>
            <p:ph type="title"/>
          </p:nvPr>
        </p:nvSpPr>
        <p:spPr>
          <a:xfrm>
            <a:off x="4277749" y="2308225"/>
            <a:ext cx="4762500" cy="8675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/>
              <a:buNone/>
            </a:pPr>
            <a:r>
              <a:rPr lang="hi-IN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800" b="1"/>
              <a:t>धन्यवाद</a:t>
            </a:r>
            <a:endParaRPr sz="4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68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286981" y="1899138"/>
            <a:ext cx="3455377" cy="22367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hi-IN" sz="3600" b="1"/>
              <a:t>बैक स्ट्रोक तैराकी शैली </a:t>
            </a:r>
            <a:br>
              <a:rPr lang="hi-IN" sz="3600" b="1"/>
            </a:br>
            <a:endParaRPr sz="2800" b="1"/>
          </a:p>
        </p:txBody>
      </p:sp>
      <p:pic>
        <p:nvPicPr>
          <p:cNvPr id="192" name="Google Shape;192;p29" descr="C:\Users\PRAVEEN\Downloads\download (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300" y="1630681"/>
            <a:ext cx="3810000" cy="337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 descr="C:\Users\PRAVEEN\Downloads\download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071" y="1520953"/>
            <a:ext cx="3886200" cy="3370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389794" y="1602770"/>
            <a:ext cx="3499338" cy="24887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hi-IN" b="1"/>
              <a:t>बटरफ्लाई तैराकी शैली </a:t>
            </a:r>
            <a:br>
              <a:rPr lang="hi-IN" b="1"/>
            </a:br>
            <a:endParaRPr b="1"/>
          </a:p>
        </p:txBody>
      </p:sp>
      <p:pic>
        <p:nvPicPr>
          <p:cNvPr id="200" name="Google Shape;200;p30" descr="C:\Users\PRAVEEN\Downloads\download (7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9131" y="1524000"/>
            <a:ext cx="3886200" cy="390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 descr="C:\Users\PRAVEEN\Downloads\download (4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9132" y="1524000"/>
            <a:ext cx="3809999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3587263" y="1688124"/>
            <a:ext cx="3678702" cy="2757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	 </a:t>
            </a:r>
            <a:r>
              <a:rPr lang="hi-IN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तैरना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खुले पानी में जीवित रहना | 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तेज पानी में जीवित रहना | 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बाढ़ के पानी से बचाव </a:t>
            </a:r>
            <a:r>
              <a:rPr lang="hi-I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095" y="2239964"/>
            <a:ext cx="419569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7567246" y="1755535"/>
            <a:ext cx="4648200" cy="4616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सुरक्षित/रक्षात्मक तैराकी स्थिति</a:t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58616" y="2307102"/>
            <a:ext cx="3475892" cy="14442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जीवित रहना</a:t>
            </a: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8229600" y="65087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2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SL 9-9</a:t>
            </a:r>
            <a:endParaRPr sz="1200">
              <a:solidFill>
                <a:srgbClr val="8888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/>
          <p:nvPr/>
        </p:nvSpPr>
        <p:spPr>
          <a:xfrm>
            <a:off x="332924" y="43934"/>
            <a:ext cx="10335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332924" y="275709"/>
            <a:ext cx="10335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6096000" y="2011681"/>
            <a:ext cx="5391795" cy="22467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कभी भी अपने आप को इतना नजदीक न रखें कि घबराया हुआ पीड़ित आपको पकड़ ले |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i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बचावकर्ता और पीड़ित के बीच  हमेशा उपकरण रखें और दूरी  बनाए रखें | </a:t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337625" y="2152357"/>
            <a:ext cx="4965895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जल बचाव के सुनहरे नियम 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710355" y="1097280"/>
            <a:ext cx="8159260" cy="53328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sz="3200">
                <a:latin typeface="Arial"/>
                <a:ea typeface="Arial"/>
                <a:cs typeface="Arial"/>
                <a:sym typeface="Arial"/>
              </a:rPr>
              <a:t>1. गैर-तैराकी बचाव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i-IN" sz="3200">
                <a:latin typeface="Arial"/>
                <a:ea typeface="Arial"/>
                <a:cs typeface="Arial"/>
                <a:sym typeface="Arial"/>
              </a:rPr>
              <a:t>2. तैराकी बचाव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sz="3200"/>
              <a:t>बिना तैराकी का बचाव के चार भाग है :-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i-IN" sz="3200"/>
              <a:t>1. पहुँच बचाव 2. फ़ेंक कर बचाव 3. वेड बचाव    4. नाव  से पहुँचकर बचाव . 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182880" y="2180493"/>
            <a:ext cx="3175782" cy="1772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hi-IN" sz="4000" b="1"/>
              <a:t>बचाव तकनीकें</a:t>
            </a:r>
            <a:endParaRPr sz="4000" b="1"/>
          </a:p>
        </p:txBody>
      </p:sp>
      <p:pic>
        <p:nvPicPr>
          <p:cNvPr id="228" name="Google Shape;228;p33" descr="images[1][37] -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2006" y="4062048"/>
            <a:ext cx="390437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 descr="images[1][14] - Copy (2) - Copy - 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615" y="4038600"/>
            <a:ext cx="4191000" cy="2316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1060</Words>
  <Application>Microsoft Office PowerPoint</Application>
  <PresentationFormat>Widescreen</PresentationFormat>
  <Paragraphs>198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Georgia</vt:lpstr>
      <vt:lpstr>Open Sans SemiBold</vt:lpstr>
      <vt:lpstr>Calibri</vt:lpstr>
      <vt:lpstr>Noto Sans Symbols</vt:lpstr>
      <vt:lpstr>Open Sans</vt:lpstr>
      <vt:lpstr>Office Theme</vt:lpstr>
      <vt:lpstr>1_Office Theme</vt:lpstr>
      <vt:lpstr>PowerPoint Presentation</vt:lpstr>
      <vt:lpstr>उद्देश्य</vt:lpstr>
      <vt:lpstr> तैराकी का महत्व</vt:lpstr>
      <vt:lpstr>फ्री स्टाइल तैराकी शैली </vt:lpstr>
      <vt:lpstr>बैक स्ट्रोक तैराकी शैली  </vt:lpstr>
      <vt:lpstr>बटरफ्लाई तैराकी शैली  </vt:lpstr>
      <vt:lpstr>PowerPoint Presentation</vt:lpstr>
      <vt:lpstr>PowerPoint Presentation</vt:lpstr>
      <vt:lpstr>बचाव तकनीकें</vt:lpstr>
      <vt:lpstr>फ़ेंक कर बचाव</vt:lpstr>
      <vt:lpstr>नाव बचाव</vt:lpstr>
      <vt:lpstr>बचाव के प्रकार  </vt:lpstr>
      <vt:lpstr>फ्लोटर बचाव</vt:lpstr>
      <vt:lpstr>PowerPoint Presentation</vt:lpstr>
      <vt:lpstr>PowerPoint Presentation</vt:lpstr>
      <vt:lpstr>PowerPoint Presentation</vt:lpstr>
      <vt:lpstr>सिर पकड़कर खींचना</vt:lpstr>
      <vt:lpstr>ठोड़ी पकड़कर खींचना  </vt:lpstr>
      <vt:lpstr>बांह पकड़कर खींचना</vt:lpstr>
      <vt:lpstr> साइड से खींचना </vt:lpstr>
      <vt:lpstr>PowerPoint Presentation</vt:lpstr>
      <vt:lpstr>PowerPoint Presentation</vt:lpstr>
      <vt:lpstr>प्लास्टिक पॉट सहायता </vt:lpstr>
      <vt:lpstr>PowerPoint Presentation</vt:lpstr>
      <vt:lpstr>PowerPoint Presentation</vt:lpstr>
      <vt:lpstr>स्टील मटका  राफ्ट</vt:lpstr>
      <vt:lpstr> मानव निर्मित  तैरने वाले उपकरण   </vt:lpstr>
      <vt:lpstr>टिन विंग राफ्ट</vt:lpstr>
      <vt:lpstr>बास्केट बॉल राफ्ट </vt:lpstr>
      <vt:lpstr>  खाली  पानी की बोतलों से बनी बेल्ट    </vt:lpstr>
      <vt:lpstr>सूखें नारियलों की बेल्ट</vt:lpstr>
      <vt:lpstr>थर्मोकोल जैकेट</vt:lpstr>
      <vt:lpstr>PowerPoint Presentation</vt:lpstr>
      <vt:lpstr>PowerPoint Presentation</vt:lpstr>
      <vt:lpstr>ड्रम राफ्ट</vt:lpstr>
      <vt:lpstr>चारपाई राफ्ट</vt:lpstr>
      <vt:lpstr>पूर्व अस्पताल उपचार </vt:lpstr>
      <vt:lpstr>PowerPoint Presentation</vt:lpstr>
      <vt:lpstr>पानी में पुनर्जीवन</vt:lpstr>
      <vt:lpstr>PowerPoint Presentation</vt:lpstr>
      <vt:lpstr>समीक्षा</vt:lpstr>
      <vt:lpstr> कोई प्रश्न? </vt:lpstr>
      <vt:lpstr>मूल्यांकन</vt:lpstr>
      <vt:lpstr> 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DOG K9</cp:lastModifiedBy>
  <cp:revision>5</cp:revision>
  <dcterms:modified xsi:type="dcterms:W3CDTF">2025-12-18T07:29:08Z</dcterms:modified>
</cp:coreProperties>
</file>