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28"/>
  </p:notesMasterIdLst>
  <p:sldIdLst>
    <p:sldId id="1339" r:id="rId2"/>
    <p:sldId id="1340" r:id="rId3"/>
    <p:sldId id="1343" r:id="rId4"/>
    <p:sldId id="1355" r:id="rId5"/>
    <p:sldId id="1356" r:id="rId6"/>
    <p:sldId id="1357" r:id="rId7"/>
    <p:sldId id="1358" r:id="rId8"/>
    <p:sldId id="1359" r:id="rId9"/>
    <p:sldId id="1360" r:id="rId10"/>
    <p:sldId id="1361" r:id="rId11"/>
    <p:sldId id="1362" r:id="rId12"/>
    <p:sldId id="1363" r:id="rId13"/>
    <p:sldId id="1364" r:id="rId14"/>
    <p:sldId id="1365" r:id="rId15"/>
    <p:sldId id="1366" r:id="rId16"/>
    <p:sldId id="1367" r:id="rId17"/>
    <p:sldId id="1373" r:id="rId18"/>
    <p:sldId id="1372" r:id="rId19"/>
    <p:sldId id="1371" r:id="rId20"/>
    <p:sldId id="1370" r:id="rId21"/>
    <p:sldId id="1369" r:id="rId22"/>
    <p:sldId id="1368" r:id="rId23"/>
    <p:sldId id="1352" r:id="rId24"/>
    <p:sldId id="1353" r:id="rId25"/>
    <p:sldId id="1117" r:id="rId26"/>
    <p:sldId id="1354"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42"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1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7A4F341-CFCB-0D57-A149-40EE8541638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4035" name="Rectangle 3">
            <a:extLst>
              <a:ext uri="{FF2B5EF4-FFF2-40B4-BE49-F238E27FC236}">
                <a16:creationId xmlns:a16="http://schemas.microsoft.com/office/drawing/2014/main" id="{7BBD0234-18BC-8BCA-4DA6-8C8B1E6F80D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a:extLst>
              <a:ext uri="{FF2B5EF4-FFF2-40B4-BE49-F238E27FC236}">
                <a16:creationId xmlns:a16="http://schemas.microsoft.com/office/drawing/2014/main" id="{F945A391-9C5E-79BB-B550-4BA0AD0FA746}"/>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3A76575B-C3E6-3373-E2F3-CBDABAC9AFB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id="{5F5DAA99-A5DE-07C6-48DA-D3A65792ABA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4039" name="Rectangle 7">
            <a:extLst>
              <a:ext uri="{FF2B5EF4-FFF2-40B4-BE49-F238E27FC236}">
                <a16:creationId xmlns:a16="http://schemas.microsoft.com/office/drawing/2014/main" id="{D17F8C1A-2361-0C8C-104D-A3CD228CD8F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8E264CA-E5DB-47A7-8718-E2AF765B7A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0BFC76F-1379-177E-6BAE-E8F115F03C98}"/>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78C792F3-5A31-B9A0-85B6-0BF8BE86C1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D6A43C52-4A4E-0600-F4F2-1AF9DBE219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7312576-1187-420F-B511-5CABE7C72D6C}" type="slidenum">
              <a:rPr lang="en-IN" altLang="en-US">
                <a:latin typeface="Calibri Light" panose="020F0302020204030204" pitchFamily="34" charset="0"/>
              </a:rPr>
              <a:pPr/>
              <a:t>2</a:t>
            </a:fld>
            <a:endParaRPr lang="en-IN" altLang="en-US">
              <a:latin typeface="Calibri Light" panose="020F03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DEB6821-2D58-22A1-7561-DB45DFFD8D4F}"/>
              </a:ext>
            </a:extLst>
          </p:cNvPr>
          <p:cNvSpPr>
            <a:spLocks noGrp="1"/>
          </p:cNvSpPr>
          <p:nvPr>
            <p:ph type="dt" sz="half" idx="10"/>
          </p:nvPr>
        </p:nvSpPr>
        <p:spPr/>
        <p:txBody>
          <a:bodyPr/>
          <a:lstStyle>
            <a:lvl1pPr>
              <a:defRPr/>
            </a:lvl1pPr>
          </a:lstStyle>
          <a:p>
            <a:pPr>
              <a:defRPr/>
            </a:pPr>
            <a:fld id="{4649B89F-369E-452B-ADC0-67DECD3BD5B6}" type="datetime5">
              <a:rPr lang="en-US"/>
              <a:pPr>
                <a:defRPr/>
              </a:pPr>
              <a:t>12-Jan-26</a:t>
            </a:fld>
            <a:endParaRPr lang="en-US"/>
          </a:p>
        </p:txBody>
      </p:sp>
      <p:sp>
        <p:nvSpPr>
          <p:cNvPr id="5" name="Footer Placeholder 4">
            <a:extLst>
              <a:ext uri="{FF2B5EF4-FFF2-40B4-BE49-F238E27FC236}">
                <a16:creationId xmlns:a16="http://schemas.microsoft.com/office/drawing/2014/main" id="{4D416D03-68FF-52EE-7CD2-BF883D59818F}"/>
              </a:ext>
            </a:extLst>
          </p:cNvPr>
          <p:cNvSpPr>
            <a:spLocks noGrp="1"/>
          </p:cNvSpPr>
          <p:nvPr>
            <p:ph type="ftr" sz="quarter" idx="11"/>
          </p:nvPr>
        </p:nvSpPr>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45DC2D70-9005-03DA-FDA9-8AC6B84E8200}"/>
              </a:ext>
            </a:extLst>
          </p:cNvPr>
          <p:cNvSpPr>
            <a:spLocks noGrp="1"/>
          </p:cNvSpPr>
          <p:nvPr>
            <p:ph type="sldNum" sz="quarter" idx="12"/>
          </p:nvPr>
        </p:nvSpPr>
        <p:spPr/>
        <p:txBody>
          <a:bodyPr/>
          <a:lstStyle>
            <a:lvl1pPr>
              <a:defRPr/>
            </a:lvl1pPr>
          </a:lstStyle>
          <a:p>
            <a:pPr>
              <a:defRPr/>
            </a:pPr>
            <a:fld id="{D2E6B8CF-10A1-4A72-8185-8B60BF90DCD1}" type="slidenum">
              <a:rPr lang="en-US" altLang="en-US"/>
              <a:pPr>
                <a:defRPr/>
              </a:pPr>
              <a:t>‹#›</a:t>
            </a:fld>
            <a:endParaRPr lang="en-US" altLang="en-US"/>
          </a:p>
        </p:txBody>
      </p:sp>
    </p:spTree>
    <p:extLst>
      <p:ext uri="{BB962C8B-B14F-4D97-AF65-F5344CB8AC3E}">
        <p14:creationId xmlns:p14="http://schemas.microsoft.com/office/powerpoint/2010/main" val="242406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BD3D7D-4979-02C3-27B5-DBED77416DA3}"/>
              </a:ext>
            </a:extLst>
          </p:cNvPr>
          <p:cNvSpPr>
            <a:spLocks noGrp="1"/>
          </p:cNvSpPr>
          <p:nvPr>
            <p:ph type="dt" sz="half" idx="10"/>
          </p:nvPr>
        </p:nvSpPr>
        <p:spPr/>
        <p:txBody>
          <a:bodyPr/>
          <a:lstStyle>
            <a:lvl1pPr>
              <a:defRPr/>
            </a:lvl1pPr>
          </a:lstStyle>
          <a:p>
            <a:pPr>
              <a:defRPr/>
            </a:pPr>
            <a:fld id="{160226B7-E9C3-4C68-A819-86AA680AD0E6}" type="datetime5">
              <a:rPr lang="en-US"/>
              <a:pPr>
                <a:defRPr/>
              </a:pPr>
              <a:t>12-Jan-26</a:t>
            </a:fld>
            <a:endParaRPr lang="en-US"/>
          </a:p>
        </p:txBody>
      </p:sp>
      <p:sp>
        <p:nvSpPr>
          <p:cNvPr id="5" name="Footer Placeholder 4">
            <a:extLst>
              <a:ext uri="{FF2B5EF4-FFF2-40B4-BE49-F238E27FC236}">
                <a16:creationId xmlns:a16="http://schemas.microsoft.com/office/drawing/2014/main" id="{89697794-D292-2B84-17AA-AE078E7F35E5}"/>
              </a:ext>
            </a:extLst>
          </p:cNvPr>
          <p:cNvSpPr>
            <a:spLocks noGrp="1"/>
          </p:cNvSpPr>
          <p:nvPr>
            <p:ph type="ftr" sz="quarter" idx="11"/>
          </p:nvPr>
        </p:nvSpPr>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FC149EE3-86BA-EF51-BE61-E8E026ABD03F}"/>
              </a:ext>
            </a:extLst>
          </p:cNvPr>
          <p:cNvSpPr>
            <a:spLocks noGrp="1"/>
          </p:cNvSpPr>
          <p:nvPr>
            <p:ph type="sldNum" sz="quarter" idx="12"/>
          </p:nvPr>
        </p:nvSpPr>
        <p:spPr/>
        <p:txBody>
          <a:bodyPr/>
          <a:lstStyle>
            <a:lvl1pPr>
              <a:defRPr/>
            </a:lvl1pPr>
          </a:lstStyle>
          <a:p>
            <a:pPr>
              <a:defRPr/>
            </a:pPr>
            <a:fld id="{F18B11E8-6FF4-46BD-98E7-3D37108C0878}" type="slidenum">
              <a:rPr lang="en-US" altLang="en-US"/>
              <a:pPr>
                <a:defRPr/>
              </a:pPr>
              <a:t>‹#›</a:t>
            </a:fld>
            <a:endParaRPr lang="en-US" altLang="en-US"/>
          </a:p>
        </p:txBody>
      </p:sp>
    </p:spTree>
    <p:extLst>
      <p:ext uri="{BB962C8B-B14F-4D97-AF65-F5344CB8AC3E}">
        <p14:creationId xmlns:p14="http://schemas.microsoft.com/office/powerpoint/2010/main" val="112582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D14E06B-F7D3-1726-5AF7-A8F715931280}"/>
              </a:ext>
            </a:extLst>
          </p:cNvPr>
          <p:cNvSpPr>
            <a:spLocks noGrp="1"/>
          </p:cNvSpPr>
          <p:nvPr>
            <p:ph type="dt" sz="half" idx="10"/>
          </p:nvPr>
        </p:nvSpPr>
        <p:spPr/>
        <p:txBody>
          <a:bodyPr/>
          <a:lstStyle>
            <a:lvl1pPr>
              <a:defRPr/>
            </a:lvl1pPr>
          </a:lstStyle>
          <a:p>
            <a:pPr>
              <a:defRPr/>
            </a:pPr>
            <a:fld id="{B412CD68-91BF-4FE7-A94B-102729B45F82}" type="datetime5">
              <a:rPr lang="en-US"/>
              <a:pPr>
                <a:defRPr/>
              </a:pPr>
              <a:t>12-Jan-26</a:t>
            </a:fld>
            <a:endParaRPr lang="en-US"/>
          </a:p>
        </p:txBody>
      </p:sp>
      <p:sp>
        <p:nvSpPr>
          <p:cNvPr id="5" name="Footer Placeholder 4">
            <a:extLst>
              <a:ext uri="{FF2B5EF4-FFF2-40B4-BE49-F238E27FC236}">
                <a16:creationId xmlns:a16="http://schemas.microsoft.com/office/drawing/2014/main" id="{74C20422-7DB6-DBA9-202F-B53CDA4EEC41}"/>
              </a:ext>
            </a:extLst>
          </p:cNvPr>
          <p:cNvSpPr>
            <a:spLocks noGrp="1"/>
          </p:cNvSpPr>
          <p:nvPr>
            <p:ph type="ftr" sz="quarter" idx="11"/>
          </p:nvPr>
        </p:nvSpPr>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927A170D-30A4-39A5-BBDB-37D927C07D49}"/>
              </a:ext>
            </a:extLst>
          </p:cNvPr>
          <p:cNvSpPr>
            <a:spLocks noGrp="1"/>
          </p:cNvSpPr>
          <p:nvPr>
            <p:ph type="sldNum" sz="quarter" idx="12"/>
          </p:nvPr>
        </p:nvSpPr>
        <p:spPr/>
        <p:txBody>
          <a:bodyPr/>
          <a:lstStyle>
            <a:lvl1pPr>
              <a:defRPr/>
            </a:lvl1pPr>
          </a:lstStyle>
          <a:p>
            <a:pPr>
              <a:defRPr/>
            </a:pPr>
            <a:fld id="{2A4CF467-BFA0-4A95-9DFA-2734D1178A78}" type="slidenum">
              <a:rPr lang="en-US" altLang="en-US"/>
              <a:pPr>
                <a:defRPr/>
              </a:pPr>
              <a:t>‹#›</a:t>
            </a:fld>
            <a:endParaRPr lang="en-US" altLang="en-US"/>
          </a:p>
        </p:txBody>
      </p:sp>
    </p:spTree>
    <p:extLst>
      <p:ext uri="{BB962C8B-B14F-4D97-AF65-F5344CB8AC3E}">
        <p14:creationId xmlns:p14="http://schemas.microsoft.com/office/powerpoint/2010/main" val="203981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 name="Google Shape;16;p2">
            <a:extLst>
              <a:ext uri="{FF2B5EF4-FFF2-40B4-BE49-F238E27FC236}">
                <a16:creationId xmlns:a16="http://schemas.microsoft.com/office/drawing/2014/main" id="{BDAC1113-1357-74CA-D51E-A21BBE9FE69B}"/>
              </a:ext>
            </a:extLst>
          </p:cNvPr>
          <p:cNvSpPr txBox="1">
            <a:spLocks noChangeArrowheads="1"/>
          </p:cNvSpPr>
          <p:nvPr/>
        </p:nvSpPr>
        <p:spPr bwMode="auto">
          <a:xfrm>
            <a:off x="301625" y="6438900"/>
            <a:ext cx="2320925" cy="263525"/>
          </a:xfrm>
          <a:prstGeom prst="rect">
            <a:avLst/>
          </a:prstGeom>
          <a:noFill/>
          <a:ln>
            <a:noFill/>
          </a:ln>
        </p:spPr>
        <p:txBody>
          <a:bodyPr lIns="39125" tIns="39125" rIns="39125" bIns="39125">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en-US" altLang="en-US" sz="1200">
                <a:solidFill>
                  <a:srgbClr val="535353"/>
                </a:solidFill>
                <a:latin typeface="Open Sans SemiBold"/>
                <a:ea typeface="Open Sans SemiBold"/>
                <a:cs typeface="Open Sans SemiBold"/>
                <a:sym typeface="Open Sans SemiBold"/>
              </a:rPr>
              <a:t>PEER | CSSR | INDIA</a:t>
            </a:r>
            <a:endParaRPr lang="en-US" altLang="en-US"/>
          </a:p>
        </p:txBody>
      </p:sp>
      <p:sp>
        <p:nvSpPr>
          <p:cNvPr id="3" name="Google Shape;17;p2">
            <a:extLst>
              <a:ext uri="{FF2B5EF4-FFF2-40B4-BE49-F238E27FC236}">
                <a16:creationId xmlns:a16="http://schemas.microsoft.com/office/drawing/2014/main" id="{1D9A269C-A794-74DC-1E7C-E1EA800B472E}"/>
              </a:ext>
            </a:extLst>
          </p:cNvPr>
          <p:cNvSpPr>
            <a:spLocks noChangeArrowheads="1"/>
          </p:cNvSpPr>
          <p:nvPr/>
        </p:nvSpPr>
        <p:spPr bwMode="auto">
          <a:xfrm>
            <a:off x="508000" y="6756400"/>
            <a:ext cx="1908175" cy="101600"/>
          </a:xfrm>
          <a:prstGeom prst="rect">
            <a:avLst/>
          </a:prstGeom>
          <a:solidFill>
            <a:srgbClr val="C00000"/>
          </a:solidFill>
          <a:ln>
            <a:noFill/>
          </a:ln>
        </p:spPr>
        <p:txBody>
          <a:bodyPr lIns="39125" tIns="39125" rIns="39125" bIns="39125"/>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18;p2">
            <a:extLst>
              <a:ext uri="{FF2B5EF4-FFF2-40B4-BE49-F238E27FC236}">
                <a16:creationId xmlns:a16="http://schemas.microsoft.com/office/drawing/2014/main" id="{78C7DE7B-866B-9CBB-8733-F3DF40A51F6F}"/>
              </a:ext>
            </a:extLst>
          </p:cNvPr>
          <p:cNvSpPr txBox="1">
            <a:spLocks noChangeArrowheads="1"/>
          </p:cNvSpPr>
          <p:nvPr/>
        </p:nvSpPr>
        <p:spPr bwMode="auto">
          <a:xfrm>
            <a:off x="10756900" y="6407150"/>
            <a:ext cx="698500" cy="309563"/>
          </a:xfrm>
          <a:prstGeom prst="rect">
            <a:avLst/>
          </a:prstGeom>
          <a:noFill/>
          <a:ln>
            <a:noFill/>
          </a:ln>
        </p:spPr>
        <p:txBody>
          <a:bodyPr lIns="39125" tIns="39125" rIns="39125" bIns="39125">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defRPr/>
            </a:pPr>
            <a:r>
              <a:rPr lang="en-US" altLang="en-US" sz="1500" b="1">
                <a:solidFill>
                  <a:srgbClr val="535353"/>
                </a:solidFill>
                <a:latin typeface="Open Sans"/>
                <a:ea typeface="Open Sans"/>
                <a:cs typeface="Open Sans"/>
                <a:sym typeface="Open Sans"/>
              </a:rPr>
              <a:t>PPT 2 -</a:t>
            </a:r>
            <a:endParaRPr lang="en-US" altLang="en-US"/>
          </a:p>
        </p:txBody>
      </p:sp>
      <p:sp>
        <p:nvSpPr>
          <p:cNvPr id="5" name="Google Shape;19;p2">
            <a:extLst>
              <a:ext uri="{FF2B5EF4-FFF2-40B4-BE49-F238E27FC236}">
                <a16:creationId xmlns:a16="http://schemas.microsoft.com/office/drawing/2014/main" id="{392FEA35-C97D-F157-67C9-AFDB5BD1B43D}"/>
              </a:ext>
            </a:extLst>
          </p:cNvPr>
          <p:cNvSpPr>
            <a:spLocks noChangeArrowheads="1"/>
          </p:cNvSpPr>
          <p:nvPr/>
        </p:nvSpPr>
        <p:spPr bwMode="auto">
          <a:xfrm>
            <a:off x="10769600" y="6756400"/>
            <a:ext cx="939800" cy="101600"/>
          </a:xfrm>
          <a:prstGeom prst="rect">
            <a:avLst/>
          </a:prstGeom>
          <a:solidFill>
            <a:srgbClr val="C00000"/>
          </a:solidFill>
          <a:ln>
            <a:noFill/>
          </a:ln>
        </p:spPr>
        <p:txBody>
          <a:bodyPr lIns="39125" tIns="39125" rIns="39125" bIns="39125"/>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defRPr/>
            </a:pPr>
            <a:endParaRPr lang="en-US" altLang="en-US" sz="9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Picture 10">
            <a:extLst>
              <a:ext uri="{FF2B5EF4-FFF2-40B4-BE49-F238E27FC236}">
                <a16:creationId xmlns:a16="http://schemas.microsoft.com/office/drawing/2014/main" id="{714143A6-559E-B2C3-61CE-AE67885B16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282575"/>
            <a:ext cx="152558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20;p2">
            <a:extLst>
              <a:ext uri="{FF2B5EF4-FFF2-40B4-BE49-F238E27FC236}">
                <a16:creationId xmlns:a16="http://schemas.microsoft.com/office/drawing/2014/main" id="{92CFBF2B-E561-1EC7-5E82-0347B4372969}"/>
              </a:ext>
            </a:extLst>
          </p:cNvPr>
          <p:cNvSpPr txBox="1">
            <a:spLocks noGrp="1"/>
          </p:cNvSpPr>
          <p:nvPr>
            <p:ph type="sldNum" idx="10"/>
          </p:nvPr>
        </p:nvSpPr>
        <p:spPr>
          <a:xfrm>
            <a:off x="11383963" y="6407150"/>
            <a:ext cx="303212" cy="338138"/>
          </a:xfrm>
        </p:spPr>
        <p:txBody>
          <a:bodyPr lIns="78275" tIns="78275" rIns="78275" bIns="78275" anchor="t">
            <a:noAutofit/>
          </a:bodyPr>
          <a:lstStyle>
            <a:lvl1pPr algn="ctr">
              <a:defRPr sz="1500" b="1" smtClean="0">
                <a:solidFill>
                  <a:srgbClr val="535353"/>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defRPr>
            </a:lvl1pPr>
          </a:lstStyle>
          <a:p>
            <a:pPr>
              <a:defRPr/>
            </a:pPr>
            <a:fld id="{02271601-31E7-4830-9D1E-8E0EF6770D74}" type="slidenum">
              <a:rPr lang="en-US" altLang="en-US"/>
              <a:pPr>
                <a:defRPr/>
              </a:pPr>
              <a:t>‹#›</a:t>
            </a:fld>
            <a:endParaRPr lang="en-US" altLang="en-US"/>
          </a:p>
        </p:txBody>
      </p:sp>
    </p:spTree>
    <p:extLst>
      <p:ext uri="{BB962C8B-B14F-4D97-AF65-F5344CB8AC3E}">
        <p14:creationId xmlns:p14="http://schemas.microsoft.com/office/powerpoint/2010/main" val="274622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lIns="91425" tIns="45700" rIns="91425" bIns="45700" anchor="b">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lIns="91425" tIns="45700" rIns="91425" bIns="4570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 name="Google Shape;75;p11">
            <a:extLst>
              <a:ext uri="{FF2B5EF4-FFF2-40B4-BE49-F238E27FC236}">
                <a16:creationId xmlns:a16="http://schemas.microsoft.com/office/drawing/2014/main" id="{8017AA9B-6828-DCAC-C1C8-6ADBA4DA09E1}"/>
              </a:ext>
            </a:extLst>
          </p:cNvPr>
          <p:cNvSpPr txBox="1">
            <a:spLocks noGrp="1"/>
          </p:cNvSpPr>
          <p:nvPr>
            <p:ph type="dt" idx="10"/>
          </p:nvPr>
        </p:nvSpPr>
        <p:spPr>
          <a:xfrm>
            <a:off x="838200" y="6356350"/>
            <a:ext cx="2743200" cy="365125"/>
          </a:xfrm>
        </p:spPr>
        <p:txBody>
          <a:bodyPr spcFirstLastPara="1" wrap="square" lIns="91425" tIns="45700" rIns="91425" bIns="45700"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76;p11">
            <a:extLst>
              <a:ext uri="{FF2B5EF4-FFF2-40B4-BE49-F238E27FC236}">
                <a16:creationId xmlns:a16="http://schemas.microsoft.com/office/drawing/2014/main" id="{91F0A167-87BF-9649-097C-28A9BC94A780}"/>
              </a:ext>
            </a:extLst>
          </p:cNvPr>
          <p:cNvSpPr txBox="1">
            <a:spLocks noGrp="1"/>
          </p:cNvSpPr>
          <p:nvPr>
            <p:ph type="ftr" idx="11"/>
          </p:nvPr>
        </p:nvSpPr>
        <p:spPr>
          <a:xfrm>
            <a:off x="4038600" y="6356350"/>
            <a:ext cx="4114800" cy="365125"/>
          </a:xfrm>
        </p:spPr>
        <p:txBody>
          <a:bodyPr spcFirstLastPara="1" wrap="square" lIns="91425" tIns="45700" rIns="91425" bIns="45700"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77;p11">
            <a:extLst>
              <a:ext uri="{FF2B5EF4-FFF2-40B4-BE49-F238E27FC236}">
                <a16:creationId xmlns:a16="http://schemas.microsoft.com/office/drawing/2014/main" id="{4BD2EEFA-4A58-11E4-A86E-3BCFE5E89AA5}"/>
              </a:ext>
            </a:extLst>
          </p:cNvPr>
          <p:cNvSpPr txBox="1">
            <a:spLocks noGrp="1"/>
          </p:cNvSpPr>
          <p:nvPr>
            <p:ph type="sldNum" idx="12"/>
          </p:nvPr>
        </p:nvSpPr>
        <p:spPr>
          <a:xfrm>
            <a:off x="8610600" y="6356350"/>
            <a:ext cx="2743200" cy="365125"/>
          </a:xfrm>
        </p:spPr>
        <p:txBody>
          <a:bodyPr lIns="91425" tIns="45700" rIns="91425" bIns="45700">
            <a:noAutofit/>
          </a:bodyPr>
          <a:lstStyle>
            <a:lvl1pPr>
              <a:defRPr smtClean="0"/>
            </a:lvl1pPr>
          </a:lstStyle>
          <a:p>
            <a:pPr>
              <a:defRPr/>
            </a:pPr>
            <a:fld id="{CD536624-9B08-428B-9083-1262F8B05BDE}" type="slidenum">
              <a:rPr lang="en-US" altLang="en-US"/>
              <a:pPr>
                <a:defRPr/>
              </a:pPr>
              <a:t>‹#›</a:t>
            </a:fld>
            <a:endParaRPr lang="en-US" altLang="en-US"/>
          </a:p>
        </p:txBody>
      </p:sp>
    </p:spTree>
    <p:extLst>
      <p:ext uri="{BB962C8B-B14F-4D97-AF65-F5344CB8AC3E}">
        <p14:creationId xmlns:p14="http://schemas.microsoft.com/office/powerpoint/2010/main" val="36576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B69AB-F32D-BD5E-28B9-A41DD4398BAC}"/>
              </a:ext>
            </a:extLst>
          </p:cNvPr>
          <p:cNvSpPr>
            <a:spLocks noGrp="1"/>
          </p:cNvSpPr>
          <p:nvPr>
            <p:ph type="dt" sz="half" idx="10"/>
          </p:nvPr>
        </p:nvSpPr>
        <p:spPr/>
        <p:txBody>
          <a:bodyPr/>
          <a:lstStyle>
            <a:lvl1pPr>
              <a:defRPr/>
            </a:lvl1pPr>
          </a:lstStyle>
          <a:p>
            <a:pPr>
              <a:defRPr/>
            </a:pPr>
            <a:fld id="{BE41C610-48E0-4249-BD0A-196D9454E668}" type="datetime5">
              <a:rPr lang="en-US"/>
              <a:pPr>
                <a:defRPr/>
              </a:pPr>
              <a:t>12-Jan-26</a:t>
            </a:fld>
            <a:endParaRPr lang="en-US"/>
          </a:p>
        </p:txBody>
      </p:sp>
      <p:sp>
        <p:nvSpPr>
          <p:cNvPr id="5" name="Footer Placeholder 4">
            <a:extLst>
              <a:ext uri="{FF2B5EF4-FFF2-40B4-BE49-F238E27FC236}">
                <a16:creationId xmlns:a16="http://schemas.microsoft.com/office/drawing/2014/main" id="{7C646EB9-0CB6-7AC6-E1A9-99BE176C805E}"/>
              </a:ext>
            </a:extLst>
          </p:cNvPr>
          <p:cNvSpPr>
            <a:spLocks noGrp="1"/>
          </p:cNvSpPr>
          <p:nvPr>
            <p:ph type="ftr" sz="quarter" idx="11"/>
          </p:nvPr>
        </p:nvSpPr>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BDA3E98C-FD7D-D9B2-CBFB-F13175B558A9}"/>
              </a:ext>
            </a:extLst>
          </p:cNvPr>
          <p:cNvSpPr>
            <a:spLocks noGrp="1"/>
          </p:cNvSpPr>
          <p:nvPr>
            <p:ph type="sldNum" sz="quarter" idx="12"/>
          </p:nvPr>
        </p:nvSpPr>
        <p:spPr/>
        <p:txBody>
          <a:bodyPr/>
          <a:lstStyle>
            <a:lvl1pPr>
              <a:defRPr/>
            </a:lvl1pPr>
          </a:lstStyle>
          <a:p>
            <a:pPr>
              <a:defRPr/>
            </a:pPr>
            <a:fld id="{7DCAB770-1456-433F-8962-B2F8B08E127D}" type="slidenum">
              <a:rPr lang="en-US" altLang="en-US"/>
              <a:pPr>
                <a:defRPr/>
              </a:pPr>
              <a:t>‹#›</a:t>
            </a:fld>
            <a:endParaRPr lang="en-US" altLang="en-US"/>
          </a:p>
        </p:txBody>
      </p:sp>
    </p:spTree>
    <p:extLst>
      <p:ext uri="{BB962C8B-B14F-4D97-AF65-F5344CB8AC3E}">
        <p14:creationId xmlns:p14="http://schemas.microsoft.com/office/powerpoint/2010/main" val="368267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3F439-D5CA-DF68-9825-BD5768550386}"/>
              </a:ext>
            </a:extLst>
          </p:cNvPr>
          <p:cNvSpPr>
            <a:spLocks noGrp="1"/>
          </p:cNvSpPr>
          <p:nvPr>
            <p:ph type="dt" sz="half" idx="10"/>
          </p:nvPr>
        </p:nvSpPr>
        <p:spPr/>
        <p:txBody>
          <a:bodyPr/>
          <a:lstStyle>
            <a:lvl1pPr>
              <a:defRPr/>
            </a:lvl1pPr>
          </a:lstStyle>
          <a:p>
            <a:pPr>
              <a:defRPr/>
            </a:pPr>
            <a:fld id="{C9C2780E-3E6B-4521-94A0-233CE0B0901F}" type="datetime5">
              <a:rPr lang="en-US"/>
              <a:pPr>
                <a:defRPr/>
              </a:pPr>
              <a:t>12-Jan-26</a:t>
            </a:fld>
            <a:endParaRPr lang="en-US"/>
          </a:p>
        </p:txBody>
      </p:sp>
      <p:sp>
        <p:nvSpPr>
          <p:cNvPr id="5" name="Footer Placeholder 4">
            <a:extLst>
              <a:ext uri="{FF2B5EF4-FFF2-40B4-BE49-F238E27FC236}">
                <a16:creationId xmlns:a16="http://schemas.microsoft.com/office/drawing/2014/main" id="{F3E46A47-5DFF-F9EF-EC5B-058B2A0F88A2}"/>
              </a:ext>
            </a:extLst>
          </p:cNvPr>
          <p:cNvSpPr>
            <a:spLocks noGrp="1"/>
          </p:cNvSpPr>
          <p:nvPr>
            <p:ph type="ftr" sz="quarter" idx="11"/>
          </p:nvPr>
        </p:nvSpPr>
        <p:spPr/>
        <p:txBody>
          <a:bodyPr/>
          <a:lstStyle>
            <a:lvl1pPr>
              <a:defRPr/>
            </a:lvl1pPr>
          </a:lstStyle>
          <a:p>
            <a:pPr>
              <a:defRPr/>
            </a:pPr>
            <a:r>
              <a:rPr lang="en-US"/>
              <a:t>2 BN NDRF</a:t>
            </a:r>
          </a:p>
        </p:txBody>
      </p:sp>
      <p:sp>
        <p:nvSpPr>
          <p:cNvPr id="6" name="Slide Number Placeholder 5">
            <a:extLst>
              <a:ext uri="{FF2B5EF4-FFF2-40B4-BE49-F238E27FC236}">
                <a16:creationId xmlns:a16="http://schemas.microsoft.com/office/drawing/2014/main" id="{C83798D0-6CD1-8635-8EE8-1135A7060AC8}"/>
              </a:ext>
            </a:extLst>
          </p:cNvPr>
          <p:cNvSpPr>
            <a:spLocks noGrp="1"/>
          </p:cNvSpPr>
          <p:nvPr>
            <p:ph type="sldNum" sz="quarter" idx="12"/>
          </p:nvPr>
        </p:nvSpPr>
        <p:spPr/>
        <p:txBody>
          <a:bodyPr/>
          <a:lstStyle>
            <a:lvl1pPr>
              <a:defRPr/>
            </a:lvl1pPr>
          </a:lstStyle>
          <a:p>
            <a:pPr>
              <a:defRPr/>
            </a:pPr>
            <a:fld id="{F94AB661-CADE-4E5F-8E9E-8F6914C1E485}" type="slidenum">
              <a:rPr lang="en-US" altLang="en-US"/>
              <a:pPr>
                <a:defRPr/>
              </a:pPr>
              <a:t>‹#›</a:t>
            </a:fld>
            <a:endParaRPr lang="en-US" altLang="en-US"/>
          </a:p>
        </p:txBody>
      </p:sp>
    </p:spTree>
    <p:extLst>
      <p:ext uri="{BB962C8B-B14F-4D97-AF65-F5344CB8AC3E}">
        <p14:creationId xmlns:p14="http://schemas.microsoft.com/office/powerpoint/2010/main" val="12787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10D7FB30-3F7B-BDBF-E5AC-A0BFB92B0226}"/>
              </a:ext>
            </a:extLst>
          </p:cNvPr>
          <p:cNvSpPr>
            <a:spLocks noGrp="1"/>
          </p:cNvSpPr>
          <p:nvPr>
            <p:ph type="dt" sz="half" idx="10"/>
          </p:nvPr>
        </p:nvSpPr>
        <p:spPr/>
        <p:txBody>
          <a:bodyPr/>
          <a:lstStyle>
            <a:lvl1pPr>
              <a:defRPr/>
            </a:lvl1pPr>
          </a:lstStyle>
          <a:p>
            <a:pPr>
              <a:defRPr/>
            </a:pPr>
            <a:fld id="{05F3F2FF-3B99-4ABB-9912-435EC334F045}" type="datetime5">
              <a:rPr lang="en-US"/>
              <a:pPr>
                <a:defRPr/>
              </a:pPr>
              <a:t>12-Jan-26</a:t>
            </a:fld>
            <a:endParaRPr lang="en-US"/>
          </a:p>
        </p:txBody>
      </p:sp>
      <p:sp>
        <p:nvSpPr>
          <p:cNvPr id="6" name="Footer Placeholder 4">
            <a:extLst>
              <a:ext uri="{FF2B5EF4-FFF2-40B4-BE49-F238E27FC236}">
                <a16:creationId xmlns:a16="http://schemas.microsoft.com/office/drawing/2014/main" id="{D71324FC-7A25-2967-C2EF-07B37DFE7AEB}"/>
              </a:ext>
            </a:extLst>
          </p:cNvPr>
          <p:cNvSpPr>
            <a:spLocks noGrp="1"/>
          </p:cNvSpPr>
          <p:nvPr>
            <p:ph type="ftr" sz="quarter" idx="11"/>
          </p:nvPr>
        </p:nvSpPr>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B80387EA-DFD4-E01F-209E-6F4D9F8CDA4D}"/>
              </a:ext>
            </a:extLst>
          </p:cNvPr>
          <p:cNvSpPr>
            <a:spLocks noGrp="1"/>
          </p:cNvSpPr>
          <p:nvPr>
            <p:ph type="sldNum" sz="quarter" idx="12"/>
          </p:nvPr>
        </p:nvSpPr>
        <p:spPr/>
        <p:txBody>
          <a:bodyPr/>
          <a:lstStyle>
            <a:lvl1pPr>
              <a:defRPr/>
            </a:lvl1pPr>
          </a:lstStyle>
          <a:p>
            <a:pPr>
              <a:defRPr/>
            </a:pPr>
            <a:fld id="{A7795F2B-1419-4AFB-8E6C-42C6FC72C2C0}" type="slidenum">
              <a:rPr lang="en-US" altLang="en-US"/>
              <a:pPr>
                <a:defRPr/>
              </a:pPr>
              <a:t>‹#›</a:t>
            </a:fld>
            <a:endParaRPr lang="en-US" altLang="en-US"/>
          </a:p>
        </p:txBody>
      </p:sp>
    </p:spTree>
    <p:extLst>
      <p:ext uri="{BB962C8B-B14F-4D97-AF65-F5344CB8AC3E}">
        <p14:creationId xmlns:p14="http://schemas.microsoft.com/office/powerpoint/2010/main" val="182181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3E4B2A2D-2E1B-30D8-2F80-27FFD2BEEC2C}"/>
              </a:ext>
            </a:extLst>
          </p:cNvPr>
          <p:cNvSpPr>
            <a:spLocks noGrp="1"/>
          </p:cNvSpPr>
          <p:nvPr>
            <p:ph type="dt" sz="half" idx="10"/>
          </p:nvPr>
        </p:nvSpPr>
        <p:spPr/>
        <p:txBody>
          <a:bodyPr/>
          <a:lstStyle>
            <a:lvl1pPr>
              <a:defRPr/>
            </a:lvl1pPr>
          </a:lstStyle>
          <a:p>
            <a:pPr>
              <a:defRPr/>
            </a:pPr>
            <a:fld id="{765FCEE2-8823-458F-85A3-6B2BDC057B0C}" type="datetime5">
              <a:rPr lang="en-US"/>
              <a:pPr>
                <a:defRPr/>
              </a:pPr>
              <a:t>12-Jan-26</a:t>
            </a:fld>
            <a:endParaRPr lang="en-US"/>
          </a:p>
        </p:txBody>
      </p:sp>
      <p:sp>
        <p:nvSpPr>
          <p:cNvPr id="8" name="Footer Placeholder 4">
            <a:extLst>
              <a:ext uri="{FF2B5EF4-FFF2-40B4-BE49-F238E27FC236}">
                <a16:creationId xmlns:a16="http://schemas.microsoft.com/office/drawing/2014/main" id="{6E9350E4-8DCC-785C-CC94-BF13BB913AC2}"/>
              </a:ext>
            </a:extLst>
          </p:cNvPr>
          <p:cNvSpPr>
            <a:spLocks noGrp="1"/>
          </p:cNvSpPr>
          <p:nvPr>
            <p:ph type="ftr" sz="quarter" idx="11"/>
          </p:nvPr>
        </p:nvSpPr>
        <p:spPr/>
        <p:txBody>
          <a:bodyPr/>
          <a:lstStyle>
            <a:lvl1pPr>
              <a:defRPr/>
            </a:lvl1pPr>
          </a:lstStyle>
          <a:p>
            <a:pPr>
              <a:defRPr/>
            </a:pPr>
            <a:r>
              <a:rPr lang="en-US"/>
              <a:t>2 BN NDRF</a:t>
            </a:r>
          </a:p>
        </p:txBody>
      </p:sp>
      <p:sp>
        <p:nvSpPr>
          <p:cNvPr id="9" name="Slide Number Placeholder 5">
            <a:extLst>
              <a:ext uri="{FF2B5EF4-FFF2-40B4-BE49-F238E27FC236}">
                <a16:creationId xmlns:a16="http://schemas.microsoft.com/office/drawing/2014/main" id="{92790E57-D803-83CE-2AD1-FED05FB2FE66}"/>
              </a:ext>
            </a:extLst>
          </p:cNvPr>
          <p:cNvSpPr>
            <a:spLocks noGrp="1"/>
          </p:cNvSpPr>
          <p:nvPr>
            <p:ph type="sldNum" sz="quarter" idx="12"/>
          </p:nvPr>
        </p:nvSpPr>
        <p:spPr/>
        <p:txBody>
          <a:bodyPr/>
          <a:lstStyle>
            <a:lvl1pPr>
              <a:defRPr/>
            </a:lvl1pPr>
          </a:lstStyle>
          <a:p>
            <a:pPr>
              <a:defRPr/>
            </a:pPr>
            <a:fld id="{FD1B4140-A8AD-483E-9C13-3FF54DA725F7}" type="slidenum">
              <a:rPr lang="en-US" altLang="en-US"/>
              <a:pPr>
                <a:defRPr/>
              </a:pPr>
              <a:t>‹#›</a:t>
            </a:fld>
            <a:endParaRPr lang="en-US" altLang="en-US"/>
          </a:p>
        </p:txBody>
      </p:sp>
    </p:spTree>
    <p:extLst>
      <p:ext uri="{BB962C8B-B14F-4D97-AF65-F5344CB8AC3E}">
        <p14:creationId xmlns:p14="http://schemas.microsoft.com/office/powerpoint/2010/main" val="258781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C7B07FDE-60DF-FD50-3FCB-DBA4C653F64C}"/>
              </a:ext>
            </a:extLst>
          </p:cNvPr>
          <p:cNvSpPr>
            <a:spLocks noGrp="1"/>
          </p:cNvSpPr>
          <p:nvPr>
            <p:ph type="dt" sz="half" idx="10"/>
          </p:nvPr>
        </p:nvSpPr>
        <p:spPr/>
        <p:txBody>
          <a:bodyPr/>
          <a:lstStyle>
            <a:lvl1pPr>
              <a:defRPr/>
            </a:lvl1pPr>
          </a:lstStyle>
          <a:p>
            <a:pPr>
              <a:defRPr/>
            </a:pPr>
            <a:fld id="{EC85CE72-3FD8-4D91-9FEE-53D4EB111ECE}" type="datetime5">
              <a:rPr lang="en-US"/>
              <a:pPr>
                <a:defRPr/>
              </a:pPr>
              <a:t>12-Jan-26</a:t>
            </a:fld>
            <a:endParaRPr lang="en-US"/>
          </a:p>
        </p:txBody>
      </p:sp>
      <p:sp>
        <p:nvSpPr>
          <p:cNvPr id="4" name="Footer Placeholder 4">
            <a:extLst>
              <a:ext uri="{FF2B5EF4-FFF2-40B4-BE49-F238E27FC236}">
                <a16:creationId xmlns:a16="http://schemas.microsoft.com/office/drawing/2014/main" id="{B9E32616-04F6-941C-EC06-D042836700F1}"/>
              </a:ext>
            </a:extLst>
          </p:cNvPr>
          <p:cNvSpPr>
            <a:spLocks noGrp="1"/>
          </p:cNvSpPr>
          <p:nvPr>
            <p:ph type="ftr" sz="quarter" idx="11"/>
          </p:nvPr>
        </p:nvSpPr>
        <p:spPr/>
        <p:txBody>
          <a:bodyPr/>
          <a:lstStyle>
            <a:lvl1pPr>
              <a:defRPr/>
            </a:lvl1pPr>
          </a:lstStyle>
          <a:p>
            <a:pPr>
              <a:defRPr/>
            </a:pPr>
            <a:r>
              <a:rPr lang="en-US"/>
              <a:t>2 BN NDRF</a:t>
            </a:r>
          </a:p>
        </p:txBody>
      </p:sp>
      <p:sp>
        <p:nvSpPr>
          <p:cNvPr id="5" name="Slide Number Placeholder 5">
            <a:extLst>
              <a:ext uri="{FF2B5EF4-FFF2-40B4-BE49-F238E27FC236}">
                <a16:creationId xmlns:a16="http://schemas.microsoft.com/office/drawing/2014/main" id="{17DC08E1-6105-4D24-2FE1-B220682A5AEA}"/>
              </a:ext>
            </a:extLst>
          </p:cNvPr>
          <p:cNvSpPr>
            <a:spLocks noGrp="1"/>
          </p:cNvSpPr>
          <p:nvPr>
            <p:ph type="sldNum" sz="quarter" idx="12"/>
          </p:nvPr>
        </p:nvSpPr>
        <p:spPr/>
        <p:txBody>
          <a:bodyPr/>
          <a:lstStyle>
            <a:lvl1pPr>
              <a:defRPr/>
            </a:lvl1pPr>
          </a:lstStyle>
          <a:p>
            <a:pPr>
              <a:defRPr/>
            </a:pPr>
            <a:fld id="{410B806A-AA78-470A-BBFF-F25717929836}" type="slidenum">
              <a:rPr lang="en-US" altLang="en-US"/>
              <a:pPr>
                <a:defRPr/>
              </a:pPr>
              <a:t>‹#›</a:t>
            </a:fld>
            <a:endParaRPr lang="en-US" altLang="en-US"/>
          </a:p>
        </p:txBody>
      </p:sp>
    </p:spTree>
    <p:extLst>
      <p:ext uri="{BB962C8B-B14F-4D97-AF65-F5344CB8AC3E}">
        <p14:creationId xmlns:p14="http://schemas.microsoft.com/office/powerpoint/2010/main" val="405353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01DF5F-316B-6766-C0C3-83C87D966602}"/>
              </a:ext>
            </a:extLst>
          </p:cNvPr>
          <p:cNvSpPr>
            <a:spLocks noGrp="1"/>
          </p:cNvSpPr>
          <p:nvPr>
            <p:ph type="dt" sz="half" idx="10"/>
          </p:nvPr>
        </p:nvSpPr>
        <p:spPr/>
        <p:txBody>
          <a:bodyPr/>
          <a:lstStyle>
            <a:lvl1pPr>
              <a:defRPr/>
            </a:lvl1pPr>
          </a:lstStyle>
          <a:p>
            <a:pPr>
              <a:defRPr/>
            </a:pPr>
            <a:fld id="{C44A5B36-CC81-4455-8329-FE613C459A32}" type="datetime5">
              <a:rPr lang="en-US"/>
              <a:pPr>
                <a:defRPr/>
              </a:pPr>
              <a:t>12-Jan-26</a:t>
            </a:fld>
            <a:endParaRPr lang="en-US"/>
          </a:p>
        </p:txBody>
      </p:sp>
      <p:sp>
        <p:nvSpPr>
          <p:cNvPr id="3" name="Footer Placeholder 4">
            <a:extLst>
              <a:ext uri="{FF2B5EF4-FFF2-40B4-BE49-F238E27FC236}">
                <a16:creationId xmlns:a16="http://schemas.microsoft.com/office/drawing/2014/main" id="{7E7139FE-30C6-C131-ECBD-1837949964AE}"/>
              </a:ext>
            </a:extLst>
          </p:cNvPr>
          <p:cNvSpPr>
            <a:spLocks noGrp="1"/>
          </p:cNvSpPr>
          <p:nvPr>
            <p:ph type="ftr" sz="quarter" idx="11"/>
          </p:nvPr>
        </p:nvSpPr>
        <p:spPr/>
        <p:txBody>
          <a:bodyPr/>
          <a:lstStyle>
            <a:lvl1pPr>
              <a:defRPr/>
            </a:lvl1pPr>
          </a:lstStyle>
          <a:p>
            <a:pPr>
              <a:defRPr/>
            </a:pPr>
            <a:r>
              <a:rPr lang="en-US"/>
              <a:t>2 BN NDRF</a:t>
            </a:r>
          </a:p>
        </p:txBody>
      </p:sp>
      <p:sp>
        <p:nvSpPr>
          <p:cNvPr id="4" name="Slide Number Placeholder 5">
            <a:extLst>
              <a:ext uri="{FF2B5EF4-FFF2-40B4-BE49-F238E27FC236}">
                <a16:creationId xmlns:a16="http://schemas.microsoft.com/office/drawing/2014/main" id="{D9C6D8B1-34A9-4128-2B30-DB602AC4E07D}"/>
              </a:ext>
            </a:extLst>
          </p:cNvPr>
          <p:cNvSpPr>
            <a:spLocks noGrp="1"/>
          </p:cNvSpPr>
          <p:nvPr>
            <p:ph type="sldNum" sz="quarter" idx="12"/>
          </p:nvPr>
        </p:nvSpPr>
        <p:spPr/>
        <p:txBody>
          <a:bodyPr/>
          <a:lstStyle>
            <a:lvl1pPr>
              <a:defRPr/>
            </a:lvl1pPr>
          </a:lstStyle>
          <a:p>
            <a:pPr>
              <a:defRPr/>
            </a:pPr>
            <a:fld id="{10228DE4-F64F-41DC-92A9-66AB2A5E7E99}" type="slidenum">
              <a:rPr lang="en-US" altLang="en-US"/>
              <a:pPr>
                <a:defRPr/>
              </a:pPr>
              <a:t>‹#›</a:t>
            </a:fld>
            <a:endParaRPr lang="en-US" altLang="en-US"/>
          </a:p>
        </p:txBody>
      </p:sp>
    </p:spTree>
    <p:extLst>
      <p:ext uri="{BB962C8B-B14F-4D97-AF65-F5344CB8AC3E}">
        <p14:creationId xmlns:p14="http://schemas.microsoft.com/office/powerpoint/2010/main" val="36762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873991-ADAE-0467-A7C7-72B494E1D80C}"/>
              </a:ext>
            </a:extLst>
          </p:cNvPr>
          <p:cNvSpPr>
            <a:spLocks noGrp="1"/>
          </p:cNvSpPr>
          <p:nvPr>
            <p:ph type="dt" sz="half" idx="10"/>
          </p:nvPr>
        </p:nvSpPr>
        <p:spPr/>
        <p:txBody>
          <a:bodyPr/>
          <a:lstStyle>
            <a:lvl1pPr>
              <a:defRPr/>
            </a:lvl1pPr>
          </a:lstStyle>
          <a:p>
            <a:pPr>
              <a:defRPr/>
            </a:pPr>
            <a:fld id="{DE5D8B02-6E59-40FB-8097-6F54C03E9F53}" type="datetime5">
              <a:rPr lang="en-US"/>
              <a:pPr>
                <a:defRPr/>
              </a:pPr>
              <a:t>12-Jan-26</a:t>
            </a:fld>
            <a:endParaRPr lang="en-US"/>
          </a:p>
        </p:txBody>
      </p:sp>
      <p:sp>
        <p:nvSpPr>
          <p:cNvPr id="6" name="Footer Placeholder 4">
            <a:extLst>
              <a:ext uri="{FF2B5EF4-FFF2-40B4-BE49-F238E27FC236}">
                <a16:creationId xmlns:a16="http://schemas.microsoft.com/office/drawing/2014/main" id="{871341EC-DD7C-252A-20E0-A2D4C68A96C6}"/>
              </a:ext>
            </a:extLst>
          </p:cNvPr>
          <p:cNvSpPr>
            <a:spLocks noGrp="1"/>
          </p:cNvSpPr>
          <p:nvPr>
            <p:ph type="ftr" sz="quarter" idx="11"/>
          </p:nvPr>
        </p:nvSpPr>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7F26493B-18EC-A40C-1B04-4B29D90568ED}"/>
              </a:ext>
            </a:extLst>
          </p:cNvPr>
          <p:cNvSpPr>
            <a:spLocks noGrp="1"/>
          </p:cNvSpPr>
          <p:nvPr>
            <p:ph type="sldNum" sz="quarter" idx="12"/>
          </p:nvPr>
        </p:nvSpPr>
        <p:spPr/>
        <p:txBody>
          <a:bodyPr/>
          <a:lstStyle>
            <a:lvl1pPr>
              <a:defRPr/>
            </a:lvl1pPr>
          </a:lstStyle>
          <a:p>
            <a:pPr>
              <a:defRPr/>
            </a:pPr>
            <a:fld id="{43C6EA91-0E50-4490-AC54-674048872C12}" type="slidenum">
              <a:rPr lang="en-US" altLang="en-US"/>
              <a:pPr>
                <a:defRPr/>
              </a:pPr>
              <a:t>‹#›</a:t>
            </a:fld>
            <a:endParaRPr lang="en-US" altLang="en-US"/>
          </a:p>
        </p:txBody>
      </p:sp>
    </p:spTree>
    <p:extLst>
      <p:ext uri="{BB962C8B-B14F-4D97-AF65-F5344CB8AC3E}">
        <p14:creationId xmlns:p14="http://schemas.microsoft.com/office/powerpoint/2010/main" val="323546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50B572-E170-70F4-99DE-1858B5449669}"/>
              </a:ext>
            </a:extLst>
          </p:cNvPr>
          <p:cNvSpPr>
            <a:spLocks noGrp="1"/>
          </p:cNvSpPr>
          <p:nvPr>
            <p:ph type="dt" sz="half" idx="10"/>
          </p:nvPr>
        </p:nvSpPr>
        <p:spPr/>
        <p:txBody>
          <a:bodyPr/>
          <a:lstStyle>
            <a:lvl1pPr>
              <a:defRPr/>
            </a:lvl1pPr>
          </a:lstStyle>
          <a:p>
            <a:pPr>
              <a:defRPr/>
            </a:pPr>
            <a:fld id="{626EE5D2-4D69-4078-9C27-2F4FDE2B8B36}" type="datetime5">
              <a:rPr lang="en-US"/>
              <a:pPr>
                <a:defRPr/>
              </a:pPr>
              <a:t>12-Jan-26</a:t>
            </a:fld>
            <a:endParaRPr lang="en-US"/>
          </a:p>
        </p:txBody>
      </p:sp>
      <p:sp>
        <p:nvSpPr>
          <p:cNvPr id="6" name="Footer Placeholder 4">
            <a:extLst>
              <a:ext uri="{FF2B5EF4-FFF2-40B4-BE49-F238E27FC236}">
                <a16:creationId xmlns:a16="http://schemas.microsoft.com/office/drawing/2014/main" id="{3611F026-7327-0FD3-3A8A-2436E169A45C}"/>
              </a:ext>
            </a:extLst>
          </p:cNvPr>
          <p:cNvSpPr>
            <a:spLocks noGrp="1"/>
          </p:cNvSpPr>
          <p:nvPr>
            <p:ph type="ftr" sz="quarter" idx="11"/>
          </p:nvPr>
        </p:nvSpPr>
        <p:spPr/>
        <p:txBody>
          <a:bodyPr/>
          <a:lstStyle>
            <a:lvl1pPr>
              <a:defRPr/>
            </a:lvl1pPr>
          </a:lstStyle>
          <a:p>
            <a:pPr>
              <a:defRPr/>
            </a:pPr>
            <a:r>
              <a:rPr lang="en-US"/>
              <a:t>2 BN NDRF</a:t>
            </a:r>
          </a:p>
        </p:txBody>
      </p:sp>
      <p:sp>
        <p:nvSpPr>
          <p:cNvPr id="7" name="Slide Number Placeholder 5">
            <a:extLst>
              <a:ext uri="{FF2B5EF4-FFF2-40B4-BE49-F238E27FC236}">
                <a16:creationId xmlns:a16="http://schemas.microsoft.com/office/drawing/2014/main" id="{69F79B93-95F2-3842-E8BA-B4491643BBCE}"/>
              </a:ext>
            </a:extLst>
          </p:cNvPr>
          <p:cNvSpPr>
            <a:spLocks noGrp="1"/>
          </p:cNvSpPr>
          <p:nvPr>
            <p:ph type="sldNum" sz="quarter" idx="12"/>
          </p:nvPr>
        </p:nvSpPr>
        <p:spPr/>
        <p:txBody>
          <a:bodyPr/>
          <a:lstStyle>
            <a:lvl1pPr>
              <a:defRPr/>
            </a:lvl1pPr>
          </a:lstStyle>
          <a:p>
            <a:pPr>
              <a:defRPr/>
            </a:pPr>
            <a:fld id="{37C10D1E-930F-4C01-9490-C0E838167400}" type="slidenum">
              <a:rPr lang="en-US" altLang="en-US"/>
              <a:pPr>
                <a:defRPr/>
              </a:pPr>
              <a:t>‹#›</a:t>
            </a:fld>
            <a:endParaRPr lang="en-US" altLang="en-US"/>
          </a:p>
        </p:txBody>
      </p:sp>
    </p:spTree>
    <p:extLst>
      <p:ext uri="{BB962C8B-B14F-4D97-AF65-F5344CB8AC3E}">
        <p14:creationId xmlns:p14="http://schemas.microsoft.com/office/powerpoint/2010/main" val="375447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4413464-50C7-93F7-B4FB-BF76DBC081B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06084FDD-23D8-DDF6-D8E3-CD63631AA04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992D45B6-055A-1A36-9F10-259B90FCCCAC}"/>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2C161A-DBA5-40FB-8C57-0FC0CD98EE91}" type="datetime5">
              <a:rPr lang="en-US"/>
              <a:pPr>
                <a:defRPr/>
              </a:pPr>
              <a:t>12-Jan-26</a:t>
            </a:fld>
            <a:endParaRPr lang="en-US"/>
          </a:p>
        </p:txBody>
      </p:sp>
      <p:sp>
        <p:nvSpPr>
          <p:cNvPr id="5" name="Footer Placeholder 4">
            <a:extLst>
              <a:ext uri="{FF2B5EF4-FFF2-40B4-BE49-F238E27FC236}">
                <a16:creationId xmlns:a16="http://schemas.microsoft.com/office/drawing/2014/main" id="{11F19250-7DD5-14D1-379D-551FC372F7CB}"/>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2 BN NDRF</a:t>
            </a:r>
          </a:p>
        </p:txBody>
      </p:sp>
      <p:sp>
        <p:nvSpPr>
          <p:cNvPr id="6" name="Slide Number Placeholder 5">
            <a:extLst>
              <a:ext uri="{FF2B5EF4-FFF2-40B4-BE49-F238E27FC236}">
                <a16:creationId xmlns:a16="http://schemas.microsoft.com/office/drawing/2014/main" id="{4F64FFF1-31E7-86E5-31BA-BA02EB09FC8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EEBFE7A-F5AE-4EF2-A68C-DD8334A6B2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descr="कैंसर रोगियों के लिए किस तरह कामगार है रेडिएशन थेरेपी | Onco.com">
            <a:extLst>
              <a:ext uri="{FF2B5EF4-FFF2-40B4-BE49-F238E27FC236}">
                <a16:creationId xmlns:a16="http://schemas.microsoft.com/office/drawing/2014/main" id="{FF8F1FB1-AD20-CA08-DCDB-15DD04CB6867}"/>
              </a:ext>
            </a:extLst>
          </p:cNvPr>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14287" y="-70643"/>
            <a:ext cx="12192000" cy="6858000"/>
          </a:xfrm>
          <a:prstGeom prst="rect">
            <a:avLst/>
          </a:prstGeom>
          <a:noFill/>
          <a:ln>
            <a:noFill/>
          </a:ln>
        </p:spPr>
      </p:pic>
      <p:sp>
        <p:nvSpPr>
          <p:cNvPr id="5" name="Rectangle 4">
            <a:extLst>
              <a:ext uri="{FF2B5EF4-FFF2-40B4-BE49-F238E27FC236}">
                <a16:creationId xmlns:a16="http://schemas.microsoft.com/office/drawing/2014/main" id="{3B609E9C-4673-B45E-601D-3653B09BF3AA}"/>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5126" name="Picture 5">
            <a:extLst>
              <a:ext uri="{FF2B5EF4-FFF2-40B4-BE49-F238E27FC236}">
                <a16:creationId xmlns:a16="http://schemas.microsoft.com/office/drawing/2014/main" id="{CA4D7AE9-B795-BB7A-DA5E-6B57F2F9E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8013"/>
            <a:ext cx="9123363"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ject 4">
            <a:extLst>
              <a:ext uri="{FF2B5EF4-FFF2-40B4-BE49-F238E27FC236}">
                <a16:creationId xmlns:a16="http://schemas.microsoft.com/office/drawing/2014/main" id="{2893FA1E-D917-F173-D40C-3D2221949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a:extLst>
              <a:ext uri="{FF2B5EF4-FFF2-40B4-BE49-F238E27FC236}">
                <a16:creationId xmlns:a16="http://schemas.microsoft.com/office/drawing/2014/main" id="{3D8FD03A-19E1-FF7A-3FF6-848CA8EB1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Federal Emergency Management Agency (FEMA) Chemical, Biological,  Radiological, and Nuclear (CBRN) Office: Chemical Portfolio Ove">
            <a:extLst>
              <a:ext uri="{FF2B5EF4-FFF2-40B4-BE49-F238E27FC236}">
                <a16:creationId xmlns:a16="http://schemas.microsoft.com/office/drawing/2014/main" id="{C1E6AFA1-430B-1C43-ACA3-C11AA0188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8888" y="0"/>
            <a:ext cx="18494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a:extLst>
              <a:ext uri="{FF2B5EF4-FFF2-40B4-BE49-F238E27FC236}">
                <a16:creationId xmlns:a16="http://schemas.microsoft.com/office/drawing/2014/main" id="{4C4896BA-858E-2582-2608-F1CD52BC45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00700"/>
            <a:ext cx="1219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
            <a:extLst>
              <a:ext uri="{FF2B5EF4-FFF2-40B4-BE49-F238E27FC236}">
                <a16:creationId xmlns:a16="http://schemas.microsoft.com/office/drawing/2014/main" id="{5805047B-8FAE-3169-813B-67B16A9798A4}"/>
              </a:ext>
            </a:extLst>
          </p:cNvPr>
          <p:cNvSpPr>
            <a:spLocks noChangeArrowheads="1"/>
          </p:cNvSpPr>
          <p:nvPr/>
        </p:nvSpPr>
        <p:spPr bwMode="auto">
          <a:xfrm>
            <a:off x="168275" y="2133600"/>
            <a:ext cx="8302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800" b="1">
                <a:solidFill>
                  <a:schemeClr val="bg1"/>
                </a:solidFill>
                <a:latin typeface="Open Sans" panose="020B0606030504020204" pitchFamily="34" charset="0"/>
                <a:cs typeface="Times New Roman" panose="02020603050405020304" pitchFamily="18" charset="0"/>
              </a:rPr>
              <a:t>विभिन्न रेडियोधर्मी स्रोत और उनके अनुप्रयोग</a:t>
            </a:r>
            <a:endParaRPr lang="en-IN" altLang="en-US" sz="4000" b="1">
              <a:solidFill>
                <a:schemeClr val="bg1"/>
              </a:solidFill>
              <a:latin typeface="Open Sans" panose="020B0606030504020204" pitchFamily="34" charset="0"/>
            </a:endParaRPr>
          </a:p>
        </p:txBody>
      </p:sp>
      <p:sp>
        <p:nvSpPr>
          <p:cNvPr id="5132" name="TextBox 2">
            <a:extLst>
              <a:ext uri="{FF2B5EF4-FFF2-40B4-BE49-F238E27FC236}">
                <a16:creationId xmlns:a16="http://schemas.microsoft.com/office/drawing/2014/main" id="{D5ED4D8A-96D6-F0A9-7C12-83CF1693C7FE}"/>
              </a:ext>
            </a:extLst>
          </p:cNvPr>
          <p:cNvSpPr txBox="1">
            <a:spLocks noChangeArrowheads="1"/>
          </p:cNvSpPr>
          <p:nvPr/>
        </p:nvSpPr>
        <p:spPr bwMode="auto">
          <a:xfrm>
            <a:off x="6781800" y="6130925"/>
            <a:ext cx="610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hi-IN" altLang="en-US" sz="3600" b="1"/>
              <a:t>निरीक्षक/जीडी शिवकली धुर्वे</a:t>
            </a:r>
            <a:endParaRPr lang="en-IN"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437D426-C0FB-F3FA-7158-924AEFCFB52A}"/>
              </a:ext>
            </a:extLst>
          </p:cNvPr>
          <p:cNvSpPr>
            <a:spLocks noGrp="1"/>
          </p:cNvSpPr>
          <p:nvPr>
            <p:ph type="title"/>
          </p:nvPr>
        </p:nvSpPr>
        <p:spPr>
          <a:xfrm>
            <a:off x="609600" y="2514600"/>
            <a:ext cx="2667000" cy="1905000"/>
          </a:xfrm>
        </p:spPr>
        <p:txBody>
          <a:bodyPr/>
          <a:lstStyle/>
          <a:p>
            <a:r>
              <a:rPr lang="hi-IN" altLang="en-US" sz="4000" b="1">
                <a:solidFill>
                  <a:srgbClr val="C00000"/>
                </a:solidFill>
                <a:latin typeface="Open Sans" panose="020B0606030504020204" pitchFamily="34" charset="0"/>
                <a:cs typeface="Arial" panose="020B0604020202020204" pitchFamily="34" charset="0"/>
              </a:rPr>
              <a:t>सामान्य </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गामा</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स्रोत</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5363" name="object 4">
            <a:extLst>
              <a:ext uri="{FF2B5EF4-FFF2-40B4-BE49-F238E27FC236}">
                <a16:creationId xmlns:a16="http://schemas.microsoft.com/office/drawing/2014/main" id="{C488D90D-E40C-CA63-D00D-7C880524D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a:extLst>
              <a:ext uri="{FF2B5EF4-FFF2-40B4-BE49-F238E27FC236}">
                <a16:creationId xmlns:a16="http://schemas.microsoft.com/office/drawing/2014/main" id="{2C6682C9-4C43-E182-B18D-72EA1212D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a:extLst>
              <a:ext uri="{FF2B5EF4-FFF2-40B4-BE49-F238E27FC236}">
                <a16:creationId xmlns:a16="http://schemas.microsoft.com/office/drawing/2014/main" id="{CEBFCE89-B6A9-0387-5827-4C3DFBC2C6D8}"/>
              </a:ext>
            </a:extLst>
          </p:cNvPr>
          <p:cNvSpPr>
            <a:spLocks noChangeArrowheads="1"/>
          </p:cNvSpPr>
          <p:nvPr/>
        </p:nvSpPr>
        <p:spPr bwMode="auto">
          <a:xfrm>
            <a:off x="3657600" y="914400"/>
            <a:ext cx="7772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392113">
              <a:spcBef>
                <a:spcPct val="20000"/>
              </a:spcBef>
              <a:buFont typeface="Arial" panose="020B0604020202020204" pitchFamily="34" charset="0"/>
              <a:buChar char="•"/>
              <a:defRPr sz="3200">
                <a:solidFill>
                  <a:schemeClr val="tx1"/>
                </a:solidFill>
                <a:latin typeface="Calibri" panose="020F0502020204030204" pitchFamily="34" charset="0"/>
              </a:defRPr>
            </a:lvl1pPr>
            <a:lvl2pPr marL="285750" indent="-1063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Calibri" panose="020F0502020204030204" pitchFamily="34" charset="0"/>
              <a:buAutoNum type="arabicPeriod"/>
            </a:pPr>
            <a:r>
              <a:rPr lang="hi-IN" altLang="en-US" sz="2400">
                <a:latin typeface="Open Sans" panose="020B0606030504020204" pitchFamily="34" charset="0"/>
                <a:cs typeface="Arial" panose="020B0604020202020204" pitchFamily="34" charset="0"/>
              </a:rPr>
              <a:t>सीज़ियम-137 : आधा जीवन : 30.17 वर्ष 
 कैंसर के इलाज के लिए चिकित्सा चिकित्सा चिकित्सा
 औद्योगिक गेज में जो पाइप के माध्यम से तरल के प्रवाह का पता लगाता है और कागज, फिल्म या धातु की चादरों जैसी सामग्रियों की मोटाई को मापता है
2. कोबाल्ट -60 : आधा जीवन 5.27 वर्ष
 विकिरण चिकित्सा में उपयोग किया जाता है (कैंसर रेडियो थेरेपी)
 माप और परीक्षण उपकरण
 कई सामान्य औद्योगिक अनुप्रयोग, मोटाई गेज, मसालों और कुछ खाद्य पदार्थों की नसबंदी। शक्तिशाली गामा किरणें बैक्टीरिया और अन्य रोगजनकों को मारती हैं</a:t>
            </a:r>
            <a:endParaRPr lang="en-US" altLang="en-US" sz="2400">
              <a:latin typeface="Open Sans" panose="020B0606030504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05E028A-77A0-4849-4A30-A883682E764D}"/>
              </a:ext>
            </a:extLst>
          </p:cNvPr>
          <p:cNvSpPr>
            <a:spLocks noGrp="1"/>
          </p:cNvSpPr>
          <p:nvPr>
            <p:ph type="title"/>
          </p:nvPr>
        </p:nvSpPr>
        <p:spPr>
          <a:xfrm>
            <a:off x="609600" y="2514600"/>
            <a:ext cx="2667000" cy="1905000"/>
          </a:xfrm>
        </p:spPr>
        <p:txBody>
          <a:bodyPr/>
          <a:lstStyle/>
          <a:p>
            <a:r>
              <a:rPr lang="hi-IN" altLang="en-US" sz="4000" b="1">
                <a:solidFill>
                  <a:srgbClr val="C00000"/>
                </a:solidFill>
                <a:latin typeface="Open Sans" panose="020B0606030504020204" pitchFamily="34" charset="0"/>
                <a:cs typeface="Arial" panose="020B0604020202020204" pitchFamily="34" charset="0"/>
              </a:rPr>
              <a:t>सामान्य </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गामा</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स्रोत</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6387" name="object 4">
            <a:extLst>
              <a:ext uri="{FF2B5EF4-FFF2-40B4-BE49-F238E27FC236}">
                <a16:creationId xmlns:a16="http://schemas.microsoft.com/office/drawing/2014/main" id="{6213CE5A-6CA8-52A5-93C0-B6FF42100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a:extLst>
              <a:ext uri="{FF2B5EF4-FFF2-40B4-BE49-F238E27FC236}">
                <a16:creationId xmlns:a16="http://schemas.microsoft.com/office/drawing/2014/main" id="{BA510556-5C75-E662-C01F-643D7EC3E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a:extLst>
              <a:ext uri="{FF2B5EF4-FFF2-40B4-BE49-F238E27FC236}">
                <a16:creationId xmlns:a16="http://schemas.microsoft.com/office/drawing/2014/main" id="{7EFE090E-7AEE-4437-75F8-3B323FB7A837}"/>
              </a:ext>
            </a:extLst>
          </p:cNvPr>
          <p:cNvSpPr>
            <a:spLocks noChangeArrowheads="1"/>
          </p:cNvSpPr>
          <p:nvPr/>
        </p:nvSpPr>
        <p:spPr bwMode="auto">
          <a:xfrm>
            <a:off x="3733800" y="1676400"/>
            <a:ext cx="77724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 typeface="Calibri" panose="020F0502020204030204" pitchFamily="34" charset="0"/>
              <a:buAutoNum type="arabicPeriod"/>
            </a:pPr>
            <a:r>
              <a:rPr lang="en-US" altLang="hi-IN" sz="2400">
                <a:latin typeface="Open Sans" panose="020B0606030504020204" pitchFamily="34" charset="0"/>
                <a:cs typeface="Arial" panose="020B0604020202020204" pitchFamily="34" charset="0"/>
              </a:rPr>
              <a:t>1. 	</a:t>
            </a:r>
            <a:r>
              <a:rPr lang="hi-IN" altLang="hi-IN" sz="2400">
                <a:latin typeface="Open Sans" panose="020B0606030504020204" pitchFamily="34" charset="0"/>
                <a:cs typeface="Arial" panose="020B0604020202020204" pitchFamily="34" charset="0"/>
              </a:rPr>
              <a:t>टेक्नेटियम -99: आधा जीवन : 6 घंटेमस्तिष्क, हड्डी, यकृत, प्लीहा, गुर्दे और थायरॉयड स्कैनिंग में चिकित्सा और रक्त प्रवाह अध्ययन के लिए उपयोग किया जाता है।
इरिडियम 192 : आधा जीवन : 74 दिन ट्यूमर के इलाज के लिए ब्रैकी-थेरेपी में उपयोग किया जाता है</a:t>
            </a:r>
            <a:endParaRPr lang="en-US" altLang="hi-IN" sz="2400">
              <a:latin typeface="Open Sans" panose="020B0606030504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90AC15C-E95E-3AC3-A6E9-D4820473FE6D}"/>
              </a:ext>
            </a:extLst>
          </p:cNvPr>
          <p:cNvSpPr>
            <a:spLocks noGrp="1"/>
          </p:cNvSpPr>
          <p:nvPr>
            <p:ph type="title"/>
          </p:nvPr>
        </p:nvSpPr>
        <p:spPr>
          <a:xfrm>
            <a:off x="609600" y="2209800"/>
            <a:ext cx="3048000" cy="2438400"/>
          </a:xfrm>
        </p:spPr>
        <p:txBody>
          <a:bodyPr/>
          <a:lstStyle/>
          <a:p>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विकिरण के नैसर्गिक स्रोत</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7411" name="object 4">
            <a:extLst>
              <a:ext uri="{FF2B5EF4-FFF2-40B4-BE49-F238E27FC236}">
                <a16:creationId xmlns:a16="http://schemas.microsoft.com/office/drawing/2014/main" id="{3596341A-3EC7-C530-8F83-FF563F1D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a:extLst>
              <a:ext uri="{FF2B5EF4-FFF2-40B4-BE49-F238E27FC236}">
                <a16:creationId xmlns:a16="http://schemas.microsoft.com/office/drawing/2014/main" id="{80A146FB-B75A-31C1-4CE8-523953E15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a:extLst>
              <a:ext uri="{FF2B5EF4-FFF2-40B4-BE49-F238E27FC236}">
                <a16:creationId xmlns:a16="http://schemas.microsoft.com/office/drawing/2014/main" id="{D2F79EB0-4663-575E-B860-DBEB912D4FE0}"/>
              </a:ext>
            </a:extLst>
          </p:cNvPr>
          <p:cNvSpPr>
            <a:spLocks noChangeArrowheads="1"/>
          </p:cNvSpPr>
          <p:nvPr/>
        </p:nvSpPr>
        <p:spPr bwMode="auto">
          <a:xfrm>
            <a:off x="4038600" y="1219200"/>
            <a:ext cx="7162800" cy="4476750"/>
          </a:xfrm>
          <a:prstGeom prst="rect">
            <a:avLst/>
          </a:prstGeom>
          <a:noFill/>
          <a:ln>
            <a:noFill/>
          </a:ln>
        </p:spPr>
        <p:txBody>
          <a:bodyPr>
            <a:spAutoFit/>
          </a:bodyPr>
          <a:lstStyle>
            <a:lvl1pPr marL="342900" indent="-34290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nSpc>
                <a:spcPct val="150000"/>
              </a:lnSpc>
              <a:buFont typeface="Wingdings" panose="05000000000000000000" pitchFamily="2" charset="2"/>
              <a:buChar char="Ø"/>
              <a:defRPr/>
            </a:pPr>
            <a:r>
              <a:rPr lang="hi-IN" altLang="en-US" sz="2400" b="1" dirty="0">
                <a:latin typeface="Open Sans"/>
              </a:rPr>
              <a:t>ब्रह्मांडीय किरण    </a:t>
            </a:r>
          </a:p>
          <a:p>
            <a:pPr marL="0" indent="0">
              <a:lnSpc>
                <a:spcPct val="150000"/>
              </a:lnSpc>
              <a:defRPr/>
            </a:pPr>
            <a:r>
              <a:rPr lang="hi-IN" altLang="en-US" sz="2400" dirty="0">
                <a:latin typeface="Open Sans"/>
              </a:rPr>
              <a:t>  सूर्य और गहरे अंतरिक्ष से उच्च ऊर्जा विकिरण
</a:t>
            </a:r>
            <a:r>
              <a:rPr lang="hi-IN" altLang="en-US" sz="2400" b="1" dirty="0">
                <a:latin typeface="Open Sans"/>
              </a:rPr>
              <a:t>स्थलीय विकिरण   </a:t>
            </a:r>
          </a:p>
          <a:p>
            <a:pPr marL="0" indent="0">
              <a:lnSpc>
                <a:spcPct val="150000"/>
              </a:lnSpc>
              <a:defRPr/>
            </a:pPr>
            <a:r>
              <a:rPr lang="hi-IN" altLang="en-US" sz="2400" b="1" dirty="0">
                <a:latin typeface="Open Sans"/>
              </a:rPr>
              <a:t>  </a:t>
            </a:r>
            <a:r>
              <a:rPr lang="hi-IN" altLang="en-US" sz="2400" dirty="0">
                <a:latin typeface="Open Sans"/>
              </a:rPr>
              <a:t>मिट्टी, खनिजों और चट्टानों में प्राकृतिक       रेडियोधर्मिता से उत्सर्जित विकिरण</a:t>
            </a:r>
          </a:p>
          <a:p>
            <a:pPr>
              <a:lnSpc>
                <a:spcPct val="150000"/>
              </a:lnSpc>
              <a:buFont typeface="Wingdings" panose="05000000000000000000" pitchFamily="2" charset="2"/>
              <a:buChar char="Ø"/>
              <a:defRPr/>
            </a:pPr>
            <a:r>
              <a:rPr lang="hi-IN" altLang="en-US" sz="2400" b="1" dirty="0">
                <a:latin typeface="Open Sans"/>
              </a:rPr>
              <a:t>आंतरिक विकिरण या न्यूक्लाइड जमाव</a:t>
            </a:r>
          </a:p>
          <a:p>
            <a:pPr marL="0" indent="0">
              <a:lnSpc>
                <a:spcPct val="150000"/>
              </a:lnSpc>
              <a:defRPr/>
            </a:pPr>
            <a:r>
              <a:rPr lang="hi-IN" altLang="en-US" sz="2400" b="1" dirty="0">
                <a:latin typeface="Open Sans"/>
              </a:rPr>
              <a:t>   </a:t>
            </a:r>
            <a:r>
              <a:rPr lang="hi-IN" altLang="en-US" sz="2400" dirty="0">
                <a:latin typeface="Open Sans"/>
              </a:rPr>
              <a:t>हमारे शरीर में प्राकृतिक रेडियोधर्मिता से विकिरण, भोजन और हवा से</a:t>
            </a:r>
            <a:endParaRPr lang="en-US" altLang="en-US" sz="2000"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7005410-A78E-AFF7-EA86-D08D4B0C5404}"/>
              </a:ext>
            </a:extLst>
          </p:cNvPr>
          <p:cNvSpPr>
            <a:spLocks noGrp="1"/>
          </p:cNvSpPr>
          <p:nvPr>
            <p:ph type="title"/>
          </p:nvPr>
        </p:nvSpPr>
        <p:spPr>
          <a:xfrm>
            <a:off x="609600" y="2819400"/>
            <a:ext cx="3048000" cy="1219200"/>
          </a:xfrm>
        </p:spPr>
        <p:txBody>
          <a:bodyPr/>
          <a:lstStyle/>
          <a:p>
            <a:r>
              <a:rPr lang="hi-IN" altLang="en-US" sz="4000" b="1">
                <a:solidFill>
                  <a:srgbClr val="C00000"/>
                </a:solidFill>
                <a:latin typeface="Open Sans" panose="020B0606030504020204" pitchFamily="34" charset="0"/>
                <a:cs typeface="Arial" panose="020B0604020202020204" pitchFamily="34" charset="0"/>
              </a:rPr>
              <a:t>कॉस्मिक विकिरण</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8435" name="object 4">
            <a:extLst>
              <a:ext uri="{FF2B5EF4-FFF2-40B4-BE49-F238E27FC236}">
                <a16:creationId xmlns:a16="http://schemas.microsoft.com/office/drawing/2014/main" id="{79465F5A-02DC-96D5-979C-86F72C1A5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a:extLst>
              <a:ext uri="{FF2B5EF4-FFF2-40B4-BE49-F238E27FC236}">
                <a16:creationId xmlns:a16="http://schemas.microsoft.com/office/drawing/2014/main" id="{F8F2033E-D266-B53C-5840-288D5FCB6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a:extLst>
              <a:ext uri="{FF2B5EF4-FFF2-40B4-BE49-F238E27FC236}">
                <a16:creationId xmlns:a16="http://schemas.microsoft.com/office/drawing/2014/main" id="{F3117054-38FE-4CEA-185A-11D3EDC35D09}"/>
              </a:ext>
            </a:extLst>
          </p:cNvPr>
          <p:cNvSpPr>
            <a:spLocks noChangeArrowheads="1"/>
          </p:cNvSpPr>
          <p:nvPr/>
        </p:nvSpPr>
        <p:spPr bwMode="auto">
          <a:xfrm>
            <a:off x="4343400" y="1776413"/>
            <a:ext cx="68580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Tx/>
              <a:buNone/>
            </a:pPr>
            <a:r>
              <a:rPr lang="en-US" altLang="en-US" sz="2400">
                <a:latin typeface="Open Sans" panose="020B0606030504020204" pitchFamily="34" charset="0"/>
              </a:rPr>
              <a:t>  </a:t>
            </a:r>
            <a:r>
              <a:rPr lang="hi-IN" altLang="en-US" sz="2800">
                <a:latin typeface="Open Sans" panose="020B0606030504020204" pitchFamily="34" charset="0"/>
              </a:rPr>
              <a:t>पृथ्वी, और उस पर सभी जीवित चीजें, लगातार बाहरी अंतरिक्ष से विकिरण से बमबारी कर रही हैं, बारिश की एक स्थिर बूंदा बांदी के समान।</a:t>
            </a:r>
            <a:endParaRPr lang="en-US" altLang="en-US" sz="2400">
              <a:solidFill>
                <a:srgbClr val="99FF99"/>
              </a:solidFill>
              <a:latin typeface="Open Sans" panose="020B0606030504020204" pitchFamily="34" charset="0"/>
              <a:sym typeface="Webdings" panose="05030102010509060703" pitchFamily="18" charset="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A6514EF-3413-DB63-C4FA-CC14FF3F41B7}"/>
              </a:ext>
            </a:extLst>
          </p:cNvPr>
          <p:cNvSpPr>
            <a:spLocks noGrp="1"/>
          </p:cNvSpPr>
          <p:nvPr>
            <p:ph type="title"/>
          </p:nvPr>
        </p:nvSpPr>
        <p:spPr>
          <a:xfrm>
            <a:off x="533400" y="2819400"/>
            <a:ext cx="3429000" cy="1219200"/>
          </a:xfrm>
        </p:spPr>
        <p:txBody>
          <a:bodyPr/>
          <a:lstStyle/>
          <a:p>
            <a:r>
              <a:rPr lang="hi-IN" altLang="en-US" sz="4000" b="1">
                <a:solidFill>
                  <a:srgbClr val="C00000"/>
                </a:solidFill>
                <a:latin typeface="Open Sans" panose="020B0606030504020204" pitchFamily="34" charset="0"/>
                <a:cs typeface="Arial" panose="020B0604020202020204" pitchFamily="34" charset="0"/>
              </a:rPr>
              <a:t>स्थलीय विकिरण</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9459" name="object 4">
            <a:extLst>
              <a:ext uri="{FF2B5EF4-FFF2-40B4-BE49-F238E27FC236}">
                <a16:creationId xmlns:a16="http://schemas.microsoft.com/office/drawing/2014/main" id="{5C4617A4-8980-7F1D-8384-447F1C83E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a:extLst>
              <a:ext uri="{FF2B5EF4-FFF2-40B4-BE49-F238E27FC236}">
                <a16:creationId xmlns:a16="http://schemas.microsoft.com/office/drawing/2014/main" id="{700E0059-50B7-B04B-8049-CFFBA86FF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a:extLst>
              <a:ext uri="{FF2B5EF4-FFF2-40B4-BE49-F238E27FC236}">
                <a16:creationId xmlns:a16="http://schemas.microsoft.com/office/drawing/2014/main" id="{812A5045-CAA9-33C6-9273-699FB3525033}"/>
              </a:ext>
            </a:extLst>
          </p:cNvPr>
          <p:cNvSpPr>
            <a:spLocks noChangeArrowheads="1"/>
          </p:cNvSpPr>
          <p:nvPr/>
        </p:nvSpPr>
        <p:spPr bwMode="auto">
          <a:xfrm>
            <a:off x="4114800" y="1219200"/>
            <a:ext cx="73152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34975"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200000"/>
              </a:lnSpc>
              <a:spcBef>
                <a:spcPct val="0"/>
              </a:spcBef>
              <a:buFont typeface="Wingdings" panose="05000000000000000000" pitchFamily="2" charset="2"/>
              <a:buChar char="ü"/>
            </a:pPr>
            <a:r>
              <a:rPr lang="hi-IN" altLang="en-US" sz="2400">
                <a:latin typeface="Open Sans" panose="020B0606030504020204" pitchFamily="34" charset="0"/>
              </a:rPr>
              <a:t>रेडियोधर्मी पदार्थ हवा, मिट्टी, पानी और वनस्पति में भी पूरी प्रकृति में पाया जाता है।
महत्वपूर्ण रेडियोधर्मी तत्वों में यूरेनियम और थोरियम और उनके रेडियोधर्मी क्षय उत्पाद शामिल हैं जो अरबों साल पहले पृथ्वी के निर्माण के बाद से मौजूद हैं।</a:t>
            </a:r>
            <a:endParaRPr lang="en-US" altLang="en-US" sz="20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14E0ADF-8BE9-8479-ACE8-CDB559689436}"/>
              </a:ext>
            </a:extLst>
          </p:cNvPr>
          <p:cNvSpPr>
            <a:spLocks noGrp="1"/>
          </p:cNvSpPr>
          <p:nvPr>
            <p:ph type="title"/>
          </p:nvPr>
        </p:nvSpPr>
        <p:spPr>
          <a:xfrm>
            <a:off x="533400" y="2819400"/>
            <a:ext cx="3429000" cy="1219200"/>
          </a:xfrm>
        </p:spPr>
        <p:txBody>
          <a:bodyPr/>
          <a:lstStyle/>
          <a:p>
            <a:r>
              <a:rPr lang="hi-IN" altLang="en-US" sz="4000" b="1">
                <a:solidFill>
                  <a:srgbClr val="C00000"/>
                </a:solidFill>
                <a:latin typeface="Open Sans" panose="020B0606030504020204" pitchFamily="34" charset="0"/>
                <a:cs typeface="Arial" panose="020B0604020202020204" pitchFamily="34" charset="0"/>
              </a:rPr>
              <a:t>स्थलीय विकिरण</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0483" name="object 4">
            <a:extLst>
              <a:ext uri="{FF2B5EF4-FFF2-40B4-BE49-F238E27FC236}">
                <a16:creationId xmlns:a16="http://schemas.microsoft.com/office/drawing/2014/main" id="{B74FA42B-0FF5-94B1-F453-AA1CFED8B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8">
            <a:extLst>
              <a:ext uri="{FF2B5EF4-FFF2-40B4-BE49-F238E27FC236}">
                <a16:creationId xmlns:a16="http://schemas.microsoft.com/office/drawing/2014/main" id="{7753391B-D98E-F3BA-BB57-EB8478B52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a:extLst>
              <a:ext uri="{FF2B5EF4-FFF2-40B4-BE49-F238E27FC236}">
                <a16:creationId xmlns:a16="http://schemas.microsoft.com/office/drawing/2014/main" id="{EA2E58CD-D92A-3444-4D71-40C3B383D543}"/>
              </a:ext>
            </a:extLst>
          </p:cNvPr>
          <p:cNvSpPr>
            <a:spLocks noChangeArrowheads="1"/>
          </p:cNvSpPr>
          <p:nvPr/>
        </p:nvSpPr>
        <p:spPr bwMode="auto">
          <a:xfrm>
            <a:off x="4191000" y="1174750"/>
            <a:ext cx="73152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200000"/>
              </a:lnSpc>
              <a:spcBef>
                <a:spcPct val="0"/>
              </a:spcBef>
              <a:buFont typeface="Wingdings" panose="05000000000000000000" pitchFamily="2" charset="2"/>
              <a:buChar char="v"/>
            </a:pPr>
            <a:r>
              <a:rPr lang="hi-IN" altLang="en-US" sz="2600">
                <a:latin typeface="Open Sans" panose="020B0606030504020204" pitchFamily="34" charset="0"/>
                <a:cs typeface="Times New Roman" panose="02020603050405020304" pitchFamily="18" charset="0"/>
              </a:rPr>
              <a:t>भोजन/पानी के अंतर्ग्रहण के कारण आंतरिक खुराक मुख्य रूप से रेडियोआइसोटोप 40</a:t>
            </a:r>
            <a:r>
              <a:rPr lang="en-US" altLang="en-US" sz="2600">
                <a:latin typeface="Open Sans" panose="020B0606030504020204" pitchFamily="34" charset="0"/>
                <a:cs typeface="Times New Roman" panose="02020603050405020304" pitchFamily="18" charset="0"/>
              </a:rPr>
              <a:t>K </a:t>
            </a:r>
            <a:r>
              <a:rPr lang="hi-IN" altLang="en-US" sz="2600">
                <a:latin typeface="Open Sans" panose="020B0606030504020204" pitchFamily="34" charset="0"/>
                <a:cs typeface="Times New Roman" panose="02020603050405020304" pitchFamily="18" charset="0"/>
              </a:rPr>
              <a:t>के कारण होती है।
हमारा शरीर स्वयं विकिरण का एक स्रोत है क्योंकि इसमें लगभग 2 ग्राम/किग्रा पोटेशियम होता है।
 60 किलो शरीर के एक औसत व्यक्ति के लिए </a:t>
            </a:r>
            <a:r>
              <a:rPr lang="en-US" altLang="en-US" sz="2600">
                <a:latin typeface="Open Sans" panose="020B0606030504020204" pitchFamily="34" charset="0"/>
                <a:cs typeface="Times New Roman" panose="02020603050405020304" pitchFamily="18" charset="0"/>
              </a:rPr>
              <a:t>wt. </a:t>
            </a:r>
            <a:r>
              <a:rPr lang="hi-IN" altLang="en-US" sz="2600">
                <a:latin typeface="Open Sans" panose="020B0606030504020204" pitchFamily="34" charset="0"/>
                <a:cs typeface="Times New Roman" panose="02020603050405020304" pitchFamily="18" charset="0"/>
              </a:rPr>
              <a:t>यह ~ 3600 </a:t>
            </a:r>
            <a:r>
              <a:rPr lang="en-US" altLang="en-US" sz="2600">
                <a:latin typeface="Open Sans" panose="020B0606030504020204" pitchFamily="34" charset="0"/>
                <a:cs typeface="Times New Roman" panose="02020603050405020304" pitchFamily="18" charset="0"/>
              </a:rPr>
              <a:t>Bq </a:t>
            </a:r>
            <a:r>
              <a:rPr lang="hi-IN" altLang="en-US" sz="2600">
                <a:latin typeface="Open Sans" panose="020B0606030504020204" pitchFamily="34" charset="0"/>
                <a:cs typeface="Times New Roman" panose="02020603050405020304" pitchFamily="18" charset="0"/>
              </a:rPr>
              <a:t>के बराबर है।</a:t>
            </a:r>
            <a:endParaRPr lang="en-US" altLang="en-US" sz="2600">
              <a:latin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065A06E-F166-CDA3-B13D-3EB0A549DB82}"/>
              </a:ext>
            </a:extLst>
          </p:cNvPr>
          <p:cNvSpPr>
            <a:spLocks noGrp="1"/>
          </p:cNvSpPr>
          <p:nvPr>
            <p:ph type="title"/>
          </p:nvPr>
        </p:nvSpPr>
        <p:spPr>
          <a:xfrm>
            <a:off x="533400" y="2590800"/>
            <a:ext cx="3733800" cy="1219200"/>
          </a:xfrm>
        </p:spPr>
        <p:txBody>
          <a:bodyPr/>
          <a:lstStyle/>
          <a:p>
            <a:r>
              <a:rPr lang="hi-IN" altLang="en-US" sz="4000" b="1">
                <a:solidFill>
                  <a:srgbClr val="C00000"/>
                </a:solidFill>
                <a:latin typeface="Open Sans" panose="020B0606030504020204" pitchFamily="34" charset="0"/>
                <a:cs typeface="Arial" panose="020B0604020202020204" pitchFamily="34" charset="0"/>
              </a:rPr>
              <a:t>पृष्ठभूमि विकिरण</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1507" name="object 4">
            <a:extLst>
              <a:ext uri="{FF2B5EF4-FFF2-40B4-BE49-F238E27FC236}">
                <a16:creationId xmlns:a16="http://schemas.microsoft.com/office/drawing/2014/main" id="{AC3EDB1A-3857-F47B-0BED-F6E05F28E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a:extLst>
              <a:ext uri="{FF2B5EF4-FFF2-40B4-BE49-F238E27FC236}">
                <a16:creationId xmlns:a16="http://schemas.microsoft.com/office/drawing/2014/main" id="{4FE2AB79-08F0-5F29-1739-E8B665F17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a:extLst>
              <a:ext uri="{FF2B5EF4-FFF2-40B4-BE49-F238E27FC236}">
                <a16:creationId xmlns:a16="http://schemas.microsoft.com/office/drawing/2014/main" id="{9DCFD793-16CD-2769-9AAA-AEDDF47D8599}"/>
              </a:ext>
            </a:extLst>
          </p:cNvPr>
          <p:cNvSpPr>
            <a:spLocks noChangeArrowheads="1"/>
          </p:cNvSpPr>
          <p:nvPr/>
        </p:nvSpPr>
        <p:spPr bwMode="auto">
          <a:xfrm>
            <a:off x="4724400" y="1219200"/>
            <a:ext cx="70866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hi-IN" sz="2800">
                <a:latin typeface="Open Sans" panose="020B0606030504020204" pitchFamily="34" charset="0"/>
              </a:rPr>
              <a:t> </a:t>
            </a:r>
            <a:r>
              <a:rPr lang="hi-IN" altLang="hi-IN" sz="2800" b="1">
                <a:latin typeface="Open Sans" panose="020B0606030504020204" pitchFamily="34" charset="0"/>
              </a:rPr>
              <a:t>पृष्ठभूमि विकिरण प्रति व्यक्ति 2.4</a:t>
            </a:r>
            <a:r>
              <a:rPr lang="en-US" altLang="hi-IN" sz="2800" b="1">
                <a:latin typeface="Open Sans" panose="020B0606030504020204" pitchFamily="34" charset="0"/>
              </a:rPr>
              <a:t>mSv </a:t>
            </a:r>
            <a:r>
              <a:rPr lang="hi-IN" altLang="hi-IN" sz="2800" b="1">
                <a:latin typeface="Open Sans" panose="020B0606030504020204" pitchFamily="34" charset="0"/>
              </a:rPr>
              <a:t>वर्ष का योगदान देता है</a:t>
            </a:r>
            <a:r>
              <a:rPr lang="hi-IN" altLang="hi-IN" sz="2800">
                <a:latin typeface="Open Sans" panose="020B0606030504020204" pitchFamily="34" charset="0"/>
              </a:rPr>
              <a:t>
</a:t>
            </a:r>
            <a:endParaRPr lang="en-US" altLang="en-US" sz="2600">
              <a:latin typeface="Open Sans" panose="020B0606030504020204" pitchFamily="34" charset="0"/>
            </a:endParaRPr>
          </a:p>
        </p:txBody>
      </p:sp>
      <p:sp>
        <p:nvSpPr>
          <p:cNvPr id="21510" name="TextBox 1">
            <a:extLst>
              <a:ext uri="{FF2B5EF4-FFF2-40B4-BE49-F238E27FC236}">
                <a16:creationId xmlns:a16="http://schemas.microsoft.com/office/drawing/2014/main" id="{9E13BBD2-DEC3-2D30-1E19-1847815D4FE3}"/>
              </a:ext>
            </a:extLst>
          </p:cNvPr>
          <p:cNvSpPr txBox="1">
            <a:spLocks noChangeArrowheads="1"/>
          </p:cNvSpPr>
          <p:nvPr/>
        </p:nvSpPr>
        <p:spPr bwMode="auto">
          <a:xfrm>
            <a:off x="4648200" y="2644775"/>
            <a:ext cx="5638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ü"/>
            </a:pPr>
            <a:r>
              <a:rPr lang="hi-IN" altLang="hi-IN" sz="2800">
                <a:latin typeface="Open Sans" panose="020B0606030504020204" pitchFamily="34" charset="0"/>
              </a:rPr>
              <a:t>रेडॉन - 1.4 एमएसवी
भोजन - 0.4 एमएसवी
स्थलीय - 0.3 एमएसवी
ब्रह्मांडीय - 0.3 एमएसवी</a:t>
            </a:r>
            <a:endParaRPr lang="en-IN" altLang="hi-IN" sz="2800">
              <a:latin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5F6251E-89A3-DE03-2C2A-60EAF9AD857C}"/>
              </a:ext>
            </a:extLst>
          </p:cNvPr>
          <p:cNvSpPr>
            <a:spLocks noGrp="1"/>
          </p:cNvSpPr>
          <p:nvPr>
            <p:ph type="title"/>
          </p:nvPr>
        </p:nvSpPr>
        <p:spPr>
          <a:xfrm>
            <a:off x="914400" y="2514600"/>
            <a:ext cx="3048000" cy="1905000"/>
          </a:xfrm>
        </p:spPr>
        <p:txBody>
          <a:bodyPr/>
          <a:lstStyle/>
          <a:p>
            <a:r>
              <a:rPr lang="hi-IN" altLang="en-US" sz="4000" b="1">
                <a:solidFill>
                  <a:srgbClr val="C00000"/>
                </a:solidFill>
                <a:latin typeface="Open Sans" panose="020B0606030504020204" pitchFamily="34" charset="0"/>
                <a:cs typeface="Arial" panose="020B0604020202020204" pitchFamily="34" charset="0"/>
              </a:rPr>
              <a:t>औसत विकिरण</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डोज स्तर</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2531" name="object 4">
            <a:extLst>
              <a:ext uri="{FF2B5EF4-FFF2-40B4-BE49-F238E27FC236}">
                <a16:creationId xmlns:a16="http://schemas.microsoft.com/office/drawing/2014/main" id="{64ECFA35-108E-51A9-EE8E-DA57768F2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a:extLst>
              <a:ext uri="{FF2B5EF4-FFF2-40B4-BE49-F238E27FC236}">
                <a16:creationId xmlns:a16="http://schemas.microsoft.com/office/drawing/2014/main" id="{7A0A5375-D5EE-14BD-E9ED-C630E8E6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2">
            <a:extLst>
              <a:ext uri="{FF2B5EF4-FFF2-40B4-BE49-F238E27FC236}">
                <a16:creationId xmlns:a16="http://schemas.microsoft.com/office/drawing/2014/main" id="{E4E77D3A-D138-407F-2518-A150862FE383}"/>
              </a:ext>
            </a:extLst>
          </p:cNvPr>
          <p:cNvGraphicFramePr>
            <a:graphicFrameLocks noGrp="1"/>
          </p:cNvGraphicFramePr>
          <p:nvPr/>
        </p:nvGraphicFramePr>
        <p:xfrm>
          <a:off x="4114800" y="1371600"/>
          <a:ext cx="7467600" cy="4891088"/>
        </p:xfrm>
        <a:graphic>
          <a:graphicData uri="http://schemas.openxmlformats.org/drawingml/2006/table">
            <a:tbl>
              <a:tblPr/>
              <a:tblGrid>
                <a:gridCol w="3886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944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घरों में रेडॉन गैस</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वर्ष औसत 1 </a:t>
                      </a:r>
                      <a:r>
                        <a:rPr kumimoji="0" lang="en-IN" sz="2200" b="0" i="0" u="none" strike="noStrike" cap="none" normalizeH="0" baseline="0" dirty="0">
                          <a:ln>
                            <a:noFill/>
                          </a:ln>
                          <a:solidFill>
                            <a:schemeClr val="tx1"/>
                          </a:solidFill>
                          <a:effectLst/>
                          <a:latin typeface="Open Sans"/>
                        </a:rPr>
                        <a:t>mSv</a:t>
                      </a:r>
                      <a:r>
                        <a:rPr kumimoji="0" lang="en-US" sz="2200" b="0" i="0" u="none" strike="noStrike" cap="none" normalizeH="0" baseline="0" dirty="0">
                          <a:ln>
                            <a:noFill/>
                          </a:ln>
                          <a:solidFill>
                            <a:schemeClr val="tx1"/>
                          </a:solidFill>
                          <a:effectLst/>
                          <a:latin typeface="Open Sans"/>
                        </a:rPr>
                        <a:t>. </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Open Sans"/>
                        </a:rPr>
                        <a:t>(0.2 to 20 mSv /Y)</a:t>
                      </a: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0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अधिकांश क्षेत्रों में प्राकृतिक पृष्ठभूमि विकिरण</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वर्ष 1 से 2 </a:t>
                      </a:r>
                      <a:r>
                        <a:rPr kumimoji="0" lang="en-US" sz="2200" b="0" i="0" u="none" strike="noStrike" cap="none" normalizeH="0" baseline="0" dirty="0">
                          <a:ln>
                            <a:noFill/>
                          </a:ln>
                          <a:solidFill>
                            <a:schemeClr val="tx1"/>
                          </a:solidFill>
                          <a:effectLst/>
                          <a:latin typeface="Open Sans"/>
                        </a:rPr>
                        <a:t>mSv।  </a:t>
                      </a:r>
                      <a:r>
                        <a:rPr kumimoji="0" lang="hi-IN" sz="2200" b="0" i="0" u="none" strike="noStrike" cap="none" normalizeH="0" baseline="0" dirty="0">
                          <a:ln>
                            <a:noFill/>
                          </a:ln>
                          <a:solidFill>
                            <a:schemeClr val="tx1"/>
                          </a:solidFill>
                          <a:effectLst/>
                          <a:latin typeface="Open Sans"/>
                        </a:rPr>
                        <a:t>कुछ मामलों में, 20 </a:t>
                      </a:r>
                      <a:r>
                        <a:rPr kumimoji="0" lang="en-US" sz="2200" b="0" i="0" u="none" strike="noStrike" cap="none" normalizeH="0" baseline="0" dirty="0">
                          <a:ln>
                            <a:noFill/>
                          </a:ln>
                          <a:solidFill>
                            <a:schemeClr val="tx1"/>
                          </a:solidFill>
                          <a:effectLst/>
                          <a:latin typeface="Open Sans"/>
                        </a:rPr>
                        <a:t>mSv/Y </a:t>
                      </a:r>
                      <a:r>
                        <a:rPr kumimoji="0" lang="hi-IN" sz="2200" b="0" i="0" u="none" strike="noStrike" cap="none" normalizeH="0" baseline="0" dirty="0">
                          <a:ln>
                            <a:noFill/>
                          </a:ln>
                          <a:solidFill>
                            <a:schemeClr val="tx1"/>
                          </a:solidFill>
                          <a:effectLst/>
                          <a:latin typeface="Open Sans"/>
                        </a:rPr>
                        <a:t>तक</a:t>
                      </a:r>
                      <a:endParaRPr kumimoji="0" lang="en-US" sz="2200" b="0" i="0" u="none" strike="noStrike" cap="none" normalizeH="0" baseline="0" dirty="0">
                        <a:ln>
                          <a:noFill/>
                        </a:ln>
                        <a:solidFill>
                          <a:schemeClr val="tx1"/>
                        </a:solidFill>
                        <a:effectLst/>
                        <a:latin typeface="Open Sans"/>
                      </a:endParaRP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निर्माण सामग्री</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0.2 से 1 </a:t>
                      </a:r>
                      <a:r>
                        <a:rPr kumimoji="0" lang="en-US" sz="2200" b="0" i="0" u="none" strike="noStrike" cap="none" normalizeH="0" baseline="0" dirty="0">
                          <a:ln>
                            <a:noFill/>
                          </a:ln>
                          <a:solidFill>
                            <a:schemeClr val="tx1"/>
                          </a:solidFill>
                          <a:effectLst/>
                          <a:latin typeface="Open Sans"/>
                        </a:rPr>
                        <a:t>mSv </a:t>
                      </a:r>
                      <a:r>
                        <a:rPr kumimoji="0" lang="hi-IN" sz="2200" b="0" i="0" u="none" strike="noStrike" cap="none" normalizeH="0" baseline="0" dirty="0">
                          <a:ln>
                            <a:noFill/>
                          </a:ln>
                          <a:solidFill>
                            <a:schemeClr val="tx1"/>
                          </a:solidFill>
                          <a:effectLst/>
                          <a:latin typeface="Open Sans"/>
                        </a:rPr>
                        <a:t>प्रति वर्ष</a:t>
                      </a:r>
                      <a:r>
                        <a:rPr kumimoji="0" lang="en-US" sz="2200" b="0" i="0" u="none" strike="noStrike" cap="none" normalizeH="0" baseline="0" dirty="0">
                          <a:ln>
                            <a:noFill/>
                          </a:ln>
                          <a:solidFill>
                            <a:schemeClr val="tx1"/>
                          </a:solidFill>
                          <a:effectLst/>
                          <a:latin typeface="Open Sans"/>
                        </a:rPr>
                        <a:t>.</a:t>
                      </a: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8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परमाणु ऊर्जा स्टेशनों का प्रभाव</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0.01 </a:t>
                      </a:r>
                      <a:r>
                        <a:rPr kumimoji="0" lang="en-US" sz="2200" b="0" i="0" u="none" strike="noStrike" cap="none" normalizeH="0" baseline="0" dirty="0">
                          <a:ln>
                            <a:noFill/>
                          </a:ln>
                          <a:solidFill>
                            <a:schemeClr val="tx1"/>
                          </a:solidFill>
                          <a:effectLst/>
                          <a:latin typeface="Open Sans"/>
                        </a:rPr>
                        <a:t>mSv</a:t>
                      </a:r>
                      <a:r>
                        <a:rPr kumimoji="0" lang="hi-IN" sz="2200" b="0" i="0" u="none" strike="noStrike" cap="none" normalizeH="0" baseline="0" dirty="0">
                          <a:ln>
                            <a:noFill/>
                          </a:ln>
                          <a:solidFill>
                            <a:schemeClr val="tx1"/>
                          </a:solidFill>
                          <a:effectLst/>
                          <a:latin typeface="Open Sans"/>
                        </a:rPr>
                        <a:t> प्रति वर्ष</a:t>
                      </a:r>
                      <a:endParaRPr kumimoji="0" lang="en-US" sz="2200" b="0" i="0" u="none" strike="noStrike" cap="none" normalizeH="0" baseline="0" dirty="0">
                        <a:ln>
                          <a:noFill/>
                        </a:ln>
                        <a:solidFill>
                          <a:schemeClr val="tx1"/>
                        </a:solidFill>
                        <a:effectLst/>
                        <a:latin typeface="Open Sans"/>
                      </a:endParaRP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71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छाती का एक्स-रे परीक्षण</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लगभग 0.1 </a:t>
                      </a:r>
                      <a:r>
                        <a:rPr kumimoji="0" lang="en-US" sz="2200" b="0" i="0" u="none" strike="noStrike" cap="none" normalizeH="0" baseline="0" dirty="0">
                          <a:ln>
                            <a:noFill/>
                          </a:ln>
                          <a:solidFill>
                            <a:schemeClr val="tx1"/>
                          </a:solidFill>
                          <a:effectLst/>
                          <a:latin typeface="Open Sans"/>
                        </a:rPr>
                        <a:t>mSv</a:t>
                      </a:r>
                      <a:r>
                        <a:rPr kumimoji="0" lang="hi-IN" sz="2200" b="0" i="0" u="none" strike="noStrike" cap="none" normalizeH="0" baseline="0" dirty="0">
                          <a:ln>
                            <a:noFill/>
                          </a:ln>
                          <a:solidFill>
                            <a:schemeClr val="tx1"/>
                          </a:solidFill>
                          <a:effectLst/>
                          <a:latin typeface="Open Sans"/>
                        </a:rPr>
                        <a:t> प्रति परीक्षा भिन्नता सीमा 0.05 </a:t>
                      </a:r>
                      <a:r>
                        <a:rPr kumimoji="0" lang="en-US" sz="2200" b="0" i="0" u="none" strike="noStrike" cap="none" normalizeH="0" baseline="0" dirty="0">
                          <a:ln>
                            <a:noFill/>
                          </a:ln>
                          <a:solidFill>
                            <a:schemeClr val="tx1"/>
                          </a:solidFill>
                          <a:effectLst/>
                          <a:latin typeface="Open Sans"/>
                        </a:rPr>
                        <a:t>mSv</a:t>
                      </a:r>
                      <a:r>
                        <a:rPr kumimoji="0" lang="hi-IN" sz="2200" b="0" i="0" u="none" strike="noStrike" cap="none" normalizeH="0" baseline="0" dirty="0">
                          <a:ln>
                            <a:noFill/>
                          </a:ln>
                          <a:solidFill>
                            <a:schemeClr val="tx1"/>
                          </a:solidFill>
                          <a:effectLst/>
                          <a:latin typeface="Open Sans"/>
                        </a:rPr>
                        <a:t> से 0.2 एमएसवी प्रति परीक्षा।</a:t>
                      </a:r>
                      <a:endParaRPr kumimoji="0" lang="en-US" sz="2200" b="0" i="0" u="none" strike="noStrike" cap="none" normalizeH="0" baseline="0" dirty="0">
                        <a:ln>
                          <a:noFill/>
                        </a:ln>
                        <a:solidFill>
                          <a:schemeClr val="tx1"/>
                        </a:solidFill>
                        <a:effectLst/>
                        <a:latin typeface="Open Sans"/>
                      </a:endParaRP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0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प्रमुख एक्स-रे परीक्षा</a:t>
                      </a:r>
                      <a:endParaRPr kumimoji="0" lang="en-US" sz="2200" b="0" i="0" u="none" strike="noStrike" cap="none" normalizeH="0" baseline="0" dirty="0">
                        <a:ln>
                          <a:noFill/>
                        </a:ln>
                        <a:solidFill>
                          <a:schemeClr val="tx1"/>
                        </a:solidFill>
                        <a:effectLst/>
                        <a:latin typeface="Open Sans"/>
                      </a:endParaRPr>
                    </a:p>
                  </a:txBody>
                  <a:tcPr marT="41189" marB="411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hi-IN" sz="2200" b="0" i="0" u="none" strike="noStrike" cap="none" normalizeH="0" baseline="0" dirty="0">
                          <a:ln>
                            <a:noFill/>
                          </a:ln>
                          <a:solidFill>
                            <a:schemeClr val="tx1"/>
                          </a:solidFill>
                          <a:effectLst/>
                          <a:latin typeface="Open Sans"/>
                        </a:rPr>
                        <a:t>प्रति परीक्षण लगभग 5 </a:t>
                      </a:r>
                      <a:r>
                        <a:rPr kumimoji="0" lang="en-US" sz="2200" b="0" i="0" u="none" strike="noStrike" cap="none" normalizeH="0" baseline="0" dirty="0">
                          <a:ln>
                            <a:noFill/>
                          </a:ln>
                          <a:solidFill>
                            <a:schemeClr val="tx1"/>
                          </a:solidFill>
                          <a:effectLst/>
                          <a:latin typeface="Open Sans"/>
                        </a:rPr>
                        <a:t>mSv</a:t>
                      </a:r>
                      <a:r>
                        <a:rPr kumimoji="0" lang="en-US" sz="2200" b="0" i="0" u="none" strike="noStrike" cap="none" normalizeH="0" baseline="0" dirty="0">
                          <a:ln>
                            <a:noFill/>
                          </a:ln>
                          <a:solidFill>
                            <a:schemeClr val="bg2"/>
                          </a:solidFill>
                          <a:effectLst/>
                          <a:latin typeface="Open Sans"/>
                        </a:rPr>
                        <a:t>.</a:t>
                      </a:r>
                      <a:endParaRPr kumimoji="0" lang="en-US" sz="2200" b="0" i="0" u="none" strike="noStrike" cap="none" normalizeH="0" baseline="0" dirty="0">
                        <a:ln>
                          <a:noFill/>
                        </a:ln>
                        <a:solidFill>
                          <a:schemeClr val="tx1"/>
                        </a:solidFill>
                        <a:effectLst/>
                        <a:latin typeface="Open Sans"/>
                      </a:endParaRPr>
                    </a:p>
                  </a:txBody>
                  <a:tcPr marT="41189" marB="411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EC2D116-A1A5-2907-52F3-4E12B8912D1E}"/>
              </a:ext>
            </a:extLst>
          </p:cNvPr>
          <p:cNvSpPr>
            <a:spLocks noGrp="1"/>
          </p:cNvSpPr>
          <p:nvPr>
            <p:ph type="title"/>
          </p:nvPr>
        </p:nvSpPr>
        <p:spPr>
          <a:xfrm>
            <a:off x="1066800" y="2438400"/>
            <a:ext cx="2209800" cy="1905000"/>
          </a:xfrm>
        </p:spPr>
        <p:txBody>
          <a:bodyPr/>
          <a:lstStyle/>
          <a:p>
            <a:r>
              <a:rPr lang="hi-IN" altLang="en-US" sz="4000" b="1">
                <a:solidFill>
                  <a:srgbClr val="C00000"/>
                </a:solidFill>
                <a:latin typeface="Open Sans" panose="020B0606030504020204" pitchFamily="34" charset="0"/>
              </a:rPr>
              <a:t>हम कहाँ रहते हैं?</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3555" name="object 4">
            <a:extLst>
              <a:ext uri="{FF2B5EF4-FFF2-40B4-BE49-F238E27FC236}">
                <a16:creationId xmlns:a16="http://schemas.microsoft.com/office/drawing/2014/main" id="{DF783197-286E-8835-A3C3-B782F6199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a:extLst>
              <a:ext uri="{FF2B5EF4-FFF2-40B4-BE49-F238E27FC236}">
                <a16:creationId xmlns:a16="http://schemas.microsoft.com/office/drawing/2014/main" id="{112825EB-E173-407D-57F5-6BFAF58E2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a:extLst>
              <a:ext uri="{FF2B5EF4-FFF2-40B4-BE49-F238E27FC236}">
                <a16:creationId xmlns:a16="http://schemas.microsoft.com/office/drawing/2014/main" id="{88344553-9C1E-A4D6-9DCE-C8C38F4EC4AB}"/>
              </a:ext>
            </a:extLst>
          </p:cNvPr>
          <p:cNvSpPr>
            <a:spLocks noChangeArrowheads="1"/>
          </p:cNvSpPr>
          <p:nvPr/>
        </p:nvSpPr>
        <p:spPr bwMode="auto">
          <a:xfrm>
            <a:off x="4191000" y="1406525"/>
            <a:ext cx="70104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 typeface="Wingdings" panose="05000000000000000000" pitchFamily="2" charset="2"/>
              <a:buChar char="ü"/>
            </a:pPr>
            <a:r>
              <a:rPr lang="hi-IN" altLang="en-US" sz="2800">
                <a:latin typeface="Open Sans" panose="020B0606030504020204" pitchFamily="34" charset="0"/>
              </a:rPr>
              <a:t>घर उन सामग्रियों से बने होते हैं जिनमें रेडियोधर्मिता होती है। 
दीवारों, फर्श और छत, रेडॉन और थोरन संतानों से गामा विकिरण विकिरण के प्रमुख स्रोत हैं। 
विशेष रूप से बंद कमरों में, रेडॉन महत्वपूर्ण खुराक योगदान कारक है</a:t>
            </a:r>
            <a:r>
              <a:rPr lang="en-US" altLang="en-US" sz="2800">
                <a:latin typeface="Open Sans" panose="020B060603050402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4393153-8176-A326-FF48-7B00C1CACBDE}"/>
              </a:ext>
            </a:extLst>
          </p:cNvPr>
          <p:cNvSpPr>
            <a:spLocks noGrp="1"/>
          </p:cNvSpPr>
          <p:nvPr>
            <p:ph type="title"/>
          </p:nvPr>
        </p:nvSpPr>
        <p:spPr>
          <a:xfrm>
            <a:off x="1219200" y="2514600"/>
            <a:ext cx="2057400" cy="1905000"/>
          </a:xfrm>
        </p:spPr>
        <p:txBody>
          <a:bodyPr/>
          <a:lstStyle/>
          <a:p>
            <a:r>
              <a:rPr lang="hi-IN" altLang="en-US" sz="4000" b="1">
                <a:solidFill>
                  <a:srgbClr val="C00000"/>
                </a:solidFill>
                <a:latin typeface="Open Sans" panose="020B0606030504020204" pitchFamily="34" charset="0"/>
              </a:rPr>
              <a:t>हम क्या सोचते हैं?</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4579" name="object 4">
            <a:extLst>
              <a:ext uri="{FF2B5EF4-FFF2-40B4-BE49-F238E27FC236}">
                <a16:creationId xmlns:a16="http://schemas.microsoft.com/office/drawing/2014/main" id="{9D920D81-9B2D-5A86-F73B-86C7FB1E0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a:extLst>
              <a:ext uri="{FF2B5EF4-FFF2-40B4-BE49-F238E27FC236}">
                <a16:creationId xmlns:a16="http://schemas.microsoft.com/office/drawing/2014/main" id="{41ECC757-DD61-F8F0-D08E-7EFDA3FC65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a:extLst>
              <a:ext uri="{FF2B5EF4-FFF2-40B4-BE49-F238E27FC236}">
                <a16:creationId xmlns:a16="http://schemas.microsoft.com/office/drawing/2014/main" id="{F29E1209-0E10-8746-96AC-818B3907F93B}"/>
              </a:ext>
            </a:extLst>
          </p:cNvPr>
          <p:cNvSpPr>
            <a:spLocks noChangeArrowheads="1"/>
          </p:cNvSpPr>
          <p:nvPr/>
        </p:nvSpPr>
        <p:spPr bwMode="auto">
          <a:xfrm>
            <a:off x="3730625" y="304800"/>
            <a:ext cx="7010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200000"/>
              </a:lnSpc>
              <a:spcBef>
                <a:spcPct val="0"/>
              </a:spcBef>
              <a:buFont typeface="Wingdings" panose="05000000000000000000" pitchFamily="2" charset="2"/>
              <a:buChar char="q"/>
            </a:pPr>
            <a:r>
              <a:rPr lang="hi-IN" altLang="en-US" sz="2400">
                <a:latin typeface="Open Sans" panose="020B0606030504020204" pitchFamily="34" charset="0"/>
              </a:rPr>
              <a:t>दूध में रेडियो गतिविधि पीने के पानी की तुलना में 200 गुना अधिक और बीयर की तुलना में 3 गुना अधिक है।
एक कप दूध से ~ 180 पोटेशियम -40 के बीटा कण प्रति मिनट उत्सर्जित होते हैं।
 एक कप चाय से पोटेशियम के ~ 91 बीटा कण - चाय से प्रति मिनट 40 उत्सर्जित होते हैं 
    पत्तियां (दूध और पानी को छोड़कर)।</a:t>
            </a:r>
            <a:endParaRPr lang="en-US" altLang="en-US" sz="2400">
              <a:latin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object 4">
            <a:extLst>
              <a:ext uri="{FF2B5EF4-FFF2-40B4-BE49-F238E27FC236}">
                <a16:creationId xmlns:a16="http://schemas.microsoft.com/office/drawing/2014/main" id="{AE501372-EC3E-76EA-767A-F371B87A1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a:extLst>
              <a:ext uri="{FF2B5EF4-FFF2-40B4-BE49-F238E27FC236}">
                <a16:creationId xmlns:a16="http://schemas.microsoft.com/office/drawing/2014/main" id="{EB6FA2D3-D3C1-1E42-1045-CD120E0FA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a:extLst>
              <a:ext uri="{FF2B5EF4-FFF2-40B4-BE49-F238E27FC236}">
                <a16:creationId xmlns:a16="http://schemas.microsoft.com/office/drawing/2014/main" id="{B971D83A-B738-343F-04AC-AA6856F7F573}"/>
              </a:ext>
            </a:extLst>
          </p:cNvPr>
          <p:cNvSpPr txBox="1">
            <a:spLocks noChangeArrowheads="1"/>
          </p:cNvSpPr>
          <p:nvPr/>
        </p:nvSpPr>
        <p:spPr bwMode="auto">
          <a:xfrm>
            <a:off x="762000" y="14478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i-IN" altLang="en-US" sz="4000" b="1">
                <a:solidFill>
                  <a:srgbClr val="C00000"/>
                </a:solidFill>
                <a:latin typeface="Open Sans" panose="020B0606030504020204" pitchFamily="34" charset="0"/>
                <a:cs typeface="Sans Serif Collection" panose="020B0502040504020204" pitchFamily="34" charset="0"/>
              </a:rPr>
              <a:t>उद्देश्य</a:t>
            </a:r>
            <a:endParaRPr lang="en-US" altLang="en-US" sz="4000" b="1">
              <a:solidFill>
                <a:srgbClr val="C00000"/>
              </a:solidFill>
              <a:latin typeface="Open Sans" panose="020B0606030504020204" pitchFamily="34" charset="0"/>
              <a:cs typeface="Sans Serif Collection" panose="020B0502040504020204" pitchFamily="34" charset="0"/>
            </a:endParaRPr>
          </a:p>
        </p:txBody>
      </p:sp>
      <p:sp>
        <p:nvSpPr>
          <p:cNvPr id="6149" name="Rectangle 7">
            <a:extLst>
              <a:ext uri="{FF2B5EF4-FFF2-40B4-BE49-F238E27FC236}">
                <a16:creationId xmlns:a16="http://schemas.microsoft.com/office/drawing/2014/main" id="{1B968F80-B728-A062-657C-CABAE0832D2E}"/>
              </a:ext>
            </a:extLst>
          </p:cNvPr>
          <p:cNvSpPr>
            <a:spLocks noChangeArrowheads="1"/>
          </p:cNvSpPr>
          <p:nvPr/>
        </p:nvSpPr>
        <p:spPr bwMode="auto">
          <a:xfrm>
            <a:off x="685800" y="2362200"/>
            <a:ext cx="34290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hi-IN" altLang="en-US" sz="2800">
                <a:solidFill>
                  <a:srgbClr val="000000"/>
                </a:solidFill>
                <a:latin typeface="Open Sans" panose="020B0606030504020204" pitchFamily="34" charset="0"/>
                <a:cs typeface="Arial" panose="020B0604020202020204" pitchFamily="34" charset="0"/>
              </a:rPr>
              <a:t>इस पाठ के पूरा होने पर आप निम्न में सक्षम होंगे:</a:t>
            </a:r>
            <a:endParaRPr lang="en-US" altLang="en-US" sz="2800" b="1" u="sng">
              <a:solidFill>
                <a:srgbClr val="000000"/>
              </a:solidFill>
              <a:latin typeface="Open Sans" panose="020B0606030504020204" pitchFamily="34" charset="0"/>
              <a:cs typeface="Arial" panose="020B0604020202020204" pitchFamily="34" charset="0"/>
            </a:endParaRPr>
          </a:p>
        </p:txBody>
      </p:sp>
      <p:sp>
        <p:nvSpPr>
          <p:cNvPr id="6150" name="Rectangle 1">
            <a:extLst>
              <a:ext uri="{FF2B5EF4-FFF2-40B4-BE49-F238E27FC236}">
                <a16:creationId xmlns:a16="http://schemas.microsoft.com/office/drawing/2014/main" id="{9B122067-94A3-E408-EA8F-9B61F5F64570}"/>
              </a:ext>
            </a:extLst>
          </p:cNvPr>
          <p:cNvSpPr>
            <a:spLocks noChangeArrowheads="1"/>
          </p:cNvSpPr>
          <p:nvPr/>
        </p:nvSpPr>
        <p:spPr bwMode="auto">
          <a:xfrm>
            <a:off x="4873625" y="420688"/>
            <a:ext cx="663257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Font typeface="Wingdings" panose="05000000000000000000" pitchFamily="2" charset="2"/>
              <a:buChar char="q"/>
            </a:pPr>
            <a:r>
              <a:rPr lang="hi-IN" altLang="en-US" sz="2800">
                <a:latin typeface="Open Sans" panose="020B0606030504020204" pitchFamily="34" charset="0"/>
                <a:cs typeface="Times New Roman" panose="02020603050405020304" pitchFamily="18" charset="0"/>
              </a:rPr>
              <a:t>विकिरण क्या है
रेडियोलॉजिकल स्रोत के प्रकार
रेडियोलॉजिकल स्रोत का उपयोग
प्राकृतिक रेडियोलॉजिकल स्रोत
मानव निर्मित विकिरण स्रोत
विभिन्न स्रोतों का अनुप्रयोग
समाप्ति</a:t>
            </a:r>
            <a:endParaRPr lang="en-US" altLang="en-US" sz="2600">
              <a:latin typeface="Open Sans" panose="020B060603050402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7C27DDF-F5EA-C95C-91A6-1AC52549A45D}"/>
              </a:ext>
            </a:extLst>
          </p:cNvPr>
          <p:cNvSpPr>
            <a:spLocks noGrp="1"/>
          </p:cNvSpPr>
          <p:nvPr>
            <p:ph type="title"/>
          </p:nvPr>
        </p:nvSpPr>
        <p:spPr>
          <a:xfrm>
            <a:off x="762000" y="2286000"/>
            <a:ext cx="3581400" cy="2514600"/>
          </a:xfrm>
        </p:spPr>
        <p:txBody>
          <a:bodyPr/>
          <a:lstStyle/>
          <a:p>
            <a:r>
              <a:rPr lang="hi-IN" altLang="en-US" sz="4000" b="1">
                <a:solidFill>
                  <a:srgbClr val="C00000"/>
                </a:solidFill>
                <a:latin typeface="Open Sans" panose="020B0606030504020204" pitchFamily="34" charset="0"/>
              </a:rPr>
              <a:t>मानव निर्मित विकिरण स्त्रोत </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5603" name="object 4">
            <a:extLst>
              <a:ext uri="{FF2B5EF4-FFF2-40B4-BE49-F238E27FC236}">
                <a16:creationId xmlns:a16="http://schemas.microsoft.com/office/drawing/2014/main" id="{BC4814DC-DB11-3676-6CD9-189365407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id="{0759BE2D-4214-CC7C-8E3A-CB397203D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a:extLst>
              <a:ext uri="{FF2B5EF4-FFF2-40B4-BE49-F238E27FC236}">
                <a16:creationId xmlns:a16="http://schemas.microsoft.com/office/drawing/2014/main" id="{34820597-6B6C-DDA8-08D6-93454FD9ACAE}"/>
              </a:ext>
            </a:extLst>
          </p:cNvPr>
          <p:cNvSpPr>
            <a:spLocks noChangeArrowheads="1"/>
          </p:cNvSpPr>
          <p:nvPr/>
        </p:nvSpPr>
        <p:spPr bwMode="auto">
          <a:xfrm>
            <a:off x="4876800" y="1295400"/>
            <a:ext cx="63246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371600" indent="-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hi-IN" altLang="en-US" sz="2400" b="1">
                <a:latin typeface="Open Sans" panose="020B0606030504020204" pitchFamily="34" charset="0"/>
              </a:rPr>
              <a:t>परमाणु चिकित्सा</a:t>
            </a:r>
            <a:r>
              <a:rPr lang="hi-IN" altLang="en-US" sz="2400">
                <a:latin typeface="Open Sans" panose="020B0606030504020204" pitchFamily="34" charset="0"/>
              </a:rPr>
              <a:t>
डायग्नोस्टिक थेरेपी के लिए रेडियोधर्मी ट्रेसर
विश्लेषणात्मक प्रक्रियाएं
पेसमेकर</a:t>
            </a:r>
          </a:p>
          <a:p>
            <a:pPr eaLnBrk="1" hangingPunct="1">
              <a:lnSpc>
                <a:spcPct val="150000"/>
              </a:lnSpc>
              <a:spcBef>
                <a:spcPct val="0"/>
              </a:spcBef>
              <a:buFont typeface="Arial" panose="020B0604020202020204" pitchFamily="34" charset="0"/>
              <a:buNone/>
            </a:pPr>
            <a:r>
              <a:rPr lang="hi-IN" altLang="en-US" sz="2400">
                <a:latin typeface="Open Sans" panose="020B0606030504020204" pitchFamily="34" charset="0"/>
              </a:rPr>
              <a:t>
</a:t>
            </a:r>
            <a:r>
              <a:rPr lang="hi-IN" altLang="en-US" sz="2400" b="1">
                <a:latin typeface="Open Sans" panose="020B0606030504020204" pitchFamily="34" charset="0"/>
              </a:rPr>
              <a:t>मेडिकल एक्स-रे </a:t>
            </a:r>
            <a:r>
              <a:rPr lang="hi-IN" altLang="en-US" sz="2400">
                <a:latin typeface="Open Sans" panose="020B0606030504020204" pitchFamily="34" charset="0"/>
              </a:rPr>
              <a:t>(एक्स-रे ट्यूबों द्वारा उत्पादित)
फ्लोरोस्कोपी
छाती का एक्स-रे
डेंटल एक्स-रे</a:t>
            </a:r>
            <a:endParaRPr lang="en-US" altLang="en-US" sz="2800">
              <a:latin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91B282D-0F42-BD89-159B-F6C7784F5000}"/>
              </a:ext>
            </a:extLst>
          </p:cNvPr>
          <p:cNvSpPr>
            <a:spLocks noGrp="1"/>
          </p:cNvSpPr>
          <p:nvPr>
            <p:ph type="title"/>
          </p:nvPr>
        </p:nvSpPr>
        <p:spPr>
          <a:xfrm>
            <a:off x="762000" y="2286000"/>
            <a:ext cx="3581400" cy="2514600"/>
          </a:xfrm>
        </p:spPr>
        <p:txBody>
          <a:bodyPr/>
          <a:lstStyle/>
          <a:p>
            <a:r>
              <a:rPr lang="hi-IN" altLang="en-US" sz="4000" b="1">
                <a:solidFill>
                  <a:srgbClr val="C00000"/>
                </a:solidFill>
                <a:latin typeface="Open Sans" panose="020B0606030504020204" pitchFamily="34" charset="0"/>
              </a:rPr>
              <a:t>मानव निर्मित विकिरण स्त्रोत </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6627" name="object 4">
            <a:extLst>
              <a:ext uri="{FF2B5EF4-FFF2-40B4-BE49-F238E27FC236}">
                <a16:creationId xmlns:a16="http://schemas.microsoft.com/office/drawing/2014/main" id="{DA62DD10-EC35-B5DE-FD59-4D4689F35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a:extLst>
              <a:ext uri="{FF2B5EF4-FFF2-40B4-BE49-F238E27FC236}">
                <a16:creationId xmlns:a16="http://schemas.microsoft.com/office/drawing/2014/main" id="{EB706270-1228-6217-A8D7-D6B41932A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a:extLst>
              <a:ext uri="{FF2B5EF4-FFF2-40B4-BE49-F238E27FC236}">
                <a16:creationId xmlns:a16="http://schemas.microsoft.com/office/drawing/2014/main" id="{4EDED8F0-29E6-8A7F-74C9-DE9E4C4E2EF6}"/>
              </a:ext>
            </a:extLst>
          </p:cNvPr>
          <p:cNvSpPr>
            <a:spLocks noChangeArrowheads="1"/>
          </p:cNvSpPr>
          <p:nvPr/>
        </p:nvSpPr>
        <p:spPr bwMode="auto">
          <a:xfrm>
            <a:off x="4686300" y="139700"/>
            <a:ext cx="63246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Wingdings" panose="05000000000000000000" pitchFamily="2" charset="2"/>
              <a:buChar char="v"/>
            </a:pPr>
            <a:r>
              <a:rPr lang="hi-IN" altLang="en-US" sz="2800">
                <a:latin typeface="Open Sans" panose="020B0606030504020204" pitchFamily="34" charset="0"/>
              </a:rPr>
              <a:t>उपभोक्ता उत्पाद
टेलीविजन सेट
स्मोक डिटेक्टर
जीवाश्म ईंधन: कोयला, गैस</a:t>
            </a:r>
            <a:endParaRPr lang="en-US" altLang="en-US">
              <a:latin typeface="Open Sans" panose="020B0606030504020204" pitchFamily="34" charset="0"/>
            </a:endParaRPr>
          </a:p>
          <a:p>
            <a:pPr eaLnBrk="1" hangingPunct="1">
              <a:lnSpc>
                <a:spcPct val="150000"/>
              </a:lnSpc>
              <a:spcBef>
                <a:spcPct val="0"/>
              </a:spcBef>
              <a:buFont typeface="Wingdings" panose="05000000000000000000" pitchFamily="2" charset="2"/>
              <a:buChar char="v"/>
            </a:pPr>
            <a:r>
              <a:rPr lang="hi-IN" altLang="en-US" sz="2800">
                <a:latin typeface="Open Sans" panose="020B0606030504020204" pitchFamily="34" charset="0"/>
              </a:rPr>
              <a:t>हवाई यात्रा
चमकदार यौगिक
निर्माण सामग्री
परमाणु ईंधन चक्र
जमीन के ऊपर बम परीक्षण</a:t>
            </a:r>
            <a:endParaRPr lang="en-US" altLang="en-US" sz="2800">
              <a:latin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9F86809-6572-BD77-80E3-11E0A93DCA83}"/>
              </a:ext>
            </a:extLst>
          </p:cNvPr>
          <p:cNvSpPr>
            <a:spLocks noGrp="1"/>
          </p:cNvSpPr>
          <p:nvPr>
            <p:ph type="title"/>
          </p:nvPr>
        </p:nvSpPr>
        <p:spPr>
          <a:xfrm>
            <a:off x="533400" y="2590800"/>
            <a:ext cx="3581400" cy="1905000"/>
          </a:xfrm>
        </p:spPr>
        <p:txBody>
          <a:bodyPr/>
          <a:lstStyle/>
          <a:p>
            <a:r>
              <a:rPr lang="hi-IN" altLang="en-US" sz="4000" b="1">
                <a:solidFill>
                  <a:srgbClr val="C00000"/>
                </a:solidFill>
                <a:latin typeface="Open Sans" panose="020B0606030504020204" pitchFamily="34" charset="0"/>
              </a:rPr>
              <a:t>रेडियोधर्मी स्रोतों का उपयोग</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27651" name="object 4">
            <a:extLst>
              <a:ext uri="{FF2B5EF4-FFF2-40B4-BE49-F238E27FC236}">
                <a16:creationId xmlns:a16="http://schemas.microsoft.com/office/drawing/2014/main" id="{B00DE134-D157-83D4-A1B6-6E8E5853A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a:extLst>
              <a:ext uri="{FF2B5EF4-FFF2-40B4-BE49-F238E27FC236}">
                <a16:creationId xmlns:a16="http://schemas.microsoft.com/office/drawing/2014/main" id="{C61737A1-C63A-8A58-EF05-E2CCDE18F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4">
            <a:extLst>
              <a:ext uri="{FF2B5EF4-FFF2-40B4-BE49-F238E27FC236}">
                <a16:creationId xmlns:a16="http://schemas.microsoft.com/office/drawing/2014/main" id="{5A0CB916-2709-29A2-8EB6-14B84450C9F2}"/>
              </a:ext>
            </a:extLst>
          </p:cNvPr>
          <p:cNvSpPr>
            <a:spLocks noChangeArrowheads="1"/>
          </p:cNvSpPr>
          <p:nvPr/>
        </p:nvSpPr>
        <p:spPr bwMode="auto">
          <a:xfrm>
            <a:off x="4876800" y="1792288"/>
            <a:ext cx="6324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50000"/>
              </a:spcBef>
              <a:buFont typeface="Wingdings" panose="05000000000000000000" pitchFamily="2" charset="2"/>
              <a:buChar char="Ø"/>
            </a:pPr>
            <a:r>
              <a:rPr lang="hi-IN" altLang="en-US" sz="2800">
                <a:latin typeface="Open Sans" panose="020B0606030504020204" pitchFamily="34" charset="0"/>
              </a:rPr>
              <a:t>चिकित्सा 
उद्योग 
अनुसंधान और
कृषि</a:t>
            </a:r>
            <a:endParaRPr lang="en-US" altLang="en-US" sz="2800">
              <a:latin typeface="Open Sans" panose="020B0606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ounded Rectangle">
            <a:extLst>
              <a:ext uri="{FF2B5EF4-FFF2-40B4-BE49-F238E27FC236}">
                <a16:creationId xmlns:a16="http://schemas.microsoft.com/office/drawing/2014/main" id="{BB932C5F-B165-5589-88B6-6B892BE349BE}"/>
              </a:ext>
            </a:extLst>
          </p:cNvPr>
          <p:cNvSpPr>
            <a:spLocks noChangeArrowheads="1"/>
          </p:cNvSpPr>
          <p:nvPr/>
        </p:nvSpPr>
        <p:spPr bwMode="auto">
          <a:xfrm>
            <a:off x="4654550" y="0"/>
            <a:ext cx="7694613" cy="6858000"/>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Open Sans" panose="020B0606030504020204" pitchFamily="34" charset="0"/>
            </a:endParaRPr>
          </a:p>
        </p:txBody>
      </p:sp>
      <p:sp>
        <p:nvSpPr>
          <p:cNvPr id="28675" name="Duties of…">
            <a:extLst>
              <a:ext uri="{FF2B5EF4-FFF2-40B4-BE49-F238E27FC236}">
                <a16:creationId xmlns:a16="http://schemas.microsoft.com/office/drawing/2014/main" id="{B06924CC-C567-FA8C-FDC2-74CE379396D0}"/>
              </a:ext>
            </a:extLst>
          </p:cNvPr>
          <p:cNvSpPr txBox="1">
            <a:spLocks noChangeArrowheads="1"/>
          </p:cNvSpPr>
          <p:nvPr/>
        </p:nvSpPr>
        <p:spPr bwMode="auto">
          <a:xfrm>
            <a:off x="106363" y="2627313"/>
            <a:ext cx="42545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20000"/>
              </a:lnSpc>
              <a:spcBef>
                <a:spcPct val="0"/>
              </a:spcBef>
              <a:buClr>
                <a:srgbClr val="C00000"/>
              </a:buClr>
              <a:buSzPts val="3600"/>
              <a:buFontTx/>
              <a:buNone/>
            </a:pPr>
            <a:r>
              <a:rPr lang="hi-IN" altLang="en-US" sz="4000" b="1">
                <a:solidFill>
                  <a:srgbClr val="C00000"/>
                </a:solidFill>
                <a:latin typeface="Open Sans" panose="020B0606030504020204" pitchFamily="34" charset="0"/>
              </a:rPr>
              <a:t>समीक्षा</a:t>
            </a:r>
            <a:r>
              <a:rPr lang="en-US" altLang="en-US" sz="4000" b="1">
                <a:solidFill>
                  <a:srgbClr val="FFFF00"/>
                </a:solidFill>
                <a:latin typeface="Tw Cen MT" panose="020B0602020104020603" pitchFamily="34" charset="0"/>
              </a:rPr>
              <a:t> </a:t>
            </a:r>
            <a:endParaRPr lang="en-US" altLang="en-US" sz="4000">
              <a:latin typeface="Open Sans" panose="020B0606030504020204" pitchFamily="34" charset="0"/>
            </a:endParaRPr>
          </a:p>
        </p:txBody>
      </p:sp>
      <p:sp>
        <p:nvSpPr>
          <p:cNvPr id="28676" name="Ensure your safety and the safety of your crew, the patient, and bystanders…">
            <a:extLst>
              <a:ext uri="{FF2B5EF4-FFF2-40B4-BE49-F238E27FC236}">
                <a16:creationId xmlns:a16="http://schemas.microsoft.com/office/drawing/2014/main" id="{4F078038-5562-1CDA-2E59-BDFDA1F99100}"/>
              </a:ext>
            </a:extLst>
          </p:cNvPr>
          <p:cNvSpPr txBox="1">
            <a:spLocks noChangeArrowheads="1"/>
          </p:cNvSpPr>
          <p:nvPr/>
        </p:nvSpPr>
        <p:spPr bwMode="auto">
          <a:xfrm>
            <a:off x="4806950" y="411163"/>
            <a:ext cx="70802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Font typeface="Wingdings" panose="05000000000000000000" pitchFamily="2" charset="2"/>
              <a:buChar char="ü"/>
            </a:pPr>
            <a:r>
              <a:rPr lang="hi-IN" altLang="en-US" sz="2800">
                <a:latin typeface="Open Sans" panose="020B0606030504020204" pitchFamily="34" charset="0"/>
                <a:cs typeface="Times New Roman" panose="02020603050405020304" pitchFamily="18" charset="0"/>
              </a:rPr>
              <a:t>विकिरण क्या है
रेडियोलॉजिकल स्रोत के प्रकार
रेडियोलॉजिकल स्रोत का उपयोग
प्राकृतिक रेडियोलॉजिकल स्रोत
मानव निर्मित विकिरण स्रोत
विभिन्न स्रोतों का अनुप्रयोग
समाप्ति</a:t>
            </a:r>
            <a:endParaRPr lang="en-US" altLang="en-US" sz="2400">
              <a:latin typeface="Open Sans" panose="020B0606030504020204" pitchFamily="34" charset="0"/>
              <a:cs typeface="Times New Roman" panose="02020603050405020304" pitchFamily="18" charset="0"/>
            </a:endParaRPr>
          </a:p>
        </p:txBody>
      </p:sp>
      <p:pic>
        <p:nvPicPr>
          <p:cNvPr id="28677" name="Picture 1">
            <a:extLst>
              <a:ext uri="{FF2B5EF4-FFF2-40B4-BE49-F238E27FC236}">
                <a16:creationId xmlns:a16="http://schemas.microsoft.com/office/drawing/2014/main" id="{BAD9C0A1-E5BC-BF17-0177-0D9685A7F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3">
            <a:extLst>
              <a:ext uri="{FF2B5EF4-FFF2-40B4-BE49-F238E27FC236}">
                <a16:creationId xmlns:a16="http://schemas.microsoft.com/office/drawing/2014/main" id="{4D207812-D223-F0A2-FBF8-D57F09DB4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a:extLst>
              <a:ext uri="{FF2B5EF4-FFF2-40B4-BE49-F238E27FC236}">
                <a16:creationId xmlns:a16="http://schemas.microsoft.com/office/drawing/2014/main" id="{187B2F46-BC0C-53D3-3C32-142286572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0" y="112713"/>
            <a:ext cx="11160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6D3A4B9-61F2-A6BD-881C-55021A34B961}"/>
              </a:ext>
            </a:extLst>
          </p:cNvPr>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a:extLst>
              <a:ext uri="{FF2B5EF4-FFF2-40B4-BE49-F238E27FC236}">
                <a16:creationId xmlns:a16="http://schemas.microsoft.com/office/drawing/2014/main" id="{7FF10D3C-2F68-312B-4A04-ACC0BEF0CDA7}"/>
              </a:ext>
            </a:extLst>
          </p:cNvPr>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Open Sans" panose="020B0606030504020204" pitchFamily="34" charset="0"/>
            </a:endParaRPr>
          </a:p>
        </p:txBody>
      </p:sp>
      <p:sp>
        <p:nvSpPr>
          <p:cNvPr id="29699" name="Duties of…">
            <a:extLst>
              <a:ext uri="{FF2B5EF4-FFF2-40B4-BE49-F238E27FC236}">
                <a16:creationId xmlns:a16="http://schemas.microsoft.com/office/drawing/2014/main" id="{2DAA436F-4A5B-138F-4B42-2EA4F72E444A}"/>
              </a:ext>
            </a:extLst>
          </p:cNvPr>
          <p:cNvSpPr txBox="1">
            <a:spLocks noChangeArrowheads="1"/>
          </p:cNvSpPr>
          <p:nvPr/>
        </p:nvSpPr>
        <p:spPr bwMode="auto">
          <a:xfrm>
            <a:off x="307975" y="3230563"/>
            <a:ext cx="4084638"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000" b="1">
                <a:solidFill>
                  <a:srgbClr val="C00000"/>
                </a:solidFill>
                <a:latin typeface="Open Sans" panose="020B0606030504020204" pitchFamily="34" charset="0"/>
              </a:rPr>
              <a:t>कोई प्रश्न?</a:t>
            </a:r>
            <a:endParaRPr lang="en-US" altLang="en-US" sz="4000" b="1">
              <a:solidFill>
                <a:srgbClr val="C00000"/>
              </a:solidFill>
              <a:latin typeface="Open Sans" panose="020B0606030504020204" pitchFamily="34" charset="0"/>
            </a:endParaRPr>
          </a:p>
        </p:txBody>
      </p:sp>
      <p:sp>
        <p:nvSpPr>
          <p:cNvPr id="29700" name="Ensure your safety and the safety of your crew, the patient, and bystanders…">
            <a:extLst>
              <a:ext uri="{FF2B5EF4-FFF2-40B4-BE49-F238E27FC236}">
                <a16:creationId xmlns:a16="http://schemas.microsoft.com/office/drawing/2014/main" id="{004AD47C-C600-F5CB-4700-C9E127CF6937}"/>
              </a:ext>
            </a:extLst>
          </p:cNvPr>
          <p:cNvSpPr txBox="1">
            <a:spLocks noChangeArrowheads="1"/>
          </p:cNvSpPr>
          <p:nvPr/>
        </p:nvSpPr>
        <p:spPr bwMode="auto">
          <a:xfrm>
            <a:off x="5005388" y="1897063"/>
            <a:ext cx="72374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250000"/>
              </a:lnSpc>
              <a:spcBef>
                <a:spcPct val="0"/>
              </a:spcBef>
              <a:buClr>
                <a:srgbClr val="000000"/>
              </a:buClr>
              <a:buSzPts val="3200"/>
              <a:buFont typeface="Noto Sans Symbols"/>
              <a:buChar char="▪"/>
            </a:pPr>
            <a:endParaRPr lang="en-US" altLang="en-US" sz="2800">
              <a:solidFill>
                <a:srgbClr val="000000"/>
              </a:solidFill>
              <a:latin typeface="Open Sans" panose="020B0606030504020204" pitchFamily="34" charset="0"/>
              <a:cs typeface="Times New Roman" panose="02020603050405020304" pitchFamily="18" charset="0"/>
            </a:endParaRPr>
          </a:p>
        </p:txBody>
      </p:sp>
      <p:pic>
        <p:nvPicPr>
          <p:cNvPr id="29701" name="Picture 1">
            <a:extLst>
              <a:ext uri="{FF2B5EF4-FFF2-40B4-BE49-F238E27FC236}">
                <a16:creationId xmlns:a16="http://schemas.microsoft.com/office/drawing/2014/main" id="{E1C7A959-C41C-0355-709E-F94314050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
            <a:extLst>
              <a:ext uri="{FF2B5EF4-FFF2-40B4-BE49-F238E27FC236}">
                <a16:creationId xmlns:a16="http://schemas.microsoft.com/office/drawing/2014/main" id="{09BF68E1-3A94-A461-8132-84F9C5032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4">
            <a:extLst>
              <a:ext uri="{FF2B5EF4-FFF2-40B4-BE49-F238E27FC236}">
                <a16:creationId xmlns:a16="http://schemas.microsoft.com/office/drawing/2014/main" id="{1129F911-CA64-516B-2409-874D42BB2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0" y="112713"/>
            <a:ext cx="11160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014773F-7037-53C8-598B-47BFBB5FD50B}"/>
              </a:ext>
            </a:extLst>
          </p:cNvPr>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29705" name="Picture 2">
            <a:extLst>
              <a:ext uri="{FF2B5EF4-FFF2-40B4-BE49-F238E27FC236}">
                <a16:creationId xmlns:a16="http://schemas.microsoft.com/office/drawing/2014/main" id="{6BB15588-E41C-F604-2AF0-7C663A33C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950" y="1765300"/>
            <a:ext cx="3368675"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a:extLst>
              <a:ext uri="{FF2B5EF4-FFF2-40B4-BE49-F238E27FC236}">
                <a16:creationId xmlns:a16="http://schemas.microsoft.com/office/drawing/2014/main" id="{2B6576D5-E458-9E64-A273-80A915944D67}"/>
              </a:ext>
            </a:extLst>
          </p:cNvPr>
          <p:cNvSpPr>
            <a:spLocks noGrp="1"/>
          </p:cNvSpPr>
          <p:nvPr>
            <p:ph type="body" idx="1"/>
          </p:nvPr>
        </p:nvSpPr>
        <p:spPr>
          <a:xfrm>
            <a:off x="387350" y="2057400"/>
            <a:ext cx="3741738" cy="3402013"/>
          </a:xfrm>
        </p:spPr>
        <p:txBody>
          <a:bodyPr/>
          <a:lstStyle/>
          <a:p>
            <a:pPr>
              <a:spcAft>
                <a:spcPct val="0"/>
              </a:spcAft>
              <a:buClr>
                <a:srgbClr val="000000"/>
              </a:buClr>
            </a:pPr>
            <a:endParaRPr lang="en-US" altLang="en-US" sz="5400">
              <a:latin typeface="Open Sans" panose="020B0606030504020204" pitchFamily="34" charset="0"/>
            </a:endParaRPr>
          </a:p>
          <a:p>
            <a:pPr>
              <a:spcAft>
                <a:spcPct val="0"/>
              </a:spcAft>
              <a:buClr>
                <a:srgbClr val="000000"/>
              </a:buClr>
            </a:pPr>
            <a:r>
              <a:rPr lang="hi-IN" altLang="en-US" sz="4000" b="1">
                <a:solidFill>
                  <a:srgbClr val="C00000"/>
                </a:solidFill>
                <a:latin typeface="Open Sans" panose="020B0606030504020204" pitchFamily="34" charset="0"/>
              </a:rPr>
              <a:t>मूल्यांकन</a:t>
            </a:r>
            <a:endParaRPr lang="en-IN" altLang="en-US" sz="4000" b="1">
              <a:solidFill>
                <a:srgbClr val="C00000"/>
              </a:solidFill>
            </a:endParaRPr>
          </a:p>
        </p:txBody>
      </p:sp>
      <p:sp>
        <p:nvSpPr>
          <p:cNvPr id="30723" name="Slide Number Placeholder 4">
            <a:extLst>
              <a:ext uri="{FF2B5EF4-FFF2-40B4-BE49-F238E27FC236}">
                <a16:creationId xmlns:a16="http://schemas.microsoft.com/office/drawing/2014/main" id="{B24F7898-FD1F-3B0E-BADA-C20B0F5605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A4CB3D-7A72-4F26-A677-71A5079C35B6}" type="slidenum">
              <a:rPr lang="en-US" altLang="en-US" sz="1200">
                <a:solidFill>
                  <a:srgbClr val="898989"/>
                </a:solidFill>
                <a:latin typeface="Verdana" panose="020B0604030504040204" pitchFamily="34" charset="0"/>
              </a:rPr>
              <a:pPr>
                <a:spcBef>
                  <a:spcPct val="0"/>
                </a:spcBef>
                <a:buFontTx/>
                <a:buNone/>
              </a:pPr>
              <a:t>25</a:t>
            </a:fld>
            <a:endParaRPr lang="en-US" altLang="en-US" sz="1200">
              <a:solidFill>
                <a:srgbClr val="898989"/>
              </a:solidFill>
              <a:latin typeface="Verdana" panose="020B0604030504040204" pitchFamily="34" charset="0"/>
            </a:endParaRPr>
          </a:p>
        </p:txBody>
      </p:sp>
      <p:pic>
        <p:nvPicPr>
          <p:cNvPr id="30724" name="Picture 6">
            <a:extLst>
              <a:ext uri="{FF2B5EF4-FFF2-40B4-BE49-F238E27FC236}">
                <a16:creationId xmlns:a16="http://schemas.microsoft.com/office/drawing/2014/main" id="{3FF81B83-FF90-2680-1CA3-2592AB2C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74625"/>
            <a:ext cx="1252538"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3860597B-1D93-FDB9-FD0C-C1BA6E1A8368}"/>
              </a:ext>
            </a:extLst>
          </p:cNvPr>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endParaRPr>
          </a:p>
          <a:p>
            <a:pPr>
              <a:defRPr/>
            </a:pPr>
            <a:endParaRPr lang="en-US" sz="2800" dirty="0">
              <a:solidFill>
                <a:schemeClr val="tx1"/>
              </a:solidFill>
            </a:endParaRPr>
          </a:p>
          <a:p>
            <a:pPr>
              <a:defRPr/>
            </a:pPr>
            <a:endParaRPr lang="en-US" sz="2800" dirty="0">
              <a:solidFill>
                <a:schemeClr val="tx1"/>
              </a:solidFill>
            </a:endParaRPr>
          </a:p>
          <a:p>
            <a:pPr>
              <a:defRPr/>
            </a:pPr>
            <a:endParaRPr lang="en-US" sz="2800" dirty="0">
              <a:solidFill>
                <a:schemeClr val="tx1"/>
              </a:solidFill>
            </a:endParaRPr>
          </a:p>
          <a:p>
            <a:pPr>
              <a:defRPr/>
            </a:pPr>
            <a:r>
              <a:rPr lang="en-US" sz="2800" dirty="0">
                <a:solidFill>
                  <a:srgbClr val="FF0000"/>
                </a:solidFill>
                <a:latin typeface="Open sans"/>
              </a:rPr>
              <a:t>  </a:t>
            </a:r>
          </a:p>
          <a:p>
            <a:pPr algn="ctr">
              <a:defRPr/>
            </a:pPr>
            <a:endParaRPr lang="en-IN" dirty="0"/>
          </a:p>
        </p:txBody>
      </p:sp>
      <p:pic>
        <p:nvPicPr>
          <p:cNvPr id="30726" name="Picture 10">
            <a:extLst>
              <a:ext uri="{FF2B5EF4-FFF2-40B4-BE49-F238E27FC236}">
                <a16:creationId xmlns:a16="http://schemas.microsoft.com/office/drawing/2014/main" id="{0B92A7B6-BA22-B106-5AD3-24BA2659D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988" y="0"/>
            <a:ext cx="1116012"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1">
            <a:extLst>
              <a:ext uri="{FF2B5EF4-FFF2-40B4-BE49-F238E27FC236}">
                <a16:creationId xmlns:a16="http://schemas.microsoft.com/office/drawing/2014/main" id="{72A6E070-F566-130C-DBFA-C14A8E26F34D}"/>
              </a:ext>
            </a:extLst>
          </p:cNvPr>
          <p:cNvSpPr>
            <a:spLocks noChangeArrowheads="1"/>
          </p:cNvSpPr>
          <p:nvPr/>
        </p:nvSpPr>
        <p:spPr bwMode="auto">
          <a:xfrm>
            <a:off x="4419600" y="1314450"/>
            <a:ext cx="63246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pPr>
            <a:r>
              <a:rPr lang="hi-IN" altLang="en-US" sz="2400">
                <a:latin typeface="Open Sans" panose="020B0606030504020204" pitchFamily="34" charset="0"/>
              </a:rPr>
              <a:t>1. विभिन्न प्रयोजनों के लिए विकिरण स्रोत का क्या उपयोग है?
</a:t>
            </a:r>
            <a:r>
              <a:rPr lang="hi-IN" altLang="en-US" sz="2400">
                <a:solidFill>
                  <a:srgbClr val="FF0000"/>
                </a:solidFill>
                <a:latin typeface="Open Sans" panose="020B0606030504020204" pitchFamily="34" charset="0"/>
              </a:rPr>
              <a:t>उत्तर- -मेडिकल 
	-उद्योग 
	-अनुसंधान और
	-कृषि</a:t>
            </a:r>
            <a:r>
              <a:rPr lang="hi-IN" altLang="en-US" sz="2400">
                <a:latin typeface="Open Sans" panose="020B0606030504020204" pitchFamily="34" charset="0"/>
              </a:rPr>
              <a:t>
2. प्रति वर्ष औसत पृष्ठभूमि विकिरण क्या है?
</a:t>
            </a:r>
            <a:r>
              <a:rPr lang="hi-IN" altLang="en-US" sz="2400">
                <a:solidFill>
                  <a:srgbClr val="FF0000"/>
                </a:solidFill>
                <a:latin typeface="Open Sans" panose="020B0606030504020204" pitchFamily="34" charset="0"/>
              </a:rPr>
              <a:t>उत्तर</a:t>
            </a:r>
            <a:r>
              <a:rPr lang="hi-IN" altLang="en-US" sz="2400">
                <a:latin typeface="Open Sans" panose="020B0606030504020204" pitchFamily="34" charset="0"/>
              </a:rPr>
              <a:t>- </a:t>
            </a:r>
            <a:r>
              <a:rPr lang="hi-IN" altLang="en-US" sz="2400">
                <a:solidFill>
                  <a:srgbClr val="FF0000"/>
                </a:solidFill>
                <a:latin typeface="Open Sans" panose="020B0606030504020204" pitchFamily="34" charset="0"/>
              </a:rPr>
              <a:t>2.4</a:t>
            </a:r>
            <a:r>
              <a:rPr lang="en-US" altLang="en-US" sz="2400">
                <a:solidFill>
                  <a:srgbClr val="FF0000"/>
                </a:solidFill>
                <a:latin typeface="Open Sans" panose="020B0606030504020204" pitchFamily="34" charset="0"/>
              </a:rPr>
              <a:t>mSv/</a:t>
            </a:r>
            <a:r>
              <a:rPr lang="hi-IN" altLang="en-US" sz="2400">
                <a:solidFill>
                  <a:srgbClr val="FF0000"/>
                </a:solidFill>
                <a:latin typeface="Open Sans" panose="020B0606030504020204" pitchFamily="34" charset="0"/>
              </a:rPr>
              <a:t>वर्ष</a:t>
            </a:r>
            <a:endParaRPr lang="en-IN" altLang="en-US" sz="2400">
              <a:solidFill>
                <a:srgbClr val="FF0000"/>
              </a:solidFill>
              <a:latin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a:extLst>
              <a:ext uri="{FF2B5EF4-FFF2-40B4-BE49-F238E27FC236}">
                <a16:creationId xmlns:a16="http://schemas.microsoft.com/office/drawing/2014/main" id="{691EB67B-F5DF-3CF8-7D79-8ED827BA21DB}"/>
              </a:ext>
            </a:extLst>
          </p:cNvPr>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Open Sans" panose="020B0606030504020204" pitchFamily="34" charset="0"/>
            </a:endParaRPr>
          </a:p>
        </p:txBody>
      </p:sp>
      <p:sp>
        <p:nvSpPr>
          <p:cNvPr id="31747" name="Duties of…">
            <a:extLst>
              <a:ext uri="{FF2B5EF4-FFF2-40B4-BE49-F238E27FC236}">
                <a16:creationId xmlns:a16="http://schemas.microsoft.com/office/drawing/2014/main" id="{29C0506B-DB65-9AAA-91DA-A07BD6EC3415}"/>
              </a:ext>
            </a:extLst>
          </p:cNvPr>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000" b="1">
                <a:solidFill>
                  <a:srgbClr val="C00000"/>
                </a:solidFill>
                <a:latin typeface="Open Sans" panose="020B0606030504020204" pitchFamily="34" charset="0"/>
              </a:rPr>
              <a:t>धन्यवाद</a:t>
            </a:r>
            <a:endParaRPr lang="en-US" altLang="en-US" sz="4000">
              <a:solidFill>
                <a:srgbClr val="C00000"/>
              </a:solidFill>
              <a:latin typeface="Open Sans" panose="020B0606030504020204" pitchFamily="34" charset="0"/>
            </a:endParaRPr>
          </a:p>
        </p:txBody>
      </p:sp>
      <p:sp>
        <p:nvSpPr>
          <p:cNvPr id="31748" name="Ensure your safety and the safety of your crew, the patient, and bystanders…">
            <a:extLst>
              <a:ext uri="{FF2B5EF4-FFF2-40B4-BE49-F238E27FC236}">
                <a16:creationId xmlns:a16="http://schemas.microsoft.com/office/drawing/2014/main" id="{223CE10A-474D-E2C5-E4B0-099743D755AF}"/>
              </a:ext>
            </a:extLst>
          </p:cNvPr>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Clr>
                <a:srgbClr val="000000"/>
              </a:buClr>
              <a:buSzPts val="3200"/>
              <a:buFont typeface="Noto Sans Symbols"/>
              <a:buChar char="▪"/>
            </a:pPr>
            <a:endParaRPr lang="en-US" altLang="en-US" sz="2400">
              <a:solidFill>
                <a:srgbClr val="000000"/>
              </a:solidFill>
              <a:latin typeface="Open Sans" panose="020B0606030504020204" pitchFamily="34" charset="0"/>
              <a:cs typeface="Times New Roman" panose="02020603050405020304" pitchFamily="18" charset="0"/>
            </a:endParaRPr>
          </a:p>
        </p:txBody>
      </p:sp>
      <p:pic>
        <p:nvPicPr>
          <p:cNvPr id="31749" name="Picture 1">
            <a:extLst>
              <a:ext uri="{FF2B5EF4-FFF2-40B4-BE49-F238E27FC236}">
                <a16:creationId xmlns:a16="http://schemas.microsoft.com/office/drawing/2014/main" id="{F17DEC04-92F6-2E6D-B543-3B0473DE8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a:extLst>
              <a:ext uri="{FF2B5EF4-FFF2-40B4-BE49-F238E27FC236}">
                <a16:creationId xmlns:a16="http://schemas.microsoft.com/office/drawing/2014/main" id="{0104E293-E7F5-BC0E-1415-D34E7A0BA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a:extLst>
              <a:ext uri="{FF2B5EF4-FFF2-40B4-BE49-F238E27FC236}">
                <a16:creationId xmlns:a16="http://schemas.microsoft.com/office/drawing/2014/main" id="{D767A850-6E47-B711-B573-F577B2DB5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12713"/>
            <a:ext cx="6411913"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0FF186F-1572-8FC3-8D47-71165D05261A}"/>
              </a:ext>
            </a:extLst>
          </p:cNvPr>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0DDC874-F8C0-4F59-164E-B07E3DE25D34}"/>
              </a:ext>
            </a:extLst>
          </p:cNvPr>
          <p:cNvSpPr>
            <a:spLocks noGrp="1"/>
          </p:cNvSpPr>
          <p:nvPr>
            <p:ph type="title"/>
          </p:nvPr>
        </p:nvSpPr>
        <p:spPr>
          <a:xfrm>
            <a:off x="838200" y="2684463"/>
            <a:ext cx="3200400" cy="1354137"/>
          </a:xfrm>
        </p:spPr>
        <p:txBody>
          <a:bodyPr/>
          <a:lstStyle/>
          <a:p>
            <a:r>
              <a:rPr lang="hi-IN" altLang="en-US" sz="6600" b="1">
                <a:solidFill>
                  <a:srgbClr val="C00000"/>
                </a:solidFill>
                <a:latin typeface="Open Sans" panose="020B0606030504020204" pitchFamily="34" charset="0"/>
                <a:cs typeface="Times New Roman" panose="02020603050405020304" pitchFamily="18" charset="0"/>
              </a:rPr>
              <a:t>विकिरण</a:t>
            </a:r>
            <a:br>
              <a:rPr lang="hi-IN" altLang="en-US" sz="6600" b="1">
                <a:solidFill>
                  <a:srgbClr val="C00000"/>
                </a:solidFill>
                <a:latin typeface="Open Sans" panose="020B0606030504020204" pitchFamily="34" charset="0"/>
                <a:cs typeface="Times New Roman" panose="02020603050405020304" pitchFamily="18" charset="0"/>
              </a:rPr>
            </a:br>
            <a:r>
              <a:rPr lang="hi-IN" altLang="en-US" sz="6600" b="1">
                <a:solidFill>
                  <a:srgbClr val="C00000"/>
                </a:solidFill>
                <a:latin typeface="Open Sans" panose="020B0606030504020204" pitchFamily="34" charset="0"/>
                <a:cs typeface="Times New Roman" panose="02020603050405020304" pitchFamily="18" charset="0"/>
              </a:rPr>
              <a:t>प्रकार</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8195" name="object 4">
            <a:extLst>
              <a:ext uri="{FF2B5EF4-FFF2-40B4-BE49-F238E27FC236}">
                <a16:creationId xmlns:a16="http://schemas.microsoft.com/office/drawing/2014/main" id="{B6863D2F-A627-5738-7F04-56C4B9B58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a:extLst>
              <a:ext uri="{FF2B5EF4-FFF2-40B4-BE49-F238E27FC236}">
                <a16:creationId xmlns:a16="http://schemas.microsoft.com/office/drawing/2014/main" id="{02501738-4128-7C7A-EA32-1830ED286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a:extLst>
              <a:ext uri="{FF2B5EF4-FFF2-40B4-BE49-F238E27FC236}">
                <a16:creationId xmlns:a16="http://schemas.microsoft.com/office/drawing/2014/main" id="{FF12E7BB-3DA3-5246-E1BF-CD88E2D517F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343400" y="1219200"/>
            <a:ext cx="7210425" cy="49530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DB383BA-7995-2E93-5BDD-B683D0099396}"/>
              </a:ext>
            </a:extLst>
          </p:cNvPr>
          <p:cNvSpPr>
            <a:spLocks noGrp="1"/>
          </p:cNvSpPr>
          <p:nvPr>
            <p:ph type="title"/>
          </p:nvPr>
        </p:nvSpPr>
        <p:spPr>
          <a:xfrm>
            <a:off x="457200" y="2514600"/>
            <a:ext cx="3810000" cy="1905000"/>
          </a:xfrm>
        </p:spPr>
        <p:txBody>
          <a:bodyPr/>
          <a:lstStyle/>
          <a:p>
            <a:br>
              <a:rPr lang="hi-IN" altLang="en-US" sz="4000" b="1">
                <a:solidFill>
                  <a:srgbClr val="C00000"/>
                </a:solidFill>
                <a:latin typeface="Open Sans" panose="020B0606030504020204" pitchFamily="34" charset="0"/>
                <a:cs typeface="Times New Roman" panose="02020603050405020304" pitchFamily="18" charset="0"/>
              </a:rPr>
            </a:br>
            <a:r>
              <a:rPr lang="hi-IN" altLang="en-US" sz="4000" b="1">
                <a:solidFill>
                  <a:srgbClr val="C00000"/>
                </a:solidFill>
                <a:latin typeface="Open Sans" panose="020B0606030504020204" pitchFamily="34" charset="0"/>
                <a:cs typeface="Times New Roman" panose="02020603050405020304" pitchFamily="18" charset="0"/>
              </a:rPr>
              <a:t>विकिरण</a:t>
            </a:r>
            <a:r>
              <a:rPr lang="en-IN" altLang="en-US" sz="4000" b="1">
                <a:solidFill>
                  <a:srgbClr val="C00000"/>
                </a:solidFill>
                <a:latin typeface="Open Sans" panose="020B0606030504020204" pitchFamily="34" charset="0"/>
                <a:cs typeface="Times New Roman" panose="02020603050405020304" pitchFamily="18" charset="0"/>
              </a:rPr>
              <a:t> </a:t>
            </a:r>
            <a:r>
              <a:rPr lang="hi-IN" altLang="en-US" sz="4000" b="1">
                <a:solidFill>
                  <a:srgbClr val="C00000"/>
                </a:solidFill>
                <a:latin typeface="Open Sans" panose="020B0606030504020204" pitchFamily="34" charset="0"/>
                <a:cs typeface="Times New Roman" panose="02020603050405020304" pitchFamily="18" charset="0"/>
              </a:rPr>
              <a:t>की भेदन क्षमता </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9219" name="object 4">
            <a:extLst>
              <a:ext uri="{FF2B5EF4-FFF2-40B4-BE49-F238E27FC236}">
                <a16:creationId xmlns:a16="http://schemas.microsoft.com/office/drawing/2014/main" id="{0C29E6BA-1AE0-7323-4DB3-9FC502E9F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a:extLst>
              <a:ext uri="{FF2B5EF4-FFF2-40B4-BE49-F238E27FC236}">
                <a16:creationId xmlns:a16="http://schemas.microsoft.com/office/drawing/2014/main" id="{11360290-ACE8-646F-2D45-9EA10911C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a:extLst>
              <a:ext uri="{FF2B5EF4-FFF2-40B4-BE49-F238E27FC236}">
                <a16:creationId xmlns:a16="http://schemas.microsoft.com/office/drawing/2014/main" id="{00F8FA3F-7E82-AEA3-44A3-BB7D6187AF3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67200" y="1219200"/>
            <a:ext cx="7286625" cy="47244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BE461B6-3402-1D66-36AB-3E32FE27C651}"/>
              </a:ext>
            </a:extLst>
          </p:cNvPr>
          <p:cNvSpPr>
            <a:spLocks noGrp="1"/>
          </p:cNvSpPr>
          <p:nvPr>
            <p:ph type="title"/>
          </p:nvPr>
        </p:nvSpPr>
        <p:spPr>
          <a:xfrm>
            <a:off x="457200" y="2514600"/>
            <a:ext cx="3581400" cy="1905000"/>
          </a:xfrm>
        </p:spPr>
        <p:txBody>
          <a:bodyPr/>
          <a:lstStyle/>
          <a:p>
            <a:r>
              <a:rPr lang="hi-IN" altLang="en-US" sz="4000" b="1">
                <a:solidFill>
                  <a:srgbClr val="C00000"/>
                </a:solidFill>
                <a:latin typeface="Open Sans" panose="020B0606030504020204" pitchFamily="34" charset="0"/>
                <a:cs typeface="Times New Roman" panose="02020603050405020304" pitchFamily="18" charset="0"/>
              </a:rPr>
              <a:t>रेडियोधर्मी</a:t>
            </a:r>
            <a:br>
              <a:rPr lang="hi-IN" altLang="en-US" sz="4000" b="1">
                <a:solidFill>
                  <a:srgbClr val="C00000"/>
                </a:solidFill>
                <a:latin typeface="Open Sans" panose="020B0606030504020204" pitchFamily="34" charset="0"/>
                <a:cs typeface="Times New Roman" panose="02020603050405020304" pitchFamily="18" charset="0"/>
              </a:rPr>
            </a:br>
            <a:r>
              <a:rPr lang="hi-IN" altLang="en-US" sz="4000" b="1">
                <a:solidFill>
                  <a:srgbClr val="C00000"/>
                </a:solidFill>
                <a:latin typeface="Open Sans" panose="020B0606030504020204" pitchFamily="34" charset="0"/>
                <a:cs typeface="Times New Roman" panose="02020603050405020304" pitchFamily="18" charset="0"/>
              </a:rPr>
              <a:t>स्त्रोत </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0243" name="object 4">
            <a:extLst>
              <a:ext uri="{FF2B5EF4-FFF2-40B4-BE49-F238E27FC236}">
                <a16:creationId xmlns:a16="http://schemas.microsoft.com/office/drawing/2014/main" id="{EE769BCA-2D10-EFEC-5318-5C658345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a:extLst>
              <a:ext uri="{FF2B5EF4-FFF2-40B4-BE49-F238E27FC236}">
                <a16:creationId xmlns:a16="http://schemas.microsoft.com/office/drawing/2014/main" id="{041304E2-907F-15AB-F094-8F9B4A05F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a:extLst>
              <a:ext uri="{FF2B5EF4-FFF2-40B4-BE49-F238E27FC236}">
                <a16:creationId xmlns:a16="http://schemas.microsoft.com/office/drawing/2014/main" id="{66E374E2-E839-638B-55D3-3FAC6B1C23FA}"/>
              </a:ext>
            </a:extLst>
          </p:cNvPr>
          <p:cNvSpPr>
            <a:spLocks noChangeArrowheads="1"/>
          </p:cNvSpPr>
          <p:nvPr/>
        </p:nvSpPr>
        <p:spPr bwMode="auto">
          <a:xfrm>
            <a:off x="3492500" y="457200"/>
            <a:ext cx="7239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 typeface="Wingdings" panose="05000000000000000000" pitchFamily="2" charset="2"/>
              <a:buChar char="Ø"/>
            </a:pPr>
            <a:r>
              <a:rPr lang="hi-IN" altLang="en-US" sz="2800">
                <a:latin typeface="Open Sans" panose="020B0606030504020204" pitchFamily="34" charset="0"/>
              </a:rPr>
              <a:t>एक रेडियोधर्मी स्रोत एक सामग्री है जिसका उपयोग इसके विकिरण उत्सर्जक गुणों के लिए किया जाता है। स्रोतों का निर्माण सीलबंद या बिना सील के रूप में किया जाता है। 
उन्हें ताकत के आधार पर वर्गीकृत किया गया है।
रेडियोधर्मी स्रोतों का उपयोग उद्योगों, प्रयोगशालाओं और चिकित्सा क्षेत्र में किया जाता है।  
रेडियोधर्मी पदार्थों से निकलने वाले विकिरण के उच्च संपर्क से मनुष्य और पर्यावरण पर हानिकारक प्रभाव पड़ सकता है।</a:t>
            </a:r>
            <a:endParaRPr lang="en-US" altLang="en-US" sz="2800">
              <a:latin typeface="Open Sans" panose="020B060603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D901587-BD8A-6AB9-5EBD-7F6D30D47C47}"/>
              </a:ext>
            </a:extLst>
          </p:cNvPr>
          <p:cNvSpPr>
            <a:spLocks noGrp="1"/>
          </p:cNvSpPr>
          <p:nvPr>
            <p:ph type="title"/>
          </p:nvPr>
        </p:nvSpPr>
        <p:spPr>
          <a:xfrm>
            <a:off x="457200" y="2514600"/>
            <a:ext cx="3581400" cy="1905000"/>
          </a:xfrm>
        </p:spPr>
        <p:txBody>
          <a:bodyPr/>
          <a:lstStyle/>
          <a:p>
            <a:r>
              <a:rPr lang="hi-IN" altLang="en-US" sz="4000" b="1">
                <a:solidFill>
                  <a:srgbClr val="C00000"/>
                </a:solidFill>
                <a:latin typeface="Open Sans" panose="020B0606030504020204" pitchFamily="34" charset="0"/>
                <a:cs typeface="Times New Roman" panose="02020603050405020304" pitchFamily="18" charset="0"/>
              </a:rPr>
              <a:t>रेडियोधर्मी</a:t>
            </a:r>
            <a:br>
              <a:rPr lang="hi-IN" altLang="en-US" sz="4000" b="1">
                <a:solidFill>
                  <a:srgbClr val="C00000"/>
                </a:solidFill>
                <a:latin typeface="Open Sans" panose="020B0606030504020204" pitchFamily="34" charset="0"/>
                <a:cs typeface="Times New Roman" panose="02020603050405020304" pitchFamily="18" charset="0"/>
              </a:rPr>
            </a:br>
            <a:r>
              <a:rPr lang="hi-IN" altLang="en-US" sz="4000" b="1">
                <a:solidFill>
                  <a:srgbClr val="C00000"/>
                </a:solidFill>
                <a:latin typeface="Open Sans" panose="020B0606030504020204" pitchFamily="34" charset="0"/>
                <a:cs typeface="Times New Roman" panose="02020603050405020304" pitchFamily="18" charset="0"/>
              </a:rPr>
              <a:t>स्त्रोत </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1267" name="object 4">
            <a:extLst>
              <a:ext uri="{FF2B5EF4-FFF2-40B4-BE49-F238E27FC236}">
                <a16:creationId xmlns:a16="http://schemas.microsoft.com/office/drawing/2014/main" id="{FF6E0A9A-9CBC-C4EC-19EF-CE382733A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a:extLst>
              <a:ext uri="{FF2B5EF4-FFF2-40B4-BE49-F238E27FC236}">
                <a16:creationId xmlns:a16="http://schemas.microsoft.com/office/drawing/2014/main" id="{02D4F662-FAF6-66BE-B4DC-71D237F4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029972F7-2A82-892E-849A-766E5C5D54A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6300" t="7082" r="8377" b="12422"/>
          <a:stretch>
            <a:fillRect/>
          </a:stretch>
        </p:blipFill>
        <p:spPr>
          <a:xfrm>
            <a:off x="4691063" y="1295400"/>
            <a:ext cx="3005137" cy="2411413"/>
          </a:xfrm>
          <a:noFill/>
        </p:spPr>
      </p:pic>
      <p:pic>
        <p:nvPicPr>
          <p:cNvPr id="11270" name="Picture 3">
            <a:extLst>
              <a:ext uri="{FF2B5EF4-FFF2-40B4-BE49-F238E27FC236}">
                <a16:creationId xmlns:a16="http://schemas.microsoft.com/office/drawing/2014/main" id="{A3106F1B-8C43-FE8B-6F04-58C66B3D37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6700" y="1219200"/>
            <a:ext cx="3543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
            <a:extLst>
              <a:ext uri="{FF2B5EF4-FFF2-40B4-BE49-F238E27FC236}">
                <a16:creationId xmlns:a16="http://schemas.microsoft.com/office/drawing/2014/main" id="{7BD9960A-FC6C-77D9-CC38-4E5DA21C3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6937" b="15561"/>
          <a:stretch>
            <a:fillRect/>
          </a:stretch>
        </p:blipFill>
        <p:spPr bwMode="auto">
          <a:xfrm>
            <a:off x="5486400" y="3886200"/>
            <a:ext cx="4953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FB2D768-BAB6-58AA-593F-9B622F4C139D}"/>
              </a:ext>
            </a:extLst>
          </p:cNvPr>
          <p:cNvSpPr>
            <a:spLocks noGrp="1"/>
          </p:cNvSpPr>
          <p:nvPr>
            <p:ph type="title"/>
          </p:nvPr>
        </p:nvSpPr>
        <p:spPr>
          <a:xfrm>
            <a:off x="685800" y="2514600"/>
            <a:ext cx="3048000" cy="1905000"/>
          </a:xfrm>
        </p:spPr>
        <p:txBody>
          <a:bodyPr/>
          <a:lstStyle/>
          <a:p>
            <a:r>
              <a:rPr lang="hi-IN" altLang="en-US" sz="4000" b="1">
                <a:solidFill>
                  <a:srgbClr val="C00000"/>
                </a:solidFill>
                <a:latin typeface="Open Sans" panose="020B0606030504020204" pitchFamily="34" charset="0"/>
              </a:rPr>
              <a:t>विकिरण किसके लिए प्रयोग किया जाता है?</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2291" name="object 4">
            <a:extLst>
              <a:ext uri="{FF2B5EF4-FFF2-40B4-BE49-F238E27FC236}">
                <a16:creationId xmlns:a16="http://schemas.microsoft.com/office/drawing/2014/main" id="{56E6D5D0-BED1-17DD-33CB-35CDDA609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a:extLst>
              <a:ext uri="{FF2B5EF4-FFF2-40B4-BE49-F238E27FC236}">
                <a16:creationId xmlns:a16="http://schemas.microsoft.com/office/drawing/2014/main" id="{0FDBDFED-090E-396B-78C7-8B4783C3D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015C4465-DD8A-B836-2770-4A1B295F44ED}"/>
              </a:ext>
            </a:extLst>
          </p:cNvPr>
          <p:cNvSpPr>
            <a:spLocks noChangeArrowheads="1"/>
          </p:cNvSpPr>
          <p:nvPr/>
        </p:nvSpPr>
        <p:spPr bwMode="auto">
          <a:xfrm>
            <a:off x="4267200" y="1066800"/>
            <a:ext cx="7239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Char char="•"/>
            </a:pPr>
            <a:r>
              <a:rPr lang="hi-IN" altLang="en-US" sz="2600">
                <a:latin typeface="Open Sans" panose="020B0606030504020204" pitchFamily="34" charset="0"/>
                <a:cs typeface="Times New Roman" panose="02020603050405020304" pitchFamily="18" charset="0"/>
              </a:rPr>
              <a:t>विकिरण का उपयोग वैज्ञानिक उद्देश्यों के लिए किया जाता है,
 चिकित्सा कारण
 कुछ प्रकार की पनडुब्बियों को शक्ति प्रदान करें।
 हम विकिरण के संपर्क में भी आ सकते हैं जैसे कि स्रोतों के माध्यम से	
एक्स-रे,
परमाणु ऊर्जा संयंत्र,</a:t>
            </a:r>
            <a:endParaRPr lang="en-US" altLang="en-US" sz="2600">
              <a:latin typeface="Open Sans" panose="020B060603050402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209C5A0-E6A9-235E-64A9-9BC1BFDA9036}"/>
              </a:ext>
            </a:extLst>
          </p:cNvPr>
          <p:cNvSpPr>
            <a:spLocks noGrp="1"/>
          </p:cNvSpPr>
          <p:nvPr>
            <p:ph type="title"/>
          </p:nvPr>
        </p:nvSpPr>
        <p:spPr>
          <a:xfrm>
            <a:off x="914400" y="2209800"/>
            <a:ext cx="2667000" cy="1905000"/>
          </a:xfrm>
        </p:spPr>
        <p:txBody>
          <a:bodyPr/>
          <a:lstStyle/>
          <a:p>
            <a:r>
              <a:rPr lang="hi-IN" altLang="en-US" sz="4000" b="1">
                <a:solidFill>
                  <a:srgbClr val="C00000"/>
                </a:solidFill>
                <a:latin typeface="Open Sans" panose="020B0606030504020204" pitchFamily="34" charset="0"/>
                <a:cs typeface="Arial" panose="020B0604020202020204" pitchFamily="34" charset="0"/>
              </a:rPr>
              <a:t>सामान्य </a:t>
            </a:r>
            <a:br>
              <a:rPr lang="en-US"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अल्‍फ़ा</a:t>
            </a:r>
            <a:br>
              <a:rPr lang="en-US"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स्रोत</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3315" name="object 4">
            <a:extLst>
              <a:ext uri="{FF2B5EF4-FFF2-40B4-BE49-F238E27FC236}">
                <a16:creationId xmlns:a16="http://schemas.microsoft.com/office/drawing/2014/main" id="{AB8AA92D-CD44-4C16-0A67-7610EE1E3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a:extLst>
              <a:ext uri="{FF2B5EF4-FFF2-40B4-BE49-F238E27FC236}">
                <a16:creationId xmlns:a16="http://schemas.microsoft.com/office/drawing/2014/main" id="{6F25846B-6197-FAA1-34BB-2BC9DFB9C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a:extLst>
              <a:ext uri="{FF2B5EF4-FFF2-40B4-BE49-F238E27FC236}">
                <a16:creationId xmlns:a16="http://schemas.microsoft.com/office/drawing/2014/main" id="{39F29C21-95E3-11E0-1F45-9AF9A6C5E7A4}"/>
              </a:ext>
            </a:extLst>
          </p:cNvPr>
          <p:cNvSpPr>
            <a:spLocks noChangeArrowheads="1"/>
          </p:cNvSpPr>
          <p:nvPr/>
        </p:nvSpPr>
        <p:spPr bwMode="auto">
          <a:xfrm>
            <a:off x="4343400" y="1516063"/>
            <a:ext cx="7239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Calibri" panose="020F0502020204030204" pitchFamily="34" charset="0"/>
              <a:buAutoNum type="arabicPeriod"/>
            </a:pPr>
            <a:r>
              <a:rPr lang="hi-IN" altLang="hi-IN" sz="2800">
                <a:latin typeface="Open Sans" panose="020B0606030504020204" pitchFamily="34" charset="0"/>
              </a:rPr>
              <a:t>अमेरिसियम -241</a:t>
            </a:r>
            <a:r>
              <a:rPr lang="en-US" altLang="hi-IN" sz="2800">
                <a:latin typeface="Open Sans" panose="020B0606030504020204" pitchFamily="34" charset="0"/>
              </a:rPr>
              <a:t>: </a:t>
            </a:r>
            <a:r>
              <a:rPr lang="hi-IN" altLang="hi-IN" sz="2800">
                <a:latin typeface="Open Sans" panose="020B0606030504020204" pitchFamily="34" charset="0"/>
              </a:rPr>
              <a:t>आधा जीवन : 432.2 वर्ष
 स्मोक डिटेक्टर, नमी घनत्व गेज
थोरियम - 232 : आधा जीवन : 14.05 अरब वर्ष
 लालटेन मेंटल में उपयोग किया जाता है, टंगस्टन फिलामेंट्स को कोट करने के लिए उपयोग किया जाता है 		
 वेल्डिंग छड़</a:t>
            </a:r>
            <a:endParaRPr lang="en-US" altLang="hi-IN" sz="2800">
              <a:latin typeface="Open Sans" panose="020B0606030504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925F608-43E3-74E3-2EED-3D1BD1535846}"/>
              </a:ext>
            </a:extLst>
          </p:cNvPr>
          <p:cNvSpPr>
            <a:spLocks noGrp="1"/>
          </p:cNvSpPr>
          <p:nvPr>
            <p:ph type="title"/>
          </p:nvPr>
        </p:nvSpPr>
        <p:spPr>
          <a:xfrm>
            <a:off x="-76200" y="2476500"/>
            <a:ext cx="2667000" cy="1905000"/>
          </a:xfrm>
        </p:spPr>
        <p:txBody>
          <a:bodyPr/>
          <a:lstStyle/>
          <a:p>
            <a:r>
              <a:rPr lang="hi-IN" altLang="en-US" sz="4000" b="1">
                <a:solidFill>
                  <a:srgbClr val="C00000"/>
                </a:solidFill>
                <a:latin typeface="Open Sans" panose="020B0606030504020204" pitchFamily="34" charset="0"/>
                <a:cs typeface="Arial" panose="020B0604020202020204" pitchFamily="34" charset="0"/>
              </a:rPr>
              <a:t>सामान्य </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बीटा</a:t>
            </a:r>
            <a:br>
              <a:rPr lang="hi-IN" altLang="en-US" sz="4000" b="1">
                <a:solidFill>
                  <a:srgbClr val="C00000"/>
                </a:solidFill>
                <a:latin typeface="Open Sans" panose="020B0606030504020204" pitchFamily="34" charset="0"/>
                <a:cs typeface="Arial" panose="020B0604020202020204" pitchFamily="34" charset="0"/>
              </a:rPr>
            </a:br>
            <a:r>
              <a:rPr lang="hi-IN" altLang="en-US" sz="4000" b="1">
                <a:solidFill>
                  <a:srgbClr val="C00000"/>
                </a:solidFill>
                <a:latin typeface="Open Sans" panose="020B0606030504020204" pitchFamily="34" charset="0"/>
                <a:cs typeface="Arial" panose="020B0604020202020204" pitchFamily="34" charset="0"/>
              </a:rPr>
              <a:t>स्रोत</a:t>
            </a:r>
            <a:endParaRPr lang="en-US" altLang="en-US" sz="4000" b="1">
              <a:solidFill>
                <a:srgbClr val="C00000"/>
              </a:solidFill>
              <a:latin typeface="Open Sans" panose="020B0606030504020204" pitchFamily="34" charset="0"/>
              <a:cs typeface="Arial" panose="020B0604020202020204" pitchFamily="34" charset="0"/>
            </a:endParaRPr>
          </a:p>
        </p:txBody>
      </p:sp>
      <p:pic>
        <p:nvPicPr>
          <p:cNvPr id="14339" name="object 4">
            <a:extLst>
              <a:ext uri="{FF2B5EF4-FFF2-40B4-BE49-F238E27FC236}">
                <a16:creationId xmlns:a16="http://schemas.microsoft.com/office/drawing/2014/main" id="{50EC421D-B49E-C79C-63CA-85B14B14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a:extLst>
              <a:ext uri="{FF2B5EF4-FFF2-40B4-BE49-F238E27FC236}">
                <a16:creationId xmlns:a16="http://schemas.microsoft.com/office/drawing/2014/main" id="{F64EDD0C-EDEA-03CC-B268-CF47F8139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4">
            <a:extLst>
              <a:ext uri="{FF2B5EF4-FFF2-40B4-BE49-F238E27FC236}">
                <a16:creationId xmlns:a16="http://schemas.microsoft.com/office/drawing/2014/main" id="{2AEDBD81-F226-36AB-EC1A-5F830AC6BEE1}"/>
              </a:ext>
            </a:extLst>
          </p:cNvPr>
          <p:cNvSpPr>
            <a:spLocks noChangeArrowheads="1"/>
          </p:cNvSpPr>
          <p:nvPr/>
        </p:nvSpPr>
        <p:spPr bwMode="auto">
          <a:xfrm>
            <a:off x="2438400" y="401638"/>
            <a:ext cx="8382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 typeface="Wingdings" panose="05000000000000000000" pitchFamily="2" charset="2"/>
              <a:buChar char="q"/>
            </a:pPr>
            <a:r>
              <a:rPr lang="hi-IN" altLang="hi-IN" sz="2000">
                <a:latin typeface="Open Sans" panose="020B0606030504020204" pitchFamily="34" charset="0"/>
              </a:rPr>
              <a:t>ट्रिटियम: आधा जीवन: 12. 32 वर्ष
- निकास संकेत, घड़ियां, चमकदार पेंट और डायल, गेज, पशु चयापचय अध्ययन 
आयोडीन-131 : आधा जीवन : 8.0197 दिन
- थायराइड विकारों, थायराइड कैंसर के इलाज के लिए उपयोग किया जाता है
कार्बन -14 : आधा जीवन : 5730 वर्ष
- अल्सर पैदा करने वाले बैक्टीरिया का पता लगाने के लिए सांस परीक्षण में उपयोग किया जाता है
- बहुत पतली सामग्री को मापने के लिए अपनी कमजोर मर्मज्ञ शक्ति का उपयोग करना</a:t>
            </a:r>
            <a:endParaRPr lang="en-US" altLang="hi-IN" sz="2000">
              <a:latin typeface="Open Sans" panose="020B06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TotalTime>
  <Words>1157</Words>
  <Application>Microsoft Office PowerPoint</Application>
  <PresentationFormat>Widescreen</PresentationFormat>
  <Paragraphs>75</Paragraphs>
  <Slides>26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Verdana</vt:lpstr>
      <vt:lpstr>Arial</vt:lpstr>
      <vt:lpstr>Calibri</vt:lpstr>
      <vt:lpstr>Open Sans SemiBold</vt:lpstr>
      <vt:lpstr>Open Sans</vt:lpstr>
      <vt:lpstr>Times New Roman</vt:lpstr>
      <vt:lpstr>Mangal</vt:lpstr>
      <vt:lpstr>Sans Serif Collection</vt:lpstr>
      <vt:lpstr>Wingdings</vt:lpstr>
      <vt:lpstr>Webdings</vt:lpstr>
      <vt:lpstr>Tw Cen MT</vt:lpstr>
      <vt:lpstr>Noto Sans Symbols</vt:lpstr>
      <vt:lpstr>Calibri Light</vt:lpstr>
      <vt:lpstr>Office Theme</vt:lpstr>
      <vt:lpstr>PowerPoint Presentation</vt:lpstr>
      <vt:lpstr>PowerPoint Presentation</vt:lpstr>
      <vt:lpstr>विकिरण प्रकार</vt:lpstr>
      <vt:lpstr> विकिरण की भेदन क्षमता </vt:lpstr>
      <vt:lpstr>रेडियोधर्मी स्त्रोत </vt:lpstr>
      <vt:lpstr>रेडियोधर्मी स्त्रोत </vt:lpstr>
      <vt:lpstr>विकिरण किसके लिए प्रयोग किया जाता है?</vt:lpstr>
      <vt:lpstr>सामान्य  अल्‍फ़ा स्रोत</vt:lpstr>
      <vt:lpstr>सामान्य  बीटा स्रोत</vt:lpstr>
      <vt:lpstr>सामान्य  गामा स्रोत</vt:lpstr>
      <vt:lpstr>सामान्य  गामा स्रोत</vt:lpstr>
      <vt:lpstr> विकिरण के नैसर्गिक स्रोत</vt:lpstr>
      <vt:lpstr>कॉस्मिक विकिरण</vt:lpstr>
      <vt:lpstr>स्थलीय विकिरण</vt:lpstr>
      <vt:lpstr>स्थलीय विकिरण</vt:lpstr>
      <vt:lpstr>पृष्ठभूमि विकिरण</vt:lpstr>
      <vt:lpstr>औसत विकिरण डोज स्तर</vt:lpstr>
      <vt:lpstr>हम कहाँ रहते हैं?</vt:lpstr>
      <vt:lpstr>हम क्या सोचते हैं?</vt:lpstr>
      <vt:lpstr>मानव निर्मित विकिरण स्त्रोत </vt:lpstr>
      <vt:lpstr>मानव निर्मित विकिरण स्त्रोत </vt:lpstr>
      <vt:lpstr>रेडियोधर्मी स्रोतों का उपयोग</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NDRF NDRF</dc:creator>
  <cp:lastModifiedBy>NDRF NDRF</cp:lastModifiedBy>
  <cp:revision>189</cp:revision>
  <cp:lastPrinted>1601-01-01T00:00:00Z</cp:lastPrinted>
  <dcterms:created xsi:type="dcterms:W3CDTF">1601-01-01T00:00:00Z</dcterms:created>
  <dcterms:modified xsi:type="dcterms:W3CDTF">2026-01-12T07:24:57Z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