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82" r:id="rId2"/>
    <p:sldId id="257" r:id="rId3"/>
    <p:sldId id="275" r:id="rId4"/>
    <p:sldId id="367" r:id="rId5"/>
    <p:sldId id="368" r:id="rId6"/>
    <p:sldId id="369" r:id="rId7"/>
    <p:sldId id="370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84" r:id="rId16"/>
    <p:sldId id="385" r:id="rId17"/>
    <p:sldId id="386" r:id="rId18"/>
    <p:sldId id="387" r:id="rId19"/>
    <p:sldId id="393" r:id="rId20"/>
    <p:sldId id="394" r:id="rId21"/>
    <p:sldId id="379" r:id="rId22"/>
    <p:sldId id="380" r:id="rId23"/>
    <p:sldId id="388" r:id="rId24"/>
    <p:sldId id="389" r:id="rId25"/>
    <p:sldId id="390" r:id="rId26"/>
    <p:sldId id="338" r:id="rId27"/>
    <p:sldId id="381" r:id="rId28"/>
    <p:sldId id="392" r:id="rId29"/>
    <p:sldId id="391" r:id="rId30"/>
    <p:sldId id="395" r:id="rId31"/>
    <p:sldId id="396" r:id="rId32"/>
    <p:sldId id="397" r:id="rId33"/>
    <p:sldId id="383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86894" autoAdjust="0"/>
  </p:normalViewPr>
  <p:slideViewPr>
    <p:cSldViewPr snapToGrid="0">
      <p:cViewPr varScale="1">
        <p:scale>
          <a:sx n="30" d="100"/>
          <a:sy n="30" d="100"/>
        </p:scale>
        <p:origin x="1110" y="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3707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CAPF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14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F27801-618A-FC75-6F7A-FEC92A17F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69100" y="12835531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2010250" y="12813338"/>
            <a:ext cx="480298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>
              <a:defRPr b="0"/>
            </a:pPr>
            <a:r>
              <a:rPr b="1" dirty="0"/>
              <a:t> 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 algn="l" rtl="0"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9"/>
            <a:ext cx="13772463" cy="2977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E46C0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200259" y="4302580"/>
            <a:ext cx="9740888" cy="2096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ctr" defTabSz="2438400" rtl="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 err="1"/>
              <a:t>पाठ</a:t>
            </a:r>
            <a:r>
              <a:rPr lang="en-IN"/>
              <a:t> -14</a:t>
            </a:r>
            <a:endParaRPr lang="en-IN" dirty="0"/>
          </a:p>
          <a:p>
            <a:pPr algn="ctr" defTabSz="2438400" rtl="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sz="8800" b="1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विषाक्तता</a:t>
            </a:r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pPr algn="l" rtl="0"/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8" y="316256"/>
            <a:ext cx="15447412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</a:t>
            </a:r>
            <a:r>
              <a:rPr kumimoji="0" lang="hi-IN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प्राथमिक चिकित्सा उपचारक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8" name="PEER | CSSR | INDIA">
            <a:extLst>
              <a:ext uri="{FF2B5EF4-FFF2-40B4-BE49-F238E27FC236}">
                <a16:creationId xmlns:a16="http://schemas.microsoft.com/office/drawing/2014/main" id="{FEF0CCE6-B2AE-9EAB-6B3B-5FA5D2198DCB}"/>
              </a:ext>
            </a:extLst>
          </p:cNvPr>
          <p:cNvSpPr txBox="1"/>
          <p:nvPr/>
        </p:nvSpPr>
        <p:spPr>
          <a:xfrm>
            <a:off x="602390" y="12495251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endParaRPr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4880A2-A3EA-53AF-C0CD-BB4BF3790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0486" y="3431176"/>
            <a:ext cx="8810455" cy="8810455"/>
          </a:xfrm>
          <a:prstGeom prst="rect">
            <a:avLst/>
          </a:prstGeom>
        </p:spPr>
      </p:pic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51128" y="12784583"/>
            <a:ext cx="3686352" cy="67726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91605" y="11542759"/>
            <a:ext cx="9638620" cy="185073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Vetted  BY :- 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INSP - SUSANT KUMAR SETHI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 5</a:t>
            </a:r>
            <a:r>
              <a:rPr lang="en-US" b="1" baseline="30000" dirty="0">
                <a:solidFill>
                  <a:srgbClr val="002060"/>
                </a:solidFill>
                <a:latin typeface="Book Antiqua" panose="02040602050305030304" pitchFamily="18" charset="0"/>
              </a:rPr>
              <a:t>TH</a:t>
            </a: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 BN NDRF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03698-058C-25E5-92DF-FAA988CC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89D58513-108E-B5FF-BA54-07B808FFA632}"/>
              </a:ext>
            </a:extLst>
          </p:cNvPr>
          <p:cNvSpPr txBox="1"/>
          <p:nvPr/>
        </p:nvSpPr>
        <p:spPr>
          <a:xfrm>
            <a:off x="977783" y="3179331"/>
            <a:ext cx="7449138" cy="215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निगले गए ज़हर</a:t>
            </a:r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74883347-9B43-ED8C-7644-F412E4C4569B}"/>
              </a:ext>
            </a:extLst>
          </p:cNvPr>
          <p:cNvSpPr txBox="1"/>
          <p:nvPr/>
        </p:nvSpPr>
        <p:spPr>
          <a:xfrm>
            <a:off x="977783" y="5867327"/>
            <a:ext cx="8985833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lang="en-IN" dirty="0"/>
              <a:t>विशिष्ट संकेत और लक्षण</a:t>
            </a:r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1CB1F417-90E1-8F3A-793A-17E4DE0F9080}"/>
              </a:ext>
            </a:extLst>
          </p:cNvPr>
          <p:cNvSpPr txBox="1"/>
          <p:nvPr/>
        </p:nvSpPr>
        <p:spPr>
          <a:xfrm>
            <a:off x="10721595" y="6794863"/>
            <a:ext cx="12803811" cy="629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मुंह के आसपास जलन, सूजन या दाग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असामान्य श्वास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स्वेदन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मुंह से अत्यधिक लार आना या झाग आना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78376" y="12942893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608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76A5F-CBA2-04C6-C1E8-9B1C23619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8BAB43C6-E6AC-9AEE-7D4F-B8F4B1238826}"/>
              </a:ext>
            </a:extLst>
          </p:cNvPr>
          <p:cNvSpPr txBox="1"/>
          <p:nvPr/>
        </p:nvSpPr>
        <p:spPr>
          <a:xfrm>
            <a:off x="808480" y="3551233"/>
            <a:ext cx="12414292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साँस के द्वारा अंदर जाने वाले ज़हर</a:t>
            </a:r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AB7DBE12-24F2-0B48-3B3B-195017B765D1}"/>
              </a:ext>
            </a:extLst>
          </p:cNvPr>
          <p:cNvSpPr txBox="1"/>
          <p:nvPr/>
        </p:nvSpPr>
        <p:spPr>
          <a:xfrm>
            <a:off x="1016000" y="5540403"/>
            <a:ext cx="6869869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lang="en-IN" dirty="0"/>
              <a:t>विशिष्ट संकेत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लक्षण</a:t>
            </a:r>
            <a:r>
              <a:rPr lang="hi-IN" dirty="0"/>
              <a:t>ः-</a:t>
            </a:r>
            <a:endParaRPr lang="en-IN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EBF506EA-97AA-688D-73F7-B19878565EFF}"/>
              </a:ext>
            </a:extLst>
          </p:cNvPr>
          <p:cNvSpPr txBox="1"/>
          <p:nvPr/>
        </p:nvSpPr>
        <p:spPr>
          <a:xfrm>
            <a:off x="10721595" y="6794863"/>
            <a:ext cx="12803811" cy="546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साँस द्वारा दुरुपयोग का इतिहास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सीने में दर्द या जकड़न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छाती या गले में जलन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खांसी, घरघराहट या खर्राटे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97694" y="12813337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6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32FE9-B803-2D11-BF72-9132B1F25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7F526285-1125-DE63-9433-60560E4B2E1C}"/>
              </a:ext>
            </a:extLst>
          </p:cNvPr>
          <p:cNvSpPr txBox="1"/>
          <p:nvPr/>
        </p:nvSpPr>
        <p:spPr>
          <a:xfrm>
            <a:off x="977783" y="3179331"/>
            <a:ext cx="7449138" cy="215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अवशोषित विष</a:t>
            </a:r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29E8A4E8-C9FE-688D-4642-B28E2925E57A}"/>
              </a:ext>
            </a:extLst>
          </p:cNvPr>
          <p:cNvSpPr txBox="1"/>
          <p:nvPr/>
        </p:nvSpPr>
        <p:spPr>
          <a:xfrm>
            <a:off x="1077422" y="4868050"/>
            <a:ext cx="6869869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lang="en-IN" dirty="0"/>
              <a:t>विशिष्ट संकेत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लक्षण</a:t>
            </a:r>
            <a:r>
              <a:rPr lang="hi-IN" dirty="0"/>
              <a:t>ः-</a:t>
            </a:r>
            <a:endParaRPr lang="en-IN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F0F3BA3E-79FB-7416-F354-A015600F6271}"/>
              </a:ext>
            </a:extLst>
          </p:cNvPr>
          <p:cNvSpPr txBox="1"/>
          <p:nvPr/>
        </p:nvSpPr>
        <p:spPr>
          <a:xfrm>
            <a:off x="10721595" y="6794863"/>
            <a:ext cx="12803811" cy="463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एक्सपोज़र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hi-IN" dirty="0"/>
              <a:t>मात्रा 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 err="1"/>
              <a:t>त्वचा</a:t>
            </a:r>
            <a:r>
              <a:rPr lang="en-US" dirty="0"/>
              <a:t> पर तरल या अवशेष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खुजली या जलन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दाने या छाले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55647" y="12813338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6304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77DEE-0AA6-B672-B7EA-F9791E341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9BB96AAD-276F-948A-D480-73A51C534193}"/>
              </a:ext>
            </a:extLst>
          </p:cNvPr>
          <p:cNvSpPr txBox="1"/>
          <p:nvPr/>
        </p:nvSpPr>
        <p:spPr>
          <a:xfrm>
            <a:off x="904305" y="4089116"/>
            <a:ext cx="8170095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इंजेक्ट किए गए ज़हर</a:t>
            </a:r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7B5A089D-EFA2-F962-3177-A0F1971D86EA}"/>
              </a:ext>
            </a:extLst>
          </p:cNvPr>
          <p:cNvSpPr txBox="1"/>
          <p:nvPr/>
        </p:nvSpPr>
        <p:spPr>
          <a:xfrm>
            <a:off x="1016000" y="5867327"/>
            <a:ext cx="6869869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lang="en-IN" dirty="0"/>
              <a:t>विशिष्ट संकेत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लक्षण</a:t>
            </a:r>
            <a:r>
              <a:rPr lang="hi-IN" dirty="0"/>
              <a:t>ः-</a:t>
            </a:r>
            <a:endParaRPr lang="en-IN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F599BE5F-F7B0-231C-6C63-CE04CA1D1B0D}"/>
              </a:ext>
            </a:extLst>
          </p:cNvPr>
          <p:cNvSpPr txBox="1"/>
          <p:nvPr/>
        </p:nvSpPr>
        <p:spPr>
          <a:xfrm>
            <a:off x="10721595" y="6794863"/>
            <a:ext cx="12803811" cy="4251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सुई के निशान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इंजेक्शन स्थल पर दर्द, सूजन या लालिमा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काटने या डंक मारने का इतिहास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36329" y="12813338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5284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5753E-08C7-C822-BC74-EC524408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5E9D13D8-E028-84F4-52A0-F3BBCACC29FE}"/>
              </a:ext>
            </a:extLst>
          </p:cNvPr>
          <p:cNvSpPr txBox="1"/>
          <p:nvPr/>
        </p:nvSpPr>
        <p:spPr>
          <a:xfrm>
            <a:off x="1016000" y="3981539"/>
            <a:ext cx="7980314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इंजेक्ट किए गए ज़हर</a:t>
            </a:r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685A940F-5FB1-8FB5-9404-283353832BD3}"/>
              </a:ext>
            </a:extLst>
          </p:cNvPr>
          <p:cNvSpPr txBox="1"/>
          <p:nvPr/>
        </p:nvSpPr>
        <p:spPr>
          <a:xfrm>
            <a:off x="1016000" y="6112005"/>
            <a:ext cx="8985833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lang="en-IN" dirty="0"/>
              <a:t>विशिष्ट संकेत और लक्षण</a:t>
            </a:r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070E678E-68D4-3218-6B3D-7EC10241399B}"/>
              </a:ext>
            </a:extLst>
          </p:cNvPr>
          <p:cNvSpPr txBox="1"/>
          <p:nvPr/>
        </p:nvSpPr>
        <p:spPr>
          <a:xfrm>
            <a:off x="10721595" y="6794863"/>
            <a:ext cx="12803811" cy="3420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काटने के निशान या धंसा हुआ डंक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चोट वाली जगह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सुन्न</a:t>
            </a:r>
            <a:r>
              <a:rPr lang="hi-IN" dirty="0"/>
              <a:t>ा</a:t>
            </a:r>
            <a:r>
              <a:rPr lang="en-US" dirty="0" err="1"/>
              <a:t>पन</a:t>
            </a:r>
            <a:endParaRPr lang="en-US" dirty="0"/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निगले गए ज़हर के समान अन्य लक्षण</a:t>
            </a:r>
          </a:p>
        </p:txBody>
      </p:sp>
      <p:sp>
        <p:nvSpPr>
          <p:cNvPr id="3" name="Cont.">
            <a:extLst>
              <a:ext uri="{FF2B5EF4-FFF2-40B4-BE49-F238E27FC236}">
                <a16:creationId xmlns:a16="http://schemas.microsoft.com/office/drawing/2014/main" id="{A89D244B-E589-ED15-D0B9-7AC9C042760C}"/>
              </a:ext>
            </a:extLst>
          </p:cNvPr>
          <p:cNvSpPr txBox="1"/>
          <p:nvPr/>
        </p:nvSpPr>
        <p:spPr>
          <a:xfrm>
            <a:off x="10565938" y="5444988"/>
            <a:ext cx="2047633" cy="66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rtl="0"/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1482" y="12813338"/>
            <a:ext cx="3686352" cy="677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637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60EF7-50AB-C05F-E757-CC0D159E2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0B7AE4E6-260C-7B59-606C-A0FD7CF564E9}"/>
              </a:ext>
            </a:extLst>
          </p:cNvPr>
          <p:cNvSpPr txBox="1"/>
          <p:nvPr/>
        </p:nvSpPr>
        <p:spPr>
          <a:xfrm>
            <a:off x="1" y="4922833"/>
            <a:ext cx="5647764" cy="150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sz="4800" dirty="0" err="1"/>
              <a:t>अस्पताल</a:t>
            </a:r>
            <a:r>
              <a:rPr lang="en-IN" sz="4800" dirty="0"/>
              <a:t> </a:t>
            </a:r>
            <a:r>
              <a:rPr lang="en-IN" sz="4800" dirty="0" err="1"/>
              <a:t>पूर्व</a:t>
            </a:r>
            <a:r>
              <a:rPr lang="en-IN" sz="4800" dirty="0"/>
              <a:t> </a:t>
            </a:r>
            <a:r>
              <a:rPr lang="en-IN" sz="4800" dirty="0" err="1"/>
              <a:t>उपचार</a:t>
            </a:r>
            <a:br>
              <a:rPr lang="en-IN" sz="4800" dirty="0"/>
            </a:br>
            <a:r>
              <a:rPr lang="en-IN" sz="4800" dirty="0"/>
              <a:t>विषाक्तता</a:t>
            </a:r>
            <a:endParaRPr sz="4800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C10042E7-4139-16D9-05F1-382E9BE97177}"/>
              </a:ext>
            </a:extLst>
          </p:cNvPr>
          <p:cNvSpPr txBox="1"/>
          <p:nvPr/>
        </p:nvSpPr>
        <p:spPr>
          <a:xfrm>
            <a:off x="7480967" y="2226737"/>
            <a:ext cx="13646987" cy="1118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 err="1"/>
              <a:t>रोगी</a:t>
            </a:r>
            <a:r>
              <a:rPr lang="en-US" dirty="0"/>
              <a:t> को विषाक्तता के स्रोत से दूर ले जाएं, विशेष रूप से साँस द्वारा ली गई और अवशोषित विषाक्तता के </a:t>
            </a:r>
            <a:r>
              <a:rPr lang="en-US" dirty="0" err="1"/>
              <a:t>मामले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hi-IN" dirty="0"/>
              <a:t> I</a:t>
            </a:r>
            <a:endParaRPr lang="en-US" dirty="0"/>
          </a:p>
          <a:p>
            <a:pPr algn="just" defTabSz="1896340" rtl="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>
                <a:solidFill>
                  <a:srgbClr val="FF0000"/>
                </a:solidFill>
              </a:rPr>
              <a:t>अवशोषित विष के लिए:</a:t>
            </a:r>
          </a:p>
          <a:p>
            <a:pPr algn="just" defTabSz="1896340" rtl="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▪ </a:t>
            </a:r>
            <a:r>
              <a:rPr lang="hi-IN" dirty="0"/>
              <a:t> </a:t>
            </a:r>
            <a:r>
              <a:rPr lang="en-US" dirty="0" err="1"/>
              <a:t>मरीज</a:t>
            </a:r>
            <a:r>
              <a:rPr lang="en-US" dirty="0"/>
              <a:t>़ के कपड़े उतारें.</a:t>
            </a:r>
          </a:p>
          <a:p>
            <a:pPr algn="just" defTabSz="1896340" rtl="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▪ त्वचा से ज़हर को सूखे कपड़े से पोंछ लें। अगर ज़हर सूखा पाउडर है, तो उसे ब्रश से साफ़ कर दें।</a:t>
            </a:r>
          </a:p>
          <a:p>
            <a:pPr algn="just" defTabSz="1896340" rtl="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▪</a:t>
            </a:r>
            <a:r>
              <a:rPr lang="hi-IN" dirty="0"/>
              <a:t> </a:t>
            </a:r>
            <a:r>
              <a:rPr lang="en-US" dirty="0" err="1"/>
              <a:t>ईएमएस</a:t>
            </a:r>
            <a:r>
              <a:rPr lang="en-US" dirty="0"/>
              <a:t> के आने तक प्रभावित क्षेत्र को </a:t>
            </a:r>
            <a:r>
              <a:rPr lang="en-US" dirty="0" err="1"/>
              <a:t>पर्याप्त</a:t>
            </a:r>
            <a:r>
              <a:rPr lang="en-US" dirty="0"/>
              <a:t> </a:t>
            </a:r>
            <a:r>
              <a:rPr lang="hi-IN" dirty="0"/>
              <a:t> </a:t>
            </a:r>
            <a:r>
              <a:rPr lang="en-US" dirty="0" err="1"/>
              <a:t>मात्रा</a:t>
            </a:r>
            <a:r>
              <a:rPr lang="en-US" dirty="0"/>
              <a:t> में पानी से धोएं।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82541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440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FF2DB-7A55-3EC5-2BAE-B070099D2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A49FE852-6C9A-85E2-5E04-B07106E67061}"/>
              </a:ext>
            </a:extLst>
          </p:cNvPr>
          <p:cNvSpPr txBox="1"/>
          <p:nvPr/>
        </p:nvSpPr>
        <p:spPr>
          <a:xfrm>
            <a:off x="248747" y="4520716"/>
            <a:ext cx="7449138" cy="414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अस्पताल पूर्व उपचार</a:t>
            </a:r>
            <a:br>
              <a:rPr lang="en-IN" dirty="0"/>
            </a:br>
            <a:r>
              <a:rPr lang="en-IN" dirty="0"/>
              <a:t>विषाक्तता</a:t>
            </a:r>
            <a:endParaRPr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64C9BF29-9DEA-7AE6-A3B7-314F6BAC5CE0}"/>
              </a:ext>
            </a:extLst>
          </p:cNvPr>
          <p:cNvSpPr txBox="1"/>
          <p:nvPr/>
        </p:nvSpPr>
        <p:spPr>
          <a:xfrm>
            <a:off x="8243140" y="2716047"/>
            <a:ext cx="12803811" cy="8344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वायुमार्ग खुला रखें। ज़रूरत पड़ने पर ऑक्सीजन दें।</a:t>
            </a:r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प्रारंभिक मूल्यांकन करें। साँस या निगले गए ज़हर की स्थिति में मुँह से मुँह तक साँस न लें। BVM का प्रयोग करें।</a:t>
            </a:r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यदि उपलब्ध हो तो अपने स्थानीय विष नियंत्रण केंद्र पर कॉल करें।</a:t>
            </a:r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शारीरिक </a:t>
            </a:r>
            <a:r>
              <a:rPr lang="en-US" dirty="0" err="1"/>
              <a:t>परीक्षण</a:t>
            </a:r>
            <a:r>
              <a:rPr lang="en-US" dirty="0"/>
              <a:t> </a:t>
            </a:r>
            <a:r>
              <a:rPr lang="en-US" dirty="0" err="1"/>
              <a:t>करें</a:t>
            </a:r>
            <a:r>
              <a:rPr lang="hi-IN" dirty="0"/>
              <a:t>।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89600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9688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23E67-AF22-0A7F-29CC-4AAE5244A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BF1B3283-18CD-2D51-650B-33D5547A11F0}"/>
              </a:ext>
            </a:extLst>
          </p:cNvPr>
          <p:cNvSpPr txBox="1"/>
          <p:nvPr/>
        </p:nvSpPr>
        <p:spPr>
          <a:xfrm>
            <a:off x="391622" y="4279055"/>
            <a:ext cx="7449138" cy="414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अस्पताल पूर्व उपचार</a:t>
            </a:r>
            <a:br>
              <a:rPr lang="en-IN" dirty="0"/>
            </a:br>
            <a:r>
              <a:rPr lang="en-IN" dirty="0"/>
              <a:t>विषाक्तता</a:t>
            </a:r>
            <a:endParaRPr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13CD9617-DE7D-51CC-C544-AF35AFBBB6F6}"/>
              </a:ext>
            </a:extLst>
          </p:cNvPr>
          <p:cNvSpPr txBox="1"/>
          <p:nvPr/>
        </p:nvSpPr>
        <p:spPr>
          <a:xfrm>
            <a:off x="7840760" y="2170172"/>
            <a:ext cx="15255035" cy="11545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algn="l" defTabSz="1896340" rtl="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b="1" u="sng" dirty="0"/>
              <a:t>निगले गए विष के </a:t>
            </a:r>
            <a:r>
              <a:rPr lang="en-US" b="1" u="sng" dirty="0" err="1"/>
              <a:t>लिए</a:t>
            </a:r>
            <a:r>
              <a:rPr lang="en-US" b="1" u="sng" dirty="0"/>
              <a:t>:</a:t>
            </a:r>
            <a:r>
              <a:rPr lang="hi-IN" b="1" u="sng" dirty="0"/>
              <a:t>-</a:t>
            </a:r>
            <a:endParaRPr lang="en-US" b="1" u="sng" dirty="0"/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रोगी को जहर को पतला करने के लिए कुछ भी (दूध, पानी या सक्रिय चारकोल) न दें।</a:t>
            </a:r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उल्टी होने पर, रोगी को उल्टी रोकने के लिए लिटाएँ। उल्टी को विश्लेषण के लिए सुरक्षित रखें।</a:t>
            </a:r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 err="1"/>
              <a:t>ज़हर</a:t>
            </a:r>
            <a:r>
              <a:rPr lang="en-US" dirty="0"/>
              <a:t> के संदिग्ध स्रोत, कंटेनर, लेबल या अन्य साक्ष्य अस्पताल </a:t>
            </a:r>
            <a:r>
              <a:rPr lang="en-US" dirty="0" err="1"/>
              <a:t>ले</a:t>
            </a:r>
            <a:r>
              <a:rPr lang="en-US" dirty="0"/>
              <a:t> </a:t>
            </a:r>
            <a:r>
              <a:rPr lang="en-US" dirty="0" err="1"/>
              <a:t>जाएं</a:t>
            </a:r>
            <a:r>
              <a:rPr lang="hi-IN" dirty="0"/>
              <a:t>।</a:t>
            </a:r>
            <a:endParaRPr lang="en-US" dirty="0"/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सदमे के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उपचार</a:t>
            </a:r>
            <a:r>
              <a:rPr lang="hi-IN" dirty="0"/>
              <a:t>।</a:t>
            </a:r>
            <a:endParaRPr lang="en-US" dirty="0"/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मरीज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लगातार</a:t>
            </a:r>
            <a:r>
              <a:rPr lang="en-US" dirty="0"/>
              <a:t> </a:t>
            </a:r>
            <a:r>
              <a:rPr lang="hi-IN" dirty="0"/>
              <a:t>नजर </a:t>
            </a:r>
            <a:r>
              <a:rPr lang="en-US" dirty="0" err="1"/>
              <a:t>रखें</a:t>
            </a:r>
            <a:r>
              <a:rPr lang="en-US" dirty="0"/>
              <a:t>। मरीज़ को ले जाएँ।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95243" y="12813338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7195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B07DC-4CCA-292D-5E81-35B1EA468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EBD6E344-E8CF-2174-C42C-6262C8D5AC9E}"/>
              </a:ext>
            </a:extLst>
          </p:cNvPr>
          <p:cNvSpPr txBox="1"/>
          <p:nvPr/>
        </p:nvSpPr>
        <p:spPr>
          <a:xfrm>
            <a:off x="363047" y="4450505"/>
            <a:ext cx="7449138" cy="414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अस्पताल पूर्व उपचार</a:t>
            </a:r>
            <a:br>
              <a:rPr lang="en-IN" dirty="0"/>
            </a:br>
            <a:r>
              <a:rPr lang="en-IN" dirty="0"/>
              <a:t>विषाक्तता</a:t>
            </a:r>
            <a:endParaRPr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008A4115-66B3-533A-0312-6E1B793780DF}"/>
              </a:ext>
            </a:extLst>
          </p:cNvPr>
          <p:cNvSpPr txBox="1"/>
          <p:nvPr/>
        </p:nvSpPr>
        <p:spPr>
          <a:xfrm>
            <a:off x="7812185" y="2486994"/>
            <a:ext cx="15255035" cy="11545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algn="l" defTabSz="1896340" rtl="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b="1" u="sng" dirty="0"/>
              <a:t>निगले गए विष के </a:t>
            </a:r>
            <a:r>
              <a:rPr lang="en-US" b="1" u="sng" dirty="0" err="1"/>
              <a:t>लिए</a:t>
            </a:r>
            <a:r>
              <a:rPr lang="en-US" b="1" u="sng" dirty="0"/>
              <a:t>:</a:t>
            </a:r>
            <a:r>
              <a:rPr lang="hi-IN" b="1" u="sng" dirty="0"/>
              <a:t>-</a:t>
            </a:r>
            <a:endParaRPr lang="en-US" b="1" u="sng" dirty="0"/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रोगी को जहर को पतला करने के लिए कुछ भी (दूध, पानी या सक्रिय चारकोल) न दें।</a:t>
            </a:r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उल्टी होने पर, रोगी को उल्टी रोकने के लिए लिटाएँ। उल्टी को विश्लेषण के लिए सुरक्षित रखें।</a:t>
            </a:r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 err="1"/>
              <a:t>ज़हर</a:t>
            </a:r>
            <a:r>
              <a:rPr lang="en-US" dirty="0"/>
              <a:t> के संदिग्ध स्रोत, कंटेनर, लेबल या अन्य साक्ष्य अस्पताल </a:t>
            </a:r>
            <a:r>
              <a:rPr lang="en-US" dirty="0" err="1"/>
              <a:t>ले</a:t>
            </a:r>
            <a:r>
              <a:rPr lang="en-US" dirty="0"/>
              <a:t> </a:t>
            </a:r>
            <a:r>
              <a:rPr lang="en-US" dirty="0" err="1"/>
              <a:t>जाएं</a:t>
            </a:r>
            <a:r>
              <a:rPr lang="hi-IN" dirty="0"/>
              <a:t>।</a:t>
            </a:r>
            <a:endParaRPr lang="en-US" dirty="0"/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सदमे के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उपचार</a:t>
            </a:r>
            <a:r>
              <a:rPr lang="hi-IN" dirty="0"/>
              <a:t>।</a:t>
            </a:r>
            <a:endParaRPr lang="en-US" dirty="0"/>
          </a:p>
          <a:p>
            <a:pPr marL="609600" indent="-609600" algn="just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मरीज़ पर लगातार नज़र रखें। मरीज़ को ले जाएँ।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95243" y="1275855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8400" y="12965738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0914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450E4-FA71-25FD-B1A0-A6546F7EB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E54ACF5B-5543-1AD1-1669-21AA7BE1EE5F}"/>
              </a:ext>
            </a:extLst>
          </p:cNvPr>
          <p:cNvSpPr txBox="1"/>
          <p:nvPr/>
        </p:nvSpPr>
        <p:spPr>
          <a:xfrm>
            <a:off x="0" y="4650530"/>
            <a:ext cx="6372870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US" sz="6000" dirty="0"/>
              <a:t>अस्पताल पूर्व उपचार</a:t>
            </a:r>
            <a:br>
              <a:rPr lang="en-US" sz="6000" dirty="0"/>
            </a:br>
            <a:r>
              <a:rPr lang="en-US" sz="6000" dirty="0"/>
              <a:t>कार्बन मोनोऑक्साइड विषाक्तता</a:t>
            </a:r>
            <a:endParaRPr sz="6000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C6A54F3D-A176-3389-8416-9521D93E4BA0}"/>
              </a:ext>
            </a:extLst>
          </p:cNvPr>
          <p:cNvSpPr txBox="1"/>
          <p:nvPr/>
        </p:nvSpPr>
        <p:spPr>
          <a:xfrm>
            <a:off x="5944245" y="1369683"/>
            <a:ext cx="15255035" cy="13525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कार्बन मोनोऑक्साइड विषाक्तता के लिए प्राथमिक उपचार यह है कि पीड़ित को स्वयं को खतरे में डाले बिना तुरंत उस स्थान से हटा दिया जाए।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मदद के लिए पुकारें।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यदि आवश्यक हो तो सी.पी.आर. लागू करें।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कार्बन मोनोऑक्साइड विषाक्तता का मुख्य चिकित्सा उपचार एक कसकर फिट किए गए ऑक्सीजन मास्क द्वारा 100% ऑक्सीजन प्रदान करना है। ऑक्सीजन हीमोग्लोबिन से कार्बन मोनोऑक्साइड के पृथक्करण को तेज़ करता है, जिससे इसकी जैविक अर्ध-आयु कम होकर ऊतक ऑक्सीकरण में सुधार होता है।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यथाशीघ्र अस्पताल ले जाएं।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82541" y="12813338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280" y="-34941"/>
            <a:ext cx="3210997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625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3375930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rtl="0">
              <a:lnSpc>
                <a:spcPct val="150000"/>
              </a:lnSpc>
            </a:pPr>
            <a:r>
              <a:rPr lang="en-US" sz="4800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उद्देश्य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2</a:t>
            </a:fld>
            <a:endParaRPr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8B29F151-C2FD-2760-8D02-12B45828F2B8}"/>
              </a:ext>
            </a:extLst>
          </p:cNvPr>
          <p:cNvGrpSpPr/>
          <p:nvPr/>
        </p:nvGrpSpPr>
        <p:grpSpPr>
          <a:xfrm>
            <a:off x="9844663" y="5146261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A2CF8A5D-63AF-0550-745A-87A9FACA797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C9CBD52F-5810-657C-5DB9-93367EE39DA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08DADF9C-5398-2401-4FC4-D7AE40380090}"/>
              </a:ext>
            </a:extLst>
          </p:cNvPr>
          <p:cNvGrpSpPr/>
          <p:nvPr/>
        </p:nvGrpSpPr>
        <p:grpSpPr>
          <a:xfrm>
            <a:off x="9844662" y="7715178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8FBE3C0A-15F5-0E5E-B830-BF6C48A0D87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35D8AC1A-4264-2AA1-BAA4-1BDF77B0C62F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2</a:t>
              </a:r>
            </a:p>
          </p:txBody>
        </p:sp>
      </p:grpSp>
      <p:sp>
        <p:nvSpPr>
          <p:cNvPr id="2" name="List the signs and symptoms of poisoning, and steps for pre-hospital treatment.…">
            <a:extLst>
              <a:ext uri="{FF2B5EF4-FFF2-40B4-BE49-F238E27FC236}">
                <a16:creationId xmlns:a16="http://schemas.microsoft.com/office/drawing/2014/main" id="{5130EE20-E2B8-B2B2-8A0C-4453AF45E443}"/>
              </a:ext>
            </a:extLst>
          </p:cNvPr>
          <p:cNvSpPr txBox="1"/>
          <p:nvPr/>
        </p:nvSpPr>
        <p:spPr>
          <a:xfrm>
            <a:off x="11737878" y="5446143"/>
            <a:ext cx="12068230" cy="4107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विषाक्तता के संकेत और लक्षण, तथा अस्पताल-पूर्व उपचार के चरणों की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  <a:p>
            <a:pPr lvl="1" indent="0" algn="just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निगले गए विष के चार </a:t>
            </a:r>
            <a:r>
              <a:rPr dirty="0" err="1"/>
              <a:t>विशिष्ट</a:t>
            </a:r>
            <a:r>
              <a:rPr dirty="0"/>
              <a:t> </a:t>
            </a:r>
            <a:r>
              <a:rPr lang="hi-IN" dirty="0"/>
              <a:t>चिन्हो </a:t>
            </a:r>
            <a:r>
              <a:rPr dirty="0" err="1"/>
              <a:t>और</a:t>
            </a:r>
            <a:r>
              <a:rPr dirty="0"/>
              <a:t> लक्षणों की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19756" y="12811122"/>
            <a:ext cx="3686352" cy="6772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A04B6-1338-3EFE-D379-E4DEFF668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325074DA-E051-D2D2-09C5-8B3D5984CFD5}"/>
              </a:ext>
            </a:extLst>
          </p:cNvPr>
          <p:cNvSpPr txBox="1"/>
          <p:nvPr/>
        </p:nvSpPr>
        <p:spPr>
          <a:xfrm>
            <a:off x="444690" y="4454196"/>
            <a:ext cx="6235929" cy="3833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 rtl="0"/>
            <a:r>
              <a:rPr lang="en-US" sz="6600" dirty="0"/>
              <a:t>इंजेक्शन द्वारा जहर दिए जाने पर अस्पताल पूर्व उपचार</a:t>
            </a:r>
            <a:endParaRPr sz="6600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999C9C0B-4A6F-D828-0110-81C29304D4CB}"/>
              </a:ext>
            </a:extLst>
          </p:cNvPr>
          <p:cNvSpPr txBox="1"/>
          <p:nvPr/>
        </p:nvSpPr>
        <p:spPr>
          <a:xfrm>
            <a:off x="7742789" y="2715594"/>
            <a:ext cx="15255035" cy="8857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वायुमार्ग खुला रखें।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ऑक्सीजन लगाएँ। उल्टी की आशंका के प्रति सचेत रहें।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खुद को और मरीज़ को बार-बार इंजेक्शन लगने से बचाएँ। बार-बार कीड़ों के काटने या डंक मारने से बचाने के लिए मरीज़ के कपड़े उतार दें।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सभी कंटेनर, लेबल या विषाक्तता के अन्य सबूत अस्पताल ले आएं।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28753" y="12625828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9052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67EBD-8F90-4E5E-ACE6-3E53B81CF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39D933F2-5735-133F-D790-3EDD8D36B8EA}"/>
              </a:ext>
            </a:extLst>
          </p:cNvPr>
          <p:cNvSpPr txBox="1"/>
          <p:nvPr/>
        </p:nvSpPr>
        <p:spPr>
          <a:xfrm>
            <a:off x="734521" y="3336080"/>
            <a:ext cx="8497899" cy="117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 err="1"/>
              <a:t>साँप</a:t>
            </a:r>
            <a:r>
              <a:rPr lang="hi-IN" dirty="0"/>
              <a:t> </a:t>
            </a:r>
            <a:r>
              <a:rPr lang="en-IN" dirty="0" err="1"/>
              <a:t>काटने</a:t>
            </a:r>
            <a:endParaRPr lang="en-IN" dirty="0"/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A6B4AFF6-718B-B218-2286-6A99A21A9202}"/>
              </a:ext>
            </a:extLst>
          </p:cNvPr>
          <p:cNvSpPr txBox="1"/>
          <p:nvPr/>
        </p:nvSpPr>
        <p:spPr>
          <a:xfrm>
            <a:off x="1077422" y="4868050"/>
            <a:ext cx="6869869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lang="en-IN" dirty="0"/>
              <a:t>विशिष्ट संकेत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लक्षण</a:t>
            </a:r>
            <a:r>
              <a:rPr lang="hi-IN" dirty="0"/>
              <a:t>ः-</a:t>
            </a:r>
            <a:endParaRPr lang="en-IN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BF31A8BB-B1E9-BB4B-4AF6-2569082AA3EC}"/>
              </a:ext>
            </a:extLst>
          </p:cNvPr>
          <p:cNvSpPr txBox="1"/>
          <p:nvPr/>
        </p:nvSpPr>
        <p:spPr>
          <a:xfrm>
            <a:off x="8160589" y="5795586"/>
            <a:ext cx="14398659" cy="3420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समुद्री बीमारी और उल्टी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कमजोरी और पक्षाघात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दौरे पड़ना या चेतना का स्तर कम होना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1483" y="12813338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4415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E3E97-0458-4D58-08A1-EC679A4F6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DE157446-9AE4-A46D-F017-87ED8E8F5212}"/>
              </a:ext>
            </a:extLst>
          </p:cNvPr>
          <p:cNvSpPr txBox="1"/>
          <p:nvPr/>
        </p:nvSpPr>
        <p:spPr>
          <a:xfrm>
            <a:off x="787787" y="3692048"/>
            <a:ext cx="7449138" cy="117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 err="1"/>
              <a:t>साँप</a:t>
            </a:r>
            <a:r>
              <a:rPr lang="hi-IN" dirty="0"/>
              <a:t> </a:t>
            </a:r>
            <a:r>
              <a:rPr lang="en-IN" dirty="0" err="1"/>
              <a:t>काटने</a:t>
            </a:r>
            <a:endParaRPr lang="en-IN" dirty="0"/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1749267C-7E71-5744-0E11-76A29A2B6FFA}"/>
              </a:ext>
            </a:extLst>
          </p:cNvPr>
          <p:cNvSpPr txBox="1"/>
          <p:nvPr/>
        </p:nvSpPr>
        <p:spPr>
          <a:xfrm>
            <a:off x="1077422" y="4868050"/>
            <a:ext cx="6869869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lang="en-IN" dirty="0"/>
              <a:t>विशिष्ट संकेत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लक्षण</a:t>
            </a:r>
            <a:r>
              <a:rPr lang="hi-IN" dirty="0"/>
              <a:t>ः-</a:t>
            </a:r>
            <a:endParaRPr lang="en-IN" dirty="0"/>
          </a:p>
        </p:txBody>
      </p:sp>
      <p:sp>
        <p:nvSpPr>
          <p:cNvPr id="3" name="Puncture wound…">
            <a:extLst>
              <a:ext uri="{FF2B5EF4-FFF2-40B4-BE49-F238E27FC236}">
                <a16:creationId xmlns:a16="http://schemas.microsoft.com/office/drawing/2014/main" id="{7F1F4BE7-C7E3-2D8C-3671-109850B38106}"/>
              </a:ext>
            </a:extLst>
          </p:cNvPr>
          <p:cNvSpPr txBox="1"/>
          <p:nvPr/>
        </p:nvSpPr>
        <p:spPr>
          <a:xfrm>
            <a:off x="7702349" y="5946937"/>
            <a:ext cx="13673908" cy="463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09600" indent="-609600" algn="just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पंचर</a:t>
            </a:r>
            <a:r>
              <a:rPr dirty="0"/>
              <a:t> </a:t>
            </a:r>
            <a:r>
              <a:rPr dirty="0" err="1"/>
              <a:t>घाव</a:t>
            </a:r>
            <a:endParaRPr dirty="0"/>
          </a:p>
          <a:p>
            <a:pPr marL="609600" indent="-609600" algn="just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काटने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निशान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आसपास</a:t>
            </a:r>
            <a:r>
              <a:rPr dirty="0"/>
              <a:t> </a:t>
            </a:r>
            <a:r>
              <a:rPr dirty="0" err="1"/>
              <a:t>दर्द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/</a:t>
            </a:r>
            <a:r>
              <a:rPr dirty="0" err="1"/>
              <a:t>या</a:t>
            </a:r>
            <a:r>
              <a:rPr dirty="0"/>
              <a:t> </a:t>
            </a:r>
            <a:r>
              <a:rPr dirty="0" err="1"/>
              <a:t>जलन</a:t>
            </a:r>
            <a:endParaRPr dirty="0"/>
          </a:p>
          <a:p>
            <a:pPr marL="609600" indent="-609600" algn="just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काटने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निशान</a:t>
            </a:r>
            <a:r>
              <a:rPr dirty="0"/>
              <a:t> </a:t>
            </a:r>
            <a:r>
              <a:rPr dirty="0" err="1"/>
              <a:t>से</a:t>
            </a:r>
            <a:r>
              <a:rPr dirty="0"/>
              <a:t> </a:t>
            </a:r>
            <a:r>
              <a:rPr dirty="0" err="1"/>
              <a:t>खून</a:t>
            </a:r>
            <a:r>
              <a:rPr dirty="0"/>
              <a:t> </a:t>
            </a:r>
            <a:r>
              <a:rPr dirty="0" err="1"/>
              <a:t>बह</a:t>
            </a:r>
            <a:r>
              <a:rPr dirty="0"/>
              <a:t> </a:t>
            </a:r>
            <a:r>
              <a:rPr dirty="0" err="1"/>
              <a:t>रहा</a:t>
            </a:r>
            <a:r>
              <a:rPr dirty="0"/>
              <a:t> </a:t>
            </a:r>
            <a:r>
              <a:rPr dirty="0" err="1"/>
              <a:t>है</a:t>
            </a:r>
            <a:endParaRPr dirty="0"/>
          </a:p>
          <a:p>
            <a:pPr marL="609600" indent="-609600" algn="just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मलिनकिरण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सूजन</a:t>
            </a:r>
            <a:endParaRPr dirty="0"/>
          </a:p>
        </p:txBody>
      </p:sp>
      <p:sp>
        <p:nvSpPr>
          <p:cNvPr id="7" name="Cont.">
            <a:extLst>
              <a:ext uri="{FF2B5EF4-FFF2-40B4-BE49-F238E27FC236}">
                <a16:creationId xmlns:a16="http://schemas.microsoft.com/office/drawing/2014/main" id="{AED8A629-E7BB-525F-8728-723C156CFC9A}"/>
              </a:ext>
            </a:extLst>
          </p:cNvPr>
          <p:cNvSpPr txBox="1"/>
          <p:nvPr/>
        </p:nvSpPr>
        <p:spPr>
          <a:xfrm>
            <a:off x="10633611" y="5400539"/>
            <a:ext cx="2047633" cy="65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rtl="0"/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28753" y="12813338"/>
            <a:ext cx="3686352" cy="677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0756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24DEC-A5B7-B497-FD1B-3017D28B9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A6331528-6617-D42B-A740-73CC699AB706}"/>
              </a:ext>
            </a:extLst>
          </p:cNvPr>
          <p:cNvSpPr txBox="1"/>
          <p:nvPr/>
        </p:nvSpPr>
        <p:spPr>
          <a:xfrm>
            <a:off x="420197" y="4279055"/>
            <a:ext cx="7449138" cy="198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nb-NO" sz="6600" dirty="0"/>
              <a:t>साँप के लिए अस्पताल पूर्व उपचार</a:t>
            </a:r>
            <a:r>
              <a:rPr lang="hi-IN" sz="6600" dirty="0"/>
              <a:t> </a:t>
            </a:r>
            <a:r>
              <a:rPr lang="nb-NO" sz="6600" dirty="0"/>
              <a:t>काटना</a:t>
            </a:r>
            <a:endParaRPr sz="6600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9869DE90-5FDE-38B4-C1AA-C0A1CE9C8264}"/>
              </a:ext>
            </a:extLst>
          </p:cNvPr>
          <p:cNvSpPr txBox="1"/>
          <p:nvPr/>
        </p:nvSpPr>
        <p:spPr>
          <a:xfrm>
            <a:off x="7285789" y="3124429"/>
            <a:ext cx="15255035" cy="9688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सुनिश्चित करें कि घटनास्थल आपके और रोगी के लिए सुरक्षित है।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रोगी को शांत करें और उसे आरामदायक स्थिति में रखने का प्रयास करें।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काटने के निशान का पता लगाएं और उन्हें पानी और साबुन से साफ करें।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प्रभावित अंग से अंगूठियां, कंगन और कोई भी प्रतिबंधात्मक वस्त्र हटा दें।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813338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455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BD035-3686-0DAC-45A9-AB7FFCE28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1D1A355D-3EFE-7A57-2A92-8E77413FC4DA}"/>
              </a:ext>
            </a:extLst>
          </p:cNvPr>
          <p:cNvSpPr txBox="1"/>
          <p:nvPr/>
        </p:nvSpPr>
        <p:spPr>
          <a:xfrm>
            <a:off x="334472" y="4450505"/>
            <a:ext cx="7449138" cy="198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nb-NO" sz="6600" dirty="0"/>
              <a:t>साँप के लिए अस्पताल पूर्व उपचारकाटना</a:t>
            </a:r>
            <a:endParaRPr sz="6600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146405D5-038B-3B07-7D75-7401CB3135AA}"/>
              </a:ext>
            </a:extLst>
          </p:cNvPr>
          <p:cNvSpPr txBox="1"/>
          <p:nvPr/>
        </p:nvSpPr>
        <p:spPr>
          <a:xfrm>
            <a:off x="7469286" y="1691317"/>
            <a:ext cx="13647640" cy="12889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टूर्निकेट न लगाएँ, काटने के निशान के आसपास चीरा न लगाएँ, तथा घाव से विष न निकालें।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सदमे का उपचार करें और आवश्यकतानुसार बुनियादी जीवन समर्थन प्रदान करें।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रोगी को कुछ भी खाने-पीने की चीजें न दें।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साँप को पहचानें.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यदि आवश्यक हो तो ऑक्सीजन दें।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परिवहन के दौरान रोगी पर निरंतर निगरानी रखें।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(केवल एंटी-वेनिन ही जहरीले साँप के काटने पर मारक के रूप में काम करता है)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937569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926" y="-34941"/>
            <a:ext cx="3293351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26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8B8AD-BA3C-828A-48F8-1AEF4EC8A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3A37FDAB-8D25-3476-379A-9E24A3236A48}"/>
              </a:ext>
            </a:extLst>
          </p:cNvPr>
          <p:cNvSpPr txBox="1"/>
          <p:nvPr/>
        </p:nvSpPr>
        <p:spPr>
          <a:xfrm>
            <a:off x="0" y="3793280"/>
            <a:ext cx="7449138" cy="183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nb-NO" sz="6000" dirty="0"/>
              <a:t>साँप के लिए अस्पताल पूर्व उपचार</a:t>
            </a:r>
            <a:r>
              <a:rPr lang="hi-IN" sz="6000" dirty="0"/>
              <a:t> </a:t>
            </a:r>
            <a:r>
              <a:rPr lang="nb-NO" sz="6000" dirty="0"/>
              <a:t>काटना</a:t>
            </a:r>
            <a:endParaRPr sz="6000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E9878B79-5F5B-12FB-E173-81AFD792C58C}"/>
              </a:ext>
            </a:extLst>
          </p:cNvPr>
          <p:cNvSpPr txBox="1"/>
          <p:nvPr/>
        </p:nvSpPr>
        <p:spPr>
          <a:xfrm>
            <a:off x="6649218" y="2214293"/>
            <a:ext cx="13802264" cy="12889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टूर्निकेट न लगाएँ, काटने के निशान के आसपास चीरा न लगाएँ, तथा घाव से विष न निकालें।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सदमे का उपचार करें और आवश्यकतानुसार बुनियादी जीवन समर्थन प्रदान करें।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रोगी को कुछ भी खाने-पीने की चीजें न दें।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साँप को पहचानें.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यदि आवश्यक हो तो ऑक्सीजन दें।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परिवहन के दौरान रोगी पर निरंतर निगरानी रखें।</a:t>
            </a:r>
          </a:p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(केवल एंटी-वेनिन ही जहरीले साँप के काटने पर मारक के रूप में काम करता है)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1482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6628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90B30-928D-2584-72F0-282284F97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C34FA68B-B577-CFF9-C53B-C0F84F52833C}"/>
              </a:ext>
            </a:extLst>
          </p:cNvPr>
          <p:cNvSpPr/>
          <p:nvPr/>
        </p:nvSpPr>
        <p:spPr>
          <a:xfrm>
            <a:off x="8167732" y="1"/>
            <a:ext cx="16216268" cy="126101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C343CB4F-ED42-BB72-6F10-914364309CA5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B5680C5-3E32-5160-0F39-B674DE384C2D}"/>
              </a:ext>
            </a:extLst>
          </p:cNvPr>
          <p:cNvSpPr txBox="1"/>
          <p:nvPr/>
        </p:nvSpPr>
        <p:spPr>
          <a:xfrm>
            <a:off x="8564880" y="4716207"/>
            <a:ext cx="15076257" cy="46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 algn="l" rtl="0"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dirty="0">
                <a:solidFill>
                  <a:schemeClr val="tx1"/>
                </a:solidFill>
              </a:rPr>
              <a:t>विशिष्टता (सांप प्रजाति के लिए उपयुक्त)</a:t>
            </a:r>
          </a:p>
          <a:p>
            <a:pPr marL="857250" indent="-857250" algn="l" rtl="0"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dirty="0">
                <a:solidFill>
                  <a:schemeClr val="tx1"/>
                </a:solidFill>
              </a:rPr>
              <a:t>उचित मात्रा</a:t>
            </a:r>
          </a:p>
          <a:p>
            <a:pPr marL="857250" indent="-857250" algn="l" rtl="0"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dirty="0">
                <a:solidFill>
                  <a:schemeClr val="tx1"/>
                </a:solidFill>
              </a:rPr>
              <a:t>कम से कम समय में</a:t>
            </a: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CF4DFEB5-7EE8-F352-E91C-BE8A034123A2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F593C478-D862-E152-E1BF-05F845ABAC07}"/>
              </a:ext>
            </a:extLst>
          </p:cNvPr>
          <p:cNvSpPr txBox="1"/>
          <p:nvPr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>
              <a:defRPr b="0"/>
            </a:pPr>
            <a:r>
              <a:rPr b="1" dirty="0"/>
              <a:t>पीपीटी</a:t>
            </a:r>
            <a:r>
              <a:rPr lang="en-US" b="1" dirty="0"/>
              <a:t>11</a:t>
            </a:r>
            <a:r>
              <a:rPr b="1" dirty="0"/>
              <a:t>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29ACD9B1-0A98-7AD2-0119-4A904D84B6F5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B81EB6F-3174-1892-DE03-6BB2E251CFD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 algn="l" rtl="0"/>
              <a:t>26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F22BA-808A-2538-570E-E21EB15BA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  AI-generated content may be incorrect.">
            <a:extLst>
              <a:ext uri="{FF2B5EF4-FFF2-40B4-BE49-F238E27FC236}">
                <a16:creationId xmlns:a16="http://schemas.microsoft.com/office/drawing/2014/main" id="{5AB49C97-DF49-072B-030C-2D93E302C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72BAA24D-EB31-3479-773A-B7849C6E8FBB}"/>
              </a:ext>
            </a:extLst>
          </p:cNvPr>
          <p:cNvSpPr txBox="1"/>
          <p:nvPr/>
        </p:nvSpPr>
        <p:spPr>
          <a:xfrm>
            <a:off x="311751" y="4153957"/>
            <a:ext cx="7113118" cy="2004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 rtl="0">
              <a:lnSpc>
                <a:spcPct val="100000"/>
              </a:lnSpc>
            </a:pPr>
            <a:r>
              <a:rPr lang="en-IN" sz="6000" dirty="0"/>
              <a:t>एंटी-वेनिन के प्रशासन के लिए मानदंड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61335" y="12857429"/>
            <a:ext cx="3686352" cy="677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7658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316CC-D30D-6D64-F540-09147768C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51241985-726A-7298-8AFA-266C73B33A31}"/>
              </a:ext>
            </a:extLst>
          </p:cNvPr>
          <p:cNvSpPr txBox="1"/>
          <p:nvPr/>
        </p:nvSpPr>
        <p:spPr>
          <a:xfrm>
            <a:off x="534496" y="3289132"/>
            <a:ext cx="12051983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शराब का दुरुपयोग / विषाक्तता</a:t>
            </a:r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C332D790-B673-E872-E89F-8569A5BA2913}"/>
              </a:ext>
            </a:extLst>
          </p:cNvPr>
          <p:cNvSpPr txBox="1"/>
          <p:nvPr/>
        </p:nvSpPr>
        <p:spPr>
          <a:xfrm>
            <a:off x="1077422" y="4868050"/>
            <a:ext cx="6869869" cy="92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lang="en-IN" dirty="0"/>
              <a:t>विशिष्ट संकेत </a:t>
            </a:r>
            <a:r>
              <a:rPr lang="en-IN" dirty="0" err="1"/>
              <a:t>और</a:t>
            </a:r>
            <a:r>
              <a:rPr lang="en-IN" dirty="0"/>
              <a:t> </a:t>
            </a:r>
            <a:r>
              <a:rPr lang="en-IN" dirty="0" err="1"/>
              <a:t>लक्षण</a:t>
            </a:r>
            <a:r>
              <a:rPr lang="hi-IN" dirty="0"/>
              <a:t>ः-</a:t>
            </a:r>
            <a:endParaRPr lang="en-IN" dirty="0"/>
          </a:p>
        </p:txBody>
      </p:sp>
      <p:sp>
        <p:nvSpPr>
          <p:cNvPr id="3" name="Smell of alcohol on breath/clothes…">
            <a:extLst>
              <a:ext uri="{FF2B5EF4-FFF2-40B4-BE49-F238E27FC236}">
                <a16:creationId xmlns:a16="http://schemas.microsoft.com/office/drawing/2014/main" id="{C3547A76-21AF-787F-2C0E-5D3AAA7EB5B0}"/>
              </a:ext>
            </a:extLst>
          </p:cNvPr>
          <p:cNvSpPr txBox="1"/>
          <p:nvPr/>
        </p:nvSpPr>
        <p:spPr>
          <a:xfrm>
            <a:off x="7906126" y="5715303"/>
            <a:ext cx="11784779" cy="70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सांसों/कपड़ों पर शराब की गंध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चक्कर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अस्पष्ट भाषण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समुद्री बीमारी और उल्टी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चेहरे का लाल होना</a:t>
            </a:r>
          </a:p>
          <a:p>
            <a:pPr marL="609600" indent="-609600" algn="l" defTabSz="1896340" rtl="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परिवर्तित व्यवहार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43906" y="12782982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9757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F579A-E032-AC60-E51E-EDBF6A69F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6BD0F822-7DCB-7FE4-54C4-F12F1442B0CA}"/>
              </a:ext>
            </a:extLst>
          </p:cNvPr>
          <p:cNvSpPr txBox="1"/>
          <p:nvPr/>
        </p:nvSpPr>
        <p:spPr>
          <a:xfrm>
            <a:off x="563072" y="3278930"/>
            <a:ext cx="7449138" cy="215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nb-NO" dirty="0"/>
              <a:t>शराब का दुरुपयोग</a:t>
            </a:r>
            <a:endParaRPr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F986F9C3-7B5C-D708-2A8A-980169F2823A}"/>
              </a:ext>
            </a:extLst>
          </p:cNvPr>
          <p:cNvSpPr txBox="1"/>
          <p:nvPr/>
        </p:nvSpPr>
        <p:spPr>
          <a:xfrm>
            <a:off x="7383560" y="5099566"/>
            <a:ext cx="15255035" cy="4313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85800" indent="-685800" algn="just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इस दवा के दुरुपयोग से शराब की लत और गंभीर दीर्घकालिक नशा हो सकता है जिससे शारीरिक और मानसिक रूप से गंभीर गिरावट आ सकती है। शराब के नशे में धुत मरीज़ अपने लिए और दूसरों के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hi-IN" dirty="0"/>
              <a:t>खतरनाक </a:t>
            </a:r>
            <a:r>
              <a:rPr lang="en-US" dirty="0" err="1"/>
              <a:t>हो</a:t>
            </a:r>
            <a:r>
              <a:rPr lang="en-US" dirty="0"/>
              <a:t> सकता है।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28753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2649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56783-00F4-A7E6-9BB7-ACF5A4E41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BC013577-D039-F444-ADB1-CD8121A4DBB7}"/>
              </a:ext>
            </a:extLst>
          </p:cNvPr>
          <p:cNvSpPr txBox="1"/>
          <p:nvPr/>
        </p:nvSpPr>
        <p:spPr>
          <a:xfrm>
            <a:off x="556959" y="3801985"/>
            <a:ext cx="21282247" cy="109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US" sz="6600" dirty="0"/>
              <a:t>शराब छोड़ने के संकेत </a:t>
            </a:r>
            <a:r>
              <a:rPr lang="en-US" sz="6600" dirty="0" err="1"/>
              <a:t>और</a:t>
            </a:r>
            <a:r>
              <a:rPr lang="en-US" sz="6600" dirty="0"/>
              <a:t> </a:t>
            </a:r>
            <a:r>
              <a:rPr lang="en-US" sz="6600" dirty="0" err="1"/>
              <a:t>लक्षण</a:t>
            </a:r>
            <a:r>
              <a:rPr lang="hi-IN" sz="6600" dirty="0"/>
              <a:t> </a:t>
            </a:r>
            <a:r>
              <a:rPr lang="en-US" sz="6600" dirty="0"/>
              <a:t>(</a:t>
            </a:r>
            <a:r>
              <a:rPr lang="en-US" sz="6600" dirty="0" err="1"/>
              <a:t>प्रलापट्रेमन्स</a:t>
            </a:r>
            <a:r>
              <a:rPr lang="en-US" sz="6600" dirty="0"/>
              <a:t>)</a:t>
            </a:r>
            <a:endParaRPr sz="6600" dirty="0"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9384483F-354F-5632-C831-F2B27E899B48}"/>
              </a:ext>
            </a:extLst>
          </p:cNvPr>
          <p:cNvSpPr txBox="1"/>
          <p:nvPr/>
        </p:nvSpPr>
        <p:spPr>
          <a:xfrm>
            <a:off x="8871790" y="5919338"/>
            <a:ext cx="10867065" cy="636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भ्रम और बेचैनी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 err="1"/>
              <a:t>परिवर्तित</a:t>
            </a:r>
            <a:r>
              <a:rPr lang="en-US" dirty="0"/>
              <a:t> व्यवहार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 </a:t>
            </a:r>
            <a:r>
              <a:rPr lang="en-US" dirty="0" err="1"/>
              <a:t>दु</a:t>
            </a:r>
            <a:r>
              <a:rPr lang="en-US" dirty="0"/>
              <a:t>: स्वप्न  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 err="1"/>
              <a:t>कांपते</a:t>
            </a:r>
            <a:r>
              <a:rPr lang="en-US" dirty="0"/>
              <a:t> हाथ</a:t>
            </a:r>
          </a:p>
          <a:p>
            <a:pPr marL="685800" indent="-685800" algn="l" defTabSz="1896340" rtl="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 err="1"/>
              <a:t>ऐंठन</a:t>
            </a:r>
            <a:r>
              <a:rPr lang="en-US" dirty="0"/>
              <a:t> या आक्षेप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96030" y="12598934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40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rtl="0"/>
            <a:endParaRPr lang="en-US" sz="4800" dirty="0"/>
          </a:p>
          <a:p>
            <a:pPr algn="just" rtl="0"/>
            <a:endParaRPr lang="en-US" sz="4800" dirty="0"/>
          </a:p>
          <a:p>
            <a:pPr algn="just" rtl="0">
              <a:lnSpc>
                <a:spcPct val="150000"/>
              </a:lnSpc>
            </a:pPr>
            <a:r>
              <a:rPr lang="en-US" sz="4800" dirty="0" err="1"/>
              <a:t>इस</a:t>
            </a:r>
            <a:r>
              <a:rPr lang="en-US" sz="4800" dirty="0"/>
              <a:t>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उद्देश्य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1" name="List four specific signs and symptoms of inhaled poisons.…">
            <a:extLst>
              <a:ext uri="{FF2B5EF4-FFF2-40B4-BE49-F238E27FC236}">
                <a16:creationId xmlns:a16="http://schemas.microsoft.com/office/drawing/2014/main" id="{B304FDB7-D01F-4B1A-F37A-98E5E1855667}"/>
              </a:ext>
            </a:extLst>
          </p:cNvPr>
          <p:cNvSpPr txBox="1"/>
          <p:nvPr/>
        </p:nvSpPr>
        <p:spPr>
          <a:xfrm>
            <a:off x="11659744" y="5014577"/>
            <a:ext cx="11555214" cy="7586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साँस</a:t>
            </a:r>
            <a:r>
              <a:rPr dirty="0"/>
              <a:t> </a:t>
            </a:r>
            <a:r>
              <a:rPr lang="hi-IN" dirty="0"/>
              <a:t>द्वारा </a:t>
            </a:r>
            <a:r>
              <a:rPr dirty="0" err="1"/>
              <a:t>विष</a:t>
            </a:r>
            <a:r>
              <a:rPr dirty="0"/>
              <a:t> </a:t>
            </a:r>
            <a:r>
              <a:rPr dirty="0" err="1"/>
              <a:t>ग्रहण</a:t>
            </a:r>
            <a:r>
              <a:rPr dirty="0"/>
              <a:t> </a:t>
            </a:r>
            <a:r>
              <a:rPr dirty="0" err="1"/>
              <a:t>करने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चार</a:t>
            </a:r>
            <a:r>
              <a:rPr dirty="0"/>
              <a:t> </a:t>
            </a:r>
            <a:r>
              <a:rPr dirty="0" err="1"/>
              <a:t>विशिष्ट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बता</a:t>
            </a:r>
            <a:r>
              <a:rPr lang="hi-IN" dirty="0"/>
              <a:t>ने में </a:t>
            </a:r>
            <a:r>
              <a:rPr dirty="0"/>
              <a:t>।</a:t>
            </a:r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अवशोषित</a:t>
            </a:r>
            <a:r>
              <a:rPr dirty="0"/>
              <a:t> </a:t>
            </a:r>
            <a:r>
              <a:rPr dirty="0" err="1"/>
              <a:t>विष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चार</a:t>
            </a:r>
            <a:r>
              <a:rPr dirty="0"/>
              <a:t> </a:t>
            </a:r>
            <a:r>
              <a:rPr dirty="0" err="1"/>
              <a:t>विशिष्ट</a:t>
            </a:r>
            <a:r>
              <a:rPr dirty="0"/>
              <a:t> </a:t>
            </a:r>
            <a:r>
              <a:rPr lang="hi-IN" dirty="0"/>
              <a:t>चिन्हो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सांप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काटने</a:t>
            </a:r>
            <a:r>
              <a:rPr dirty="0"/>
              <a:t> </a:t>
            </a:r>
            <a:r>
              <a:rPr dirty="0" err="1"/>
              <a:t>सहित</a:t>
            </a:r>
            <a:r>
              <a:rPr dirty="0"/>
              <a:t> </a:t>
            </a:r>
            <a:r>
              <a:rPr dirty="0" err="1"/>
              <a:t>इंजेक्शन</a:t>
            </a:r>
            <a:r>
              <a:rPr dirty="0"/>
              <a:t> </a:t>
            </a:r>
            <a:r>
              <a:rPr dirty="0" err="1"/>
              <a:t>द्वारा</a:t>
            </a:r>
            <a:r>
              <a:rPr dirty="0"/>
              <a:t> </a:t>
            </a:r>
            <a:r>
              <a:rPr dirty="0" err="1"/>
              <a:t>दिए</a:t>
            </a:r>
            <a:r>
              <a:rPr dirty="0"/>
              <a:t> </a:t>
            </a:r>
            <a:r>
              <a:rPr dirty="0" err="1"/>
              <a:t>गए</a:t>
            </a:r>
            <a:r>
              <a:rPr dirty="0"/>
              <a:t> </a:t>
            </a:r>
            <a:r>
              <a:rPr dirty="0" err="1"/>
              <a:t>जहर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संकेतों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बनाएं</a:t>
            </a:r>
            <a:r>
              <a:rPr dirty="0"/>
              <a:t> </a:t>
            </a:r>
            <a:r>
              <a:rPr dirty="0" err="1"/>
              <a:t>तथा</a:t>
            </a:r>
            <a:r>
              <a:rPr dirty="0"/>
              <a:t> </a:t>
            </a:r>
            <a:r>
              <a:rPr dirty="0" err="1"/>
              <a:t>अस्पताल</a:t>
            </a:r>
            <a:r>
              <a:rPr dirty="0"/>
              <a:t> </a:t>
            </a:r>
            <a:r>
              <a:rPr dirty="0" err="1"/>
              <a:t>में</a:t>
            </a:r>
            <a:r>
              <a:rPr dirty="0"/>
              <a:t> </a:t>
            </a:r>
            <a:r>
              <a:rPr dirty="0" err="1"/>
              <a:t>भर्ती</a:t>
            </a:r>
            <a:r>
              <a:rPr dirty="0"/>
              <a:t> </a:t>
            </a:r>
            <a:r>
              <a:rPr dirty="0" err="1"/>
              <a:t>होने</a:t>
            </a:r>
            <a:r>
              <a:rPr dirty="0"/>
              <a:t> </a:t>
            </a:r>
            <a:r>
              <a:rPr dirty="0" err="1"/>
              <a:t>से</a:t>
            </a:r>
            <a:r>
              <a:rPr dirty="0"/>
              <a:t> </a:t>
            </a:r>
            <a:r>
              <a:rPr dirty="0" err="1"/>
              <a:t>पहले</a:t>
            </a:r>
            <a:r>
              <a:rPr dirty="0"/>
              <a:t> </a:t>
            </a:r>
            <a:r>
              <a:rPr dirty="0" err="1"/>
              <a:t>उपचार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चरणों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33E3E820-A3CC-DD11-1B3C-8176A0E9A167}"/>
              </a:ext>
            </a:extLst>
          </p:cNvPr>
          <p:cNvGrpSpPr/>
          <p:nvPr/>
        </p:nvGrpSpPr>
        <p:grpSpPr>
          <a:xfrm>
            <a:off x="9958192" y="4718394"/>
            <a:ext cx="1219201" cy="1681958"/>
            <a:chOff x="0" y="1159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233B3B9A-66F1-DEB3-4A6B-FAAB4799405F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5" name="3">
              <a:extLst>
                <a:ext uri="{FF2B5EF4-FFF2-40B4-BE49-F238E27FC236}">
                  <a16:creationId xmlns:a16="http://schemas.microsoft.com/office/drawing/2014/main" id="{5E83356E-26F7-58CF-B043-702F501F4A47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3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CF6CEB91-8F98-5D46-159B-C1BEE94971EF}"/>
              </a:ext>
            </a:extLst>
          </p:cNvPr>
          <p:cNvGrpSpPr/>
          <p:nvPr/>
        </p:nvGrpSpPr>
        <p:grpSpPr>
          <a:xfrm>
            <a:off x="9958192" y="7257307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2090EB60-8C53-64A6-1BB3-E6438094D6D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8" name="4">
              <a:extLst>
                <a:ext uri="{FF2B5EF4-FFF2-40B4-BE49-F238E27FC236}">
                  <a16:creationId xmlns:a16="http://schemas.microsoft.com/office/drawing/2014/main" id="{1C63CBC0-E51B-47AA-F064-F9AE87A08676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4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DF316ECF-D53D-381B-606A-36925E3750C3}"/>
              </a:ext>
            </a:extLst>
          </p:cNvPr>
          <p:cNvGrpSpPr/>
          <p:nvPr/>
        </p:nvGrpSpPr>
        <p:grpSpPr>
          <a:xfrm>
            <a:off x="9958192" y="9417998"/>
            <a:ext cx="1219201" cy="1681958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F844F3D-4CC2-4AF9-2675-270AC19A2EC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1" name="5">
              <a:extLst>
                <a:ext uri="{FF2B5EF4-FFF2-40B4-BE49-F238E27FC236}">
                  <a16:creationId xmlns:a16="http://schemas.microsoft.com/office/drawing/2014/main" id="{EB3DBF32-F6AE-3156-CDB3-BC802C35F950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5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78376" y="12652722"/>
            <a:ext cx="3686352" cy="6772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3DD08-D378-D65F-66C3-D9091B167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4F2353B0-DD78-ACF0-2E20-4279BBF13129}"/>
              </a:ext>
            </a:extLst>
          </p:cNvPr>
          <p:cNvSpPr txBox="1">
            <a:spLocks/>
          </p:cNvSpPr>
          <p:nvPr/>
        </p:nvSpPr>
        <p:spPr>
          <a:xfrm>
            <a:off x="320717" y="4723566"/>
            <a:ext cx="7627938" cy="5983223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/>
            <a:endParaRPr lang="en-US" sz="4800" dirty="0"/>
          </a:p>
          <a:p>
            <a:pPr algn="l" rtl="0"/>
            <a:endParaRPr lang="en-US" sz="4800" dirty="0"/>
          </a:p>
          <a:p>
            <a:pPr algn="l" rtl="0"/>
            <a:r>
              <a:rPr lang="en-US" sz="4800" dirty="0" err="1"/>
              <a:t>अब</a:t>
            </a:r>
            <a:r>
              <a:rPr lang="en-US" sz="4800" dirty="0"/>
              <a:t> आप यह करने में सक्षम हैं: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91E211DF-E7FA-7FAD-6A0F-3DB364C16F24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समीक्षा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D8ABA5FF-3ABB-3B0F-2B1B-42B00335054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30</a:t>
            </a:fld>
            <a:endParaRPr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4514EBC0-C1C1-AE73-C5D6-41C61C711AF4}"/>
              </a:ext>
            </a:extLst>
          </p:cNvPr>
          <p:cNvGrpSpPr/>
          <p:nvPr/>
        </p:nvGrpSpPr>
        <p:grpSpPr>
          <a:xfrm>
            <a:off x="9844663" y="5146261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AB51982F-6896-BC9D-7799-774769DD9D8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4FFE801E-3153-48DA-C628-D94A10777181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BF9E4771-332B-FA70-ACBE-BB5413C668A5}"/>
              </a:ext>
            </a:extLst>
          </p:cNvPr>
          <p:cNvGrpSpPr/>
          <p:nvPr/>
        </p:nvGrpSpPr>
        <p:grpSpPr>
          <a:xfrm>
            <a:off x="9844662" y="7715178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901E1809-13AB-85F0-289F-0A945463E59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30545C65-7CE8-2A2E-A17B-0CFFBA00CBDB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2</a:t>
              </a:r>
            </a:p>
          </p:txBody>
        </p:sp>
      </p:grpSp>
      <p:sp>
        <p:nvSpPr>
          <p:cNvPr id="2" name="List the signs and symptoms of poisoning, and steps for pre-hospital treatment.…">
            <a:extLst>
              <a:ext uri="{FF2B5EF4-FFF2-40B4-BE49-F238E27FC236}">
                <a16:creationId xmlns:a16="http://schemas.microsoft.com/office/drawing/2014/main" id="{77A77AA0-1584-E5F2-6E45-9804E8B6700B}"/>
              </a:ext>
            </a:extLst>
          </p:cNvPr>
          <p:cNvSpPr txBox="1"/>
          <p:nvPr/>
        </p:nvSpPr>
        <p:spPr>
          <a:xfrm>
            <a:off x="11737878" y="5446143"/>
            <a:ext cx="12068230" cy="4107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विषाक्तता के संकेत और लक्षण, तथा अस्पताल-पूर्व उपचार के चरणों की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  <a:p>
            <a:pPr lvl="1" indent="0" algn="just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निगले गए विष के चार </a:t>
            </a:r>
            <a:r>
              <a:rPr dirty="0" err="1"/>
              <a:t>विशिष्ट</a:t>
            </a:r>
            <a:r>
              <a:rPr dirty="0"/>
              <a:t> </a:t>
            </a:r>
            <a:r>
              <a:rPr lang="hi-IN" dirty="0"/>
              <a:t>चिन्हों </a:t>
            </a:r>
            <a:r>
              <a:rPr dirty="0" err="1"/>
              <a:t>और</a:t>
            </a:r>
            <a:r>
              <a:rPr dirty="0"/>
              <a:t> लक्षणों की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19756" y="12813337"/>
            <a:ext cx="3686352" cy="6772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5652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61272-7094-8A9E-1875-2E4E881D8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755A1E96-0917-88B6-13C6-9D971F5B3281}"/>
              </a:ext>
            </a:extLst>
          </p:cNvPr>
          <p:cNvSpPr txBox="1">
            <a:spLocks/>
          </p:cNvSpPr>
          <p:nvPr/>
        </p:nvSpPr>
        <p:spPr>
          <a:xfrm>
            <a:off x="435017" y="4400166"/>
            <a:ext cx="7627938" cy="5714282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/>
            <a:endParaRPr lang="en-US" sz="4800" dirty="0"/>
          </a:p>
          <a:p>
            <a:pPr algn="l" rtl="0"/>
            <a:endParaRPr lang="en-US" sz="4800" dirty="0"/>
          </a:p>
          <a:p>
            <a:pPr algn="l" rtl="0"/>
            <a:r>
              <a:rPr lang="en-US" sz="4800" dirty="0" err="1"/>
              <a:t>अब</a:t>
            </a:r>
            <a:r>
              <a:rPr lang="en-US" sz="4800" dirty="0"/>
              <a:t> आप </a:t>
            </a:r>
            <a:r>
              <a:rPr lang="en-US" sz="4800" dirty="0" err="1"/>
              <a:t>सक्षम</a:t>
            </a:r>
            <a:r>
              <a:rPr lang="en-US" sz="4800" dirty="0"/>
              <a:t> </a:t>
            </a:r>
            <a:r>
              <a:rPr lang="en-US" sz="4800" dirty="0" err="1"/>
              <a:t>हैः</a:t>
            </a:r>
            <a:r>
              <a:rPr lang="hi-IN" sz="4800" dirty="0"/>
              <a:t>-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68132E5C-46E9-BF3D-4A44-C6230AEC78C0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समीक्षा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E6605F56-D436-A592-60F3-2CF3F2D0913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31</a:t>
            </a:fld>
            <a:endParaRPr/>
          </a:p>
        </p:txBody>
      </p:sp>
      <p:sp>
        <p:nvSpPr>
          <p:cNvPr id="11" name="List four specific signs and symptoms of inhaled poisons.…">
            <a:extLst>
              <a:ext uri="{FF2B5EF4-FFF2-40B4-BE49-F238E27FC236}">
                <a16:creationId xmlns:a16="http://schemas.microsoft.com/office/drawing/2014/main" id="{F753981F-9A95-F1DB-A5B2-788E0F618F29}"/>
              </a:ext>
            </a:extLst>
          </p:cNvPr>
          <p:cNvSpPr txBox="1"/>
          <p:nvPr/>
        </p:nvSpPr>
        <p:spPr>
          <a:xfrm>
            <a:off x="11659744" y="5014577"/>
            <a:ext cx="11555214" cy="7586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साँस</a:t>
            </a:r>
            <a:r>
              <a:rPr dirty="0"/>
              <a:t> </a:t>
            </a:r>
            <a:r>
              <a:rPr dirty="0" err="1"/>
              <a:t>द्वारा</a:t>
            </a:r>
            <a:r>
              <a:rPr dirty="0"/>
              <a:t> </a:t>
            </a:r>
            <a:r>
              <a:rPr dirty="0" err="1"/>
              <a:t>विष</a:t>
            </a:r>
            <a:r>
              <a:rPr dirty="0"/>
              <a:t> </a:t>
            </a:r>
            <a:r>
              <a:rPr dirty="0" err="1"/>
              <a:t>ग्रहण</a:t>
            </a:r>
            <a:r>
              <a:rPr dirty="0"/>
              <a:t> </a:t>
            </a:r>
            <a:r>
              <a:rPr dirty="0" err="1"/>
              <a:t>करने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चार</a:t>
            </a:r>
            <a:r>
              <a:rPr dirty="0"/>
              <a:t> </a:t>
            </a:r>
            <a:r>
              <a:rPr dirty="0" err="1"/>
              <a:t>विशिष्ट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बता</a:t>
            </a:r>
            <a:r>
              <a:rPr lang="hi-IN" dirty="0"/>
              <a:t>ने में </a:t>
            </a:r>
            <a:r>
              <a:rPr dirty="0"/>
              <a:t>।</a:t>
            </a:r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अवशोषित</a:t>
            </a:r>
            <a:r>
              <a:rPr dirty="0"/>
              <a:t> </a:t>
            </a:r>
            <a:r>
              <a:rPr dirty="0" err="1"/>
              <a:t>विष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चार</a:t>
            </a:r>
            <a:r>
              <a:rPr dirty="0"/>
              <a:t> </a:t>
            </a:r>
            <a:r>
              <a:rPr dirty="0" err="1"/>
              <a:t>विशिष्ट</a:t>
            </a:r>
            <a:r>
              <a:rPr dirty="0"/>
              <a:t> </a:t>
            </a:r>
            <a:r>
              <a:rPr lang="hi-IN" dirty="0"/>
              <a:t>चिन्हो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सांप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काटने</a:t>
            </a:r>
            <a:r>
              <a:rPr dirty="0"/>
              <a:t> </a:t>
            </a:r>
            <a:r>
              <a:rPr dirty="0" err="1"/>
              <a:t>सहित</a:t>
            </a:r>
            <a:r>
              <a:rPr dirty="0"/>
              <a:t> </a:t>
            </a:r>
            <a:r>
              <a:rPr dirty="0" err="1"/>
              <a:t>इंजेक्शन</a:t>
            </a:r>
            <a:r>
              <a:rPr dirty="0"/>
              <a:t> </a:t>
            </a:r>
            <a:r>
              <a:rPr dirty="0" err="1"/>
              <a:t>द्वारा</a:t>
            </a:r>
            <a:r>
              <a:rPr dirty="0"/>
              <a:t> </a:t>
            </a:r>
            <a:r>
              <a:rPr dirty="0" err="1"/>
              <a:t>दिए</a:t>
            </a:r>
            <a:r>
              <a:rPr dirty="0"/>
              <a:t> </a:t>
            </a:r>
            <a:r>
              <a:rPr dirty="0" err="1"/>
              <a:t>गए</a:t>
            </a:r>
            <a:r>
              <a:rPr dirty="0"/>
              <a:t> </a:t>
            </a:r>
            <a:r>
              <a:rPr dirty="0" err="1"/>
              <a:t>जहर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संकेतों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बनाएं</a:t>
            </a:r>
            <a:r>
              <a:rPr dirty="0"/>
              <a:t> </a:t>
            </a:r>
            <a:r>
              <a:rPr dirty="0" err="1"/>
              <a:t>तथा</a:t>
            </a:r>
            <a:r>
              <a:rPr dirty="0"/>
              <a:t> </a:t>
            </a:r>
            <a:r>
              <a:rPr dirty="0" err="1"/>
              <a:t>अस्पताल</a:t>
            </a:r>
            <a:r>
              <a:rPr dirty="0"/>
              <a:t> </a:t>
            </a:r>
            <a:r>
              <a:rPr dirty="0" err="1"/>
              <a:t>में</a:t>
            </a:r>
            <a:r>
              <a:rPr dirty="0"/>
              <a:t> </a:t>
            </a:r>
            <a:r>
              <a:rPr dirty="0" err="1"/>
              <a:t>भर्ती</a:t>
            </a:r>
            <a:r>
              <a:rPr dirty="0"/>
              <a:t> </a:t>
            </a:r>
            <a:r>
              <a:rPr dirty="0" err="1"/>
              <a:t>होने</a:t>
            </a:r>
            <a:r>
              <a:rPr dirty="0"/>
              <a:t> </a:t>
            </a:r>
            <a:r>
              <a:rPr dirty="0" err="1"/>
              <a:t>से</a:t>
            </a:r>
            <a:r>
              <a:rPr dirty="0"/>
              <a:t> </a:t>
            </a:r>
            <a:r>
              <a:rPr dirty="0" err="1"/>
              <a:t>पहले</a:t>
            </a:r>
            <a:r>
              <a:rPr dirty="0"/>
              <a:t> </a:t>
            </a:r>
            <a:r>
              <a:rPr dirty="0" err="1"/>
              <a:t>उपचार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चरणों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E333EFB8-9D51-0DF0-0503-57DAADF5B715}"/>
              </a:ext>
            </a:extLst>
          </p:cNvPr>
          <p:cNvGrpSpPr/>
          <p:nvPr/>
        </p:nvGrpSpPr>
        <p:grpSpPr>
          <a:xfrm>
            <a:off x="9958192" y="4718394"/>
            <a:ext cx="1219201" cy="1681958"/>
            <a:chOff x="0" y="1159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0ACB6715-21A3-7CCA-EEA0-B89805E6480F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5" name="3">
              <a:extLst>
                <a:ext uri="{FF2B5EF4-FFF2-40B4-BE49-F238E27FC236}">
                  <a16:creationId xmlns:a16="http://schemas.microsoft.com/office/drawing/2014/main" id="{231F46DA-0E3E-29CB-20B7-2C487B7D19B7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3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AC62E23C-1EDF-6AF3-0453-5621C9DB6272}"/>
              </a:ext>
            </a:extLst>
          </p:cNvPr>
          <p:cNvGrpSpPr/>
          <p:nvPr/>
        </p:nvGrpSpPr>
        <p:grpSpPr>
          <a:xfrm>
            <a:off x="9958192" y="7257307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D961DE81-EA10-6913-D678-9019F268FA91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8" name="4">
              <a:extLst>
                <a:ext uri="{FF2B5EF4-FFF2-40B4-BE49-F238E27FC236}">
                  <a16:creationId xmlns:a16="http://schemas.microsoft.com/office/drawing/2014/main" id="{75597323-A983-E752-8E3A-2FF9EE78781B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4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5EB2F546-FFD2-A6E1-5729-7B01236167E8}"/>
              </a:ext>
            </a:extLst>
          </p:cNvPr>
          <p:cNvGrpSpPr/>
          <p:nvPr/>
        </p:nvGrpSpPr>
        <p:grpSpPr>
          <a:xfrm>
            <a:off x="9958192" y="9417998"/>
            <a:ext cx="1219201" cy="1681958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E3FACDBB-C344-DC9E-9812-14621414EA7C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1" name="5">
              <a:extLst>
                <a:ext uri="{FF2B5EF4-FFF2-40B4-BE49-F238E27FC236}">
                  <a16:creationId xmlns:a16="http://schemas.microsoft.com/office/drawing/2014/main" id="{7797E360-0EBF-D298-0028-7FFD2A617CCD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5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55647" y="12813337"/>
            <a:ext cx="3686352" cy="6772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8185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A689E-CC31-01DE-40CA-EC23F24CD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03C1BAA6-36EB-C76F-89B5-49EAF60C5688}"/>
              </a:ext>
            </a:extLst>
          </p:cNvPr>
          <p:cNvSpPr txBox="1">
            <a:spLocks/>
          </p:cNvSpPr>
          <p:nvPr/>
        </p:nvSpPr>
        <p:spPr>
          <a:xfrm>
            <a:off x="577892" y="3919461"/>
            <a:ext cx="7627938" cy="5703020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 lang="en-US" sz="4800" dirty="0"/>
          </a:p>
          <a:p>
            <a:endParaRPr lang="en-US" sz="4800" dirty="0"/>
          </a:p>
          <a:p>
            <a:r>
              <a:rPr lang="en-US" sz="4800" dirty="0" err="1"/>
              <a:t>अब</a:t>
            </a:r>
            <a:r>
              <a:rPr lang="en-US" sz="4800" dirty="0"/>
              <a:t> </a:t>
            </a:r>
            <a:r>
              <a:rPr lang="en-US" sz="4800" dirty="0" err="1"/>
              <a:t>आप</a:t>
            </a:r>
            <a:r>
              <a:rPr lang="en-US" sz="4800" dirty="0"/>
              <a:t> </a:t>
            </a:r>
            <a:r>
              <a:rPr lang="en-US" sz="4800" dirty="0" err="1"/>
              <a:t>सक्षम</a:t>
            </a:r>
            <a:r>
              <a:rPr lang="en-US" sz="4800" dirty="0"/>
              <a:t> </a:t>
            </a:r>
            <a:r>
              <a:rPr lang="en-US" sz="4800" dirty="0" err="1"/>
              <a:t>हैः</a:t>
            </a:r>
            <a:r>
              <a:rPr lang="hi-IN" sz="4800" dirty="0"/>
              <a:t>-</a:t>
            </a:r>
            <a:endParaRPr lang="en-US" sz="4800" dirty="0"/>
          </a:p>
          <a:p>
            <a:pPr algn="l" rtl="0"/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4658E34-F206-3D45-9155-0B2600ED99E4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समीक्षा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E1C8195B-DB73-C2BC-BEC1-322920F95D1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2" name="List the signs and symptoms for alcohol abuse and the steps for pre-hospital treatment.…">
            <a:extLst>
              <a:ext uri="{FF2B5EF4-FFF2-40B4-BE49-F238E27FC236}">
                <a16:creationId xmlns:a16="http://schemas.microsoft.com/office/drawing/2014/main" id="{3739F9AA-0F16-958E-761E-9CD858AB0951}"/>
              </a:ext>
            </a:extLst>
          </p:cNvPr>
          <p:cNvSpPr txBox="1"/>
          <p:nvPr/>
        </p:nvSpPr>
        <p:spPr>
          <a:xfrm>
            <a:off x="11532744" y="5673282"/>
            <a:ext cx="12134080" cy="643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lvl="1" indent="0" algn="just" defTabSz="1896340" rtl="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शराब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दुरुपयोग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तथा</a:t>
            </a:r>
            <a:r>
              <a:rPr dirty="0"/>
              <a:t> </a:t>
            </a:r>
            <a:r>
              <a:rPr dirty="0" err="1"/>
              <a:t>अस्पताल-पूर्व</a:t>
            </a:r>
            <a:r>
              <a:rPr dirty="0"/>
              <a:t> </a:t>
            </a:r>
            <a:r>
              <a:rPr dirty="0" err="1"/>
              <a:t>उपचार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चरणों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 rtl="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नशीली</a:t>
            </a:r>
            <a:r>
              <a:rPr dirty="0"/>
              <a:t> </a:t>
            </a:r>
            <a:r>
              <a:rPr dirty="0" err="1"/>
              <a:t>दवाओं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दुरुपयोग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तथा</a:t>
            </a:r>
            <a:r>
              <a:rPr dirty="0"/>
              <a:t> </a:t>
            </a:r>
            <a:r>
              <a:rPr dirty="0" err="1"/>
              <a:t>अस्पताल-पूर्व</a:t>
            </a:r>
            <a:r>
              <a:rPr dirty="0"/>
              <a:t> </a:t>
            </a:r>
            <a:r>
              <a:rPr dirty="0" err="1"/>
              <a:t>उपचार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चरणों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7427C83F-26A1-EA5B-3E58-D818279A1867}"/>
              </a:ext>
            </a:extLst>
          </p:cNvPr>
          <p:cNvGrpSpPr/>
          <p:nvPr/>
        </p:nvGrpSpPr>
        <p:grpSpPr>
          <a:xfrm>
            <a:off x="9831192" y="5402499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9CBB42D-FE48-7622-2A2E-8702AE1FDD9B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4E2368BD-FD7F-5960-396D-939ED1958F39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6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9F33A84F-3928-64E7-51DD-FCDE8BFC5AD7}"/>
              </a:ext>
            </a:extLst>
          </p:cNvPr>
          <p:cNvGrpSpPr/>
          <p:nvPr/>
        </p:nvGrpSpPr>
        <p:grpSpPr>
          <a:xfrm>
            <a:off x="9831192" y="8724577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656BE83F-AFD7-1105-BAE9-8D7D8DA9DB0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92E07838-321B-7CFA-AF3B-9B3065E7717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7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80472" y="12803098"/>
            <a:ext cx="3686352" cy="677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8614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7881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33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1180805" y="1915775"/>
            <a:ext cx="104150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en-US" sz="239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धन्यवाद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13403" y="12937131"/>
            <a:ext cx="3686352" cy="677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965" y="5708231"/>
            <a:ext cx="12611976" cy="64354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64FBA-A08C-2E19-0297-A46306D80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3963AFCA-666F-13DA-7ADD-30EC72BEDFEC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just" rtl="0"/>
            <a:r>
              <a:rPr lang="en-US" sz="4800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472F527B-750F-5B62-512C-64E6E9F7BEF7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उद्देश्य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5CEE4763-A0A8-AB1D-5A7A-2E2647C6871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" name="List the signs and symptoms for alcohol abuse and the steps for pre-hospital treatment.…">
            <a:extLst>
              <a:ext uri="{FF2B5EF4-FFF2-40B4-BE49-F238E27FC236}">
                <a16:creationId xmlns:a16="http://schemas.microsoft.com/office/drawing/2014/main" id="{55DE589C-011C-F3D6-75C8-4255B3FAB73E}"/>
              </a:ext>
            </a:extLst>
          </p:cNvPr>
          <p:cNvSpPr txBox="1"/>
          <p:nvPr/>
        </p:nvSpPr>
        <p:spPr>
          <a:xfrm>
            <a:off x="11532744" y="5673282"/>
            <a:ext cx="12295444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शराब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दुरुपयोग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तथा</a:t>
            </a:r>
            <a:r>
              <a:rPr dirty="0"/>
              <a:t> </a:t>
            </a:r>
            <a:r>
              <a:rPr dirty="0" err="1"/>
              <a:t>अस्पताल-पूर्व</a:t>
            </a:r>
            <a:r>
              <a:rPr dirty="0"/>
              <a:t> </a:t>
            </a:r>
            <a:r>
              <a:rPr dirty="0" err="1"/>
              <a:t>उपचार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चरणों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 rtl="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नशीली</a:t>
            </a:r>
            <a:r>
              <a:rPr dirty="0"/>
              <a:t> </a:t>
            </a:r>
            <a:r>
              <a:rPr dirty="0" err="1"/>
              <a:t>दवाओं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दुरुपयोग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तथा</a:t>
            </a:r>
            <a:r>
              <a:rPr dirty="0"/>
              <a:t> </a:t>
            </a:r>
            <a:r>
              <a:rPr dirty="0" err="1"/>
              <a:t>अस्पताल-पूर्व</a:t>
            </a:r>
            <a:r>
              <a:rPr dirty="0"/>
              <a:t> </a:t>
            </a:r>
            <a:r>
              <a:rPr dirty="0" err="1"/>
              <a:t>उपचार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चरणों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सूची</a:t>
            </a:r>
            <a:r>
              <a:rPr dirty="0"/>
              <a:t> </a:t>
            </a:r>
            <a:r>
              <a:rPr dirty="0" err="1"/>
              <a:t>बना</a:t>
            </a:r>
            <a:r>
              <a:rPr lang="hi-IN" dirty="0"/>
              <a:t>ने में </a:t>
            </a:r>
            <a:r>
              <a:rPr dirty="0"/>
              <a:t>।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05CADD67-AD45-9F12-F2AE-197497D2ABDC}"/>
              </a:ext>
            </a:extLst>
          </p:cNvPr>
          <p:cNvGrpSpPr/>
          <p:nvPr/>
        </p:nvGrpSpPr>
        <p:grpSpPr>
          <a:xfrm>
            <a:off x="9831192" y="5402499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6CA8D7BF-AC6D-FC10-7CEC-674FADFD4E8E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B335EF64-D0C2-A120-B6AB-2B03F667C18C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6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D69A488C-BD62-A9C7-4D14-4FA88AE55C86}"/>
              </a:ext>
            </a:extLst>
          </p:cNvPr>
          <p:cNvGrpSpPr/>
          <p:nvPr/>
        </p:nvGrpSpPr>
        <p:grpSpPr>
          <a:xfrm>
            <a:off x="9831192" y="8724577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69A042DF-CC14-AA7A-03CF-764E3ABC01E1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8B391C42-727E-9A49-B5A6-9F0129853199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7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41836" y="12813337"/>
            <a:ext cx="3686352" cy="677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719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461FD432-2429-9235-9D35-B5DDEBCC3662}"/>
              </a:ext>
            </a:extLst>
          </p:cNvPr>
          <p:cNvSpPr txBox="1"/>
          <p:nvPr/>
        </p:nvSpPr>
        <p:spPr>
          <a:xfrm>
            <a:off x="1016000" y="3477442"/>
            <a:ext cx="4497294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ज़हर</a:t>
            </a:r>
          </a:p>
        </p:txBody>
      </p:sp>
      <p:sp>
        <p:nvSpPr>
          <p:cNvPr id="3" name="Any substance that can impair or cause death of cell structure or function.">
            <a:extLst>
              <a:ext uri="{FF2B5EF4-FFF2-40B4-BE49-F238E27FC236}">
                <a16:creationId xmlns:a16="http://schemas.microsoft.com/office/drawing/2014/main" id="{94432758-A216-8827-C512-99F77C0D675F}"/>
              </a:ext>
            </a:extLst>
          </p:cNvPr>
          <p:cNvSpPr txBox="1"/>
          <p:nvPr/>
        </p:nvSpPr>
        <p:spPr>
          <a:xfrm>
            <a:off x="9858055" y="6858000"/>
            <a:ext cx="13274901" cy="329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 rtl="0"/>
            <a:r>
              <a:rPr dirty="0">
                <a:solidFill>
                  <a:schemeClr val="tx1"/>
                </a:solidFill>
              </a:rPr>
              <a:t>कोई भी पदार्थ जो कोशिका संरचना या कार्य को ख़राब कर सकता है या उसकी मृत्यु का कारण बन सकता है।</a:t>
            </a:r>
          </a:p>
        </p:txBody>
      </p:sp>
      <p:pic>
        <p:nvPicPr>
          <p:cNvPr id="4" name="C:\Users\MTandingan\Pictures\for peer manuals\L14 poisoning pakistan.jpg" descr="C:\Users\MTandingan\Pictures\for peer manuals\L14 poisoning pakistan.jpg">
            <a:extLst>
              <a:ext uri="{FF2B5EF4-FFF2-40B4-BE49-F238E27FC236}">
                <a16:creationId xmlns:a16="http://schemas.microsoft.com/office/drawing/2014/main" id="{6C2F4EBA-91A7-CF35-3F40-56ED3ACB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80" t="27865" r="35029" b="32081"/>
          <a:stretch>
            <a:fillRect/>
          </a:stretch>
        </p:blipFill>
        <p:spPr>
          <a:xfrm>
            <a:off x="1378091" y="5658728"/>
            <a:ext cx="5739034" cy="5594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90117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959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 enter the body in four ways:…">
            <a:extLst>
              <a:ext uri="{FF2B5EF4-FFF2-40B4-BE49-F238E27FC236}">
                <a16:creationId xmlns:a16="http://schemas.microsoft.com/office/drawing/2014/main" id="{A3AD5C47-FFA8-E55E-C69C-81A9588B939C}"/>
              </a:ext>
            </a:extLst>
          </p:cNvPr>
          <p:cNvSpPr txBox="1">
            <a:spLocks/>
          </p:cNvSpPr>
          <p:nvPr/>
        </p:nvSpPr>
        <p:spPr>
          <a:xfrm>
            <a:off x="1086772" y="5138521"/>
            <a:ext cx="7081440" cy="7733285"/>
          </a:xfrm>
          <a:prstGeom prst="rect">
            <a:avLst/>
          </a:prstGeom>
        </p:spPr>
        <p:txBody>
          <a:bodyPr lIns="78283" tIns="78283" rIns="78283" bIns="78283" anchor="t"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defTabSz="1896340" rtl="0" hangingPunct="1">
              <a:spcBef>
                <a:spcPts val="3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400"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i="0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शरीर</a:t>
            </a:r>
            <a:r>
              <a:rPr lang="en-US" sz="5400" i="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5400" i="0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में</a:t>
            </a:r>
            <a:r>
              <a:rPr lang="en-US" sz="5400" i="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5400" i="0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चार</a:t>
            </a:r>
            <a:r>
              <a:rPr lang="en-US" sz="5400" i="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5400" i="0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तरीकों</a:t>
            </a:r>
            <a:r>
              <a:rPr lang="en-US" sz="5400" i="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5400" i="0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से</a:t>
            </a:r>
            <a:r>
              <a:rPr lang="en-US" sz="5400" i="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5400" i="0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प्रवेश</a:t>
            </a:r>
            <a:r>
              <a:rPr lang="en-US" sz="5400" i="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5400" i="0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कर</a:t>
            </a:r>
            <a:r>
              <a:rPr lang="en-US" sz="5400" i="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5400" i="0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सकता</a:t>
            </a:r>
            <a:r>
              <a:rPr lang="en-US" sz="5400" i="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5400" i="0" dirty="0" err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है</a:t>
            </a:r>
            <a:r>
              <a:rPr lang="en-US" sz="5400" i="0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</a:p>
          <a:p>
            <a:pPr marL="609600" indent="-609600" algn="l" defTabSz="1896340" rtl="0" hangingPunct="1">
              <a:spcBef>
                <a:spcPts val="3000"/>
              </a:spcBef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5400" i="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घूस</a:t>
            </a:r>
            <a:endParaRPr lang="en-US" sz="5400" i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indent="-609600" algn="l" defTabSz="1896340" rtl="0" hangingPunct="1">
              <a:spcBef>
                <a:spcPts val="3000"/>
              </a:spcBef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5400" i="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साँस</a:t>
            </a:r>
            <a:r>
              <a:rPr lang="en-US" sz="5400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400" i="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लेना</a:t>
            </a:r>
            <a:endParaRPr lang="en-US" sz="5400" i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indent="-609600" algn="l" defTabSz="1896340" rtl="0" hangingPunct="1">
              <a:spcBef>
                <a:spcPts val="3000"/>
              </a:spcBef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5400" i="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इंजेक्शन</a:t>
            </a:r>
            <a:endParaRPr lang="en-US" sz="5400" i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600" indent="-609600" algn="l" defTabSz="1896340" rtl="0" hangingPunct="1">
              <a:spcBef>
                <a:spcPts val="3000"/>
              </a:spcBef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5400" i="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अवशोषण</a:t>
            </a:r>
            <a:endParaRPr lang="en-US" sz="5400" i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Poisons">
            <a:extLst>
              <a:ext uri="{FF2B5EF4-FFF2-40B4-BE49-F238E27FC236}">
                <a16:creationId xmlns:a16="http://schemas.microsoft.com/office/drawing/2014/main" id="{2FC21703-51FB-4314-91C6-7920FD3C301E}"/>
              </a:ext>
            </a:extLst>
          </p:cNvPr>
          <p:cNvSpPr txBox="1"/>
          <p:nvPr/>
        </p:nvSpPr>
        <p:spPr>
          <a:xfrm>
            <a:off x="1077422" y="2360720"/>
            <a:ext cx="875273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जहर</a:t>
            </a:r>
          </a:p>
        </p:txBody>
      </p:sp>
      <p:pic>
        <p:nvPicPr>
          <p:cNvPr id="4" name="Picture 1" descr="Picture 1">
            <a:extLst>
              <a:ext uri="{FF2B5EF4-FFF2-40B4-BE49-F238E27FC236}">
                <a16:creationId xmlns:a16="http://schemas.microsoft.com/office/drawing/2014/main" id="{22B2A1F6-80C3-AF8C-8BDF-E6267CDE0D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9" t="6333" r="3289" b="8868"/>
          <a:stretch>
            <a:fillRect/>
          </a:stretch>
        </p:blipFill>
        <p:spPr>
          <a:xfrm>
            <a:off x="9830158" y="2806763"/>
            <a:ext cx="11037196" cy="9724410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82541" y="12813338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982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478F04A7-6FF9-ADC7-E32D-C060FD8C93B7}"/>
              </a:ext>
            </a:extLst>
          </p:cNvPr>
          <p:cNvSpPr txBox="1"/>
          <p:nvPr/>
        </p:nvSpPr>
        <p:spPr>
          <a:xfrm>
            <a:off x="1016000" y="3685704"/>
            <a:ext cx="744913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विषाक्तता</a:t>
            </a:r>
          </a:p>
        </p:txBody>
      </p:sp>
      <p:sp>
        <p:nvSpPr>
          <p:cNvPr id="3" name="Nausea and/or vomiting…">
            <a:extLst>
              <a:ext uri="{FF2B5EF4-FFF2-40B4-BE49-F238E27FC236}">
                <a16:creationId xmlns:a16="http://schemas.microsoft.com/office/drawing/2014/main" id="{0E95A16B-8235-75A3-0D91-9C2CFE5F022E}"/>
              </a:ext>
            </a:extLst>
          </p:cNvPr>
          <p:cNvSpPr txBox="1"/>
          <p:nvPr/>
        </p:nvSpPr>
        <p:spPr>
          <a:xfrm>
            <a:off x="10721595" y="6825343"/>
            <a:ext cx="12893864" cy="5439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मतली और/या उल्टी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सिरदर्द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पेट में दर्द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मानसिक स्थिति में परिवर्तन या कोमा</a:t>
            </a:r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19596091-B8DD-FFBD-086D-7543A7181010}"/>
              </a:ext>
            </a:extLst>
          </p:cNvPr>
          <p:cNvSpPr txBox="1"/>
          <p:nvPr/>
        </p:nvSpPr>
        <p:spPr>
          <a:xfrm>
            <a:off x="1016000" y="5620800"/>
            <a:ext cx="8991056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dirty="0"/>
              <a:t>सामान्य संकेत और लक्षण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537BF6AB-BDF4-CAEA-8127-EBC06C3068E0}"/>
              </a:ext>
            </a:extLst>
          </p:cNvPr>
          <p:cNvSpPr/>
          <p:nvPr/>
        </p:nvSpPr>
        <p:spPr>
          <a:xfrm>
            <a:off x="10718338" y="6227284"/>
            <a:ext cx="1290037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1482" y="12813338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534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25BC7-1063-A7DD-4838-22263999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BD8C9F32-4F72-6789-CA8C-D9C737BE7845}"/>
              </a:ext>
            </a:extLst>
          </p:cNvPr>
          <p:cNvSpPr txBox="1"/>
          <p:nvPr/>
        </p:nvSpPr>
        <p:spPr>
          <a:xfrm>
            <a:off x="977783" y="3704688"/>
            <a:ext cx="744913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विषाक्तता</a:t>
            </a:r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88DCB181-C2E2-2851-BD74-A3859F74BEB3}"/>
              </a:ext>
            </a:extLst>
          </p:cNvPr>
          <p:cNvSpPr txBox="1"/>
          <p:nvPr/>
        </p:nvSpPr>
        <p:spPr>
          <a:xfrm>
            <a:off x="1016000" y="5471014"/>
            <a:ext cx="8991056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dirty="0"/>
              <a:t>सामान्य संकेत और लक्षण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D833BAD3-7C19-3D02-19B6-DEB79BFD29A1}"/>
              </a:ext>
            </a:extLst>
          </p:cNvPr>
          <p:cNvSpPr/>
          <p:nvPr/>
        </p:nvSpPr>
        <p:spPr>
          <a:xfrm>
            <a:off x="10718338" y="6227284"/>
            <a:ext cx="1290037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0982F626-0518-A1BF-3AF8-838283B4230A}"/>
              </a:ext>
            </a:extLst>
          </p:cNvPr>
          <p:cNvSpPr txBox="1"/>
          <p:nvPr/>
        </p:nvSpPr>
        <p:spPr>
          <a:xfrm>
            <a:off x="10721595" y="6794863"/>
            <a:ext cx="12803811" cy="637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बरामदगी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तेज़ या धीमी हृदय गति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उच्च, सामान्य या निम्न रक्तचाप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पुतलियों का संभावित फैलाव या संकुचन</a:t>
            </a:r>
          </a:p>
        </p:txBody>
      </p:sp>
      <p:sp>
        <p:nvSpPr>
          <p:cNvPr id="7" name="Cont.">
            <a:extLst>
              <a:ext uri="{FF2B5EF4-FFF2-40B4-BE49-F238E27FC236}">
                <a16:creationId xmlns:a16="http://schemas.microsoft.com/office/drawing/2014/main" id="{D2354EFE-0A97-2910-393D-5C0B6F2611B9}"/>
              </a:ext>
            </a:extLst>
          </p:cNvPr>
          <p:cNvSpPr txBox="1"/>
          <p:nvPr/>
        </p:nvSpPr>
        <p:spPr>
          <a:xfrm>
            <a:off x="10633611" y="5370059"/>
            <a:ext cx="2047633" cy="77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rtl="0"/>
            <a:r>
              <a:t>जारी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39054" y="12813337"/>
            <a:ext cx="3686352" cy="6772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8016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EFE21-96B4-249B-6F7D-68E851CA6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5142DFA1-91A6-8356-BD45-6594A4AEC1D4}"/>
              </a:ext>
            </a:extLst>
          </p:cNvPr>
          <p:cNvSpPr txBox="1"/>
          <p:nvPr/>
        </p:nvSpPr>
        <p:spPr>
          <a:xfrm>
            <a:off x="977783" y="3968890"/>
            <a:ext cx="7449138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विषाक्तता</a:t>
            </a:r>
          </a:p>
        </p:txBody>
      </p:sp>
      <p:sp>
        <p:nvSpPr>
          <p:cNvPr id="4" name="General signs and symptoms">
            <a:extLst>
              <a:ext uri="{FF2B5EF4-FFF2-40B4-BE49-F238E27FC236}">
                <a16:creationId xmlns:a16="http://schemas.microsoft.com/office/drawing/2014/main" id="{5D1400E8-D93C-774D-A22F-3B6A061498EE}"/>
              </a:ext>
            </a:extLst>
          </p:cNvPr>
          <p:cNvSpPr txBox="1"/>
          <p:nvPr/>
        </p:nvSpPr>
        <p:spPr>
          <a:xfrm>
            <a:off x="1016000" y="5370059"/>
            <a:ext cx="8991056" cy="102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r>
              <a:rPr dirty="0"/>
              <a:t>सामान्य संकेत और लक्षण</a:t>
            </a:r>
          </a:p>
        </p:txBody>
      </p:sp>
      <p:sp>
        <p:nvSpPr>
          <p:cNvPr id="6" name="Seizures…">
            <a:extLst>
              <a:ext uri="{FF2B5EF4-FFF2-40B4-BE49-F238E27FC236}">
                <a16:creationId xmlns:a16="http://schemas.microsoft.com/office/drawing/2014/main" id="{FA06939E-C893-74BB-9D80-43210947BF6E}"/>
              </a:ext>
            </a:extLst>
          </p:cNvPr>
          <p:cNvSpPr txBox="1"/>
          <p:nvPr/>
        </p:nvSpPr>
        <p:spPr>
          <a:xfrm>
            <a:off x="10721595" y="6794863"/>
            <a:ext cx="12803811" cy="4508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सांस लेने में कठिनाई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त्वचा पर चोट (रंग परिवर्तन, जलन, इंजेक्शन के निशान, सूजन)</a:t>
            </a:r>
          </a:p>
          <a:p>
            <a:pPr marL="609600" indent="-609600" algn="l" defTabSz="1896340" rtl="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दस्त</a:t>
            </a:r>
          </a:p>
        </p:txBody>
      </p:sp>
      <p:sp>
        <p:nvSpPr>
          <p:cNvPr id="7" name="Cont.">
            <a:extLst>
              <a:ext uri="{FF2B5EF4-FFF2-40B4-BE49-F238E27FC236}">
                <a16:creationId xmlns:a16="http://schemas.microsoft.com/office/drawing/2014/main" id="{7B6F7749-63F3-38A0-56C1-47E9AA791FEB}"/>
              </a:ext>
            </a:extLst>
          </p:cNvPr>
          <p:cNvSpPr txBox="1"/>
          <p:nvPr/>
        </p:nvSpPr>
        <p:spPr>
          <a:xfrm>
            <a:off x="10633611" y="5370059"/>
            <a:ext cx="2047633" cy="65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 algn="l" rtl="0"/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813338"/>
            <a:ext cx="3686352" cy="6772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452" y="-34941"/>
            <a:ext cx="3754825" cy="2559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517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081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1495</Words>
  <Application>Microsoft Office PowerPoint</Application>
  <PresentationFormat>Custom</PresentationFormat>
  <Paragraphs>216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Book Antiqua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TRG BR 1</cp:lastModifiedBy>
  <cp:revision>78</cp:revision>
  <dcterms:modified xsi:type="dcterms:W3CDTF">2025-12-19T11:49:02Z</dcterms:modified>
</cp:coreProperties>
</file>