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Open Sans" panose="020B0604020202020204" charset="0"/>
      <p:regular r:id="rId44"/>
      <p:bold r:id="rId45"/>
      <p:italic r:id="rId46"/>
      <p:boldItalic r:id="rId47"/>
    </p:embeddedFont>
    <p:embeddedFont>
      <p:font typeface="Open Sans SemiBold"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4" name="Google Shape;24;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66165" y="1297281"/>
            <a:ext cx="4655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6215763" y="35009"/>
            <a:ext cx="4351338" cy="71513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7" name="Google Shape;8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0" y="1337353"/>
            <a:ext cx="450097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4500979" y="1337353"/>
            <a:ext cx="753714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
        <p:nvSpPr>
          <p:cNvPr id="31" name="Google Shape;31;p3"/>
          <p:cNvSpPr/>
          <p:nvPr/>
        </p:nvSpPr>
        <p:spPr>
          <a:xfrm>
            <a:off x="10262593" y="6628210"/>
            <a:ext cx="845638" cy="93265"/>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6165" y="1297281"/>
            <a:ext cx="4655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3" name="Google Shape;4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2" name="Google Shape;5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66165" y="1297281"/>
            <a:ext cx="4655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a:spLocks noGrp="1"/>
          </p:cNvSpPr>
          <p:nvPr>
            <p:ph type="pic" idx="2"/>
          </p:nvPr>
        </p:nvSpPr>
        <p:spPr>
          <a:xfrm>
            <a:off x="5183188" y="987425"/>
            <a:ext cx="6172200" cy="4873625"/>
          </a:xfrm>
          <a:prstGeom prst="rect">
            <a:avLst/>
          </a:prstGeom>
          <a:noFill/>
          <a:ln>
            <a:noFill/>
          </a:ln>
        </p:spPr>
      </p:sp>
      <p:sp>
        <p:nvSpPr>
          <p:cNvPr id="73" name="Google Shape;73;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6165" y="1297281"/>
            <a:ext cx="46558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815765" y="1435007"/>
            <a:ext cx="7151333"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pic>
        <p:nvPicPr>
          <p:cNvPr id="14" name="Google Shape;14;p1" descr="NDRF LOGO | NDRF - National Disaster Response Force"/>
          <p:cNvPicPr preferRelativeResize="0"/>
          <p:nvPr/>
        </p:nvPicPr>
        <p:blipFill rotWithShape="1">
          <a:blip r:embed="rId13">
            <a:alphaModFix/>
          </a:blip>
          <a:srcRect/>
          <a:stretch/>
        </p:blipFill>
        <p:spPr>
          <a:xfrm>
            <a:off x="0" y="0"/>
            <a:ext cx="1594485" cy="876935"/>
          </a:xfrm>
          <a:prstGeom prst="rect">
            <a:avLst/>
          </a:prstGeom>
          <a:noFill/>
          <a:ln>
            <a:noFill/>
          </a:ln>
        </p:spPr>
      </p:pic>
      <p:pic>
        <p:nvPicPr>
          <p:cNvPr id="15" name="Google Shape;15;p1"/>
          <p:cNvPicPr preferRelativeResize="0"/>
          <p:nvPr/>
        </p:nvPicPr>
        <p:blipFill rotWithShape="1">
          <a:blip r:embed="rId14">
            <a:alphaModFix/>
          </a:blip>
          <a:srcRect/>
          <a:stretch/>
        </p:blipFill>
        <p:spPr>
          <a:xfrm>
            <a:off x="11295497" y="5944"/>
            <a:ext cx="882650" cy="877570"/>
          </a:xfrm>
          <a:prstGeom prst="rect">
            <a:avLst/>
          </a:prstGeom>
          <a:noFill/>
          <a:ln>
            <a:noFill/>
          </a:ln>
        </p:spPr>
      </p:pic>
      <p:sp>
        <p:nvSpPr>
          <p:cNvPr id="16" name="Google Shape;16;p1"/>
          <p:cNvSpPr txBox="1"/>
          <p:nvPr/>
        </p:nvSpPr>
        <p:spPr>
          <a:xfrm>
            <a:off x="216130" y="6286056"/>
            <a:ext cx="2177935"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hi" sz="1200" b="0" i="0" u="none" strike="noStrike" cap="none">
                <a:solidFill>
                  <a:srgbClr val="535353"/>
                </a:solidFill>
                <a:latin typeface="Open Sans SemiBold"/>
                <a:ea typeface="Open Sans SemiBold"/>
                <a:cs typeface="Open Sans SemiBold"/>
                <a:sym typeface="Open Sans SemiBold"/>
              </a:rPr>
              <a:t>DM | INDIA</a:t>
            </a:r>
            <a:endParaRPr/>
          </a:p>
        </p:txBody>
      </p:sp>
      <p:sp>
        <p:nvSpPr>
          <p:cNvPr id="17" name="Google Shape;17;p1"/>
          <p:cNvSpPr/>
          <p:nvPr/>
        </p:nvSpPr>
        <p:spPr>
          <a:xfrm>
            <a:off x="744747" y="6587004"/>
            <a:ext cx="1089436" cy="1041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8" name="Google Shape;18;p1"/>
          <p:cNvSpPr txBox="1"/>
          <p:nvPr/>
        </p:nvSpPr>
        <p:spPr>
          <a:xfrm>
            <a:off x="10195361" y="6348343"/>
            <a:ext cx="551280"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hi" sz="1200" b="0">
                <a:solidFill>
                  <a:srgbClr val="535353"/>
                </a:solidFill>
                <a:latin typeface="Open Sans"/>
                <a:ea typeface="Open Sans"/>
                <a:cs typeface="Open Sans"/>
                <a:sym typeface="Open Sans"/>
              </a:rPr>
              <a:t>PPT  -</a:t>
            </a:r>
            <a:endParaRPr/>
          </a:p>
        </p:txBody>
      </p:sp>
      <p:sp>
        <p:nvSpPr>
          <p:cNvPr id="19" name="Google Shape;19;p1"/>
          <p:cNvSpPr/>
          <p:nvPr/>
        </p:nvSpPr>
        <p:spPr>
          <a:xfrm>
            <a:off x="10296686" y="6628211"/>
            <a:ext cx="642863" cy="79826"/>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descr="1RESASIS"/>
          <p:cNvPicPr preferRelativeResize="0"/>
          <p:nvPr/>
        </p:nvPicPr>
        <p:blipFill rotWithShape="1">
          <a:blip r:embed="rId3">
            <a:alphaModFix/>
          </a:blip>
          <a:srcRect/>
          <a:stretch/>
        </p:blipFill>
        <p:spPr>
          <a:xfrm>
            <a:off x="1954530" y="2792471"/>
            <a:ext cx="3227959" cy="3723263"/>
          </a:xfrm>
          <a:prstGeom prst="rect">
            <a:avLst/>
          </a:prstGeom>
          <a:noFill/>
          <a:ln>
            <a:noFill/>
          </a:ln>
        </p:spPr>
      </p:pic>
      <p:pic>
        <p:nvPicPr>
          <p:cNvPr id="94" name="Google Shape;94;p13" descr="FCARRY4"/>
          <p:cNvPicPr preferRelativeResize="0"/>
          <p:nvPr/>
        </p:nvPicPr>
        <p:blipFill rotWithShape="1">
          <a:blip r:embed="rId4">
            <a:alphaModFix/>
          </a:blip>
          <a:srcRect/>
          <a:stretch/>
        </p:blipFill>
        <p:spPr>
          <a:xfrm>
            <a:off x="6348055" y="2446602"/>
            <a:ext cx="2769567" cy="3092552"/>
          </a:xfrm>
          <a:prstGeom prst="rect">
            <a:avLst/>
          </a:prstGeom>
          <a:noFill/>
          <a:ln>
            <a:noFill/>
          </a:ln>
        </p:spPr>
      </p:pic>
      <p:sp>
        <p:nvSpPr>
          <p:cNvPr id="95" name="Google Shape;95;p13"/>
          <p:cNvSpPr>
            <a:spLocks noGrp="1"/>
          </p:cNvSpPr>
          <p:nvPr>
            <p:ph type="ctrTitle"/>
          </p:nvPr>
        </p:nvSpPr>
        <p:spPr>
          <a:xfrm>
            <a:off x="384401" y="498021"/>
            <a:ext cx="11210924" cy="1761473"/>
          </a:xfrm>
          <a:prstGeom prst="parallelogram">
            <a:avLst>
              <a:gd name="adj" fmla="val 25000"/>
            </a:avLst>
          </a:prstGeom>
          <a:solidFill>
            <a:srgbClr val="C00000"/>
          </a:solidFill>
          <a:ln>
            <a:noFill/>
          </a:ln>
        </p:spPr>
        <p:txBody>
          <a:bodyPr spcFirstLastPara="1" wrap="square" lIns="91425" tIns="45700" rIns="91425" bIns="45700" anchor="b" anchorCtr="0">
            <a:normAutofit/>
          </a:bodyPr>
          <a:lstStyle/>
          <a:p>
            <a:pPr lvl="0">
              <a:buClr>
                <a:schemeClr val="lt1"/>
              </a:buClr>
              <a:buSzPts val="4000"/>
            </a:pPr>
            <a:r>
              <a:rPr lang="en-US" sz="4000" dirty="0">
                <a:solidFill>
                  <a:schemeClr val="lt1"/>
                </a:solidFill>
                <a:latin typeface="Arial"/>
                <a:ea typeface="Arial"/>
                <a:cs typeface="Arial"/>
                <a:sym typeface="Arial"/>
              </a:rPr>
              <a:t>Lesson-13</a:t>
            </a:r>
            <a:br>
              <a:rPr lang="en-US" sz="4000" dirty="0">
                <a:solidFill>
                  <a:schemeClr val="lt1"/>
                </a:solidFill>
                <a:latin typeface="Arial"/>
                <a:ea typeface="Arial"/>
                <a:cs typeface="Arial"/>
                <a:sym typeface="Arial"/>
              </a:rPr>
            </a:br>
            <a:r>
              <a:rPr lang="hi" sz="4000" dirty="0">
                <a:solidFill>
                  <a:schemeClr val="lt1"/>
                </a:solidFill>
                <a:latin typeface="Arial"/>
                <a:ea typeface="Arial"/>
                <a:cs typeface="Arial"/>
                <a:sym typeface="Arial"/>
              </a:rPr>
              <a:t>मरीजों को </a:t>
            </a:r>
            <a:r>
              <a:rPr lang="en-IN" sz="4000" dirty="0">
                <a:solidFill>
                  <a:schemeClr val="lt1"/>
                </a:solidFill>
                <a:latin typeface="Arial"/>
                <a:cs typeface="Arial"/>
              </a:rPr>
              <a:t>उठाने</a:t>
            </a:r>
            <a:r>
              <a:rPr lang="en-IN" sz="4000" dirty="0"/>
              <a:t> </a:t>
            </a:r>
            <a:r>
              <a:rPr lang="hi" sz="4000" dirty="0">
                <a:solidFill>
                  <a:schemeClr val="lt1"/>
                </a:solidFill>
                <a:latin typeface="Arial"/>
                <a:ea typeface="Arial"/>
                <a:cs typeface="Arial"/>
                <a:sym typeface="Arial"/>
              </a:rPr>
              <a:t>और ले </a:t>
            </a:r>
            <a:r>
              <a:rPr lang="en-IN" sz="4000" dirty="0">
                <a:solidFill>
                  <a:schemeClr val="lt1"/>
                </a:solidFill>
                <a:latin typeface="Arial"/>
                <a:cs typeface="Arial"/>
              </a:rPr>
              <a:t>जाने</a:t>
            </a:r>
            <a:r>
              <a:rPr lang="en-IN" sz="4000" dirty="0"/>
              <a:t> </a:t>
            </a:r>
            <a:r>
              <a:rPr lang="hi-IN" sz="4000" dirty="0">
                <a:solidFill>
                  <a:schemeClr val="lt1"/>
                </a:solidFill>
                <a:latin typeface="Arial"/>
              </a:rPr>
              <a:t>की चाले</a:t>
            </a:r>
            <a:endParaRPr sz="4000" dirty="0">
              <a:solidFill>
                <a:schemeClr val="lt1"/>
              </a:solidFill>
              <a:latin typeface="Arial"/>
              <a:cs typeface="Arial"/>
              <a:sym typeface="Arial"/>
            </a:endParaRPr>
          </a:p>
        </p:txBody>
      </p:sp>
      <p:sp>
        <p:nvSpPr>
          <p:cNvPr id="96" name="Google Shape;96;p1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a:t>
            </a:fld>
            <a:endParaRPr/>
          </a:p>
        </p:txBody>
      </p:sp>
      <p:graphicFrame>
        <p:nvGraphicFramePr>
          <p:cNvPr id="2" name="Table 1">
            <a:extLst>
              <a:ext uri="{FF2B5EF4-FFF2-40B4-BE49-F238E27FC236}">
                <a16:creationId xmlns:a16="http://schemas.microsoft.com/office/drawing/2014/main" id="{D4BABEF5-C2F5-40F0-9C36-948F9DBDB4B3}"/>
              </a:ext>
            </a:extLst>
          </p:cNvPr>
          <p:cNvGraphicFramePr>
            <a:graphicFrameLocks noGrp="1"/>
          </p:cNvGraphicFramePr>
          <p:nvPr>
            <p:extLst>
              <p:ext uri="{D42A27DB-BD31-4B8C-83A1-F6EECF244321}">
                <p14:modId xmlns:p14="http://schemas.microsoft.com/office/powerpoint/2010/main" val="3231397449"/>
              </p:ext>
            </p:extLst>
          </p:nvPr>
        </p:nvGraphicFramePr>
        <p:xfrm>
          <a:off x="6538743" y="5539154"/>
          <a:ext cx="4684053" cy="548640"/>
        </p:xfrm>
        <a:graphic>
          <a:graphicData uri="http://schemas.openxmlformats.org/drawingml/2006/table">
            <a:tbl>
              <a:tblPr/>
              <a:tblGrid>
                <a:gridCol w="4684053">
                  <a:extLst>
                    <a:ext uri="{9D8B030D-6E8A-4147-A177-3AD203B41FA5}">
                      <a16:colId xmlns:a16="http://schemas.microsoft.com/office/drawing/2014/main" val="416428644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a:solidFill>
                            <a:srgbClr val="FF0000"/>
                          </a:solidFill>
                          <a:effectLst>
                            <a:glow rad="63500">
                              <a:schemeClr val="accent1">
                                <a:satMod val="175000"/>
                                <a:alpha val="40000"/>
                              </a:schemeClr>
                            </a:glow>
                          </a:effectLst>
                          <a:latin typeface="+mn-lt"/>
                        </a:rPr>
                        <a:t> Dy. </a:t>
                      </a:r>
                      <a:r>
                        <a:rPr lang="en-US" sz="1800" b="1" i="0" u="none" strike="noStrike" dirty="0">
                          <a:solidFill>
                            <a:srgbClr val="FF0000"/>
                          </a:solidFill>
                          <a:effectLst>
                            <a:glow rad="63500">
                              <a:schemeClr val="accent1">
                                <a:satMod val="175000"/>
                                <a:alpha val="40000"/>
                              </a:schemeClr>
                            </a:glow>
                          </a:effectLst>
                          <a:latin typeface="+mn-lt"/>
                        </a:rPr>
                        <a:t>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553349655"/>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0" y="2297473"/>
            <a:ext cx="450097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स्थानांतरण के लिए सामान्य नियम</a:t>
            </a:r>
            <a:endParaRPr sz="4000" b="1">
              <a:solidFill>
                <a:srgbClr val="C00000"/>
              </a:solidFill>
            </a:endParaRPr>
          </a:p>
        </p:txBody>
      </p:sp>
      <p:sp>
        <p:nvSpPr>
          <p:cNvPr id="158" name="Google Shape;158;p22"/>
          <p:cNvSpPr txBox="1">
            <a:spLocks noGrp="1"/>
          </p:cNvSpPr>
          <p:nvPr>
            <p:ph type="body" idx="1"/>
          </p:nvPr>
        </p:nvSpPr>
        <p:spPr>
          <a:xfrm>
            <a:off x="4500979" y="1565953"/>
            <a:ext cx="7537142" cy="3348947"/>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hi"/>
              <a:t>यदि चोट लगने का कोई खतरा न हो, तो आपातकालीन देखभाल प्रदान करें और फिर रोगी को स्थानांतरित करें।</a:t>
            </a: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hi"/>
              <a:t>यदि घटनास्थल संभावित रूप से असुरक्षित है या तत्काल खतरा पैदा करता है, तो आपको रोगी को वहां से हटाना पड़ सकता है।</a:t>
            </a:r>
            <a:endParaRPr/>
          </a:p>
        </p:txBody>
      </p:sp>
      <p:sp>
        <p:nvSpPr>
          <p:cNvPr id="159" name="Google Shape;159;p2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2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2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2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167104" y="2411773"/>
            <a:ext cx="433387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Open Sans"/>
              <a:buNone/>
            </a:pPr>
            <a:r>
              <a:rPr lang="hi" sz="4000" b="1" dirty="0">
                <a:solidFill>
                  <a:srgbClr val="C00000"/>
                </a:solidFill>
              </a:rPr>
              <a:t>आपातकालीन चालें</a:t>
            </a:r>
            <a:endParaRPr dirty="0"/>
          </a:p>
        </p:txBody>
      </p:sp>
      <p:sp>
        <p:nvSpPr>
          <p:cNvPr id="165" name="Google Shape;165;p23"/>
          <p:cNvSpPr txBox="1">
            <a:spLocks noGrp="1"/>
          </p:cNvSpPr>
          <p:nvPr>
            <p:ph type="body" idx="1"/>
          </p:nvPr>
        </p:nvSpPr>
        <p:spPr>
          <a:xfrm>
            <a:off x="4487754" y="2148745"/>
            <a:ext cx="7537142" cy="1851617"/>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Font typeface="Noto Sans Symbols"/>
              <a:buNone/>
            </a:pPr>
            <a:endParaRPr/>
          </a:p>
          <a:p>
            <a:pPr marL="228600" lvl="0" indent="-228600" algn="l" rtl="0">
              <a:lnSpc>
                <a:spcPct val="90000"/>
              </a:lnSpc>
              <a:spcBef>
                <a:spcPts val="1000"/>
              </a:spcBef>
              <a:spcAft>
                <a:spcPts val="0"/>
              </a:spcAft>
              <a:buClr>
                <a:schemeClr val="dk1"/>
              </a:buClr>
              <a:buSzPts val="2800"/>
              <a:buFont typeface="Noto Sans Symbols"/>
              <a:buChar char="▪"/>
            </a:pPr>
            <a:r>
              <a:rPr lang="hi"/>
              <a:t>आपातकालीन कदम तभी उठाएं जब मरीज को तत्काल खतरा हो।</a:t>
            </a:r>
            <a:endParaRPr/>
          </a:p>
          <a:p>
            <a:pPr marL="0" lvl="0" indent="0" algn="l" rtl="0">
              <a:lnSpc>
                <a:spcPct val="90000"/>
              </a:lnSpc>
              <a:spcBef>
                <a:spcPts val="1000"/>
              </a:spcBef>
              <a:spcAft>
                <a:spcPts val="0"/>
              </a:spcAft>
              <a:buClr>
                <a:schemeClr val="dk1"/>
              </a:buClr>
              <a:buSzPts val="2800"/>
              <a:buNone/>
            </a:pPr>
            <a:endParaRPr/>
          </a:p>
        </p:txBody>
      </p:sp>
      <p:sp>
        <p:nvSpPr>
          <p:cNvPr id="166" name="Google Shape;166;p2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0" y="2446063"/>
            <a:ext cx="450097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आपातकाल</a:t>
            </a:r>
            <a:endParaRPr sz="4000">
              <a:solidFill>
                <a:srgbClr val="C00000"/>
              </a:solidFill>
            </a:endParaRPr>
          </a:p>
        </p:txBody>
      </p:sp>
      <p:sp>
        <p:nvSpPr>
          <p:cNvPr id="172" name="Google Shape;172;p24"/>
          <p:cNvSpPr txBox="1">
            <a:spLocks noGrp="1"/>
          </p:cNvSpPr>
          <p:nvPr>
            <p:ph type="body" idx="1"/>
          </p:nvPr>
        </p:nvSpPr>
        <p:spPr>
          <a:xfrm>
            <a:off x="4500979" y="1062990"/>
            <a:ext cx="7537142" cy="4949190"/>
          </a:xfrm>
          <a:prstGeom prst="rect">
            <a:avLst/>
          </a:prstGeom>
          <a:solidFill>
            <a:schemeClr val="lt2"/>
          </a:solid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800"/>
              <a:buChar char="•"/>
            </a:pPr>
            <a:r>
              <a:rPr lang="hi"/>
              <a:t>आग या आग लगने का खतरा।</a:t>
            </a:r>
            <a:endParaRPr/>
          </a:p>
          <a:p>
            <a:pPr marL="228600" lvl="0" indent="-228600" algn="l" rtl="0">
              <a:lnSpc>
                <a:spcPct val="150000"/>
              </a:lnSpc>
              <a:spcBef>
                <a:spcPts val="1000"/>
              </a:spcBef>
              <a:spcAft>
                <a:spcPts val="0"/>
              </a:spcAft>
              <a:buClr>
                <a:schemeClr val="dk1"/>
              </a:buClr>
              <a:buSzPts val="2800"/>
              <a:buChar char="•"/>
            </a:pPr>
            <a:r>
              <a:rPr lang="hi"/>
              <a:t>विस्फोट या विस्फोट का खतरा।</a:t>
            </a:r>
            <a:endParaRPr/>
          </a:p>
          <a:p>
            <a:pPr marL="228600" lvl="0" indent="-228600" algn="just" rtl="0">
              <a:lnSpc>
                <a:spcPct val="150000"/>
              </a:lnSpc>
              <a:spcBef>
                <a:spcPts val="1000"/>
              </a:spcBef>
              <a:spcAft>
                <a:spcPts val="0"/>
              </a:spcAft>
              <a:buClr>
                <a:schemeClr val="dk1"/>
              </a:buClr>
              <a:buSzPts val="2800"/>
              <a:buChar char="•"/>
            </a:pPr>
            <a:r>
              <a:rPr lang="hi"/>
              <a:t>देखभाल की आवश्यकता वाले अन्य रोगियों तक पहुंच प्राप्त करना।</a:t>
            </a:r>
            <a:endParaRPr/>
          </a:p>
          <a:p>
            <a:pPr marL="228600" lvl="0" indent="-228600" algn="just" rtl="0">
              <a:lnSpc>
                <a:spcPct val="150000"/>
              </a:lnSpc>
              <a:spcBef>
                <a:spcPts val="1000"/>
              </a:spcBef>
              <a:spcAft>
                <a:spcPts val="0"/>
              </a:spcAft>
              <a:buClr>
                <a:schemeClr val="dk1"/>
              </a:buClr>
              <a:buSzPts val="2800"/>
              <a:buChar char="•"/>
            </a:pPr>
            <a:r>
              <a:rPr lang="hi"/>
              <a:t>जब रोगी के स्थान या स्थिति के कारण जीवन रक्षक देखभाल नहीं दी जा सकती।</a:t>
            </a:r>
            <a:endParaRPr/>
          </a:p>
          <a:p>
            <a:pPr marL="228600" lvl="0" indent="-228600" algn="r" rtl="0">
              <a:lnSpc>
                <a:spcPct val="150000"/>
              </a:lnSpc>
              <a:spcBef>
                <a:spcPts val="1000"/>
              </a:spcBef>
              <a:spcAft>
                <a:spcPts val="0"/>
              </a:spcAft>
              <a:buClr>
                <a:schemeClr val="dk1"/>
              </a:buClr>
              <a:buSzPts val="2800"/>
              <a:buNone/>
            </a:pPr>
            <a:r>
              <a:rPr lang="hi">
                <a:latin typeface="Times New Roman"/>
                <a:ea typeface="Times New Roman"/>
                <a:cs typeface="Times New Roman"/>
                <a:sym typeface="Times New Roman"/>
              </a:rPr>
              <a:t>जारी…</a:t>
            </a:r>
            <a:endParaRPr/>
          </a:p>
        </p:txBody>
      </p:sp>
      <p:sp>
        <p:nvSpPr>
          <p:cNvPr id="173" name="Google Shape;173;p2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body" idx="1"/>
          </p:nvPr>
        </p:nvSpPr>
        <p:spPr>
          <a:xfrm>
            <a:off x="1981200" y="762001"/>
            <a:ext cx="8229600" cy="5467349"/>
          </a:xfrm>
          <a:prstGeom prst="rect">
            <a:avLst/>
          </a:prstGeom>
          <a:solidFill>
            <a:schemeClr val="lt2"/>
          </a:solid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chemeClr val="dk1"/>
              </a:buClr>
              <a:buSzPts val="2800"/>
              <a:buChar char="•"/>
            </a:pPr>
            <a:r>
              <a:rPr lang="hi" b="1"/>
              <a:t>घटनास्थल पर रोगी को खतरों से बचाने में असमर्थता</a:t>
            </a:r>
            <a:endParaRPr/>
          </a:p>
          <a:p>
            <a:pPr marL="685800" lvl="1" indent="-228600" algn="just" rtl="0">
              <a:lnSpc>
                <a:spcPct val="150000"/>
              </a:lnSpc>
              <a:spcBef>
                <a:spcPts val="500"/>
              </a:spcBef>
              <a:spcAft>
                <a:spcPts val="0"/>
              </a:spcAft>
              <a:buClr>
                <a:schemeClr val="dk1"/>
              </a:buClr>
              <a:buSzPts val="2800"/>
              <a:buFont typeface="Noto Sans Symbols"/>
              <a:buChar char="⮚"/>
            </a:pPr>
            <a:r>
              <a:rPr lang="hi" sz="2800"/>
              <a:t>अस्थिर इमारत</a:t>
            </a:r>
            <a:endParaRPr/>
          </a:p>
          <a:p>
            <a:pPr marL="685800" lvl="1" indent="-228600" algn="just" rtl="0">
              <a:lnSpc>
                <a:spcPct val="150000"/>
              </a:lnSpc>
              <a:spcBef>
                <a:spcPts val="500"/>
              </a:spcBef>
              <a:spcAft>
                <a:spcPts val="0"/>
              </a:spcAft>
              <a:buClr>
                <a:schemeClr val="dk1"/>
              </a:buClr>
              <a:buSzPts val="2800"/>
              <a:buFont typeface="Noto Sans Symbols"/>
              <a:buChar char="⮚"/>
            </a:pPr>
            <a:r>
              <a:rPr lang="hi" sz="2800"/>
              <a:t>पलटी हुई कार</a:t>
            </a:r>
            <a:endParaRPr/>
          </a:p>
          <a:p>
            <a:pPr marL="685800" lvl="1" indent="-228600" algn="just" rtl="0">
              <a:lnSpc>
                <a:spcPct val="150000"/>
              </a:lnSpc>
              <a:spcBef>
                <a:spcPts val="500"/>
              </a:spcBef>
              <a:spcAft>
                <a:spcPts val="0"/>
              </a:spcAft>
              <a:buClr>
                <a:schemeClr val="dk1"/>
              </a:buClr>
              <a:buSzPts val="2800"/>
              <a:buFont typeface="Noto Sans Symbols"/>
              <a:buChar char="⮚"/>
            </a:pPr>
            <a:r>
              <a:rPr lang="hi" sz="2800"/>
              <a:t>शत्रुतापूर्ण भीड़</a:t>
            </a:r>
            <a:endParaRPr/>
          </a:p>
          <a:p>
            <a:pPr marL="685800" lvl="1" indent="-228600" algn="just" rtl="0">
              <a:lnSpc>
                <a:spcPct val="150000"/>
              </a:lnSpc>
              <a:spcBef>
                <a:spcPts val="500"/>
              </a:spcBef>
              <a:spcAft>
                <a:spcPts val="0"/>
              </a:spcAft>
              <a:buClr>
                <a:schemeClr val="dk1"/>
              </a:buClr>
              <a:buSzPts val="2800"/>
              <a:buFont typeface="Noto Sans Symbols"/>
              <a:buChar char="⮚"/>
            </a:pPr>
            <a:r>
              <a:rPr lang="hi" sz="2800"/>
              <a:t>खतरनाक सामग्री (हैस-मैट)</a:t>
            </a:r>
            <a:endParaRPr/>
          </a:p>
          <a:p>
            <a:pPr marL="685800" lvl="1" indent="-228600" algn="just" rtl="0">
              <a:lnSpc>
                <a:spcPct val="150000"/>
              </a:lnSpc>
              <a:spcBef>
                <a:spcPts val="500"/>
              </a:spcBef>
              <a:spcAft>
                <a:spcPts val="0"/>
              </a:spcAft>
              <a:buClr>
                <a:schemeClr val="dk1"/>
              </a:buClr>
              <a:buSzPts val="2800"/>
              <a:buFont typeface="Noto Sans Symbols"/>
              <a:buChar char="⮚"/>
            </a:pPr>
            <a:r>
              <a:rPr lang="hi" sz="2800"/>
              <a:t>गिरा हुआ गैसोलीन</a:t>
            </a:r>
            <a:endParaRPr/>
          </a:p>
          <a:p>
            <a:pPr marL="685800" lvl="1" indent="-228600" algn="just" rtl="0">
              <a:lnSpc>
                <a:spcPct val="150000"/>
              </a:lnSpc>
              <a:spcBef>
                <a:spcPts val="500"/>
              </a:spcBef>
              <a:spcAft>
                <a:spcPts val="0"/>
              </a:spcAft>
              <a:buClr>
                <a:schemeClr val="dk1"/>
              </a:buClr>
              <a:buSzPts val="2800"/>
              <a:buFont typeface="Noto Sans Symbols"/>
              <a:buChar char="⮚"/>
            </a:pPr>
            <a:r>
              <a:rPr lang="hi" sz="2800"/>
              <a:t>चरम मौसम</a:t>
            </a:r>
            <a:endParaRPr/>
          </a:p>
        </p:txBody>
      </p:sp>
      <p:sp>
        <p:nvSpPr>
          <p:cNvPr id="179" name="Google Shape;179;p2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2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2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20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2000"/>
                                        <p:tgtEl>
                                          <p:spTgt spid="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Effect transition="in" filter="fade">
                                      <p:cBhvr>
                                        <p:cTn id="27" dur="2000"/>
                                        <p:tgtEl>
                                          <p:spTgt spid="1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5" end="5"/>
                                            </p:txEl>
                                          </p:spTgt>
                                        </p:tgtEl>
                                        <p:attrNameLst>
                                          <p:attrName>style.visibility</p:attrName>
                                        </p:attrNameLst>
                                      </p:cBhvr>
                                      <p:to>
                                        <p:strVal val="visible"/>
                                      </p:to>
                                    </p:set>
                                    <p:animEffect transition="in" filter="fade">
                                      <p:cBhvr>
                                        <p:cTn id="32" dur="2000"/>
                                        <p:tgtEl>
                                          <p:spTgt spid="1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
                                            <p:txEl>
                                              <p:pRg st="6" end="6"/>
                                            </p:txEl>
                                          </p:spTgt>
                                        </p:tgtEl>
                                        <p:attrNameLst>
                                          <p:attrName>style.visibility</p:attrName>
                                        </p:attrNameLst>
                                      </p:cBhvr>
                                      <p:to>
                                        <p:strVal val="visible"/>
                                      </p:to>
                                    </p:set>
                                    <p:animEffect transition="in" filter="fade">
                                      <p:cBhvr>
                                        <p:cTn id="37" dur="2000"/>
                                        <p:tgtEl>
                                          <p:spTgt spid="1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279609" y="2228849"/>
            <a:ext cx="3938062" cy="20116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आपातकालीन चालों के प्रकार</a:t>
            </a:r>
            <a:endParaRPr sz="4000">
              <a:solidFill>
                <a:srgbClr val="C00000"/>
              </a:solidFill>
            </a:endParaRPr>
          </a:p>
        </p:txBody>
      </p:sp>
      <p:sp>
        <p:nvSpPr>
          <p:cNvPr id="185" name="Google Shape;185;p26"/>
          <p:cNvSpPr txBox="1">
            <a:spLocks noGrp="1"/>
          </p:cNvSpPr>
          <p:nvPr>
            <p:ph type="body" idx="1"/>
          </p:nvPr>
        </p:nvSpPr>
        <p:spPr>
          <a:xfrm>
            <a:off x="4375249" y="914443"/>
            <a:ext cx="7537142" cy="4787222"/>
          </a:xfrm>
          <a:prstGeom prst="rect">
            <a:avLst/>
          </a:prstGeom>
          <a:solidFill>
            <a:schemeClr val="lt2"/>
          </a:solid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Font typeface="Open Sans"/>
              <a:buAutoNum type="arabicPeriod"/>
            </a:pPr>
            <a:r>
              <a:rPr lang="hi" dirty="0"/>
              <a:t>शर्ट ड्रैग</a:t>
            </a:r>
            <a:endParaRPr dirty="0"/>
          </a:p>
          <a:p>
            <a:pPr marL="514350" lvl="0" indent="-514350" algn="l" rtl="0">
              <a:lnSpc>
                <a:spcPct val="90000"/>
              </a:lnSpc>
              <a:spcBef>
                <a:spcPts val="1000"/>
              </a:spcBef>
              <a:spcAft>
                <a:spcPts val="0"/>
              </a:spcAft>
              <a:buClr>
                <a:schemeClr val="dk1"/>
              </a:buClr>
              <a:buSzPts val="2800"/>
              <a:buFont typeface="Open Sans"/>
              <a:buAutoNum type="arabicPeriod"/>
            </a:pPr>
            <a:r>
              <a:rPr lang="hi" dirty="0"/>
              <a:t>कंधे या अग्रबाहु खींचें</a:t>
            </a:r>
            <a:endParaRPr dirty="0"/>
          </a:p>
          <a:p>
            <a:pPr marL="514350" lvl="0" indent="-514350" algn="l" rtl="0">
              <a:lnSpc>
                <a:spcPct val="90000"/>
              </a:lnSpc>
              <a:spcBef>
                <a:spcPts val="1000"/>
              </a:spcBef>
              <a:spcAft>
                <a:spcPts val="0"/>
              </a:spcAft>
              <a:buClr>
                <a:schemeClr val="dk1"/>
              </a:buClr>
              <a:buSzPts val="2800"/>
              <a:buFont typeface="Open Sans"/>
              <a:buAutoNum type="arabicPeriod"/>
            </a:pPr>
            <a:r>
              <a:rPr lang="hi" dirty="0"/>
              <a:t>कंबल खींचें</a:t>
            </a:r>
            <a:endParaRPr dirty="0"/>
          </a:p>
          <a:p>
            <a:pPr marL="0" lvl="0" indent="0" algn="l" rtl="0">
              <a:lnSpc>
                <a:spcPct val="90000"/>
              </a:lnSpc>
              <a:spcBef>
                <a:spcPts val="1000"/>
              </a:spcBef>
              <a:spcAft>
                <a:spcPts val="0"/>
              </a:spcAft>
              <a:buClr>
                <a:schemeClr val="dk1"/>
              </a:buClr>
              <a:buSzPts val="2800"/>
              <a:buNone/>
            </a:pPr>
            <a:endParaRPr dirty="0"/>
          </a:p>
          <a:p>
            <a:pPr marL="0" lvl="0" indent="0">
              <a:buSzPts val="2800"/>
              <a:buNone/>
            </a:pPr>
            <a:r>
              <a:rPr lang="hi" b="1" u="sng" dirty="0"/>
              <a:t>अन्य प्रकार के चालें:-</a:t>
            </a:r>
            <a:endParaRPr b="1" u="sng" dirty="0"/>
          </a:p>
          <a:p>
            <a:pPr marL="514350" lvl="0" indent="-514350" algn="l" rtl="0">
              <a:lnSpc>
                <a:spcPct val="90000"/>
              </a:lnSpc>
              <a:spcBef>
                <a:spcPts val="1000"/>
              </a:spcBef>
              <a:spcAft>
                <a:spcPts val="0"/>
              </a:spcAft>
              <a:buClr>
                <a:schemeClr val="dk1"/>
              </a:buClr>
              <a:buSzPts val="2800"/>
              <a:buFont typeface="Open Sans"/>
              <a:buAutoNum type="arabicPeriod"/>
            </a:pPr>
            <a:r>
              <a:rPr lang="hi" dirty="0">
                <a:latin typeface="Arial"/>
                <a:ea typeface="Arial"/>
                <a:cs typeface="Arial"/>
                <a:sym typeface="Arial"/>
              </a:rPr>
              <a:t>पिक-ए-बैग</a:t>
            </a:r>
            <a:r>
              <a:rPr lang="hi" dirty="0"/>
              <a:t> </a:t>
            </a:r>
            <a:r>
              <a:rPr lang="hi" dirty="0">
                <a:latin typeface="Times New Roman"/>
                <a:ea typeface="Times New Roman"/>
                <a:cs typeface="Times New Roman"/>
                <a:sym typeface="Times New Roman"/>
              </a:rPr>
              <a:t>कैरी</a:t>
            </a:r>
            <a:endParaRPr dirty="0"/>
          </a:p>
          <a:p>
            <a:pPr marL="514350" lvl="0" indent="-514350" algn="l" rtl="0">
              <a:lnSpc>
                <a:spcPct val="90000"/>
              </a:lnSpc>
              <a:spcBef>
                <a:spcPts val="1000"/>
              </a:spcBef>
              <a:spcAft>
                <a:spcPts val="0"/>
              </a:spcAft>
              <a:buClr>
                <a:schemeClr val="dk1"/>
              </a:buClr>
              <a:buSzPts val="2800"/>
              <a:buFont typeface="Open Sans"/>
              <a:buAutoNum type="arabicPeriod"/>
            </a:pPr>
            <a:r>
              <a:rPr lang="hi" dirty="0"/>
              <a:t>एक बचावकर्ता बैसाखी</a:t>
            </a:r>
            <a:endParaRPr dirty="0"/>
          </a:p>
          <a:p>
            <a:pPr marL="514350" lvl="0" indent="-514350" algn="l" rtl="0">
              <a:lnSpc>
                <a:spcPct val="90000"/>
              </a:lnSpc>
              <a:spcBef>
                <a:spcPts val="1000"/>
              </a:spcBef>
              <a:spcAft>
                <a:spcPts val="0"/>
              </a:spcAft>
              <a:buClr>
                <a:schemeClr val="dk1"/>
              </a:buClr>
              <a:buSzPts val="2800"/>
              <a:buFont typeface="Open Sans"/>
              <a:buAutoNum type="arabicPeriod"/>
            </a:pPr>
            <a:r>
              <a:rPr lang="hi" dirty="0"/>
              <a:t>पालने में ले जाना,</a:t>
            </a:r>
            <a:endParaRPr dirty="0"/>
          </a:p>
          <a:p>
            <a:pPr marL="514350" lvl="0" indent="-514350" algn="l" rtl="0">
              <a:lnSpc>
                <a:spcPct val="90000"/>
              </a:lnSpc>
              <a:spcBef>
                <a:spcPts val="1000"/>
              </a:spcBef>
              <a:spcAft>
                <a:spcPts val="0"/>
              </a:spcAft>
              <a:buClr>
                <a:schemeClr val="dk1"/>
              </a:buClr>
              <a:buSzPts val="2800"/>
              <a:buFont typeface="Open Sans"/>
              <a:buAutoNum type="arabicPeriod"/>
            </a:pPr>
            <a:r>
              <a:rPr lang="hi" dirty="0"/>
              <a:t>फायर फाइटर खींचें.</a:t>
            </a:r>
            <a:endParaRPr dirty="0"/>
          </a:p>
        </p:txBody>
      </p:sp>
      <p:sp>
        <p:nvSpPr>
          <p:cNvPr id="186" name="Google Shape;186;p2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2000"/>
                                        <p:tgtEl>
                                          <p:spTgt spid="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Effect transition="in" filter="fade">
                                      <p:cBhvr>
                                        <p:cTn id="12" dur="2000"/>
                                        <p:tgtEl>
                                          <p:spTgt spid="1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xEl>
                                              <p:pRg st="2" end="2"/>
                                            </p:txEl>
                                          </p:spTgt>
                                        </p:tgtEl>
                                        <p:attrNameLst>
                                          <p:attrName>style.visibility</p:attrName>
                                        </p:attrNameLst>
                                      </p:cBhvr>
                                      <p:to>
                                        <p:strVal val="visible"/>
                                      </p:to>
                                    </p:set>
                                    <p:animEffect transition="in" filter="fade">
                                      <p:cBhvr>
                                        <p:cTn id="17" dur="2000"/>
                                        <p:tgtEl>
                                          <p:spTgt spid="1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
                                            <p:txEl>
                                              <p:pRg st="4" end="4"/>
                                            </p:txEl>
                                          </p:spTgt>
                                        </p:tgtEl>
                                        <p:attrNameLst>
                                          <p:attrName>style.visibility</p:attrName>
                                        </p:attrNameLst>
                                      </p:cBhvr>
                                      <p:to>
                                        <p:strVal val="visible"/>
                                      </p:to>
                                    </p:set>
                                    <p:animEffect transition="in" filter="fade">
                                      <p:cBhvr>
                                        <p:cTn id="22" dur="2000"/>
                                        <p:tgtEl>
                                          <p:spTgt spid="18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
                                            <p:txEl>
                                              <p:pRg st="5" end="5"/>
                                            </p:txEl>
                                          </p:spTgt>
                                        </p:tgtEl>
                                        <p:attrNameLst>
                                          <p:attrName>style.visibility</p:attrName>
                                        </p:attrNameLst>
                                      </p:cBhvr>
                                      <p:to>
                                        <p:strVal val="visible"/>
                                      </p:to>
                                    </p:set>
                                    <p:animEffect transition="in" filter="fade">
                                      <p:cBhvr>
                                        <p:cTn id="27" dur="2000"/>
                                        <p:tgtEl>
                                          <p:spTgt spid="18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
                                            <p:txEl>
                                              <p:pRg st="6" end="6"/>
                                            </p:txEl>
                                          </p:spTgt>
                                        </p:tgtEl>
                                        <p:attrNameLst>
                                          <p:attrName>style.visibility</p:attrName>
                                        </p:attrNameLst>
                                      </p:cBhvr>
                                      <p:to>
                                        <p:strVal val="visible"/>
                                      </p:to>
                                    </p:set>
                                    <p:animEffect transition="in" filter="fade">
                                      <p:cBhvr>
                                        <p:cTn id="32" dur="2000"/>
                                        <p:tgtEl>
                                          <p:spTgt spid="18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xEl>
                                              <p:pRg st="7" end="7"/>
                                            </p:txEl>
                                          </p:spTgt>
                                        </p:tgtEl>
                                        <p:attrNameLst>
                                          <p:attrName>style.visibility</p:attrName>
                                        </p:attrNameLst>
                                      </p:cBhvr>
                                      <p:to>
                                        <p:strVal val="visible"/>
                                      </p:to>
                                    </p:set>
                                    <p:animEffect transition="in" filter="fade">
                                      <p:cBhvr>
                                        <p:cTn id="37" dur="2000"/>
                                        <p:tgtEl>
                                          <p:spTgt spid="18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5">
                                            <p:txEl>
                                              <p:pRg st="8" end="8"/>
                                            </p:txEl>
                                          </p:spTgt>
                                        </p:tgtEl>
                                        <p:attrNameLst>
                                          <p:attrName>style.visibility</p:attrName>
                                        </p:attrNameLst>
                                      </p:cBhvr>
                                      <p:to>
                                        <p:strVal val="visible"/>
                                      </p:to>
                                    </p:set>
                                    <p:animEffect transition="in" filter="fade">
                                      <p:cBhvr>
                                        <p:cTn id="42" dur="2000"/>
                                        <p:tgtEl>
                                          <p:spTgt spid="1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7" descr="http://www.tpub.com/dental1/14274_files/image440.jpg"/>
          <p:cNvPicPr preferRelativeResize="0"/>
          <p:nvPr/>
        </p:nvPicPr>
        <p:blipFill rotWithShape="1">
          <a:blip r:embed="rId3">
            <a:alphaModFix/>
          </a:blip>
          <a:srcRect/>
          <a:stretch/>
        </p:blipFill>
        <p:spPr>
          <a:xfrm>
            <a:off x="4076700" y="743124"/>
            <a:ext cx="7086600" cy="5371752"/>
          </a:xfrm>
          <a:prstGeom prst="rect">
            <a:avLst/>
          </a:prstGeom>
          <a:noFill/>
          <a:ln>
            <a:noFill/>
          </a:ln>
        </p:spPr>
      </p:pic>
      <p:sp>
        <p:nvSpPr>
          <p:cNvPr id="192" name="Google Shape;192;p2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15</a:t>
            </a:fld>
            <a:endParaRPr/>
          </a:p>
        </p:txBody>
      </p:sp>
      <p:sp>
        <p:nvSpPr>
          <p:cNvPr id="193" name="Google Shape;193;p27"/>
          <p:cNvSpPr txBox="1">
            <a:spLocks noGrp="1"/>
          </p:cNvSpPr>
          <p:nvPr>
            <p:ph type="title"/>
          </p:nvPr>
        </p:nvSpPr>
        <p:spPr>
          <a:xfrm>
            <a:off x="0" y="2212836"/>
            <a:ext cx="407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फायरमैन कैरी</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8" descr="http://yjyjyj.com/images/image/20150821101378757875.gif"/>
          <p:cNvPicPr preferRelativeResize="0"/>
          <p:nvPr/>
        </p:nvPicPr>
        <p:blipFill rotWithShape="1">
          <a:blip r:embed="rId3">
            <a:alphaModFix/>
          </a:blip>
          <a:srcRect/>
          <a:stretch/>
        </p:blipFill>
        <p:spPr>
          <a:xfrm>
            <a:off x="4972050" y="1584142"/>
            <a:ext cx="5410200" cy="3845109"/>
          </a:xfrm>
          <a:prstGeom prst="rect">
            <a:avLst/>
          </a:prstGeom>
          <a:noFill/>
          <a:ln>
            <a:noFill/>
          </a:ln>
        </p:spPr>
      </p:pic>
      <p:sp>
        <p:nvSpPr>
          <p:cNvPr id="199" name="Google Shape;199;p2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16</a:t>
            </a:fld>
            <a:endParaRPr/>
          </a:p>
        </p:txBody>
      </p:sp>
      <p:sp>
        <p:nvSpPr>
          <p:cNvPr id="200" name="Google Shape;200;p28"/>
          <p:cNvSpPr txBox="1">
            <a:spLocks noGrp="1"/>
          </p:cNvSpPr>
          <p:nvPr>
            <p:ph type="title"/>
          </p:nvPr>
        </p:nvSpPr>
        <p:spPr>
          <a:xfrm>
            <a:off x="0" y="2212836"/>
            <a:ext cx="407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चार-हाथ वाली सीट कैरी</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0" y="2156503"/>
            <a:ext cx="4200524" cy="20725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ई एम में सुरक्षा उपाय</a:t>
            </a:r>
            <a:endParaRPr/>
          </a:p>
        </p:txBody>
      </p:sp>
      <p:sp>
        <p:nvSpPr>
          <p:cNvPr id="206" name="Google Shape;206;p29"/>
          <p:cNvSpPr txBox="1">
            <a:spLocks noGrp="1"/>
          </p:cNvSpPr>
          <p:nvPr>
            <p:ph type="body" idx="1"/>
          </p:nvPr>
        </p:nvSpPr>
        <p:spPr>
          <a:xfrm>
            <a:off x="4331969" y="1238251"/>
            <a:ext cx="7745731" cy="4525963"/>
          </a:xfrm>
          <a:prstGeom prst="rect">
            <a:avLst/>
          </a:prstGeom>
          <a:solidFill>
            <a:schemeClr val="lt2"/>
          </a:solid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hi"/>
              <a:t>रीढ़ की हड्डी की चोट के बढ़ने की संभावना - रीढ़ की हड्डी को अधिक से अधिक सुरक्षा प्रदान करें।</a:t>
            </a:r>
            <a:endParaRPr/>
          </a:p>
          <a:p>
            <a:pPr marL="228600" lvl="0" indent="-228600" algn="just" rtl="0">
              <a:lnSpc>
                <a:spcPct val="90000"/>
              </a:lnSpc>
              <a:spcBef>
                <a:spcPts val="1000"/>
              </a:spcBef>
              <a:spcAft>
                <a:spcPts val="0"/>
              </a:spcAft>
              <a:buClr>
                <a:schemeClr val="dk1"/>
              </a:buClr>
              <a:buSzPts val="2800"/>
              <a:buChar char="•"/>
            </a:pPr>
            <a:r>
              <a:rPr lang="hi"/>
              <a:t>जितना संभव हो सके, रोगी को शरीर की लंबी धुरी की दिशा में खींचें।</a:t>
            </a:r>
            <a:endParaRPr/>
          </a:p>
          <a:p>
            <a:pPr marL="228600" lvl="0" indent="-228600" algn="just" rtl="0">
              <a:lnSpc>
                <a:spcPct val="90000"/>
              </a:lnSpc>
              <a:spcBef>
                <a:spcPts val="1000"/>
              </a:spcBef>
              <a:spcAft>
                <a:spcPts val="0"/>
              </a:spcAft>
              <a:buClr>
                <a:schemeClr val="dk1"/>
              </a:buClr>
              <a:buSzPts val="2800"/>
              <a:buChar char="•"/>
            </a:pPr>
            <a:r>
              <a:rPr lang="hi"/>
              <a:t>रोगी के धड़ को मोड़ने या मोड़ने से बचें</a:t>
            </a:r>
            <a:endParaRPr/>
          </a:p>
          <a:p>
            <a:pPr marL="228600" lvl="0" indent="-228600" algn="just" rtl="0">
              <a:lnSpc>
                <a:spcPct val="90000"/>
              </a:lnSpc>
              <a:spcBef>
                <a:spcPts val="1000"/>
              </a:spcBef>
              <a:spcAft>
                <a:spcPts val="0"/>
              </a:spcAft>
              <a:buClr>
                <a:schemeClr val="dk1"/>
              </a:buClr>
              <a:buSzPts val="2800"/>
              <a:buChar char="•"/>
            </a:pPr>
            <a:r>
              <a:rPr lang="hi"/>
              <a:t>सिर को गर्दन और कंधों से दूर न ले जाने का प्रयास करें तथा हाथों और भुजाओं को सुरक्षित रखें।</a:t>
            </a:r>
            <a:endParaRPr/>
          </a:p>
          <a:p>
            <a:pPr marL="228600" lvl="0" indent="-228600" algn="just" rtl="0">
              <a:lnSpc>
                <a:spcPct val="90000"/>
              </a:lnSpc>
              <a:spcBef>
                <a:spcPts val="1000"/>
              </a:spcBef>
              <a:spcAft>
                <a:spcPts val="0"/>
              </a:spcAft>
              <a:buClr>
                <a:schemeClr val="dk1"/>
              </a:buClr>
              <a:buSzPts val="2800"/>
              <a:buChar char="•"/>
            </a:pPr>
            <a:r>
              <a:rPr lang="hi"/>
              <a:t>मरीजों को वाहन से शीघ्रतापूर्वक और सुरक्षित रूप से दूर ले जाना असंभव हो सकता है।</a:t>
            </a:r>
            <a:endParaRPr/>
          </a:p>
        </p:txBody>
      </p:sp>
      <p:sp>
        <p:nvSpPr>
          <p:cNvPr id="207" name="Google Shape;207;p2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2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2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20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20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2000"/>
                                        <p:tgtEl>
                                          <p:spTgt spid="2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123825" y="2383176"/>
            <a:ext cx="4288155" cy="20916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गैर-आपातकालीन चालें</a:t>
            </a:r>
            <a:endParaRPr/>
          </a:p>
        </p:txBody>
      </p:sp>
      <p:sp>
        <p:nvSpPr>
          <p:cNvPr id="213" name="Google Shape;213;p30"/>
          <p:cNvSpPr txBox="1">
            <a:spLocks noGrp="1"/>
          </p:cNvSpPr>
          <p:nvPr>
            <p:ph type="body" idx="1"/>
          </p:nvPr>
        </p:nvSpPr>
        <p:spPr>
          <a:xfrm>
            <a:off x="4411980" y="1166017"/>
            <a:ext cx="7567197" cy="4525963"/>
          </a:xfrm>
          <a:prstGeom prst="rect">
            <a:avLst/>
          </a:prstGeom>
          <a:solidFill>
            <a:schemeClr val="lt2"/>
          </a:solid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hi"/>
              <a:t>जहां जीवन को तत्काल कोई खतरा न हो, वहां रोगी को केवल तभी स्थानांतरित किया जाना चाहिए जब वह परिवहन के लिए तैयार हो, तथा ऐसा गैर-आपातकालीन तरीके से किया जाना चाहिए।</a:t>
            </a: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hi"/>
              <a:t>घटनास्थल पर मूल्यांकन पूरा करें और पहले रोगी का उपचार करें।</a:t>
            </a: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hi"/>
              <a:t>अतिरिक्त चोट से बचें और रोगी को असुविधा और दर्द से बचाने का प्रयास करें।</a:t>
            </a:r>
            <a:endParaRPr/>
          </a:p>
        </p:txBody>
      </p:sp>
      <p:sp>
        <p:nvSpPr>
          <p:cNvPr id="214" name="Google Shape;214;p3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body" idx="1"/>
          </p:nvPr>
        </p:nvSpPr>
        <p:spPr>
          <a:xfrm>
            <a:off x="4274820" y="1149689"/>
            <a:ext cx="7537142" cy="4558622"/>
          </a:xfrm>
          <a:prstGeom prst="rect">
            <a:avLst/>
          </a:prstGeom>
          <a:solidFill>
            <a:schemeClr val="lt2"/>
          </a:solidFill>
          <a:ln>
            <a:noFill/>
          </a:ln>
        </p:spPr>
        <p:txBody>
          <a:bodyPr spcFirstLastPara="1" wrap="square" lIns="91425" tIns="45700" rIns="91425" bIns="45700" anchor="t" anchorCtr="0">
            <a:normAutofit lnSpcReduction="10000"/>
          </a:bodyPr>
          <a:lstStyle/>
          <a:p>
            <a:pPr marL="228600" lvl="0" indent="-228600" algn="just" rtl="0">
              <a:lnSpc>
                <a:spcPct val="150000"/>
              </a:lnSpc>
              <a:spcBef>
                <a:spcPts val="0"/>
              </a:spcBef>
              <a:spcAft>
                <a:spcPts val="0"/>
              </a:spcAft>
              <a:buClr>
                <a:schemeClr val="dk1"/>
              </a:buClr>
              <a:buSzPts val="2800"/>
              <a:buChar char="•"/>
            </a:pPr>
            <a:r>
              <a:rPr lang="hi"/>
              <a:t>गैर-आपातकालीन स्थानांतरणों के लिए आमतौर पर न्यूनतम उपकरणों की आवश्यकता होती है। हालाँकि, यदि आपको रीढ़ की हड्डी में चोट का संदेह है, तो रोगी को स्थानांतरित करने से पहले रीढ़ की हड्डी को उचित रूप से स्थिर करें।</a:t>
            </a:r>
            <a:endParaRPr/>
          </a:p>
          <a:p>
            <a:pPr marL="228600" lvl="0" indent="-228600" algn="just" rtl="0">
              <a:lnSpc>
                <a:spcPct val="150000"/>
              </a:lnSpc>
              <a:spcBef>
                <a:spcPts val="1000"/>
              </a:spcBef>
              <a:spcAft>
                <a:spcPts val="0"/>
              </a:spcAft>
              <a:buClr>
                <a:schemeClr val="dk1"/>
              </a:buClr>
              <a:buSzPts val="2800"/>
              <a:buChar char="•"/>
            </a:pPr>
            <a:r>
              <a:rPr lang="hi"/>
              <a:t>अक्सर रोगी को ले जाने वाले उपकरणों का उपयोग किया जा सकता है।</a:t>
            </a:r>
            <a:endParaRPr/>
          </a:p>
        </p:txBody>
      </p:sp>
      <p:sp>
        <p:nvSpPr>
          <p:cNvPr id="220" name="Google Shape;220;p31"/>
          <p:cNvSpPr txBox="1">
            <a:spLocks noGrp="1"/>
          </p:cNvSpPr>
          <p:nvPr>
            <p:ph type="title"/>
          </p:nvPr>
        </p:nvSpPr>
        <p:spPr>
          <a:xfrm>
            <a:off x="153879" y="1988820"/>
            <a:ext cx="4120941" cy="22021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गैर-आपातकालीन चालें</a:t>
            </a:r>
            <a:endParaRPr/>
          </a:p>
        </p:txBody>
      </p:sp>
      <p:sp>
        <p:nvSpPr>
          <p:cNvPr id="221" name="Google Shape;221;p3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20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Effect transition="in" filter="fade">
                                      <p:cBhvr>
                                        <p:cTn id="12" dur="2000"/>
                                        <p:tgtEl>
                                          <p:spTgt spid="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262891" y="2766218"/>
            <a:ext cx="3600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hi" sz="4000" b="1">
                <a:solidFill>
                  <a:srgbClr val="C00000"/>
                </a:solidFill>
              </a:rPr>
              <a:t>उद्देश्य</a:t>
            </a:r>
            <a:endParaRPr sz="4000">
              <a:solidFill>
                <a:srgbClr val="C00000"/>
              </a:solidFill>
            </a:endParaRPr>
          </a:p>
        </p:txBody>
      </p:sp>
      <p:sp>
        <p:nvSpPr>
          <p:cNvPr id="102" name="Google Shape;102;p14"/>
          <p:cNvSpPr txBox="1">
            <a:spLocks noGrp="1"/>
          </p:cNvSpPr>
          <p:nvPr>
            <p:ph type="body" idx="1"/>
          </p:nvPr>
        </p:nvSpPr>
        <p:spPr>
          <a:xfrm>
            <a:off x="3783330" y="1040131"/>
            <a:ext cx="8254791" cy="452628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None/>
            </a:pPr>
            <a:r>
              <a:rPr lang="hi" b="1" dirty="0">
                <a:latin typeface="Open Sans"/>
                <a:ea typeface="Open Sans"/>
                <a:cs typeface="Open Sans"/>
                <a:sym typeface="Open Sans"/>
              </a:rPr>
              <a:t>इस पाठ के पूरा होने पर आप निम्नलिखित कार्य करने में सक्षम होंगे:</a:t>
            </a:r>
            <a:endParaRPr dirty="0"/>
          </a:p>
          <a:p>
            <a:pPr marL="228600" lvl="0" indent="-228600">
              <a:buSzPts val="2800"/>
            </a:pPr>
            <a:r>
              <a:rPr lang="hi" dirty="0">
                <a:latin typeface="Open Sans"/>
                <a:ea typeface="Open Sans"/>
                <a:cs typeface="Open Sans"/>
                <a:sym typeface="Open Sans"/>
              </a:rPr>
              <a:t>किसी मरीज को उठाने और स्थानांतरित करने के लिए तीन आपातकालीन </a:t>
            </a:r>
            <a:r>
              <a:rPr lang="en-IN" dirty="0" err="1"/>
              <a:t>चाल</a:t>
            </a:r>
            <a:r>
              <a:rPr lang="en-IN" dirty="0"/>
              <a:t> </a:t>
            </a:r>
            <a:r>
              <a:rPr lang="hi" dirty="0">
                <a:latin typeface="Open Sans"/>
                <a:ea typeface="Open Sans"/>
                <a:cs typeface="Open Sans"/>
                <a:sym typeface="Open Sans"/>
              </a:rPr>
              <a:t>और दो गैर-आपातकालीन </a:t>
            </a:r>
            <a:r>
              <a:rPr lang="en-IN" dirty="0" err="1"/>
              <a:t>चाल</a:t>
            </a:r>
            <a:r>
              <a:rPr lang="hi" dirty="0">
                <a:latin typeface="Open Sans"/>
                <a:ea typeface="Open Sans"/>
                <a:cs typeface="Open Sans"/>
                <a:sym typeface="Open Sans"/>
              </a:rPr>
              <a:t> की सूची बनाएं।</a:t>
            </a:r>
            <a:endParaRPr lang="hi-IN" dirty="0"/>
          </a:p>
          <a:p>
            <a:pPr marL="228600" lvl="0" indent="-228600" algn="l" rtl="0">
              <a:lnSpc>
                <a:spcPct val="90000"/>
              </a:lnSpc>
              <a:spcBef>
                <a:spcPts val="1000"/>
              </a:spcBef>
              <a:spcAft>
                <a:spcPts val="0"/>
              </a:spcAft>
              <a:buClr>
                <a:schemeClr val="dk1"/>
              </a:buClr>
              <a:buSzPts val="2800"/>
              <a:buChar char="•"/>
            </a:pPr>
            <a:r>
              <a:rPr lang="hi-IN" dirty="0">
                <a:latin typeface="Open Sans"/>
                <a:ea typeface="Open Sans"/>
                <a:cs typeface="Open Sans"/>
                <a:sym typeface="Open Sans"/>
              </a:rPr>
              <a:t>बैकबोर्ड का उपयोग करके रोगी को स्थिर करने और परिवहन करने की तकनीकों का प्रदर्शन करें।</a:t>
            </a:r>
            <a:endParaRPr lang="hi-IN" dirty="0"/>
          </a:p>
          <a:p>
            <a:pPr marL="228600" lvl="0" indent="-228600" algn="l" rtl="0">
              <a:lnSpc>
                <a:spcPct val="90000"/>
              </a:lnSpc>
              <a:spcBef>
                <a:spcPts val="1000"/>
              </a:spcBef>
              <a:spcAft>
                <a:spcPts val="0"/>
              </a:spcAft>
              <a:buClr>
                <a:schemeClr val="dk1"/>
              </a:buClr>
              <a:buSzPts val="2800"/>
              <a:buChar char="•"/>
            </a:pPr>
            <a:r>
              <a:rPr lang="hi" dirty="0">
                <a:latin typeface="Open Sans"/>
                <a:ea typeface="Open Sans"/>
                <a:cs typeface="Open Sans"/>
                <a:sym typeface="Open Sans"/>
              </a:rPr>
              <a:t>ऐसी पांच स्थितियों के उदाहरण बताइए जिनमें आपको किसी मरीज को लेकर आपातकालीन स्थान पर जाना पड़ सकता है।</a:t>
            </a:r>
            <a:endParaRPr dirty="0"/>
          </a:p>
          <a:p>
            <a:pPr marL="228600" lvl="0" indent="-50800" algn="l" rtl="0">
              <a:lnSpc>
                <a:spcPct val="90000"/>
              </a:lnSpc>
              <a:spcBef>
                <a:spcPts val="1000"/>
              </a:spcBef>
              <a:spcAft>
                <a:spcPts val="0"/>
              </a:spcAft>
              <a:buClr>
                <a:schemeClr val="dk1"/>
              </a:buClr>
              <a:buSzPts val="2800"/>
              <a:buNone/>
            </a:pPr>
            <a:endParaRPr dirty="0">
              <a:latin typeface="Open Sans"/>
              <a:ea typeface="Open Sans"/>
              <a:cs typeface="Open Sans"/>
              <a:sym typeface="Open Sans"/>
            </a:endParaRPr>
          </a:p>
        </p:txBody>
      </p:sp>
      <p:sp>
        <p:nvSpPr>
          <p:cNvPr id="103" name="Google Shape;103;p1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0" y="2240323"/>
            <a:ext cx="4500979" cy="20249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प्रत्यक्ष-भूमि / बिस्तर लिफ्ट</a:t>
            </a:r>
            <a:endParaRPr sz="4000">
              <a:solidFill>
                <a:srgbClr val="C00000"/>
              </a:solidFill>
            </a:endParaRPr>
          </a:p>
        </p:txBody>
      </p:sp>
      <p:sp>
        <p:nvSpPr>
          <p:cNvPr id="227" name="Google Shape;227;p32"/>
          <p:cNvSpPr txBox="1">
            <a:spLocks noGrp="1"/>
          </p:cNvSpPr>
          <p:nvPr>
            <p:ph type="body" idx="1"/>
          </p:nvPr>
        </p:nvSpPr>
        <p:spPr>
          <a:xfrm>
            <a:off x="4500979" y="1337353"/>
            <a:ext cx="7537142"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800"/>
              <a:buNone/>
            </a:pPr>
            <a:r>
              <a:rPr lang="hi"/>
              <a:t>यह कदम कठिन है यदि रोगी -</a:t>
            </a:r>
            <a:endParaRPr/>
          </a:p>
          <a:p>
            <a:pPr marL="228600" lvl="0" indent="-228600" algn="just" rtl="0">
              <a:lnSpc>
                <a:spcPct val="150000"/>
              </a:lnSpc>
              <a:spcBef>
                <a:spcPts val="1000"/>
              </a:spcBef>
              <a:spcAft>
                <a:spcPts val="0"/>
              </a:spcAft>
              <a:buClr>
                <a:schemeClr val="dk1"/>
              </a:buClr>
              <a:buSzPts val="2800"/>
              <a:buChar char="•"/>
            </a:pPr>
            <a:r>
              <a:rPr lang="hi"/>
              <a:t>वजन 80 किलोग्राम से अधिक है।</a:t>
            </a:r>
            <a:endParaRPr/>
          </a:p>
          <a:p>
            <a:pPr marL="228600" lvl="0" indent="-228600" algn="just" rtl="0">
              <a:lnSpc>
                <a:spcPct val="150000"/>
              </a:lnSpc>
              <a:spcBef>
                <a:spcPts val="1000"/>
              </a:spcBef>
              <a:spcAft>
                <a:spcPts val="0"/>
              </a:spcAft>
              <a:buClr>
                <a:schemeClr val="dk1"/>
              </a:buClr>
              <a:buSzPts val="2800"/>
              <a:buChar char="•"/>
            </a:pPr>
            <a:r>
              <a:rPr lang="hi"/>
              <a:t>जमीन या अन्य निचली सतह पर है।</a:t>
            </a:r>
            <a:endParaRPr/>
          </a:p>
          <a:p>
            <a:pPr marL="228600" lvl="0" indent="-228600" algn="just" rtl="0">
              <a:lnSpc>
                <a:spcPct val="150000"/>
              </a:lnSpc>
              <a:spcBef>
                <a:spcPts val="1000"/>
              </a:spcBef>
              <a:spcAft>
                <a:spcPts val="0"/>
              </a:spcAft>
              <a:buClr>
                <a:schemeClr val="dk1"/>
              </a:buClr>
              <a:buSzPts val="2800"/>
              <a:buChar char="•"/>
            </a:pPr>
            <a:r>
              <a:rPr lang="hi"/>
              <a:t>असहयोगी है। कम से कम तीन लोगों की आवश्यकता है।</a:t>
            </a:r>
            <a:endParaRPr/>
          </a:p>
        </p:txBody>
      </p:sp>
      <p:sp>
        <p:nvSpPr>
          <p:cNvPr id="228" name="Google Shape;228;p3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153879" y="2245063"/>
            <a:ext cx="450097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hi" sz="4000" b="1">
                <a:solidFill>
                  <a:srgbClr val="C00000"/>
                </a:solidFill>
              </a:rPr>
              <a:t>चरम लिफ्ट</a:t>
            </a:r>
            <a:endParaRPr sz="4000">
              <a:solidFill>
                <a:srgbClr val="C00000"/>
              </a:solidFill>
            </a:endParaRPr>
          </a:p>
        </p:txBody>
      </p:sp>
      <p:sp>
        <p:nvSpPr>
          <p:cNvPr id="234" name="Google Shape;234;p33"/>
          <p:cNvSpPr txBox="1">
            <a:spLocks noGrp="1"/>
          </p:cNvSpPr>
          <p:nvPr>
            <p:ph type="body" idx="1"/>
          </p:nvPr>
        </p:nvSpPr>
        <p:spPr>
          <a:xfrm>
            <a:off x="4869180" y="2000134"/>
            <a:ext cx="7018020" cy="1815422"/>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hi"/>
              <a:t>आमतौर पर इसका उपयोग मरीजों को कुर्सी या बिस्तर से स्ट्रेचर या फर्श पर ले जाने के लिए किया जाता है।</a:t>
            </a:r>
            <a:endParaRPr/>
          </a:p>
          <a:p>
            <a:pPr marL="228600" lvl="0" indent="-228600" algn="just" rtl="0">
              <a:lnSpc>
                <a:spcPct val="90000"/>
              </a:lnSpc>
              <a:spcBef>
                <a:spcPts val="1000"/>
              </a:spcBef>
              <a:spcAft>
                <a:spcPts val="0"/>
              </a:spcAft>
              <a:buClr>
                <a:schemeClr val="dk1"/>
              </a:buClr>
              <a:buSzPts val="2800"/>
              <a:buChar char="•"/>
            </a:pPr>
            <a:r>
              <a:rPr lang="hi"/>
              <a:t>चरम चोट वाले रोगियों पर इसका प्रयोग न करें।</a:t>
            </a:r>
            <a:endParaRPr/>
          </a:p>
        </p:txBody>
      </p:sp>
      <p:sp>
        <p:nvSpPr>
          <p:cNvPr id="235" name="Google Shape;235;p3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416001" y="2306447"/>
            <a:ext cx="3927400" cy="17740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क्या मरीज़ में सदमे के लक्षण दिख रहे हैं?</a:t>
            </a:r>
            <a:endParaRPr sz="4000" b="1">
              <a:solidFill>
                <a:srgbClr val="C00000"/>
              </a:solidFill>
            </a:endParaRPr>
          </a:p>
        </p:txBody>
      </p:sp>
      <p:pic>
        <p:nvPicPr>
          <p:cNvPr id="241" name="Google Shape;241;p34" descr="Image result for shock position"/>
          <p:cNvPicPr preferRelativeResize="0"/>
          <p:nvPr/>
        </p:nvPicPr>
        <p:blipFill rotWithShape="1">
          <a:blip r:embed="rId3">
            <a:alphaModFix/>
          </a:blip>
          <a:srcRect t="21333" b="28000"/>
          <a:stretch/>
        </p:blipFill>
        <p:spPr>
          <a:xfrm>
            <a:off x="6657802" y="1331555"/>
            <a:ext cx="4381500" cy="1447800"/>
          </a:xfrm>
          <a:prstGeom prst="rect">
            <a:avLst/>
          </a:prstGeom>
          <a:noFill/>
          <a:ln>
            <a:noFill/>
          </a:ln>
        </p:spPr>
      </p:pic>
      <p:pic>
        <p:nvPicPr>
          <p:cNvPr id="242" name="Google Shape;242;p34" descr="Image result for semi prone position"/>
          <p:cNvPicPr preferRelativeResize="0"/>
          <p:nvPr/>
        </p:nvPicPr>
        <p:blipFill rotWithShape="1">
          <a:blip r:embed="rId4">
            <a:alphaModFix/>
          </a:blip>
          <a:srcRect l="2670" t="19734" r="14293" b="5265"/>
          <a:stretch/>
        </p:blipFill>
        <p:spPr>
          <a:xfrm flipH="1">
            <a:off x="7362825" y="2959376"/>
            <a:ext cx="3581400" cy="1453598"/>
          </a:xfrm>
          <a:prstGeom prst="rect">
            <a:avLst/>
          </a:prstGeom>
          <a:noFill/>
          <a:ln>
            <a:noFill/>
          </a:ln>
        </p:spPr>
      </p:pic>
      <p:pic>
        <p:nvPicPr>
          <p:cNvPr id="243" name="Google Shape;243;p34" descr="Related image"/>
          <p:cNvPicPr preferRelativeResize="0"/>
          <p:nvPr/>
        </p:nvPicPr>
        <p:blipFill rotWithShape="1">
          <a:blip r:embed="rId5">
            <a:alphaModFix/>
          </a:blip>
          <a:srcRect/>
          <a:stretch/>
        </p:blipFill>
        <p:spPr>
          <a:xfrm>
            <a:off x="7362825" y="4545244"/>
            <a:ext cx="2784183" cy="1762694"/>
          </a:xfrm>
          <a:prstGeom prst="rect">
            <a:avLst/>
          </a:prstGeom>
          <a:noFill/>
          <a:ln>
            <a:noFill/>
          </a:ln>
        </p:spPr>
      </p:pic>
      <p:sp>
        <p:nvSpPr>
          <p:cNvPr id="244" name="Google Shape;244;p34"/>
          <p:cNvSpPr/>
          <p:nvPr/>
        </p:nvSpPr>
        <p:spPr>
          <a:xfrm>
            <a:off x="5188196" y="1988162"/>
            <a:ext cx="90120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a:solidFill>
                  <a:srgbClr val="FF7300"/>
                </a:solidFill>
                <a:latin typeface="Open Sans"/>
                <a:ea typeface="Open Sans"/>
                <a:cs typeface="Open Sans"/>
                <a:sym typeface="Open Sans"/>
              </a:rPr>
              <a:t>ए।</a:t>
            </a:r>
            <a:endParaRPr sz="5400" b="1">
              <a:solidFill>
                <a:srgbClr val="FF7300"/>
              </a:solidFill>
              <a:latin typeface="Open Sans"/>
              <a:ea typeface="Open Sans"/>
              <a:cs typeface="Open Sans"/>
              <a:sym typeface="Open Sans"/>
            </a:endParaRPr>
          </a:p>
        </p:txBody>
      </p:sp>
      <p:sp>
        <p:nvSpPr>
          <p:cNvPr id="245" name="Google Shape;245;p34"/>
          <p:cNvSpPr/>
          <p:nvPr/>
        </p:nvSpPr>
        <p:spPr>
          <a:xfrm>
            <a:off x="5253918" y="3361730"/>
            <a:ext cx="769763"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a:solidFill>
                  <a:srgbClr val="FF7300"/>
                </a:solidFill>
                <a:latin typeface="Open Sans"/>
                <a:ea typeface="Open Sans"/>
                <a:cs typeface="Open Sans"/>
                <a:sym typeface="Open Sans"/>
              </a:rPr>
              <a:t>बी।</a:t>
            </a:r>
            <a:endParaRPr/>
          </a:p>
        </p:txBody>
      </p:sp>
      <p:sp>
        <p:nvSpPr>
          <p:cNvPr id="246" name="Google Shape;246;p34"/>
          <p:cNvSpPr/>
          <p:nvPr/>
        </p:nvSpPr>
        <p:spPr>
          <a:xfrm>
            <a:off x="5347076" y="4735298"/>
            <a:ext cx="74892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a:solidFill>
                  <a:srgbClr val="FF7300"/>
                </a:solidFill>
                <a:latin typeface="Open Sans"/>
                <a:ea typeface="Open Sans"/>
                <a:cs typeface="Open Sans"/>
                <a:sym typeface="Open Sans"/>
              </a:rPr>
              <a:t>सी।</a:t>
            </a:r>
            <a:endParaRPr/>
          </a:p>
        </p:txBody>
      </p:sp>
      <p:sp>
        <p:nvSpPr>
          <p:cNvPr id="247" name="Google Shape;247;p3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0" y="1337353"/>
            <a:ext cx="4500979" cy="21868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Open Sans"/>
              <a:buNone/>
            </a:pPr>
            <a:r>
              <a:rPr lang="hi" b="1">
                <a:solidFill>
                  <a:srgbClr val="C00000"/>
                </a:solidFill>
                <a:latin typeface="Open Sans"/>
                <a:ea typeface="Open Sans"/>
                <a:cs typeface="Open Sans"/>
                <a:sym typeface="Open Sans"/>
              </a:rPr>
              <a:t>क्या आपको श्वसन संबंधी समस्या है?</a:t>
            </a:r>
            <a:endParaRPr b="1">
              <a:solidFill>
                <a:srgbClr val="C00000"/>
              </a:solidFill>
              <a:latin typeface="Open Sans"/>
              <a:ea typeface="Open Sans"/>
              <a:cs typeface="Open Sans"/>
              <a:sym typeface="Open Sans"/>
            </a:endParaRPr>
          </a:p>
        </p:txBody>
      </p:sp>
      <p:sp>
        <p:nvSpPr>
          <p:cNvPr id="253" name="Google Shape;253;p35"/>
          <p:cNvSpPr/>
          <p:nvPr/>
        </p:nvSpPr>
        <p:spPr>
          <a:xfrm>
            <a:off x="4953000" y="2209800"/>
            <a:ext cx="2971800" cy="1143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pic>
        <p:nvPicPr>
          <p:cNvPr id="254" name="Google Shape;254;p35" descr="http://clinicalgate.com/wp-content/uploads/2015/02/B9780323059138000216_f021-002a-9780323059138.jpg"/>
          <p:cNvPicPr preferRelativeResize="0"/>
          <p:nvPr/>
        </p:nvPicPr>
        <p:blipFill rotWithShape="1">
          <a:blip r:embed="rId3">
            <a:alphaModFix/>
          </a:blip>
          <a:srcRect r="52000" b="49880"/>
          <a:stretch/>
        </p:blipFill>
        <p:spPr>
          <a:xfrm>
            <a:off x="4987130" y="1584256"/>
            <a:ext cx="5768173" cy="3537087"/>
          </a:xfrm>
          <a:prstGeom prst="rect">
            <a:avLst/>
          </a:prstGeom>
          <a:noFill/>
          <a:ln>
            <a:noFill/>
          </a:ln>
        </p:spPr>
      </p:pic>
      <p:sp>
        <p:nvSpPr>
          <p:cNvPr id="255" name="Google Shape;255;p3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0" y="973582"/>
            <a:ext cx="4500979" cy="37358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आघात रोगी, विशेष रूप से रीढ़ की हड्डी में चोट के संदिग्ध रोगी?</a:t>
            </a:r>
            <a:endParaRPr sz="4000" b="1">
              <a:solidFill>
                <a:srgbClr val="C00000"/>
              </a:solidFill>
            </a:endParaRPr>
          </a:p>
        </p:txBody>
      </p:sp>
      <p:pic>
        <p:nvPicPr>
          <p:cNvPr id="261" name="Google Shape;261;p36" descr="http://fscomps.fotosearch.com/compc/LIF/LIF130/pedipac.jpg"/>
          <p:cNvPicPr preferRelativeResize="0"/>
          <p:nvPr/>
        </p:nvPicPr>
        <p:blipFill rotWithShape="1">
          <a:blip r:embed="rId3">
            <a:alphaModFix/>
          </a:blip>
          <a:srcRect r="444" b="7042"/>
          <a:stretch/>
        </p:blipFill>
        <p:spPr>
          <a:xfrm>
            <a:off x="7162800" y="2459960"/>
            <a:ext cx="4267200" cy="2514600"/>
          </a:xfrm>
          <a:prstGeom prst="rect">
            <a:avLst/>
          </a:prstGeom>
          <a:noFill/>
          <a:ln>
            <a:noFill/>
          </a:ln>
        </p:spPr>
      </p:pic>
      <p:pic>
        <p:nvPicPr>
          <p:cNvPr id="262" name="Google Shape;262;p36" descr="http://orchardtrainingservices.co.uk/wp-content/uploads/2015/10/recovery-position.png"/>
          <p:cNvPicPr preferRelativeResize="0"/>
          <p:nvPr/>
        </p:nvPicPr>
        <p:blipFill rotWithShape="1">
          <a:blip r:embed="rId4">
            <a:alphaModFix/>
          </a:blip>
          <a:srcRect l="1667" t="14612" r="4166" b="12328"/>
          <a:stretch/>
        </p:blipFill>
        <p:spPr>
          <a:xfrm flipH="1">
            <a:off x="3941561" y="4709481"/>
            <a:ext cx="6134100" cy="1552996"/>
          </a:xfrm>
          <a:prstGeom prst="rect">
            <a:avLst/>
          </a:prstGeom>
          <a:noFill/>
          <a:ln>
            <a:noFill/>
          </a:ln>
        </p:spPr>
      </p:pic>
      <p:pic>
        <p:nvPicPr>
          <p:cNvPr id="263" name="Google Shape;263;p36" descr="https://s-media-cache-ak0.pinimg.com/originals/4b/d4/da/4bd4daaf64d70d2182f68813705ba032.jpg"/>
          <p:cNvPicPr preferRelativeResize="0"/>
          <p:nvPr/>
        </p:nvPicPr>
        <p:blipFill rotWithShape="1">
          <a:blip r:embed="rId5">
            <a:alphaModFix/>
          </a:blip>
          <a:srcRect b="77600"/>
          <a:stretch/>
        </p:blipFill>
        <p:spPr>
          <a:xfrm>
            <a:off x="7267575" y="973582"/>
            <a:ext cx="4572000" cy="1365504"/>
          </a:xfrm>
          <a:prstGeom prst="rect">
            <a:avLst/>
          </a:prstGeom>
          <a:noFill/>
          <a:ln>
            <a:noFill/>
          </a:ln>
        </p:spPr>
      </p:pic>
      <p:sp>
        <p:nvSpPr>
          <p:cNvPr id="264" name="Google Shape;264;p36"/>
          <p:cNvSpPr/>
          <p:nvPr/>
        </p:nvSpPr>
        <p:spPr>
          <a:xfrm>
            <a:off x="8067676" y="533400"/>
            <a:ext cx="110489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dirty="0">
                <a:solidFill>
                  <a:srgbClr val="FF7300"/>
                </a:solidFill>
                <a:latin typeface="Open Sans"/>
                <a:ea typeface="Open Sans"/>
                <a:cs typeface="Open Sans"/>
                <a:sym typeface="Open Sans"/>
              </a:rPr>
              <a:t>ए।</a:t>
            </a:r>
            <a:endParaRPr sz="5400" b="1" dirty="0">
              <a:solidFill>
                <a:srgbClr val="FF7300"/>
              </a:solidFill>
              <a:latin typeface="Open Sans"/>
              <a:ea typeface="Open Sans"/>
              <a:cs typeface="Open Sans"/>
              <a:sym typeface="Open Sans"/>
            </a:endParaRPr>
          </a:p>
        </p:txBody>
      </p:sp>
      <p:sp>
        <p:nvSpPr>
          <p:cNvPr id="265" name="Google Shape;265;p36"/>
          <p:cNvSpPr/>
          <p:nvPr/>
        </p:nvSpPr>
        <p:spPr>
          <a:xfrm>
            <a:off x="5610687" y="2793930"/>
            <a:ext cx="125507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dirty="0">
                <a:solidFill>
                  <a:srgbClr val="FF7300"/>
                </a:solidFill>
                <a:latin typeface="Open Sans"/>
                <a:ea typeface="Open Sans"/>
                <a:cs typeface="Open Sans"/>
                <a:sym typeface="Open Sans"/>
              </a:rPr>
              <a:t>बी।</a:t>
            </a:r>
            <a:endParaRPr dirty="0"/>
          </a:p>
        </p:txBody>
      </p:sp>
      <p:sp>
        <p:nvSpPr>
          <p:cNvPr id="266" name="Google Shape;266;p36"/>
          <p:cNvSpPr/>
          <p:nvPr/>
        </p:nvSpPr>
        <p:spPr>
          <a:xfrm>
            <a:off x="2370339" y="5029200"/>
            <a:ext cx="127418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dirty="0">
                <a:solidFill>
                  <a:srgbClr val="FF7300"/>
                </a:solidFill>
                <a:latin typeface="Open Sans"/>
                <a:ea typeface="Open Sans"/>
                <a:cs typeface="Open Sans"/>
                <a:sym typeface="Open Sans"/>
              </a:rPr>
              <a:t>सी।</a:t>
            </a:r>
            <a:endParaRPr dirty="0"/>
          </a:p>
        </p:txBody>
      </p:sp>
      <p:sp>
        <p:nvSpPr>
          <p:cNvPr id="267" name="Google Shape;267;p3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0" y="1337353"/>
            <a:ext cx="4500979" cy="23799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Open Sans"/>
              <a:buNone/>
            </a:pPr>
            <a:r>
              <a:rPr lang="hi" b="1">
                <a:solidFill>
                  <a:srgbClr val="C00000"/>
                </a:solidFill>
              </a:rPr>
              <a:t>एक प्रतिक्रियाशील रोगी, जिसे मतली या उल्टी हो रही है?</a:t>
            </a:r>
            <a:endParaRPr b="1">
              <a:solidFill>
                <a:srgbClr val="C00000"/>
              </a:solidFill>
            </a:endParaRPr>
          </a:p>
        </p:txBody>
      </p:sp>
      <p:pic>
        <p:nvPicPr>
          <p:cNvPr id="273" name="Google Shape;273;p37" descr="Image result for semi prone position"/>
          <p:cNvPicPr preferRelativeResize="0"/>
          <p:nvPr/>
        </p:nvPicPr>
        <p:blipFill rotWithShape="1">
          <a:blip r:embed="rId3">
            <a:alphaModFix/>
          </a:blip>
          <a:srcRect l="2670" t="19734" r="14293" b="5265"/>
          <a:stretch/>
        </p:blipFill>
        <p:spPr>
          <a:xfrm flipH="1">
            <a:off x="7543800" y="1954386"/>
            <a:ext cx="4343400" cy="1762874"/>
          </a:xfrm>
          <a:prstGeom prst="rect">
            <a:avLst/>
          </a:prstGeom>
          <a:noFill/>
          <a:ln>
            <a:noFill/>
          </a:ln>
        </p:spPr>
      </p:pic>
      <p:pic>
        <p:nvPicPr>
          <p:cNvPr id="277" name="Google Shape;277;p37" descr="http://orchardtrainingservices.co.uk/wp-content/uploads/2015/10/recovery-position.png"/>
          <p:cNvPicPr preferRelativeResize="0"/>
          <p:nvPr/>
        </p:nvPicPr>
        <p:blipFill rotWithShape="1">
          <a:blip r:embed="rId4">
            <a:alphaModFix/>
          </a:blip>
          <a:srcRect l="1667" t="14612" r="4166" b="12328"/>
          <a:stretch/>
        </p:blipFill>
        <p:spPr>
          <a:xfrm flipH="1">
            <a:off x="5922789" y="4070881"/>
            <a:ext cx="6134100" cy="1552996"/>
          </a:xfrm>
          <a:prstGeom prst="rect">
            <a:avLst/>
          </a:prstGeom>
          <a:noFill/>
          <a:ln>
            <a:noFill/>
          </a:ln>
        </p:spPr>
      </p:pic>
      <p:pic>
        <p:nvPicPr>
          <p:cNvPr id="278" name="Google Shape;278;p37" descr="https://s-media-cache-ak0.pinimg.com/originals/4b/d4/da/4bd4daaf64d70d2182f68813705ba032.jpg"/>
          <p:cNvPicPr preferRelativeResize="0"/>
          <p:nvPr/>
        </p:nvPicPr>
        <p:blipFill rotWithShape="1">
          <a:blip r:embed="rId5">
            <a:alphaModFix/>
          </a:blip>
          <a:srcRect b="77600"/>
          <a:stretch/>
        </p:blipFill>
        <p:spPr>
          <a:xfrm>
            <a:off x="6667500" y="157943"/>
            <a:ext cx="4572000" cy="1365504"/>
          </a:xfrm>
          <a:prstGeom prst="rect">
            <a:avLst/>
          </a:prstGeom>
          <a:noFill/>
          <a:ln>
            <a:noFill/>
          </a:ln>
        </p:spPr>
      </p:pic>
      <p:sp>
        <p:nvSpPr>
          <p:cNvPr id="279" name="Google Shape;279;p3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25</a:t>
            </a:fld>
            <a:endParaRPr/>
          </a:p>
        </p:txBody>
      </p:sp>
      <p:sp>
        <p:nvSpPr>
          <p:cNvPr id="10" name="Google Shape;264;p36">
            <a:extLst>
              <a:ext uri="{FF2B5EF4-FFF2-40B4-BE49-F238E27FC236}">
                <a16:creationId xmlns:a16="http://schemas.microsoft.com/office/drawing/2014/main" id="{236CEB39-36CB-4CC0-9FA5-48A1A48B50C3}"/>
              </a:ext>
            </a:extLst>
          </p:cNvPr>
          <p:cNvSpPr/>
          <p:nvPr/>
        </p:nvSpPr>
        <p:spPr>
          <a:xfrm>
            <a:off x="5404371" y="533400"/>
            <a:ext cx="110489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dirty="0">
                <a:solidFill>
                  <a:srgbClr val="FF7300"/>
                </a:solidFill>
                <a:latin typeface="Open Sans"/>
                <a:ea typeface="Open Sans"/>
                <a:cs typeface="Open Sans"/>
                <a:sym typeface="Open Sans"/>
              </a:rPr>
              <a:t>ए।</a:t>
            </a:r>
            <a:endParaRPr sz="5400" b="1" dirty="0">
              <a:solidFill>
                <a:srgbClr val="FF7300"/>
              </a:solidFill>
              <a:latin typeface="Open Sans"/>
              <a:ea typeface="Open Sans"/>
              <a:cs typeface="Open Sans"/>
              <a:sym typeface="Open Sans"/>
            </a:endParaRPr>
          </a:p>
        </p:txBody>
      </p:sp>
      <p:sp>
        <p:nvSpPr>
          <p:cNvPr id="11" name="Google Shape;265;p36">
            <a:extLst>
              <a:ext uri="{FF2B5EF4-FFF2-40B4-BE49-F238E27FC236}">
                <a16:creationId xmlns:a16="http://schemas.microsoft.com/office/drawing/2014/main" id="{BCADACA6-5894-4EA7-B28A-DC8A5FBE2051}"/>
              </a:ext>
            </a:extLst>
          </p:cNvPr>
          <p:cNvSpPr/>
          <p:nvPr/>
        </p:nvSpPr>
        <p:spPr>
          <a:xfrm>
            <a:off x="5282212" y="2225759"/>
            <a:ext cx="125507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dirty="0">
                <a:solidFill>
                  <a:srgbClr val="FF7300"/>
                </a:solidFill>
                <a:latin typeface="Open Sans"/>
                <a:ea typeface="Open Sans"/>
                <a:cs typeface="Open Sans"/>
                <a:sym typeface="Open Sans"/>
              </a:rPr>
              <a:t>बी।</a:t>
            </a:r>
            <a:endParaRPr dirty="0"/>
          </a:p>
        </p:txBody>
      </p:sp>
      <p:sp>
        <p:nvSpPr>
          <p:cNvPr id="12" name="Google Shape;266;p36">
            <a:extLst>
              <a:ext uri="{FF2B5EF4-FFF2-40B4-BE49-F238E27FC236}">
                <a16:creationId xmlns:a16="http://schemas.microsoft.com/office/drawing/2014/main" id="{6460A733-613C-45AD-AC06-58E67DCA6E8A}"/>
              </a:ext>
            </a:extLst>
          </p:cNvPr>
          <p:cNvSpPr/>
          <p:nvPr/>
        </p:nvSpPr>
        <p:spPr>
          <a:xfrm>
            <a:off x="4243532" y="4132555"/>
            <a:ext cx="127418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5400" b="1" dirty="0">
                <a:solidFill>
                  <a:srgbClr val="FF7300"/>
                </a:solidFill>
                <a:latin typeface="Open Sans"/>
                <a:ea typeface="Open Sans"/>
                <a:cs typeface="Open Sans"/>
                <a:sym typeface="Open Sans"/>
              </a:rPr>
              <a:t>सी।</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320039" y="2515318"/>
            <a:ext cx="3657601" cy="18273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रोगी ले जाने के उपकरण</a:t>
            </a:r>
            <a:endParaRPr sz="4000">
              <a:solidFill>
                <a:srgbClr val="C00000"/>
              </a:solidFill>
            </a:endParaRPr>
          </a:p>
        </p:txBody>
      </p:sp>
      <p:sp>
        <p:nvSpPr>
          <p:cNvPr id="285" name="Google Shape;285;p38"/>
          <p:cNvSpPr txBox="1">
            <a:spLocks noGrp="1"/>
          </p:cNvSpPr>
          <p:nvPr>
            <p:ph type="body" idx="1"/>
          </p:nvPr>
        </p:nvSpPr>
        <p:spPr>
          <a:xfrm>
            <a:off x="4148554" y="759162"/>
            <a:ext cx="7537142" cy="5572249"/>
          </a:xfrm>
          <a:prstGeom prst="rect">
            <a:avLst/>
          </a:prstGeom>
          <a:solidFill>
            <a:schemeClr val="lt2"/>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hi"/>
              <a:t>ऐसे उपकरणों में स्ट्रेचर और अन्य उपकरण शामिल हैं जो मरीजों को सुरक्षित रूप से उनके गंतव्य तक ले जाने के लिए डिज़ाइन किए गए हैं।</a:t>
            </a:r>
            <a:endParaRPr/>
          </a:p>
          <a:p>
            <a:pPr marL="228600" lvl="0" indent="-2286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hi"/>
              <a:t>आपको इन उपकरणों के उपयोग से पूरी तरह परिचित हो जाना चाहिए।</a:t>
            </a:r>
            <a:endParaRPr/>
          </a:p>
          <a:p>
            <a:pPr marL="228600" lvl="0" indent="-50800" algn="l"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hi"/>
              <a:t>उन्हें उपकरण की सीमाओं के बारे में भी पता होना चाहिए।</a:t>
            </a: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hi"/>
              <a:t>इन उपकरणों का नियमित रखरखाव और निरीक्षण करना बहुत महत्वपूर्ण है।</a:t>
            </a:r>
            <a:endParaRPr/>
          </a:p>
          <a:p>
            <a:pPr marL="228600" lvl="0" indent="-50800" algn="l" rtl="0">
              <a:lnSpc>
                <a:spcPct val="90000"/>
              </a:lnSpc>
              <a:spcBef>
                <a:spcPts val="1000"/>
              </a:spcBef>
              <a:spcAft>
                <a:spcPts val="0"/>
              </a:spcAft>
              <a:buClr>
                <a:schemeClr val="dk1"/>
              </a:buClr>
              <a:buSzPts val="2800"/>
              <a:buNone/>
            </a:pPr>
            <a:endParaRPr/>
          </a:p>
        </p:txBody>
      </p:sp>
      <p:sp>
        <p:nvSpPr>
          <p:cNvPr id="286" name="Google Shape;286;p3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20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2000"/>
                                        <p:tgtEl>
                                          <p:spTgt spid="2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xEl>
                                              <p:pRg st="2" end="2"/>
                                            </p:txEl>
                                          </p:spTgt>
                                        </p:tgtEl>
                                        <p:attrNameLst>
                                          <p:attrName>style.visibility</p:attrName>
                                        </p:attrNameLst>
                                      </p:cBhvr>
                                      <p:to>
                                        <p:strVal val="visible"/>
                                      </p:to>
                                    </p:set>
                                    <p:animEffect transition="in" filter="fade">
                                      <p:cBhvr>
                                        <p:cTn id="17" dur="2000"/>
                                        <p:tgtEl>
                                          <p:spTgt spid="2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xEl>
                                              <p:pRg st="3" end="3"/>
                                            </p:txEl>
                                          </p:spTgt>
                                        </p:tgtEl>
                                        <p:attrNameLst>
                                          <p:attrName>style.visibility</p:attrName>
                                        </p:attrNameLst>
                                      </p:cBhvr>
                                      <p:to>
                                        <p:strVal val="visible"/>
                                      </p:to>
                                    </p:set>
                                    <p:animEffect transition="in" filter="fade">
                                      <p:cBhvr>
                                        <p:cTn id="22" dur="2000"/>
                                        <p:tgtEl>
                                          <p:spTgt spid="2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5">
                                            <p:txEl>
                                              <p:pRg st="4" end="4"/>
                                            </p:txEl>
                                          </p:spTgt>
                                        </p:tgtEl>
                                        <p:attrNameLst>
                                          <p:attrName>style.visibility</p:attrName>
                                        </p:attrNameLst>
                                      </p:cBhvr>
                                      <p:to>
                                        <p:strVal val="visible"/>
                                      </p:to>
                                    </p:set>
                                    <p:animEffect transition="in" filter="fade">
                                      <p:cBhvr>
                                        <p:cTn id="27" dur="2000"/>
                                        <p:tgtEl>
                                          <p:spTgt spid="2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5">
                                            <p:txEl>
                                              <p:pRg st="5" end="5"/>
                                            </p:txEl>
                                          </p:spTgt>
                                        </p:tgtEl>
                                        <p:attrNameLst>
                                          <p:attrName>style.visibility</p:attrName>
                                        </p:attrNameLst>
                                      </p:cBhvr>
                                      <p:to>
                                        <p:strVal val="visible"/>
                                      </p:to>
                                    </p:set>
                                    <p:animEffect transition="in" filter="fade">
                                      <p:cBhvr>
                                        <p:cTn id="32" dur="2000"/>
                                        <p:tgtEl>
                                          <p:spTgt spid="2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5">
                                            <p:txEl>
                                              <p:pRg st="6" end="6"/>
                                            </p:txEl>
                                          </p:spTgt>
                                        </p:tgtEl>
                                        <p:attrNameLst>
                                          <p:attrName>style.visibility</p:attrName>
                                        </p:attrNameLst>
                                      </p:cBhvr>
                                      <p:to>
                                        <p:strVal val="visible"/>
                                      </p:to>
                                    </p:set>
                                    <p:animEffect transition="in" filter="fade">
                                      <p:cBhvr>
                                        <p:cTn id="37" dur="2000"/>
                                        <p:tgtEl>
                                          <p:spTgt spid="2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5">
                                            <p:txEl>
                                              <p:pRg st="7" end="7"/>
                                            </p:txEl>
                                          </p:spTgt>
                                        </p:tgtEl>
                                        <p:attrNameLst>
                                          <p:attrName>style.visibility</p:attrName>
                                        </p:attrNameLst>
                                      </p:cBhvr>
                                      <p:to>
                                        <p:strVal val="visible"/>
                                      </p:to>
                                    </p:set>
                                    <p:animEffect transition="in" filter="fade">
                                      <p:cBhvr>
                                        <p:cTn id="42" dur="2000"/>
                                        <p:tgtEl>
                                          <p:spTgt spid="2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9" descr="http://www.safetybasics.com/v/vspfiles/photos/003-C-3D-2.jpg"/>
          <p:cNvPicPr preferRelativeResize="0"/>
          <p:nvPr/>
        </p:nvPicPr>
        <p:blipFill rotWithShape="1">
          <a:blip r:embed="rId3">
            <a:alphaModFix/>
          </a:blip>
          <a:srcRect/>
          <a:stretch/>
        </p:blipFill>
        <p:spPr>
          <a:xfrm>
            <a:off x="190500" y="2568892"/>
            <a:ext cx="4501541" cy="3286126"/>
          </a:xfrm>
          <a:prstGeom prst="rect">
            <a:avLst/>
          </a:prstGeom>
          <a:noFill/>
          <a:ln>
            <a:noFill/>
          </a:ln>
        </p:spPr>
      </p:pic>
      <p:sp>
        <p:nvSpPr>
          <p:cNvPr id="292" name="Google Shape;292;p3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27</a:t>
            </a:fld>
            <a:endParaRPr/>
          </a:p>
        </p:txBody>
      </p:sp>
      <p:sp>
        <p:nvSpPr>
          <p:cNvPr id="293" name="Google Shape;293;p39"/>
          <p:cNvSpPr txBox="1"/>
          <p:nvPr/>
        </p:nvSpPr>
        <p:spPr>
          <a:xfrm>
            <a:off x="4916478" y="2099310"/>
            <a:ext cx="7494598" cy="1143000"/>
          </a:xfrm>
          <a:prstGeom prst="rect">
            <a:avLst/>
          </a:prstGeom>
          <a:noFill/>
          <a:ln>
            <a:noFill/>
          </a:ln>
        </p:spPr>
        <p:txBody>
          <a:bodyPr spcFirstLastPara="1" wrap="square" lIns="91425" tIns="45700" rIns="91425" bIns="45700" anchor="t" anchorCtr="0">
            <a:noAutofit/>
          </a:bodyPr>
          <a:lstStyle/>
          <a:p>
            <a:pPr marL="742950" marR="0" lvl="0" indent="-742950" algn="ctr" rtl="0">
              <a:spcBef>
                <a:spcPts val="0"/>
              </a:spcBef>
              <a:spcAft>
                <a:spcPts val="0"/>
              </a:spcAft>
              <a:buNone/>
            </a:pPr>
            <a:endParaRPr sz="4000" b="1">
              <a:solidFill>
                <a:srgbClr val="C00000"/>
              </a:solidFill>
              <a:latin typeface="Open Sans"/>
              <a:ea typeface="Open Sans"/>
              <a:cs typeface="Open Sans"/>
              <a:sym typeface="Open Sans"/>
            </a:endParaRPr>
          </a:p>
        </p:txBody>
      </p:sp>
      <p:pic>
        <p:nvPicPr>
          <p:cNvPr id="294" name="Google Shape;294;p39" descr="https://cdn.shopify.com/s/files/1/1403/6673/products/stretcher_1.jpg?v=1476381760"/>
          <p:cNvPicPr preferRelativeResize="0"/>
          <p:nvPr/>
        </p:nvPicPr>
        <p:blipFill rotWithShape="1">
          <a:blip r:embed="rId4">
            <a:alphaModFix/>
          </a:blip>
          <a:srcRect t="20624" b="17024"/>
          <a:stretch/>
        </p:blipFill>
        <p:spPr>
          <a:xfrm>
            <a:off x="5213961" y="3849368"/>
            <a:ext cx="4572000" cy="2850689"/>
          </a:xfrm>
          <a:prstGeom prst="rect">
            <a:avLst/>
          </a:prstGeom>
          <a:noFill/>
          <a:ln>
            <a:noFill/>
          </a:ln>
        </p:spPr>
      </p:pic>
      <p:sp>
        <p:nvSpPr>
          <p:cNvPr id="295" name="Google Shape;295;p39"/>
          <p:cNvSpPr txBox="1"/>
          <p:nvPr/>
        </p:nvSpPr>
        <p:spPr>
          <a:xfrm>
            <a:off x="123824" y="879778"/>
            <a:ext cx="4314825" cy="1323439"/>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पहिया</a:t>
            </a:r>
            <a:endParaRPr/>
          </a:p>
          <a:p>
            <a:pPr marL="742950" marR="0" lvl="0" indent="-742950" algn="ctr" rtl="0">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स्ट्रेचर</a:t>
            </a:r>
            <a:endParaRPr/>
          </a:p>
        </p:txBody>
      </p:sp>
      <p:sp>
        <p:nvSpPr>
          <p:cNvPr id="296" name="Google Shape;296;p39"/>
          <p:cNvSpPr txBox="1"/>
          <p:nvPr/>
        </p:nvSpPr>
        <p:spPr>
          <a:xfrm>
            <a:off x="5391150" y="127815"/>
            <a:ext cx="5943600" cy="3908762"/>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हल्के पोर्टेबल स्ट्रेचर</a:t>
            </a:r>
            <a:endParaRPr/>
          </a:p>
          <a:p>
            <a:pPr marL="742950" marR="0" lvl="0" indent="-742950" algn="ctr" rtl="0">
              <a:spcBef>
                <a:spcPts val="800"/>
              </a:spcBef>
              <a:spcAft>
                <a:spcPts val="0"/>
              </a:spcAft>
              <a:buNone/>
            </a:pPr>
            <a:r>
              <a:rPr lang="hi" sz="4000" b="1">
                <a:solidFill>
                  <a:srgbClr val="C00000"/>
                </a:solidFill>
                <a:latin typeface="Open Sans"/>
                <a:ea typeface="Open Sans"/>
                <a:cs typeface="Open Sans"/>
                <a:sym typeface="Open Sans"/>
              </a:rPr>
              <a:t>(फोल्डिंग या बंधनेवाला)</a:t>
            </a:r>
            <a:endParaRPr/>
          </a:p>
          <a:p>
            <a:pPr marL="742950" marR="0" lvl="0" indent="-742950" algn="ctr" rtl="0">
              <a:spcBef>
                <a:spcPts val="0"/>
              </a:spcBef>
              <a:spcAft>
                <a:spcPts val="0"/>
              </a:spcAft>
              <a:buClr>
                <a:schemeClr val="dk1"/>
              </a:buClr>
              <a:buSzPts val="4000"/>
              <a:buFont typeface="Open Sans"/>
              <a:buNone/>
            </a:pPr>
            <a:endParaRPr sz="4000" b="1">
              <a:solidFill>
                <a:srgbClr val="C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2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0" descr="http://www.progress.com.sg/wp-content/uploads/2015/06/scoop-stretcher-e1433129517685.jpg"/>
          <p:cNvPicPr preferRelativeResize="0"/>
          <p:nvPr/>
        </p:nvPicPr>
        <p:blipFill rotWithShape="1">
          <a:blip r:embed="rId3">
            <a:alphaModFix/>
          </a:blip>
          <a:srcRect/>
          <a:stretch/>
        </p:blipFill>
        <p:spPr>
          <a:xfrm>
            <a:off x="114300" y="3123522"/>
            <a:ext cx="3810000" cy="2143125"/>
          </a:xfrm>
          <a:prstGeom prst="rect">
            <a:avLst/>
          </a:prstGeom>
          <a:noFill/>
          <a:ln>
            <a:noFill/>
          </a:ln>
        </p:spPr>
      </p:pic>
      <p:sp>
        <p:nvSpPr>
          <p:cNvPr id="302" name="Google Shape;302;p4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28</a:t>
            </a:fld>
            <a:endParaRPr/>
          </a:p>
        </p:txBody>
      </p:sp>
      <p:pic>
        <p:nvPicPr>
          <p:cNvPr id="303" name="Google Shape;303;p40" descr="https://upload.wikimedia.org/wikipedia/commons/f/fe/Kendric_Estrcation_Device.jpg"/>
          <p:cNvPicPr preferRelativeResize="0"/>
          <p:nvPr/>
        </p:nvPicPr>
        <p:blipFill rotWithShape="1">
          <a:blip r:embed="rId4">
            <a:alphaModFix/>
          </a:blip>
          <a:srcRect/>
          <a:stretch/>
        </p:blipFill>
        <p:spPr>
          <a:xfrm>
            <a:off x="5675764" y="2483305"/>
            <a:ext cx="4564743" cy="3423558"/>
          </a:xfrm>
          <a:prstGeom prst="rect">
            <a:avLst/>
          </a:prstGeom>
          <a:noFill/>
          <a:ln>
            <a:noFill/>
          </a:ln>
        </p:spPr>
      </p:pic>
      <p:sp>
        <p:nvSpPr>
          <p:cNvPr id="304" name="Google Shape;304;p40"/>
          <p:cNvSpPr txBox="1"/>
          <p:nvPr/>
        </p:nvSpPr>
        <p:spPr>
          <a:xfrm>
            <a:off x="0" y="1037994"/>
            <a:ext cx="3924300" cy="1323439"/>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स्कूप</a:t>
            </a:r>
            <a:endParaRPr/>
          </a:p>
          <a:p>
            <a:pPr marL="742950" marR="0" lvl="0" indent="-742950" algn="ctr" rtl="0">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स्ट्रेचर</a:t>
            </a:r>
            <a:endParaRPr sz="4000" b="1">
              <a:solidFill>
                <a:srgbClr val="C00000"/>
              </a:solidFill>
              <a:latin typeface="Open Sans"/>
              <a:ea typeface="Open Sans"/>
              <a:cs typeface="Open Sans"/>
              <a:sym typeface="Open Sans"/>
            </a:endParaRPr>
          </a:p>
        </p:txBody>
      </p:sp>
      <p:sp>
        <p:nvSpPr>
          <p:cNvPr id="305" name="Google Shape;305;p40"/>
          <p:cNvSpPr txBox="1"/>
          <p:nvPr/>
        </p:nvSpPr>
        <p:spPr>
          <a:xfrm>
            <a:off x="4343398" y="951137"/>
            <a:ext cx="7229474" cy="1323439"/>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None/>
            </a:pPr>
            <a:r>
              <a:rPr lang="hi" sz="4000" b="1">
                <a:solidFill>
                  <a:srgbClr val="C00000"/>
                </a:solidFill>
                <a:latin typeface="Open Sans"/>
                <a:ea typeface="Open Sans"/>
                <a:cs typeface="Open Sans"/>
                <a:sym typeface="Open Sans"/>
              </a:rPr>
              <a:t>वेस्ट-प्रकार के निकासी उपकरण</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41" descr="http://thearmchairs.com/files/img/stair-chair-stryker-model-6250-pro.jpg"/>
          <p:cNvPicPr preferRelativeResize="0"/>
          <p:nvPr/>
        </p:nvPicPr>
        <p:blipFill rotWithShape="1">
          <a:blip r:embed="rId3">
            <a:alphaModFix/>
          </a:blip>
          <a:srcRect/>
          <a:stretch/>
        </p:blipFill>
        <p:spPr>
          <a:xfrm>
            <a:off x="295276" y="1676400"/>
            <a:ext cx="3552825" cy="3810000"/>
          </a:xfrm>
          <a:prstGeom prst="rect">
            <a:avLst/>
          </a:prstGeom>
          <a:noFill/>
          <a:ln>
            <a:noFill/>
          </a:ln>
        </p:spPr>
      </p:pic>
      <p:sp>
        <p:nvSpPr>
          <p:cNvPr id="311" name="Google Shape;311;p4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29</a:t>
            </a:fld>
            <a:endParaRPr/>
          </a:p>
        </p:txBody>
      </p:sp>
      <p:sp>
        <p:nvSpPr>
          <p:cNvPr id="312" name="Google Shape;312;p41"/>
          <p:cNvSpPr txBox="1"/>
          <p:nvPr/>
        </p:nvSpPr>
        <p:spPr>
          <a:xfrm>
            <a:off x="4411653" y="600074"/>
            <a:ext cx="6400800" cy="790575"/>
          </a:xfrm>
          <a:prstGeom prst="rect">
            <a:avLst/>
          </a:prstGeom>
          <a:noFill/>
          <a:ln>
            <a:noFill/>
          </a:ln>
        </p:spPr>
        <p:txBody>
          <a:bodyPr spcFirstLastPara="1" wrap="square" lIns="91425" tIns="45700" rIns="91425" bIns="45700" anchor="t" anchorCtr="0">
            <a:noAutofit/>
          </a:bodyPr>
          <a:lstStyle/>
          <a:p>
            <a:pPr marL="742950" marR="0" lvl="0" indent="-742950" algn="ctr" rtl="0">
              <a:lnSpc>
                <a:spcPct val="90000"/>
              </a:lnSpc>
              <a:spcBef>
                <a:spcPts val="0"/>
              </a:spcBef>
              <a:spcAft>
                <a:spcPts val="0"/>
              </a:spcAft>
              <a:buClr>
                <a:schemeClr val="dk1"/>
              </a:buClr>
              <a:buSzPts val="4000"/>
              <a:buFont typeface="Arial"/>
              <a:buNone/>
            </a:pPr>
            <a:endParaRPr sz="4000" b="1">
              <a:solidFill>
                <a:srgbClr val="C00000"/>
              </a:solidFill>
              <a:latin typeface="Open Sans"/>
              <a:ea typeface="Open Sans"/>
              <a:cs typeface="Open Sans"/>
              <a:sym typeface="Open Sans"/>
            </a:endParaRPr>
          </a:p>
        </p:txBody>
      </p:sp>
      <p:pic>
        <p:nvPicPr>
          <p:cNvPr id="313" name="Google Shape;313;p41" descr="http://www.medical-hospitalbeds.com/photo/medical-hospitalbeds/editor/20130112123943_79775.jpg"/>
          <p:cNvPicPr preferRelativeResize="0"/>
          <p:nvPr/>
        </p:nvPicPr>
        <p:blipFill rotWithShape="1">
          <a:blip r:embed="rId4">
            <a:alphaModFix/>
          </a:blip>
          <a:srcRect/>
          <a:stretch/>
        </p:blipFill>
        <p:spPr>
          <a:xfrm>
            <a:off x="5715000" y="1976437"/>
            <a:ext cx="4286250" cy="3209926"/>
          </a:xfrm>
          <a:prstGeom prst="rect">
            <a:avLst/>
          </a:prstGeom>
          <a:noFill/>
          <a:ln>
            <a:noFill/>
          </a:ln>
        </p:spPr>
      </p:pic>
      <p:sp>
        <p:nvSpPr>
          <p:cNvPr id="314" name="Google Shape;314;p41"/>
          <p:cNvSpPr txBox="1"/>
          <p:nvPr/>
        </p:nvSpPr>
        <p:spPr>
          <a:xfrm>
            <a:off x="0" y="1036706"/>
            <a:ext cx="3924300" cy="707886"/>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सीढ़ी कुर्सी</a:t>
            </a:r>
            <a:endParaRPr/>
          </a:p>
        </p:txBody>
      </p:sp>
      <p:sp>
        <p:nvSpPr>
          <p:cNvPr id="315" name="Google Shape;315;p41"/>
          <p:cNvSpPr txBox="1"/>
          <p:nvPr/>
        </p:nvSpPr>
        <p:spPr>
          <a:xfrm>
            <a:off x="4967432" y="995361"/>
            <a:ext cx="5618172" cy="707886"/>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Clr>
                <a:srgbClr val="C00000"/>
              </a:buClr>
              <a:buSzPts val="4000"/>
              <a:buFont typeface="Arial"/>
              <a:buNone/>
            </a:pPr>
            <a:r>
              <a:rPr lang="hi" sz="4000" b="1">
                <a:solidFill>
                  <a:srgbClr val="C00000"/>
                </a:solidFill>
                <a:latin typeface="Open Sans"/>
                <a:ea typeface="Open Sans"/>
                <a:cs typeface="Open Sans"/>
                <a:sym typeface="Open Sans"/>
              </a:rPr>
              <a:t>बास्केट स्ट्रेचर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fade">
                                      <p:cBhvr>
                                        <p:cTn id="7" dur="2000"/>
                                        <p:tgtEl>
                                          <p:spTgt spid="3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5"/>
          <p:cNvSpPr txBox="1">
            <a:spLocks noGrp="1"/>
          </p:cNvSpPr>
          <p:nvPr>
            <p:ph type="body" idx="1"/>
          </p:nvPr>
        </p:nvSpPr>
        <p:spPr>
          <a:xfrm>
            <a:off x="4878169" y="1920283"/>
            <a:ext cx="5820311" cy="2672672"/>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None/>
            </a:pPr>
            <a:r>
              <a:rPr lang="hi" b="1" dirty="0">
                <a:latin typeface="Open Sans"/>
                <a:ea typeface="Open Sans"/>
                <a:cs typeface="Open Sans"/>
                <a:sym typeface="Open Sans"/>
              </a:rPr>
              <a:t>अपने शरीर का उचित उपयोग</a:t>
            </a:r>
            <a:endParaRPr dirty="0"/>
          </a:p>
          <a:p>
            <a:pPr marL="228600" lvl="0" indent="-228600" algn="l" rtl="0">
              <a:lnSpc>
                <a:spcPct val="150000"/>
              </a:lnSpc>
              <a:spcBef>
                <a:spcPts val="1000"/>
              </a:spcBef>
              <a:spcAft>
                <a:spcPts val="0"/>
              </a:spcAft>
              <a:buClr>
                <a:schemeClr val="dk1"/>
              </a:buClr>
              <a:buSzPts val="2800"/>
              <a:buChar char="•"/>
            </a:pPr>
            <a:r>
              <a:rPr lang="hi" dirty="0">
                <a:latin typeface="Open Sans"/>
                <a:ea typeface="Open Sans"/>
                <a:cs typeface="Open Sans"/>
                <a:sym typeface="Open Sans"/>
              </a:rPr>
              <a:t>उठाने और ले जाने में सुविधा के लिए</a:t>
            </a:r>
            <a:endParaRPr dirty="0"/>
          </a:p>
          <a:p>
            <a:pPr marL="228600" lvl="0" indent="-228600" algn="l" rtl="0">
              <a:lnSpc>
                <a:spcPct val="150000"/>
              </a:lnSpc>
              <a:spcBef>
                <a:spcPts val="1000"/>
              </a:spcBef>
              <a:spcAft>
                <a:spcPts val="0"/>
              </a:spcAft>
              <a:buClr>
                <a:schemeClr val="dk1"/>
              </a:buClr>
              <a:buSzPts val="2800"/>
              <a:buChar char="•"/>
            </a:pPr>
            <a:r>
              <a:rPr lang="hi" dirty="0">
                <a:latin typeface="Open Sans"/>
                <a:ea typeface="Open Sans"/>
                <a:cs typeface="Open Sans"/>
                <a:sym typeface="Open Sans"/>
              </a:rPr>
              <a:t>चोट से बचाव के लिए।</a:t>
            </a:r>
            <a:endParaRPr dirty="0"/>
          </a:p>
          <a:p>
            <a:pPr marL="228600" lvl="0" indent="-50800" algn="l" rtl="0">
              <a:lnSpc>
                <a:spcPct val="150000"/>
              </a:lnSpc>
              <a:spcBef>
                <a:spcPts val="1000"/>
              </a:spcBef>
              <a:spcAft>
                <a:spcPts val="0"/>
              </a:spcAft>
              <a:buClr>
                <a:schemeClr val="dk1"/>
              </a:buClr>
              <a:buSzPts val="2800"/>
              <a:buNone/>
            </a:pPr>
            <a:endParaRPr dirty="0">
              <a:latin typeface="Open Sans"/>
              <a:ea typeface="Open Sans"/>
              <a:cs typeface="Open Sans"/>
              <a:sym typeface="Open Sans"/>
            </a:endParaRPr>
          </a:p>
        </p:txBody>
      </p:sp>
      <p:sp>
        <p:nvSpPr>
          <p:cNvPr id="110" name="Google Shape;110;p1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a:t>
            </a:fld>
            <a:endParaRPr/>
          </a:p>
        </p:txBody>
      </p:sp>
      <p:sp>
        <p:nvSpPr>
          <p:cNvPr id="2" name="Rectangle 1">
            <a:extLst>
              <a:ext uri="{FF2B5EF4-FFF2-40B4-BE49-F238E27FC236}">
                <a16:creationId xmlns:a16="http://schemas.microsoft.com/office/drawing/2014/main" id="{F9CC943C-ECB8-4C50-9283-4C6FEEDBCDE9}"/>
              </a:ext>
            </a:extLst>
          </p:cNvPr>
          <p:cNvSpPr/>
          <p:nvPr/>
        </p:nvSpPr>
        <p:spPr>
          <a:xfrm>
            <a:off x="224257" y="2937765"/>
            <a:ext cx="4552849" cy="707886"/>
          </a:xfrm>
          <a:prstGeom prst="rect">
            <a:avLst/>
          </a:prstGeom>
        </p:spPr>
        <p:txBody>
          <a:bodyPr wrap="none">
            <a:spAutoFit/>
          </a:bodyPr>
          <a:lstStyle/>
          <a:p>
            <a:r>
              <a:rPr lang="en-US" sz="4000" b="1" dirty="0" err="1">
                <a:solidFill>
                  <a:srgbClr val="C00000"/>
                </a:solidFill>
                <a:ea typeface="Open Sans"/>
                <a:cs typeface="Open Sans"/>
                <a:sym typeface="Open Sans"/>
              </a:rPr>
              <a:t>सही</a:t>
            </a:r>
            <a:r>
              <a:rPr lang="en-US" sz="4000" b="1" dirty="0">
                <a:solidFill>
                  <a:srgbClr val="C00000"/>
                </a:solidFill>
                <a:ea typeface="Open Sans"/>
                <a:cs typeface="Open Sans"/>
                <a:sym typeface="Open Sans"/>
              </a:rPr>
              <a:t> </a:t>
            </a:r>
            <a:r>
              <a:rPr lang="en-US" sz="4000" b="1" dirty="0" err="1">
                <a:solidFill>
                  <a:srgbClr val="C00000"/>
                </a:solidFill>
                <a:ea typeface="Open Sans"/>
                <a:cs typeface="Open Sans"/>
                <a:sym typeface="Open Sans"/>
              </a:rPr>
              <a:t>तरीके</a:t>
            </a:r>
            <a:r>
              <a:rPr lang="en-US" sz="4000" b="1" dirty="0">
                <a:solidFill>
                  <a:srgbClr val="C00000"/>
                </a:solidFill>
                <a:ea typeface="Open Sans"/>
                <a:cs typeface="Open Sans"/>
                <a:sym typeface="Open Sans"/>
              </a:rPr>
              <a:t> </a:t>
            </a:r>
            <a:r>
              <a:rPr lang="en-US" sz="4000" b="1" dirty="0" err="1">
                <a:solidFill>
                  <a:srgbClr val="C00000"/>
                </a:solidFill>
                <a:ea typeface="Open Sans"/>
                <a:cs typeface="Open Sans"/>
                <a:sym typeface="Open Sans"/>
              </a:rPr>
              <a:t>से</a:t>
            </a:r>
            <a:r>
              <a:rPr lang="en-US" sz="4000" b="1" dirty="0">
                <a:solidFill>
                  <a:srgbClr val="C00000"/>
                </a:solidFill>
                <a:ea typeface="Open Sans"/>
                <a:cs typeface="Open Sans"/>
                <a:sym typeface="Open Sans"/>
              </a:rPr>
              <a:t> </a:t>
            </a:r>
            <a:r>
              <a:rPr lang="en-US" sz="4000" b="1" dirty="0" err="1">
                <a:solidFill>
                  <a:srgbClr val="C00000"/>
                </a:solidFill>
                <a:ea typeface="Open Sans"/>
                <a:cs typeface="Open Sans"/>
                <a:sym typeface="Open Sans"/>
              </a:rPr>
              <a:t>उठाना</a:t>
            </a:r>
            <a:endParaRPr lang="en-IN" sz="4000" b="1" dirty="0">
              <a:solidFill>
                <a:srgbClr val="C00000"/>
              </a:solidFill>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2" descr="http://www.rescuetech1.com/images/products/detail/ReevesHeavyDutyFlexibleStretcher.20701030.jpg"/>
          <p:cNvPicPr preferRelativeResize="0"/>
          <p:nvPr/>
        </p:nvPicPr>
        <p:blipFill rotWithShape="1">
          <a:blip r:embed="rId3">
            <a:alphaModFix/>
          </a:blip>
          <a:srcRect/>
          <a:stretch/>
        </p:blipFill>
        <p:spPr>
          <a:xfrm>
            <a:off x="857250" y="2895599"/>
            <a:ext cx="3264295" cy="3111961"/>
          </a:xfrm>
          <a:prstGeom prst="rect">
            <a:avLst/>
          </a:prstGeom>
          <a:noFill/>
          <a:ln>
            <a:noFill/>
          </a:ln>
        </p:spPr>
      </p:pic>
      <p:sp>
        <p:nvSpPr>
          <p:cNvPr id="321" name="Google Shape;321;p4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30</a:t>
            </a:fld>
            <a:endParaRPr/>
          </a:p>
        </p:txBody>
      </p:sp>
      <p:pic>
        <p:nvPicPr>
          <p:cNvPr id="322" name="Google Shape;322;p42" descr="http://lghttp.41526.nexcesscdn.net/8015C4D/magento/media/catalog/product/cache/1/image/1400x/9df78eab33525d08d6e5fb8d27136e95/4/0/4012_safetysure_transfer_gurney.jpg"/>
          <p:cNvPicPr preferRelativeResize="0"/>
          <p:nvPr/>
        </p:nvPicPr>
        <p:blipFill rotWithShape="1">
          <a:blip r:embed="rId4">
            <a:alphaModFix/>
          </a:blip>
          <a:srcRect/>
          <a:stretch/>
        </p:blipFill>
        <p:spPr>
          <a:xfrm>
            <a:off x="5429250" y="1759411"/>
            <a:ext cx="4572000" cy="4572000"/>
          </a:xfrm>
          <a:prstGeom prst="rect">
            <a:avLst/>
          </a:prstGeom>
          <a:noFill/>
          <a:ln>
            <a:noFill/>
          </a:ln>
        </p:spPr>
      </p:pic>
      <p:sp>
        <p:nvSpPr>
          <p:cNvPr id="323" name="Google Shape;323;p42"/>
          <p:cNvSpPr txBox="1"/>
          <p:nvPr/>
        </p:nvSpPr>
        <p:spPr>
          <a:xfrm>
            <a:off x="159145" y="945029"/>
            <a:ext cx="3924300" cy="1323439"/>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None/>
            </a:pPr>
            <a:r>
              <a:rPr lang="hi" sz="4000" b="1">
                <a:solidFill>
                  <a:srgbClr val="C00000"/>
                </a:solidFill>
                <a:latin typeface="Open Sans"/>
                <a:ea typeface="Open Sans"/>
                <a:cs typeface="Open Sans"/>
                <a:sym typeface="Open Sans"/>
              </a:rPr>
              <a:t>लचीला</a:t>
            </a:r>
            <a:endParaRPr/>
          </a:p>
          <a:p>
            <a:pPr marL="742950" marR="0" lvl="0" indent="-742950" algn="ctr" rtl="0">
              <a:spcBef>
                <a:spcPts val="0"/>
              </a:spcBef>
              <a:spcAft>
                <a:spcPts val="0"/>
              </a:spcAft>
              <a:buNone/>
            </a:pPr>
            <a:r>
              <a:rPr lang="hi" sz="4000" b="1">
                <a:solidFill>
                  <a:srgbClr val="C00000"/>
                </a:solidFill>
                <a:latin typeface="Open Sans"/>
                <a:ea typeface="Open Sans"/>
                <a:cs typeface="Open Sans"/>
                <a:sym typeface="Open Sans"/>
              </a:rPr>
              <a:t>स्ट्रेचर</a:t>
            </a:r>
            <a:endParaRPr/>
          </a:p>
        </p:txBody>
      </p:sp>
      <p:sp>
        <p:nvSpPr>
          <p:cNvPr id="324" name="Google Shape;324;p42"/>
          <p:cNvSpPr txBox="1"/>
          <p:nvPr/>
        </p:nvSpPr>
        <p:spPr>
          <a:xfrm>
            <a:off x="5676900" y="790575"/>
            <a:ext cx="3924300" cy="707886"/>
          </a:xfrm>
          <a:prstGeom prst="rect">
            <a:avLst/>
          </a:prstGeom>
          <a:noFill/>
          <a:ln>
            <a:noFill/>
          </a:ln>
        </p:spPr>
        <p:txBody>
          <a:bodyPr spcFirstLastPara="1" wrap="square" lIns="91425" tIns="45700" rIns="91425" bIns="45700" anchor="t" anchorCtr="0">
            <a:spAutoFit/>
          </a:bodyPr>
          <a:lstStyle/>
          <a:p>
            <a:pPr marL="742950" marR="0" lvl="0" indent="-742950" algn="ctr" rtl="0">
              <a:spcBef>
                <a:spcPts val="0"/>
              </a:spcBef>
              <a:spcAft>
                <a:spcPts val="0"/>
              </a:spcAft>
              <a:buNone/>
            </a:pPr>
            <a:r>
              <a:rPr lang="hi" sz="4000" b="1">
                <a:solidFill>
                  <a:srgbClr val="C00000"/>
                </a:solidFill>
                <a:latin typeface="Open Sans"/>
                <a:ea typeface="Open Sans"/>
                <a:cs typeface="Open Sans"/>
                <a:sym typeface="Open Sans"/>
              </a:rPr>
              <a:t>ड्रा शीट</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3"/>
          <p:cNvSpPr txBox="1">
            <a:spLocks noGrp="1"/>
          </p:cNvSpPr>
          <p:nvPr>
            <p:ph type="title"/>
          </p:nvPr>
        </p:nvSpPr>
        <p:spPr>
          <a:xfrm>
            <a:off x="91440" y="2274613"/>
            <a:ext cx="4409539" cy="17677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प्रयुक्त विशिष्ट उपकरण</a:t>
            </a:r>
            <a:endParaRPr/>
          </a:p>
        </p:txBody>
      </p:sp>
      <p:sp>
        <p:nvSpPr>
          <p:cNvPr id="330" name="Google Shape;330;p43"/>
          <p:cNvSpPr txBox="1">
            <a:spLocks noGrp="1"/>
          </p:cNvSpPr>
          <p:nvPr>
            <p:ph type="body" idx="1"/>
          </p:nvPr>
        </p:nvSpPr>
        <p:spPr>
          <a:xfrm>
            <a:off x="4500979" y="1337353"/>
            <a:ext cx="6843296" cy="4351338"/>
          </a:xfrm>
          <a:prstGeom prst="rect">
            <a:avLst/>
          </a:prstGeom>
          <a:noFill/>
          <a:ln>
            <a:noFill/>
          </a:ln>
        </p:spPr>
        <p:txBody>
          <a:bodyPr spcFirstLastPara="1" wrap="square" lIns="91425" tIns="45700" rIns="91425" bIns="45700" anchor="t" anchorCtr="0">
            <a:noAutofit/>
          </a:bodyPr>
          <a:lstStyle/>
          <a:p>
            <a:pPr marL="742950" lvl="0" indent="-742950" algn="just" rtl="0">
              <a:lnSpc>
                <a:spcPct val="90000"/>
              </a:lnSpc>
              <a:spcBef>
                <a:spcPts val="0"/>
              </a:spcBef>
              <a:spcAft>
                <a:spcPts val="0"/>
              </a:spcAft>
              <a:buClr>
                <a:schemeClr val="dk1"/>
              </a:buClr>
              <a:buSzPts val="2800"/>
              <a:buFont typeface="Open Sans"/>
              <a:buAutoNum type="arabicPeriod"/>
            </a:pPr>
            <a:r>
              <a:rPr lang="hi"/>
              <a:t>पहिएदार स्ट्रेचर</a:t>
            </a:r>
            <a:endParaRPr/>
          </a:p>
          <a:p>
            <a:pPr marL="742950" lvl="0" indent="-742950" algn="just" rtl="0">
              <a:lnSpc>
                <a:spcPct val="90000"/>
              </a:lnSpc>
              <a:spcBef>
                <a:spcPts val="1000"/>
              </a:spcBef>
              <a:spcAft>
                <a:spcPts val="0"/>
              </a:spcAft>
              <a:buClr>
                <a:schemeClr val="dk1"/>
              </a:buClr>
              <a:buSzPts val="2800"/>
              <a:buFont typeface="Open Sans"/>
              <a:buAutoNum type="arabicPeriod"/>
            </a:pPr>
            <a:r>
              <a:rPr lang="hi"/>
              <a:t>हल्के पोर्टेबल स्ट्रेचर (फोल्डिंग या फोल्डेबल)</a:t>
            </a:r>
            <a:endParaRPr/>
          </a:p>
          <a:p>
            <a:pPr marL="742950" lvl="0" indent="-742950" algn="just" rtl="0">
              <a:lnSpc>
                <a:spcPct val="90000"/>
              </a:lnSpc>
              <a:spcBef>
                <a:spcPts val="1000"/>
              </a:spcBef>
              <a:spcAft>
                <a:spcPts val="0"/>
              </a:spcAft>
              <a:buClr>
                <a:schemeClr val="dk1"/>
              </a:buClr>
              <a:buSzPts val="2800"/>
              <a:buFont typeface="Open Sans"/>
              <a:buAutoNum type="arabicPeriod"/>
            </a:pPr>
            <a:r>
              <a:rPr lang="hi"/>
              <a:t>स्कूप स्ट्रेचर</a:t>
            </a:r>
            <a:endParaRPr/>
          </a:p>
          <a:p>
            <a:pPr marL="742950" lvl="0" indent="-742950" algn="just" rtl="0">
              <a:lnSpc>
                <a:spcPct val="90000"/>
              </a:lnSpc>
              <a:spcBef>
                <a:spcPts val="1000"/>
              </a:spcBef>
              <a:spcAft>
                <a:spcPts val="0"/>
              </a:spcAft>
              <a:buClr>
                <a:schemeClr val="dk1"/>
              </a:buClr>
              <a:buSzPts val="2800"/>
              <a:buFont typeface="Open Sans"/>
              <a:buAutoNum type="arabicPeriod"/>
            </a:pPr>
            <a:r>
              <a:rPr lang="hi"/>
              <a:t>वेस्ट-प्रकार के निष्कासन उपकरण</a:t>
            </a:r>
            <a:endParaRPr/>
          </a:p>
          <a:p>
            <a:pPr marL="742950" lvl="0" indent="-742950" algn="just" rtl="0">
              <a:lnSpc>
                <a:spcPct val="90000"/>
              </a:lnSpc>
              <a:spcBef>
                <a:spcPts val="1000"/>
              </a:spcBef>
              <a:spcAft>
                <a:spcPts val="0"/>
              </a:spcAft>
              <a:buClr>
                <a:schemeClr val="dk1"/>
              </a:buClr>
              <a:buSzPts val="2800"/>
              <a:buFont typeface="Open Sans"/>
              <a:buAutoNum type="arabicPeriod"/>
            </a:pPr>
            <a:r>
              <a:rPr lang="hi"/>
              <a:t>सीढ़ी कुर्सी</a:t>
            </a:r>
            <a:endParaRPr/>
          </a:p>
          <a:p>
            <a:pPr marL="742950" lvl="0" indent="-742950" algn="just" rtl="0">
              <a:lnSpc>
                <a:spcPct val="90000"/>
              </a:lnSpc>
              <a:spcBef>
                <a:spcPts val="1000"/>
              </a:spcBef>
              <a:spcAft>
                <a:spcPts val="0"/>
              </a:spcAft>
              <a:buClr>
                <a:schemeClr val="dk1"/>
              </a:buClr>
              <a:buSzPts val="2800"/>
              <a:buFont typeface="Open Sans"/>
              <a:buAutoNum type="arabicPeriod"/>
            </a:pPr>
            <a:r>
              <a:rPr lang="hi"/>
              <a:t>बास्केट स्ट्रेचर</a:t>
            </a:r>
            <a:endParaRPr/>
          </a:p>
          <a:p>
            <a:pPr marL="742950" lvl="0" indent="-742950" algn="just" rtl="0">
              <a:lnSpc>
                <a:spcPct val="90000"/>
              </a:lnSpc>
              <a:spcBef>
                <a:spcPts val="1000"/>
              </a:spcBef>
              <a:spcAft>
                <a:spcPts val="0"/>
              </a:spcAft>
              <a:buClr>
                <a:schemeClr val="dk1"/>
              </a:buClr>
              <a:buSzPts val="2800"/>
              <a:buFont typeface="Open Sans"/>
              <a:buAutoNum type="arabicPeriod"/>
            </a:pPr>
            <a:r>
              <a:rPr lang="hi"/>
              <a:t>लचीला स्ट्रेचर</a:t>
            </a:r>
            <a:endParaRPr/>
          </a:p>
          <a:p>
            <a:pPr marL="742950" lvl="0" indent="-742950" algn="just" rtl="0">
              <a:lnSpc>
                <a:spcPct val="90000"/>
              </a:lnSpc>
              <a:spcBef>
                <a:spcPts val="1000"/>
              </a:spcBef>
              <a:spcAft>
                <a:spcPts val="0"/>
              </a:spcAft>
              <a:buClr>
                <a:schemeClr val="dk1"/>
              </a:buClr>
              <a:buSzPts val="2800"/>
              <a:buFont typeface="Open Sans"/>
              <a:buAutoNum type="arabicPeriod"/>
            </a:pPr>
            <a:r>
              <a:rPr lang="hi"/>
              <a:t>ड्रा शीट</a:t>
            </a:r>
            <a:endParaRPr/>
          </a:p>
          <a:p>
            <a:pPr marL="742950" lvl="0" indent="-565150" algn="just" rtl="0">
              <a:lnSpc>
                <a:spcPct val="90000"/>
              </a:lnSpc>
              <a:spcBef>
                <a:spcPts val="1000"/>
              </a:spcBef>
              <a:spcAft>
                <a:spcPts val="0"/>
              </a:spcAft>
              <a:buClr>
                <a:schemeClr val="dk1"/>
              </a:buClr>
              <a:buSzPts val="2800"/>
              <a:buFont typeface="Open Sans"/>
              <a:buNone/>
            </a:pPr>
            <a:endParaRPr/>
          </a:p>
          <a:p>
            <a:pPr marL="228600" lvl="0" indent="-228600" algn="just"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p:txBody>
      </p:sp>
      <p:sp>
        <p:nvSpPr>
          <p:cNvPr id="331" name="Google Shape;331;p4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2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1" end="1"/>
                                            </p:txEl>
                                          </p:spTgt>
                                        </p:tgtEl>
                                        <p:attrNameLst>
                                          <p:attrName>style.visibility</p:attrName>
                                        </p:attrNameLst>
                                      </p:cBhvr>
                                      <p:to>
                                        <p:strVal val="visible"/>
                                      </p:to>
                                    </p:set>
                                    <p:animEffect transition="in" filter="fade">
                                      <p:cBhvr>
                                        <p:cTn id="12" dur="2000"/>
                                        <p:tgtEl>
                                          <p:spTgt spid="3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2" end="2"/>
                                            </p:txEl>
                                          </p:spTgt>
                                        </p:tgtEl>
                                        <p:attrNameLst>
                                          <p:attrName>style.visibility</p:attrName>
                                        </p:attrNameLst>
                                      </p:cBhvr>
                                      <p:to>
                                        <p:strVal val="visible"/>
                                      </p:to>
                                    </p:set>
                                    <p:animEffect transition="in" filter="fade">
                                      <p:cBhvr>
                                        <p:cTn id="17" dur="2000"/>
                                        <p:tgtEl>
                                          <p:spTgt spid="3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3" end="3"/>
                                            </p:txEl>
                                          </p:spTgt>
                                        </p:tgtEl>
                                        <p:attrNameLst>
                                          <p:attrName>style.visibility</p:attrName>
                                        </p:attrNameLst>
                                      </p:cBhvr>
                                      <p:to>
                                        <p:strVal val="visible"/>
                                      </p:to>
                                    </p:set>
                                    <p:animEffect transition="in" filter="fade">
                                      <p:cBhvr>
                                        <p:cTn id="22" dur="2000"/>
                                        <p:tgtEl>
                                          <p:spTgt spid="3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4" end="4"/>
                                            </p:txEl>
                                          </p:spTgt>
                                        </p:tgtEl>
                                        <p:attrNameLst>
                                          <p:attrName>style.visibility</p:attrName>
                                        </p:attrNameLst>
                                      </p:cBhvr>
                                      <p:to>
                                        <p:strVal val="visible"/>
                                      </p:to>
                                    </p:set>
                                    <p:animEffect transition="in" filter="fade">
                                      <p:cBhvr>
                                        <p:cTn id="27" dur="2000"/>
                                        <p:tgtEl>
                                          <p:spTgt spid="3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
                                            <p:txEl>
                                              <p:pRg st="5" end="5"/>
                                            </p:txEl>
                                          </p:spTgt>
                                        </p:tgtEl>
                                        <p:attrNameLst>
                                          <p:attrName>style.visibility</p:attrName>
                                        </p:attrNameLst>
                                      </p:cBhvr>
                                      <p:to>
                                        <p:strVal val="visible"/>
                                      </p:to>
                                    </p:set>
                                    <p:animEffect transition="in" filter="fade">
                                      <p:cBhvr>
                                        <p:cTn id="32" dur="2000"/>
                                        <p:tgtEl>
                                          <p:spTgt spid="3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0">
                                            <p:txEl>
                                              <p:pRg st="6" end="6"/>
                                            </p:txEl>
                                          </p:spTgt>
                                        </p:tgtEl>
                                        <p:attrNameLst>
                                          <p:attrName>style.visibility</p:attrName>
                                        </p:attrNameLst>
                                      </p:cBhvr>
                                      <p:to>
                                        <p:strVal val="visible"/>
                                      </p:to>
                                    </p:set>
                                    <p:animEffect transition="in" filter="fade">
                                      <p:cBhvr>
                                        <p:cTn id="37" dur="2000"/>
                                        <p:tgtEl>
                                          <p:spTgt spid="3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0">
                                            <p:txEl>
                                              <p:pRg st="7" end="7"/>
                                            </p:txEl>
                                          </p:spTgt>
                                        </p:tgtEl>
                                        <p:attrNameLst>
                                          <p:attrName>style.visibility</p:attrName>
                                        </p:attrNameLst>
                                      </p:cBhvr>
                                      <p:to>
                                        <p:strVal val="visible"/>
                                      </p:to>
                                    </p:set>
                                    <p:animEffect transition="in" filter="fade">
                                      <p:cBhvr>
                                        <p:cTn id="42" dur="2000"/>
                                        <p:tgtEl>
                                          <p:spTgt spid="3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0">
                                            <p:txEl>
                                              <p:pRg st="8" end="8"/>
                                            </p:txEl>
                                          </p:spTgt>
                                        </p:tgtEl>
                                        <p:attrNameLst>
                                          <p:attrName>style.visibility</p:attrName>
                                        </p:attrNameLst>
                                      </p:cBhvr>
                                      <p:to>
                                        <p:strVal val="visible"/>
                                      </p:to>
                                    </p:set>
                                    <p:animEffect transition="in" filter="fade">
                                      <p:cBhvr>
                                        <p:cTn id="47" dur="2000"/>
                                        <p:tgtEl>
                                          <p:spTgt spid="33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0">
                                            <p:txEl>
                                              <p:pRg st="9" end="9"/>
                                            </p:txEl>
                                          </p:spTgt>
                                        </p:tgtEl>
                                        <p:attrNameLst>
                                          <p:attrName>style.visibility</p:attrName>
                                        </p:attrNameLst>
                                      </p:cBhvr>
                                      <p:to>
                                        <p:strVal val="visible"/>
                                      </p:to>
                                    </p:set>
                                    <p:animEffect transition="in" filter="fade">
                                      <p:cBhvr>
                                        <p:cTn id="52" dur="2000"/>
                                        <p:tgtEl>
                                          <p:spTgt spid="33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0">
                                            <p:txEl>
                                              <p:pRg st="10" end="10"/>
                                            </p:txEl>
                                          </p:spTgt>
                                        </p:tgtEl>
                                        <p:attrNameLst>
                                          <p:attrName>style.visibility</p:attrName>
                                        </p:attrNameLst>
                                      </p:cBhvr>
                                      <p:to>
                                        <p:strVal val="visible"/>
                                      </p:to>
                                    </p:set>
                                    <p:animEffect transition="in" filter="fade">
                                      <p:cBhvr>
                                        <p:cTn id="57" dur="2000"/>
                                        <p:tgtEl>
                                          <p:spTgt spid="3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body" idx="1"/>
          </p:nvPr>
        </p:nvSpPr>
        <p:spPr>
          <a:xfrm>
            <a:off x="4500979" y="1440223"/>
            <a:ext cx="7537142" cy="4351338"/>
          </a:xfrm>
          <a:prstGeom prst="rect">
            <a:avLst/>
          </a:prstGeom>
          <a:solidFill>
            <a:schemeClr val="lt2"/>
          </a:solid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hi"/>
              <a:t>यह लकड़ी या सिंथेटिक सामग्री से बना है जो कि रक्त को अवशोषित नहीं करेगा।</a:t>
            </a:r>
            <a:endParaRPr/>
          </a:p>
          <a:p>
            <a:pPr marL="228600" lvl="0" indent="-228600" algn="just" rtl="0">
              <a:lnSpc>
                <a:spcPct val="90000"/>
              </a:lnSpc>
              <a:spcBef>
                <a:spcPts val="1000"/>
              </a:spcBef>
              <a:spcAft>
                <a:spcPts val="0"/>
              </a:spcAft>
              <a:buClr>
                <a:schemeClr val="dk1"/>
              </a:buClr>
              <a:buSzPts val="2800"/>
              <a:buChar char="•"/>
            </a:pPr>
            <a:r>
              <a:rPr lang="hi"/>
              <a:t>इनमें आमतौर पर हैंडल या ले जाने के लिए पट्टियाँ होती हैं।</a:t>
            </a:r>
            <a:endParaRPr/>
          </a:p>
          <a:p>
            <a:pPr marL="228600" lvl="0" indent="-228600" algn="just" rtl="0">
              <a:lnSpc>
                <a:spcPct val="90000"/>
              </a:lnSpc>
              <a:spcBef>
                <a:spcPts val="1000"/>
              </a:spcBef>
              <a:spcAft>
                <a:spcPts val="0"/>
              </a:spcAft>
              <a:buClr>
                <a:schemeClr val="dk1"/>
              </a:buClr>
              <a:buSzPts val="2800"/>
              <a:buChar char="•"/>
            </a:pPr>
            <a:r>
              <a:rPr lang="hi"/>
              <a:t>इसके दो प्रकार हैं:</a:t>
            </a:r>
            <a:endParaRPr/>
          </a:p>
          <a:p>
            <a:pPr marL="1143000" lvl="2" indent="-228600" algn="just" rtl="0">
              <a:lnSpc>
                <a:spcPct val="90000"/>
              </a:lnSpc>
              <a:spcBef>
                <a:spcPts val="500"/>
              </a:spcBef>
              <a:spcAft>
                <a:spcPts val="0"/>
              </a:spcAft>
              <a:buClr>
                <a:schemeClr val="dk1"/>
              </a:buClr>
              <a:buSzPts val="2800"/>
              <a:buNone/>
            </a:pPr>
            <a:r>
              <a:rPr lang="hi" sz="2800" b="1"/>
              <a:t>लंबा बैकबोर्ड: (6-7 फीट लंबा)</a:t>
            </a:r>
            <a:endParaRPr/>
          </a:p>
          <a:p>
            <a:pPr marL="1143000" lvl="2" indent="-228600" algn="just" rtl="0">
              <a:lnSpc>
                <a:spcPct val="90000"/>
              </a:lnSpc>
              <a:spcBef>
                <a:spcPts val="500"/>
              </a:spcBef>
              <a:spcAft>
                <a:spcPts val="0"/>
              </a:spcAft>
              <a:buClr>
                <a:schemeClr val="dk1"/>
              </a:buClr>
              <a:buSzPts val="2800"/>
              <a:buNone/>
            </a:pPr>
            <a:r>
              <a:rPr lang="hi" sz="2800" b="1"/>
              <a:t>छोटा बैकबोर्ड: (3-4 फीट लंबा)</a:t>
            </a:r>
            <a:endParaRPr/>
          </a:p>
          <a:p>
            <a:pPr marL="228600" lvl="0" indent="-50800" algn="l" rtl="0">
              <a:lnSpc>
                <a:spcPct val="90000"/>
              </a:lnSpc>
              <a:spcBef>
                <a:spcPts val="1000"/>
              </a:spcBef>
              <a:spcAft>
                <a:spcPts val="0"/>
              </a:spcAft>
              <a:buClr>
                <a:schemeClr val="dk1"/>
              </a:buClr>
              <a:buSzPts val="2800"/>
              <a:buNone/>
            </a:pPr>
            <a:endParaRPr/>
          </a:p>
        </p:txBody>
      </p:sp>
      <p:sp>
        <p:nvSpPr>
          <p:cNvPr id="337" name="Google Shape;337;p4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32</a:t>
            </a:fld>
            <a:endParaRPr/>
          </a:p>
        </p:txBody>
      </p:sp>
      <p:sp>
        <p:nvSpPr>
          <p:cNvPr id="338" name="Google Shape;338;p44"/>
          <p:cNvSpPr txBox="1"/>
          <p:nvPr/>
        </p:nvSpPr>
        <p:spPr>
          <a:xfrm>
            <a:off x="0" y="2160313"/>
            <a:ext cx="4500979" cy="1767797"/>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rgbClr val="C00000"/>
              </a:buClr>
              <a:buSzPct val="100000"/>
              <a:buFont typeface="Open Sans"/>
              <a:buNone/>
            </a:pPr>
            <a:r>
              <a:rPr lang="hi" sz="4000" b="1">
                <a:solidFill>
                  <a:srgbClr val="C00000"/>
                </a:solidFill>
                <a:latin typeface="Open Sans"/>
                <a:ea typeface="Open Sans"/>
                <a:cs typeface="Open Sans"/>
                <a:sym typeface="Open Sans"/>
              </a:rPr>
              <a:t>बैकबोर्ड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animEffect transition="in" filter="fade">
                                      <p:cBhvr>
                                        <p:cTn id="7" dur="2000"/>
                                        <p:tgtEl>
                                          <p:spTgt spid="3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xEl>
                                              <p:pRg st="1" end="1"/>
                                            </p:txEl>
                                          </p:spTgt>
                                        </p:tgtEl>
                                        <p:attrNameLst>
                                          <p:attrName>style.visibility</p:attrName>
                                        </p:attrNameLst>
                                      </p:cBhvr>
                                      <p:to>
                                        <p:strVal val="visible"/>
                                      </p:to>
                                    </p:set>
                                    <p:animEffect transition="in" filter="fade">
                                      <p:cBhvr>
                                        <p:cTn id="12" dur="2000"/>
                                        <p:tgtEl>
                                          <p:spTgt spid="3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xEl>
                                              <p:pRg st="2" end="2"/>
                                            </p:txEl>
                                          </p:spTgt>
                                        </p:tgtEl>
                                        <p:attrNameLst>
                                          <p:attrName>style.visibility</p:attrName>
                                        </p:attrNameLst>
                                      </p:cBhvr>
                                      <p:to>
                                        <p:strVal val="visible"/>
                                      </p:to>
                                    </p:set>
                                    <p:animEffect transition="in" filter="fade">
                                      <p:cBhvr>
                                        <p:cTn id="17" dur="2000"/>
                                        <p:tgtEl>
                                          <p:spTgt spid="3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xEl>
                                              <p:pRg st="3" end="3"/>
                                            </p:txEl>
                                          </p:spTgt>
                                        </p:tgtEl>
                                        <p:attrNameLst>
                                          <p:attrName>style.visibility</p:attrName>
                                        </p:attrNameLst>
                                      </p:cBhvr>
                                      <p:to>
                                        <p:strVal val="visible"/>
                                      </p:to>
                                    </p:set>
                                    <p:animEffect transition="in" filter="fade">
                                      <p:cBhvr>
                                        <p:cTn id="22" dur="2000"/>
                                        <p:tgtEl>
                                          <p:spTgt spid="3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6">
                                            <p:txEl>
                                              <p:pRg st="4" end="4"/>
                                            </p:txEl>
                                          </p:spTgt>
                                        </p:tgtEl>
                                        <p:attrNameLst>
                                          <p:attrName>style.visibility</p:attrName>
                                        </p:attrNameLst>
                                      </p:cBhvr>
                                      <p:to>
                                        <p:strVal val="visible"/>
                                      </p:to>
                                    </p:set>
                                    <p:animEffect transition="in" filter="fade">
                                      <p:cBhvr>
                                        <p:cTn id="27" dur="2000"/>
                                        <p:tgtEl>
                                          <p:spTgt spid="3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6">
                                            <p:txEl>
                                              <p:pRg st="5" end="5"/>
                                            </p:txEl>
                                          </p:spTgt>
                                        </p:tgtEl>
                                        <p:attrNameLst>
                                          <p:attrName>style.visibility</p:attrName>
                                        </p:attrNameLst>
                                      </p:cBhvr>
                                      <p:to>
                                        <p:strVal val="visible"/>
                                      </p:to>
                                    </p:set>
                                    <p:animEffect transition="in" filter="fade">
                                      <p:cBhvr>
                                        <p:cTn id="32" dur="2000"/>
                                        <p:tgtEl>
                                          <p:spTgt spid="3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5"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44" name="Google Shape;344;p45"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45" name="Google Shape;345;p45"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346" name="Google Shape;346;p45" descr="http://www.nbyh.co.kr/data/file/thum_board/1259881438_nMcfIuE1_short_spine.jpg"/>
          <p:cNvPicPr preferRelativeResize="0"/>
          <p:nvPr/>
        </p:nvPicPr>
        <p:blipFill rotWithShape="1">
          <a:blip r:embed="rId3">
            <a:alphaModFix/>
          </a:blip>
          <a:srcRect l="27091" r="21912"/>
          <a:stretch/>
        </p:blipFill>
        <p:spPr>
          <a:xfrm>
            <a:off x="1590675" y="3016711"/>
            <a:ext cx="2419350" cy="3288804"/>
          </a:xfrm>
          <a:prstGeom prst="rect">
            <a:avLst/>
          </a:prstGeom>
          <a:noFill/>
          <a:ln>
            <a:noFill/>
          </a:ln>
        </p:spPr>
      </p:pic>
      <p:pic>
        <p:nvPicPr>
          <p:cNvPr id="347" name="Google Shape;347;p45" descr="http://ecolife.com.my/products/901003-100156-142-B.jpg"/>
          <p:cNvPicPr preferRelativeResize="0"/>
          <p:nvPr/>
        </p:nvPicPr>
        <p:blipFill rotWithShape="1">
          <a:blip r:embed="rId4">
            <a:alphaModFix/>
          </a:blip>
          <a:srcRect/>
          <a:stretch/>
        </p:blipFill>
        <p:spPr>
          <a:xfrm>
            <a:off x="5630000" y="315353"/>
            <a:ext cx="5199204" cy="3200400"/>
          </a:xfrm>
          <a:prstGeom prst="rect">
            <a:avLst/>
          </a:prstGeom>
          <a:noFill/>
          <a:ln>
            <a:noFill/>
          </a:ln>
        </p:spPr>
      </p:pic>
      <p:pic>
        <p:nvPicPr>
          <p:cNvPr id="348" name="Google Shape;348;p45" descr="C:\Documents and Settings\Administrator\Desktop\101MSDCF\G.JPG"/>
          <p:cNvPicPr preferRelativeResize="0"/>
          <p:nvPr/>
        </p:nvPicPr>
        <p:blipFill rotWithShape="1">
          <a:blip r:embed="rId5">
            <a:alphaModFix/>
          </a:blip>
          <a:srcRect/>
          <a:stretch/>
        </p:blipFill>
        <p:spPr>
          <a:xfrm>
            <a:off x="8039100" y="3988261"/>
            <a:ext cx="3200400" cy="2343150"/>
          </a:xfrm>
          <a:prstGeom prst="rect">
            <a:avLst/>
          </a:prstGeom>
          <a:noFill/>
          <a:ln>
            <a:noFill/>
          </a:ln>
        </p:spPr>
      </p:pic>
      <p:sp>
        <p:nvSpPr>
          <p:cNvPr id="349" name="Google Shape;349;p45"/>
          <p:cNvSpPr/>
          <p:nvPr/>
        </p:nvSpPr>
        <p:spPr>
          <a:xfrm>
            <a:off x="-76201" y="930747"/>
            <a:ext cx="5706201" cy="1938992"/>
          </a:xfrm>
          <a:prstGeom prst="rect">
            <a:avLst/>
          </a:prstGeom>
          <a:noFill/>
          <a:ln>
            <a:noFill/>
          </a:ln>
        </p:spPr>
        <p:txBody>
          <a:bodyPr spcFirstLastPara="1" wrap="square" lIns="91425" tIns="45700" rIns="91425" bIns="45700" anchor="t" anchorCtr="0">
            <a:noAutofit/>
          </a:bodyPr>
          <a:lstStyle/>
          <a:p>
            <a:pPr marL="914400" marR="0" lvl="2" indent="0" algn="ctr" rtl="0">
              <a:spcBef>
                <a:spcPts val="0"/>
              </a:spcBef>
              <a:spcAft>
                <a:spcPts val="0"/>
              </a:spcAft>
              <a:buClr>
                <a:srgbClr val="C00000"/>
              </a:buClr>
              <a:buSzPts val="4000"/>
              <a:buFont typeface="Open Sans"/>
              <a:buNone/>
            </a:pPr>
            <a:r>
              <a:rPr lang="hi" sz="4000" b="1" i="0" u="none" strike="noStrike" cap="none">
                <a:solidFill>
                  <a:srgbClr val="C00000"/>
                </a:solidFill>
                <a:latin typeface="Open Sans"/>
                <a:ea typeface="Open Sans"/>
                <a:cs typeface="Open Sans"/>
                <a:sym typeface="Open Sans"/>
              </a:rPr>
              <a:t>लंबा बैकबोर्ड: (6-7 फीट लंबा)</a:t>
            </a:r>
            <a:endParaRPr/>
          </a:p>
        </p:txBody>
      </p:sp>
      <p:sp>
        <p:nvSpPr>
          <p:cNvPr id="350" name="Google Shape;350;p45"/>
          <p:cNvSpPr/>
          <p:nvPr/>
        </p:nvSpPr>
        <p:spPr>
          <a:xfrm>
            <a:off x="3439971" y="3988261"/>
            <a:ext cx="4599129" cy="2554545"/>
          </a:xfrm>
          <a:prstGeom prst="rect">
            <a:avLst/>
          </a:prstGeom>
          <a:noFill/>
          <a:ln>
            <a:noFill/>
          </a:ln>
        </p:spPr>
        <p:txBody>
          <a:bodyPr spcFirstLastPara="1" wrap="square" lIns="91425" tIns="45700" rIns="91425" bIns="45700" anchor="t" anchorCtr="0">
            <a:noAutofit/>
          </a:bodyPr>
          <a:lstStyle/>
          <a:p>
            <a:pPr marL="914400" marR="0" lvl="2" indent="0" algn="ctr" rtl="0">
              <a:spcBef>
                <a:spcPts val="0"/>
              </a:spcBef>
              <a:spcAft>
                <a:spcPts val="0"/>
              </a:spcAft>
              <a:buClr>
                <a:srgbClr val="C00000"/>
              </a:buClr>
              <a:buSzPts val="4000"/>
              <a:buFont typeface="Open Sans"/>
              <a:buNone/>
            </a:pPr>
            <a:r>
              <a:rPr lang="hi" sz="4000" b="1" i="0" u="none" strike="noStrike" cap="none">
                <a:solidFill>
                  <a:srgbClr val="C00000"/>
                </a:solidFill>
                <a:latin typeface="Open Sans"/>
                <a:ea typeface="Open Sans"/>
                <a:cs typeface="Open Sans"/>
                <a:sym typeface="Open Sans"/>
              </a:rPr>
              <a:t>छोटा बैकबोर्ड (3-4 फीट लंबा)</a:t>
            </a:r>
            <a:endParaRPr/>
          </a:p>
        </p:txBody>
      </p:sp>
      <p:sp>
        <p:nvSpPr>
          <p:cNvPr id="351" name="Google Shape;351;p4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401529" y="2537619"/>
            <a:ext cx="27813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hi" sz="4000" b="1">
                <a:solidFill>
                  <a:srgbClr val="C00000"/>
                </a:solidFill>
              </a:rPr>
              <a:t>समीक्षा</a:t>
            </a:r>
            <a:endParaRPr/>
          </a:p>
        </p:txBody>
      </p:sp>
      <p:sp>
        <p:nvSpPr>
          <p:cNvPr id="357" name="Google Shape;357;p46"/>
          <p:cNvSpPr txBox="1">
            <a:spLocks noGrp="1"/>
          </p:cNvSpPr>
          <p:nvPr>
            <p:ph type="body" idx="1"/>
          </p:nvPr>
        </p:nvSpPr>
        <p:spPr>
          <a:xfrm>
            <a:off x="3505200" y="1253330"/>
            <a:ext cx="8418621" cy="4525963"/>
          </a:xfrm>
          <a:prstGeom prst="rect">
            <a:avLst/>
          </a:prstGeom>
          <a:solidFill>
            <a:schemeClr val="lt2"/>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hi" b="1"/>
              <a:t>इस इकाई के पूरा होने पर, अब आप सक्षम हैं-</a:t>
            </a:r>
            <a:endParaRPr/>
          </a:p>
          <a:p>
            <a:pPr marL="228600" lvl="0" indent="-228600" algn="just" rtl="0">
              <a:lnSpc>
                <a:spcPct val="90000"/>
              </a:lnSpc>
              <a:spcBef>
                <a:spcPts val="1000"/>
              </a:spcBef>
              <a:spcAft>
                <a:spcPts val="0"/>
              </a:spcAft>
              <a:buClr>
                <a:schemeClr val="dk1"/>
              </a:buClr>
              <a:buSzPts val="2800"/>
              <a:buChar char="•"/>
            </a:pPr>
            <a:r>
              <a:rPr lang="hi"/>
              <a:t>किसी मरीज को उठाने और स्थानांतरित करने के लिए तीन आपातकालीन चालों और दो गैर-आपातकालीन चालों की सूची बनाएं।</a:t>
            </a:r>
            <a:endParaRPr/>
          </a:p>
          <a:p>
            <a:pPr marL="228600" lvl="0" indent="-228600" algn="just" rtl="0">
              <a:lnSpc>
                <a:spcPct val="90000"/>
              </a:lnSpc>
              <a:spcBef>
                <a:spcPts val="1000"/>
              </a:spcBef>
              <a:spcAft>
                <a:spcPts val="0"/>
              </a:spcAft>
              <a:buClr>
                <a:schemeClr val="dk1"/>
              </a:buClr>
              <a:buSzPts val="2800"/>
              <a:buChar char="•"/>
            </a:pPr>
            <a:r>
              <a:rPr lang="hi"/>
              <a:t>बैकबोर्ड का उपयोग करके रोगी को स्थिर करने और परिवहन करने की तकनीकों का प्रदर्शन करें।</a:t>
            </a:r>
            <a:endParaRPr/>
          </a:p>
          <a:p>
            <a:pPr marL="228600" lvl="0" indent="-228600" algn="just" rtl="0">
              <a:lnSpc>
                <a:spcPct val="90000"/>
              </a:lnSpc>
              <a:spcBef>
                <a:spcPts val="1000"/>
              </a:spcBef>
              <a:spcAft>
                <a:spcPts val="0"/>
              </a:spcAft>
              <a:buClr>
                <a:schemeClr val="dk1"/>
              </a:buClr>
              <a:buSzPts val="2800"/>
              <a:buChar char="•"/>
            </a:pPr>
            <a:r>
              <a:rPr lang="hi"/>
              <a:t>ऐसी पांच स्थितियों के उदाहरण बताइए जिनमें आपको किसी मरीज को लेकर आपातकालीन स्थान पर जाना पड़ सकता है।</a:t>
            </a:r>
            <a:endParaRPr/>
          </a:p>
        </p:txBody>
      </p:sp>
      <p:sp>
        <p:nvSpPr>
          <p:cNvPr id="358" name="Google Shape;358;p46"/>
          <p:cNvSpPr txBo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59" name="Google Shape;359;p4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a:spLocks noGrp="1"/>
          </p:cNvSpPr>
          <p:nvPr>
            <p:ph type="title"/>
          </p:nvPr>
        </p:nvSpPr>
        <p:spPr>
          <a:xfrm>
            <a:off x="3585795" y="2829486"/>
            <a:ext cx="4762500" cy="1199028"/>
          </a:xfrm>
          <a:prstGeom prst="rect">
            <a:avLst/>
          </a:prstGeom>
          <a:solidFill>
            <a:srgbClr val="C000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Open Sans"/>
              <a:buNone/>
            </a:pPr>
            <a:r>
              <a:rPr lang="hi" sz="4000" b="1">
                <a:solidFill>
                  <a:schemeClr val="lt1"/>
                </a:solidFill>
                <a:latin typeface="Open Sans"/>
                <a:ea typeface="Open Sans"/>
                <a:cs typeface="Open Sans"/>
                <a:sym typeface="Open Sans"/>
              </a:rPr>
              <a:t>कोई प्रश्न ?</a:t>
            </a:r>
            <a:endParaRPr sz="4000" b="1">
              <a:solidFill>
                <a:schemeClr val="lt1"/>
              </a:solidFill>
              <a:latin typeface="Open Sans"/>
              <a:ea typeface="Open Sans"/>
              <a:cs typeface="Open Sans"/>
              <a:sym typeface="Open Sans"/>
            </a:endParaRPr>
          </a:p>
        </p:txBody>
      </p:sp>
      <p:sp>
        <p:nvSpPr>
          <p:cNvPr id="365" name="Google Shape;365;p4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solidFill>
                  <a:srgbClr val="888888"/>
                </a:solidFill>
              </a:rPr>
              <a:pPr marL="0" lvl="0" indent="0" algn="r" rtl="0">
                <a:spcBef>
                  <a:spcPts val="0"/>
                </a:spcBef>
                <a:spcAft>
                  <a:spcPts val="0"/>
                </a:spcAft>
                <a:buNone/>
              </a:pPr>
              <a:t>35</a:t>
            </a:fld>
            <a:endParaRPr>
              <a:solidFill>
                <a:srgbClr val="88888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title"/>
          </p:nvPr>
        </p:nvSpPr>
        <p:spPr>
          <a:xfrm>
            <a:off x="153879" y="2524463"/>
            <a:ext cx="368660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hi" sz="4000" b="1">
                <a:solidFill>
                  <a:srgbClr val="C00000"/>
                </a:solidFill>
              </a:rPr>
              <a:t>मूल्यांकन</a:t>
            </a:r>
            <a:endParaRPr sz="4000" b="1">
              <a:solidFill>
                <a:srgbClr val="C00000"/>
              </a:solidFill>
            </a:endParaRPr>
          </a:p>
        </p:txBody>
      </p:sp>
      <p:sp>
        <p:nvSpPr>
          <p:cNvPr id="371" name="Google Shape;371;p48"/>
          <p:cNvSpPr txBox="1">
            <a:spLocks noGrp="1"/>
          </p:cNvSpPr>
          <p:nvPr>
            <p:ph type="body" idx="1"/>
          </p:nvPr>
        </p:nvSpPr>
        <p:spPr>
          <a:xfrm>
            <a:off x="3990975" y="1028700"/>
            <a:ext cx="7761396" cy="5002891"/>
          </a:xfrm>
          <a:prstGeom prst="rect">
            <a:avLst/>
          </a:prstGeom>
          <a:solidFill>
            <a:schemeClr val="lt2"/>
          </a:solid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2800"/>
              <a:buNone/>
            </a:pPr>
            <a:r>
              <a:rPr lang="hi" b="1"/>
              <a:t>प्रश्न: रोगी ले जाने वाले उपकरण का नाम?</a:t>
            </a:r>
            <a:endParaRPr/>
          </a:p>
          <a:p>
            <a:pPr marL="514350" lvl="0" indent="-514350" algn="l" rtl="0">
              <a:lnSpc>
                <a:spcPct val="150000"/>
              </a:lnSpc>
              <a:spcBef>
                <a:spcPts val="1000"/>
              </a:spcBef>
              <a:spcAft>
                <a:spcPts val="0"/>
              </a:spcAft>
              <a:buClr>
                <a:schemeClr val="dk1"/>
              </a:buClr>
              <a:buSzPts val="2800"/>
              <a:buAutoNum type="alphaUcPeriod"/>
            </a:pPr>
            <a:r>
              <a:rPr lang="hi"/>
              <a:t>स्कूप स्ट्रेचर, चेयर स्ट्रेचर आदि।</a:t>
            </a:r>
            <a:endParaRPr/>
          </a:p>
          <a:p>
            <a:pPr marL="0" lvl="0" indent="0" algn="l" rtl="0">
              <a:lnSpc>
                <a:spcPct val="150000"/>
              </a:lnSpc>
              <a:spcBef>
                <a:spcPts val="1000"/>
              </a:spcBef>
              <a:spcAft>
                <a:spcPts val="0"/>
              </a:spcAft>
              <a:buClr>
                <a:schemeClr val="dk1"/>
              </a:buClr>
              <a:buSzPts val="2800"/>
              <a:buNone/>
            </a:pPr>
            <a:r>
              <a:rPr lang="hi" b="1"/>
              <a:t>प्रश्न: बैक बोर्ड कितने प्रकार के होते हैं?</a:t>
            </a:r>
            <a:endParaRPr/>
          </a:p>
          <a:p>
            <a:pPr marL="514350" lvl="0" indent="-514350" algn="l" rtl="0">
              <a:lnSpc>
                <a:spcPct val="150000"/>
              </a:lnSpc>
              <a:spcBef>
                <a:spcPts val="1000"/>
              </a:spcBef>
              <a:spcAft>
                <a:spcPts val="0"/>
              </a:spcAft>
              <a:buClr>
                <a:schemeClr val="dk1"/>
              </a:buClr>
              <a:buSzPts val="2800"/>
              <a:buAutoNum type="alphaUcPeriod"/>
            </a:pPr>
            <a:r>
              <a:rPr lang="hi"/>
              <a:t>2</a:t>
            </a:r>
            <a:endParaRPr/>
          </a:p>
          <a:p>
            <a:pPr marL="0" lvl="0" indent="0" algn="l" rtl="0">
              <a:lnSpc>
                <a:spcPct val="150000"/>
              </a:lnSpc>
              <a:spcBef>
                <a:spcPts val="1000"/>
              </a:spcBef>
              <a:spcAft>
                <a:spcPts val="0"/>
              </a:spcAft>
              <a:buClr>
                <a:schemeClr val="dk1"/>
              </a:buClr>
              <a:buSzPts val="2800"/>
              <a:buNone/>
            </a:pPr>
            <a:r>
              <a:rPr lang="hi" b="1"/>
              <a:t>प्रश्न: चार हाथ वाली विधि के लिए कितने बचावकर्मी आवश्यक हैं?</a:t>
            </a:r>
            <a:endParaRPr/>
          </a:p>
          <a:p>
            <a:pPr marL="0" lvl="0" indent="0" algn="l" rtl="0">
              <a:lnSpc>
                <a:spcPct val="150000"/>
              </a:lnSpc>
              <a:spcBef>
                <a:spcPts val="1000"/>
              </a:spcBef>
              <a:spcAft>
                <a:spcPts val="0"/>
              </a:spcAft>
              <a:buClr>
                <a:schemeClr val="dk1"/>
              </a:buClr>
              <a:buSzPts val="2800"/>
              <a:buNone/>
            </a:pPr>
            <a:r>
              <a:rPr lang="hi"/>
              <a:t>ए. 2</a:t>
            </a:r>
            <a:endParaRPr/>
          </a:p>
        </p:txBody>
      </p:sp>
      <p:sp>
        <p:nvSpPr>
          <p:cNvPr id="372" name="Google Shape;372;p4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 calcmode="lin" valueType="num">
                                      <p:cBhvr additive="base">
                                        <p:cTn id="7" dur="500"/>
                                        <p:tgtEl>
                                          <p:spTgt spid="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1">
                                            <p:txEl>
                                              <p:pRg st="1" end="1"/>
                                            </p:txEl>
                                          </p:spTgt>
                                        </p:tgtEl>
                                        <p:attrNameLst>
                                          <p:attrName>style.visibility</p:attrName>
                                        </p:attrNameLst>
                                      </p:cBhvr>
                                      <p:to>
                                        <p:strVal val="visible"/>
                                      </p:to>
                                    </p:set>
                                    <p:anim calcmode="lin" valueType="num">
                                      <p:cBhvr additive="base">
                                        <p:cTn id="12" dur="500"/>
                                        <p:tgtEl>
                                          <p:spTgt spid="3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1">
                                            <p:txEl>
                                              <p:pRg st="2" end="2"/>
                                            </p:txEl>
                                          </p:spTgt>
                                        </p:tgtEl>
                                        <p:attrNameLst>
                                          <p:attrName>style.visibility</p:attrName>
                                        </p:attrNameLst>
                                      </p:cBhvr>
                                      <p:to>
                                        <p:strVal val="visible"/>
                                      </p:to>
                                    </p:set>
                                    <p:anim calcmode="lin" valueType="num">
                                      <p:cBhvr additive="base">
                                        <p:cTn id="17" dur="500"/>
                                        <p:tgtEl>
                                          <p:spTgt spid="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1">
                                            <p:txEl>
                                              <p:pRg st="3" end="3"/>
                                            </p:txEl>
                                          </p:spTgt>
                                        </p:tgtEl>
                                        <p:attrNameLst>
                                          <p:attrName>style.visibility</p:attrName>
                                        </p:attrNameLst>
                                      </p:cBhvr>
                                      <p:to>
                                        <p:strVal val="visible"/>
                                      </p:to>
                                    </p:set>
                                    <p:anim calcmode="lin" valueType="num">
                                      <p:cBhvr additive="base">
                                        <p:cTn id="22" dur="500"/>
                                        <p:tgtEl>
                                          <p:spTgt spid="3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1">
                                            <p:txEl>
                                              <p:pRg st="4" end="4"/>
                                            </p:txEl>
                                          </p:spTgt>
                                        </p:tgtEl>
                                        <p:attrNameLst>
                                          <p:attrName>style.visibility</p:attrName>
                                        </p:attrNameLst>
                                      </p:cBhvr>
                                      <p:to>
                                        <p:strVal val="visible"/>
                                      </p:to>
                                    </p:set>
                                    <p:anim calcmode="lin" valueType="num">
                                      <p:cBhvr additive="base">
                                        <p:cTn id="27" dur="500"/>
                                        <p:tgtEl>
                                          <p:spTgt spid="3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1">
                                            <p:txEl>
                                              <p:pRg st="5" end="5"/>
                                            </p:txEl>
                                          </p:spTgt>
                                        </p:tgtEl>
                                        <p:attrNameLst>
                                          <p:attrName>style.visibility</p:attrName>
                                        </p:attrNameLst>
                                      </p:cBhvr>
                                      <p:to>
                                        <p:strVal val="visible"/>
                                      </p:to>
                                    </p:set>
                                    <p:anim calcmode="lin" valueType="num">
                                      <p:cBhvr additive="base">
                                        <p:cTn id="32" dur="500"/>
                                        <p:tgtEl>
                                          <p:spTgt spid="3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37</a:t>
            </a:fld>
            <a:endParaRPr/>
          </a:p>
        </p:txBody>
      </p:sp>
      <p:sp>
        <p:nvSpPr>
          <p:cNvPr id="378" name="Google Shape;378;p49"/>
          <p:cNvSpPr txBox="1"/>
          <p:nvPr/>
        </p:nvSpPr>
        <p:spPr>
          <a:xfrm>
            <a:off x="3574365" y="2749476"/>
            <a:ext cx="4762500" cy="930984"/>
          </a:xfrm>
          <a:prstGeom prst="rect">
            <a:avLst/>
          </a:prstGeom>
          <a:solidFill>
            <a:srgbClr val="C00000"/>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hi" sz="4000" b="1">
                <a:solidFill>
                  <a:schemeClr val="lt1"/>
                </a:solidFill>
                <a:latin typeface="Open Sans"/>
                <a:ea typeface="Open Sans"/>
                <a:cs typeface="Open Sans"/>
                <a:sym typeface="Open Sans"/>
              </a:rPr>
              <a:t>धन्यवाद</a:t>
            </a:r>
            <a:endParaRPr sz="4000" b="1">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110769" y="1394460"/>
            <a:ext cx="4067176" cy="16078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गलत तरीके से उठाना</a:t>
            </a:r>
            <a:endParaRPr/>
          </a:p>
        </p:txBody>
      </p:sp>
      <p:sp>
        <p:nvSpPr>
          <p:cNvPr id="116" name="Google Shape;116;p1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4</a:t>
            </a:fld>
            <a:endParaRPr/>
          </a:p>
        </p:txBody>
      </p:sp>
      <p:pic>
        <p:nvPicPr>
          <p:cNvPr id="117" name="Google Shape;117;p16" descr="http://www.ehealthstar.com/wp-content/uploads/2015/12/Proper-Lifting.jpg"/>
          <p:cNvPicPr preferRelativeResize="0"/>
          <p:nvPr/>
        </p:nvPicPr>
        <p:blipFill rotWithShape="1">
          <a:blip r:embed="rId3">
            <a:alphaModFix/>
          </a:blip>
          <a:srcRect t="9940" b="1748"/>
          <a:stretch/>
        </p:blipFill>
        <p:spPr>
          <a:xfrm>
            <a:off x="4177945" y="1066798"/>
            <a:ext cx="7337780" cy="511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7" descr="http://premier.phswire.com/wp-content/uploads/sites/4/2012/08/lifting.gif"/>
          <p:cNvPicPr preferRelativeResize="0"/>
          <p:nvPr/>
        </p:nvPicPr>
        <p:blipFill rotWithShape="1">
          <a:blip r:embed="rId3">
            <a:alphaModFix/>
          </a:blip>
          <a:srcRect b="9881"/>
          <a:stretch/>
        </p:blipFill>
        <p:spPr>
          <a:xfrm>
            <a:off x="3803876" y="1042209"/>
            <a:ext cx="7762875" cy="3701241"/>
          </a:xfrm>
          <a:prstGeom prst="rect">
            <a:avLst/>
          </a:prstGeom>
          <a:noFill/>
          <a:ln>
            <a:noFill/>
          </a:ln>
        </p:spPr>
      </p:pic>
      <p:sp>
        <p:nvSpPr>
          <p:cNvPr id="123" name="Google Shape;123;p1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5</a:t>
            </a:fld>
            <a:endParaRPr/>
          </a:p>
        </p:txBody>
      </p:sp>
      <p:sp>
        <p:nvSpPr>
          <p:cNvPr id="124" name="Google Shape;124;p17"/>
          <p:cNvSpPr txBox="1">
            <a:spLocks noGrp="1"/>
          </p:cNvSpPr>
          <p:nvPr>
            <p:ph type="title"/>
          </p:nvPr>
        </p:nvSpPr>
        <p:spPr>
          <a:xfrm>
            <a:off x="71437" y="2555868"/>
            <a:ext cx="4067176" cy="13484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dirty="0">
                <a:solidFill>
                  <a:srgbClr val="C00000"/>
                </a:solidFill>
              </a:rPr>
              <a:t>गलत तरीके से उठाना</a:t>
            </a:r>
            <a:endParaRPr dirty="0"/>
          </a:p>
        </p:txBody>
      </p:sp>
      <p:sp>
        <p:nvSpPr>
          <p:cNvPr id="2" name="Rectangle 1">
            <a:extLst>
              <a:ext uri="{FF2B5EF4-FFF2-40B4-BE49-F238E27FC236}">
                <a16:creationId xmlns:a16="http://schemas.microsoft.com/office/drawing/2014/main" id="{B318F4F4-C514-4472-9BB3-AF7ED2C7D014}"/>
              </a:ext>
            </a:extLst>
          </p:cNvPr>
          <p:cNvSpPr/>
          <p:nvPr/>
        </p:nvSpPr>
        <p:spPr>
          <a:xfrm>
            <a:off x="5164494" y="4771561"/>
            <a:ext cx="1793289" cy="592030"/>
          </a:xfrm>
          <a:prstGeom prst="rect">
            <a:avLst/>
          </a:prstGeom>
          <a:solidFill>
            <a:schemeClr val="accent2">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IN" sz="2000" b="1" dirty="0"/>
              <a:t>गलत तरीका</a:t>
            </a:r>
          </a:p>
        </p:txBody>
      </p:sp>
      <p:sp>
        <p:nvSpPr>
          <p:cNvPr id="6" name="Rectangle 5">
            <a:extLst>
              <a:ext uri="{FF2B5EF4-FFF2-40B4-BE49-F238E27FC236}">
                <a16:creationId xmlns:a16="http://schemas.microsoft.com/office/drawing/2014/main" id="{D9F3B3F8-E9C3-430B-B32C-CDA1C730C845}"/>
              </a:ext>
            </a:extLst>
          </p:cNvPr>
          <p:cNvSpPr/>
          <p:nvPr/>
        </p:nvSpPr>
        <p:spPr>
          <a:xfrm>
            <a:off x="8151185" y="4771561"/>
            <a:ext cx="1793289" cy="592030"/>
          </a:xfrm>
          <a:prstGeom prst="rect">
            <a:avLst/>
          </a:prstGeom>
          <a:solidFill>
            <a:schemeClr val="accent2">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IN" sz="2000" b="1" dirty="0"/>
              <a:t>सही तरीका</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228600" y="2160314"/>
            <a:ext cx="4210235" cy="2109607"/>
          </a:xfrm>
          <a:prstGeom prst="rect">
            <a:avLst/>
          </a:prstGeom>
          <a:noFill/>
          <a:ln>
            <a:noFill/>
          </a:ln>
        </p:spPr>
        <p:txBody>
          <a:bodyPr spcFirstLastPara="1" wrap="square" lIns="91425" tIns="45700" rIns="91425" bIns="45700" anchor="ctr" anchorCtr="0">
            <a:normAutofit fontScale="90000"/>
          </a:bodyPr>
          <a:lstStyle/>
          <a:p>
            <a:pPr lvl="0" algn="just">
              <a:buClr>
                <a:srgbClr val="C00000"/>
              </a:buClr>
              <a:buSzPts val="4000"/>
            </a:pPr>
            <a:r>
              <a:rPr lang="hi" sz="4000" b="1" dirty="0">
                <a:solidFill>
                  <a:srgbClr val="C00000"/>
                </a:solidFill>
              </a:rPr>
              <a:t>उचित शारीरिक </a:t>
            </a:r>
            <a:r>
              <a:rPr lang="hi-IN" sz="4800" b="1" dirty="0">
                <a:solidFill>
                  <a:schemeClr val="lt1"/>
                </a:solidFill>
                <a:latin typeface="Arial"/>
              </a:rPr>
              <a:t>चाले </a:t>
            </a:r>
            <a:r>
              <a:rPr lang="hi-IN" sz="4000" b="1" dirty="0">
                <a:solidFill>
                  <a:srgbClr val="C00000"/>
                </a:solidFill>
              </a:rPr>
              <a:t> चाले</a:t>
            </a:r>
            <a:r>
              <a:rPr lang="hi" sz="4000" b="1" dirty="0">
                <a:latin typeface="Arial"/>
                <a:ea typeface="Arial"/>
                <a:cs typeface="Arial"/>
                <a:sym typeface="Arial"/>
              </a:rPr>
              <a:t> </a:t>
            </a:r>
            <a:r>
              <a:rPr lang="hi" sz="4000" b="1" dirty="0">
                <a:solidFill>
                  <a:srgbClr val="C00000"/>
                </a:solidFill>
              </a:rPr>
              <a:t>का उपयोग न करने के खतरे</a:t>
            </a:r>
            <a:endParaRPr sz="4000" b="1" dirty="0">
              <a:solidFill>
                <a:srgbClr val="C00000"/>
              </a:solidFill>
            </a:endParaRPr>
          </a:p>
        </p:txBody>
      </p:sp>
      <p:sp>
        <p:nvSpPr>
          <p:cNvPr id="130" name="Google Shape;130;p18"/>
          <p:cNvSpPr txBox="1">
            <a:spLocks noGrp="1"/>
          </p:cNvSpPr>
          <p:nvPr>
            <p:ph type="body" idx="1"/>
          </p:nvPr>
        </p:nvSpPr>
        <p:spPr>
          <a:xfrm>
            <a:off x="4846321" y="1395412"/>
            <a:ext cx="6777990" cy="4067175"/>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None/>
            </a:pPr>
            <a:r>
              <a:rPr lang="hi" b="1"/>
              <a:t>उपकरण या मरीजों को गलत तरीके से उठाने और ले जाने से</a:t>
            </a:r>
            <a:endParaRPr/>
          </a:p>
          <a:p>
            <a:pPr marL="228600" lvl="0" indent="-228600" algn="l" rtl="0">
              <a:lnSpc>
                <a:spcPct val="150000"/>
              </a:lnSpc>
              <a:spcBef>
                <a:spcPts val="1000"/>
              </a:spcBef>
              <a:spcAft>
                <a:spcPts val="0"/>
              </a:spcAft>
              <a:buClr>
                <a:schemeClr val="dk1"/>
              </a:buClr>
              <a:buSzPts val="2800"/>
              <a:buChar char="•"/>
            </a:pPr>
            <a:r>
              <a:rPr lang="hi">
                <a:latin typeface="Times New Roman"/>
                <a:ea typeface="Times New Roman"/>
                <a:cs typeface="Times New Roman"/>
                <a:sym typeface="Times New Roman"/>
              </a:rPr>
              <a:t>चोट।</a:t>
            </a:r>
            <a:endParaRPr/>
          </a:p>
          <a:p>
            <a:pPr marL="228600" lvl="0" indent="-228600" algn="l" rtl="0">
              <a:lnSpc>
                <a:spcPct val="150000"/>
              </a:lnSpc>
              <a:spcBef>
                <a:spcPts val="1000"/>
              </a:spcBef>
              <a:spcAft>
                <a:spcPts val="0"/>
              </a:spcAft>
              <a:buClr>
                <a:schemeClr val="dk1"/>
              </a:buClr>
              <a:buSzPts val="2800"/>
              <a:buChar char="•"/>
            </a:pPr>
            <a:r>
              <a:rPr lang="hi"/>
              <a:t>जीवन भर दर्द का कारण बन सकता है.</a:t>
            </a:r>
            <a:endParaRPr/>
          </a:p>
          <a:p>
            <a:pPr marL="228600" lvl="0" indent="-50800" algn="l" rtl="0">
              <a:lnSpc>
                <a:spcPct val="150000"/>
              </a:lnSpc>
              <a:spcBef>
                <a:spcPts val="1000"/>
              </a:spcBef>
              <a:spcAft>
                <a:spcPts val="0"/>
              </a:spcAft>
              <a:buClr>
                <a:schemeClr val="dk1"/>
              </a:buClr>
              <a:buSzPts val="2800"/>
              <a:buNone/>
            </a:pPr>
            <a:endParaRPr/>
          </a:p>
        </p:txBody>
      </p:sp>
      <p:sp>
        <p:nvSpPr>
          <p:cNvPr id="131" name="Google Shape;131;p1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153880" y="2183173"/>
            <a:ext cx="4347100" cy="20116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 sz="4000" b="1">
                <a:solidFill>
                  <a:srgbClr val="C00000"/>
                </a:solidFill>
              </a:rPr>
              <a:t>उठाने </a:t>
            </a:r>
            <a:br>
              <a:rPr lang="hi" sz="4000" b="1">
                <a:solidFill>
                  <a:srgbClr val="C00000"/>
                </a:solidFill>
              </a:rPr>
            </a:br>
            <a:r>
              <a:rPr lang="hi" sz="4000" b="1">
                <a:solidFill>
                  <a:srgbClr val="C00000"/>
                </a:solidFill>
              </a:rPr>
              <a:t>या </a:t>
            </a:r>
            <a:br>
              <a:rPr lang="hi" sz="4000" b="1">
                <a:solidFill>
                  <a:srgbClr val="C00000"/>
                </a:solidFill>
              </a:rPr>
            </a:br>
            <a:r>
              <a:rPr lang="hi" sz="4000" b="1">
                <a:solidFill>
                  <a:srgbClr val="C00000"/>
                </a:solidFill>
              </a:rPr>
              <a:t>हिलाने से पहले</a:t>
            </a:r>
            <a:endParaRPr/>
          </a:p>
        </p:txBody>
      </p:sp>
      <p:sp>
        <p:nvSpPr>
          <p:cNvPr id="137" name="Google Shape;137;p19"/>
          <p:cNvSpPr txBox="1">
            <a:spLocks noGrp="1"/>
          </p:cNvSpPr>
          <p:nvPr>
            <p:ph type="body" idx="1"/>
          </p:nvPr>
        </p:nvSpPr>
        <p:spPr>
          <a:xfrm>
            <a:off x="4500980" y="1571646"/>
            <a:ext cx="7306211" cy="3714707"/>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None/>
            </a:pPr>
            <a:r>
              <a:rPr lang="hi" b="1"/>
              <a:t>पहले योजना बनाना महत्वपूर्ण है</a:t>
            </a:r>
            <a:endParaRPr/>
          </a:p>
          <a:p>
            <a:pPr marL="914400" lvl="1" indent="-514350" algn="l" rtl="0">
              <a:lnSpc>
                <a:spcPct val="150000"/>
              </a:lnSpc>
              <a:spcBef>
                <a:spcPts val="500"/>
              </a:spcBef>
              <a:spcAft>
                <a:spcPts val="0"/>
              </a:spcAft>
              <a:buClr>
                <a:schemeClr val="dk1"/>
              </a:buClr>
              <a:buSzPts val="2800"/>
              <a:buFont typeface="Open Sans"/>
              <a:buAutoNum type="arabicPeriod"/>
            </a:pPr>
            <a:r>
              <a:rPr lang="hi" sz="2800"/>
              <a:t>आप क्या करेंगे ?</a:t>
            </a:r>
            <a:endParaRPr/>
          </a:p>
          <a:p>
            <a:pPr marL="914400" lvl="1" indent="-514350" algn="l" rtl="0">
              <a:lnSpc>
                <a:spcPct val="150000"/>
              </a:lnSpc>
              <a:spcBef>
                <a:spcPts val="500"/>
              </a:spcBef>
              <a:spcAft>
                <a:spcPts val="0"/>
              </a:spcAft>
              <a:buClr>
                <a:schemeClr val="dk1"/>
              </a:buClr>
              <a:buSzPts val="2800"/>
              <a:buFont typeface="Open Sans"/>
              <a:buAutoNum type="arabicPeriod"/>
            </a:pPr>
            <a:r>
              <a:rPr lang="hi" sz="2800"/>
              <a:t>आप यह कैसे करेंगे?</a:t>
            </a:r>
            <a:endParaRPr/>
          </a:p>
          <a:p>
            <a:pPr marL="914400" lvl="1" indent="-514350" algn="l" rtl="0">
              <a:lnSpc>
                <a:spcPct val="150000"/>
              </a:lnSpc>
              <a:spcBef>
                <a:spcPts val="500"/>
              </a:spcBef>
              <a:spcAft>
                <a:spcPts val="0"/>
              </a:spcAft>
              <a:buClr>
                <a:schemeClr val="dk1"/>
              </a:buClr>
              <a:buSzPts val="2800"/>
              <a:buFont typeface="Open Sans"/>
              <a:buAutoNum type="arabicPeriod"/>
            </a:pPr>
            <a:r>
              <a:rPr lang="hi" sz="2800"/>
              <a:t>रोगी या वस्तु का वजन ?</a:t>
            </a:r>
            <a:endParaRPr/>
          </a:p>
          <a:p>
            <a:pPr marL="914400" lvl="1" indent="-514350" algn="l" rtl="0">
              <a:lnSpc>
                <a:spcPct val="150000"/>
              </a:lnSpc>
              <a:spcBef>
                <a:spcPts val="500"/>
              </a:spcBef>
              <a:spcAft>
                <a:spcPts val="0"/>
              </a:spcAft>
              <a:buClr>
                <a:schemeClr val="dk1"/>
              </a:buClr>
              <a:buSzPts val="2800"/>
              <a:buFont typeface="Open Sans"/>
              <a:buAutoNum type="arabicPeriod"/>
            </a:pPr>
            <a:r>
              <a:rPr lang="hi" sz="2800"/>
              <a:t>अतिरिक्त सहायता?</a:t>
            </a:r>
            <a:endParaRPr/>
          </a:p>
        </p:txBody>
      </p:sp>
      <p:sp>
        <p:nvSpPr>
          <p:cNvPr id="138" name="Google Shape;138;p1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2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20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20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2000"/>
                                        <p:tgtEl>
                                          <p:spTgt spid="1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xEl>
                                              <p:pRg st="4" end="4"/>
                                            </p:txEl>
                                          </p:spTgt>
                                        </p:tgtEl>
                                        <p:attrNameLst>
                                          <p:attrName>style.visibility</p:attrName>
                                        </p:attrNameLst>
                                      </p:cBhvr>
                                      <p:to>
                                        <p:strVal val="visible"/>
                                      </p:to>
                                    </p:set>
                                    <p:animEffect transition="in" filter="fade">
                                      <p:cBhvr>
                                        <p:cTn id="27" dur="2000"/>
                                        <p:tgtEl>
                                          <p:spTgt spid="1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236220" y="2045969"/>
            <a:ext cx="3381375" cy="2181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hi" sz="4000" b="1">
                <a:solidFill>
                  <a:srgbClr val="C00000"/>
                </a:solidFill>
              </a:rPr>
              <a:t>उठाने या ले जाने के बुनियादी नियम</a:t>
            </a:r>
            <a:endParaRPr/>
          </a:p>
        </p:txBody>
      </p:sp>
      <p:sp>
        <p:nvSpPr>
          <p:cNvPr id="144" name="Google Shape;144;p20"/>
          <p:cNvSpPr txBox="1">
            <a:spLocks noGrp="1"/>
          </p:cNvSpPr>
          <p:nvPr>
            <p:ph type="body" idx="1"/>
          </p:nvPr>
        </p:nvSpPr>
        <p:spPr>
          <a:xfrm>
            <a:off x="3726180" y="1147762"/>
            <a:ext cx="8229600" cy="4562475"/>
          </a:xfrm>
          <a:prstGeom prst="rect">
            <a:avLst/>
          </a:prstGeom>
          <a:solidFill>
            <a:schemeClr val="lt2"/>
          </a:solidFill>
          <a:ln>
            <a:noFill/>
          </a:ln>
        </p:spPr>
        <p:txBody>
          <a:bodyPr spcFirstLastPara="1" wrap="square" lIns="91425" tIns="45700" rIns="91425" bIns="45700" anchor="t" anchorCtr="0">
            <a:noAutofit/>
          </a:bodyPr>
          <a:lstStyle/>
          <a:p>
            <a:pPr marL="742950" lvl="0" indent="-742950" algn="just" rtl="0">
              <a:lnSpc>
                <a:spcPct val="150000"/>
              </a:lnSpc>
              <a:spcBef>
                <a:spcPts val="0"/>
              </a:spcBef>
              <a:spcAft>
                <a:spcPts val="0"/>
              </a:spcAft>
              <a:buClr>
                <a:schemeClr val="dk1"/>
              </a:buClr>
              <a:buSzPts val="2400"/>
              <a:buFont typeface="Open Sans"/>
              <a:buAutoNum type="arabicPeriod"/>
            </a:pPr>
            <a:r>
              <a:rPr lang="hi" sz="2400"/>
              <a:t>अपनी चाल की योजना बनाइये।</a:t>
            </a:r>
            <a:endParaRPr/>
          </a:p>
          <a:p>
            <a:pPr marL="742950" lvl="0" indent="-742950" algn="just" rtl="0">
              <a:lnSpc>
                <a:spcPct val="150000"/>
              </a:lnSpc>
              <a:spcBef>
                <a:spcPts val="1000"/>
              </a:spcBef>
              <a:spcAft>
                <a:spcPts val="0"/>
              </a:spcAft>
              <a:buClr>
                <a:schemeClr val="dk1"/>
              </a:buClr>
              <a:buSzPts val="2400"/>
              <a:buFont typeface="Open Sans"/>
              <a:buAutoNum type="arabicPeriod"/>
            </a:pPr>
            <a:r>
              <a:rPr lang="hi" sz="2400"/>
              <a:t>अपने पैरों को उचित स्थिति में रखें।</a:t>
            </a:r>
            <a:endParaRPr/>
          </a:p>
          <a:p>
            <a:pPr marL="742950" lvl="0" indent="-742950" algn="just" rtl="0">
              <a:lnSpc>
                <a:spcPct val="150000"/>
              </a:lnSpc>
              <a:spcBef>
                <a:spcPts val="1000"/>
              </a:spcBef>
              <a:spcAft>
                <a:spcPts val="0"/>
              </a:spcAft>
              <a:buClr>
                <a:schemeClr val="dk1"/>
              </a:buClr>
              <a:buSzPts val="2400"/>
              <a:buFont typeface="Open Sans"/>
              <a:buAutoNum type="arabicPeriod"/>
            </a:pPr>
            <a:r>
              <a:rPr lang="hi" sz="2400"/>
              <a:t>अपने पैरों से उठायें।</a:t>
            </a:r>
            <a:endParaRPr/>
          </a:p>
          <a:p>
            <a:pPr marL="742950" lvl="0" indent="-742950" algn="just" rtl="0">
              <a:lnSpc>
                <a:spcPct val="150000"/>
              </a:lnSpc>
              <a:spcBef>
                <a:spcPts val="1000"/>
              </a:spcBef>
              <a:spcAft>
                <a:spcPts val="0"/>
              </a:spcAft>
              <a:buClr>
                <a:schemeClr val="dk1"/>
              </a:buClr>
              <a:buSzPts val="2400"/>
              <a:buFont typeface="Open Sans"/>
              <a:buAutoNum type="arabicPeriod"/>
            </a:pPr>
            <a:r>
              <a:rPr lang="hi" sz="2400"/>
              <a:t>अपनी पीठ को </a:t>
            </a:r>
            <a:r>
              <a:rPr lang="hi" sz="2400">
                <a:latin typeface="Times New Roman"/>
                <a:ea typeface="Times New Roman"/>
                <a:cs typeface="Times New Roman"/>
                <a:sym typeface="Times New Roman"/>
              </a:rPr>
              <a:t>यथा</a:t>
            </a:r>
            <a:r>
              <a:rPr lang="hi" sz="2400"/>
              <a:t> संभव सीधा रखें।</a:t>
            </a:r>
            <a:endParaRPr/>
          </a:p>
          <a:p>
            <a:pPr marL="742950" lvl="0" indent="-742950" algn="just" rtl="0">
              <a:lnSpc>
                <a:spcPct val="150000"/>
              </a:lnSpc>
              <a:spcBef>
                <a:spcPts val="1000"/>
              </a:spcBef>
              <a:spcAft>
                <a:spcPts val="0"/>
              </a:spcAft>
              <a:buClr>
                <a:schemeClr val="dk1"/>
              </a:buClr>
              <a:buSzPts val="2400"/>
              <a:buFont typeface="Open Sans"/>
              <a:buAutoNum type="arabicPeriod"/>
            </a:pPr>
            <a:r>
              <a:rPr lang="hi" sz="2400"/>
              <a:t>कमर को झुकाने की कोशिश न करें।</a:t>
            </a:r>
            <a:endParaRPr/>
          </a:p>
          <a:p>
            <a:pPr marL="514350" lvl="0" indent="-514350" algn="just" rtl="0">
              <a:lnSpc>
                <a:spcPct val="150000"/>
              </a:lnSpc>
              <a:spcBef>
                <a:spcPts val="1000"/>
              </a:spcBef>
              <a:spcAft>
                <a:spcPts val="0"/>
              </a:spcAft>
              <a:buClr>
                <a:schemeClr val="dk1"/>
              </a:buClr>
              <a:buSzPts val="2400"/>
              <a:buFont typeface="Open Sans"/>
              <a:buAutoNum type="arabicPeriod"/>
            </a:pPr>
            <a:r>
              <a:rPr lang="hi" sz="2400"/>
              <a:t>किसी वस्तु को एक हाथ से उठाते समय किसी भी ओर झुकने से बचें।</a:t>
            </a:r>
            <a:endParaRPr/>
          </a:p>
          <a:p>
            <a:pPr marL="742950" lvl="0" indent="-590550" algn="just" rtl="0">
              <a:lnSpc>
                <a:spcPct val="150000"/>
              </a:lnSpc>
              <a:spcBef>
                <a:spcPts val="1000"/>
              </a:spcBef>
              <a:spcAft>
                <a:spcPts val="0"/>
              </a:spcAft>
              <a:buClr>
                <a:schemeClr val="dk1"/>
              </a:buClr>
              <a:buSzPts val="2400"/>
              <a:buFont typeface="Open Sans"/>
              <a:buNone/>
            </a:pPr>
            <a:endParaRPr sz="2400"/>
          </a:p>
        </p:txBody>
      </p:sp>
      <p:sp>
        <p:nvSpPr>
          <p:cNvPr id="145" name="Google Shape;145;p2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20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20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20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20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2000"/>
                                        <p:tgtEl>
                                          <p:spTgt spid="1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Effect transition="in" filter="fade">
                                      <p:cBhvr>
                                        <p:cTn id="32" dur="2000"/>
                                        <p:tgtEl>
                                          <p:spTgt spid="1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
                                            <p:txEl>
                                              <p:pRg st="6" end="6"/>
                                            </p:txEl>
                                          </p:spTgt>
                                        </p:tgtEl>
                                        <p:attrNameLst>
                                          <p:attrName>style.visibility</p:attrName>
                                        </p:attrNameLst>
                                      </p:cBhvr>
                                      <p:to>
                                        <p:strVal val="visible"/>
                                      </p:to>
                                    </p:set>
                                    <p:animEffect transition="in" filter="fade">
                                      <p:cBhvr>
                                        <p:cTn id="37" dur="2000"/>
                                        <p:tgtEl>
                                          <p:spTgt spid="1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body" idx="1"/>
          </p:nvPr>
        </p:nvSpPr>
        <p:spPr>
          <a:xfrm>
            <a:off x="3838575" y="866775"/>
            <a:ext cx="8199546" cy="5257800"/>
          </a:xfrm>
          <a:prstGeom prst="rect">
            <a:avLst/>
          </a:prstGeom>
          <a:solidFill>
            <a:schemeClr val="lt2"/>
          </a:solidFill>
          <a:ln>
            <a:noFill/>
          </a:ln>
        </p:spPr>
        <p:txBody>
          <a:bodyPr spcFirstLastPara="1" wrap="square" lIns="91425" tIns="45700" rIns="91425" bIns="45700" anchor="t" anchorCtr="0">
            <a:normAutofit lnSpcReduction="10000"/>
          </a:bodyPr>
          <a:lstStyle/>
          <a:p>
            <a:pPr marL="514350" lvl="0" indent="-514350" algn="just" rtl="0">
              <a:lnSpc>
                <a:spcPct val="150000"/>
              </a:lnSpc>
              <a:spcBef>
                <a:spcPts val="0"/>
              </a:spcBef>
              <a:spcAft>
                <a:spcPts val="0"/>
              </a:spcAft>
              <a:buClr>
                <a:schemeClr val="dk1"/>
              </a:buClr>
              <a:buSzPts val="2400"/>
              <a:buFont typeface="Open Sans"/>
              <a:buAutoNum type="arabicPeriod" startAt="6"/>
            </a:pPr>
            <a:r>
              <a:rPr lang="hi" sz="2400" dirty="0"/>
              <a:t>वस्तु को पकड़ने के लिए अपने घुटनों को मोड़ें और अपनी पीठ को सीधा रखें।</a:t>
            </a:r>
            <a:endParaRPr dirty="0"/>
          </a:p>
          <a:p>
            <a:pPr marL="514350" lvl="0" indent="-514350" algn="just" rtl="0">
              <a:lnSpc>
                <a:spcPct val="150000"/>
              </a:lnSpc>
              <a:spcBef>
                <a:spcPts val="1000"/>
              </a:spcBef>
              <a:spcAft>
                <a:spcPts val="0"/>
              </a:spcAft>
              <a:buClr>
                <a:schemeClr val="dk1"/>
              </a:buClr>
              <a:buSzPts val="2400"/>
              <a:buFont typeface="Open Sans"/>
              <a:buAutoNum type="arabicPeriod" startAt="6"/>
            </a:pPr>
            <a:r>
              <a:rPr lang="hi" sz="2400" dirty="0"/>
              <a:t>वस्तु का भार </a:t>
            </a:r>
            <a:r>
              <a:rPr lang="hi" sz="2400" dirty="0">
                <a:latin typeface="Times New Roman"/>
                <a:ea typeface="Times New Roman"/>
                <a:cs typeface="Times New Roman"/>
                <a:sym typeface="Times New Roman"/>
              </a:rPr>
              <a:t>यथा</a:t>
            </a:r>
            <a:r>
              <a:rPr lang="hi" sz="2400" dirty="0"/>
              <a:t> संभव अपने शरीर के पास रखें।</a:t>
            </a:r>
            <a:endParaRPr dirty="0"/>
          </a:p>
          <a:p>
            <a:pPr marL="514350" lvl="0" indent="-514350" algn="just" rtl="0">
              <a:lnSpc>
                <a:spcPct val="150000"/>
              </a:lnSpc>
              <a:spcBef>
                <a:spcPts val="1000"/>
              </a:spcBef>
              <a:spcAft>
                <a:spcPts val="0"/>
              </a:spcAft>
              <a:buClr>
                <a:schemeClr val="dk1"/>
              </a:buClr>
              <a:buSzPts val="2400"/>
              <a:buFont typeface="Open Sans"/>
              <a:buAutoNum type="arabicPeriod" startAt="6"/>
            </a:pPr>
            <a:r>
              <a:rPr lang="hi" sz="2400" dirty="0"/>
              <a:t>अपने साथी (टीम) और रोगी के साथ स्पष्ट और लगातार संवाद करें।</a:t>
            </a:r>
            <a:endParaRPr lang="en-US" sz="2400" dirty="0"/>
          </a:p>
          <a:p>
            <a:pPr marL="514350" indent="-514350" algn="just">
              <a:lnSpc>
                <a:spcPct val="150000"/>
              </a:lnSpc>
              <a:buSzPts val="2400"/>
              <a:buFont typeface="Open Sans"/>
              <a:buAutoNum type="arabicPeriod" startAt="6"/>
            </a:pPr>
            <a:r>
              <a:rPr lang="hi" dirty="0"/>
              <a:t>आँखों का संपर्क एक महत्वपूर्ण घटक है।</a:t>
            </a:r>
          </a:p>
          <a:p>
            <a:pPr marL="514350" indent="-514350" algn="just">
              <a:lnSpc>
                <a:spcPct val="150000"/>
              </a:lnSpc>
              <a:buSzPts val="2400"/>
              <a:buFont typeface="Open Sans"/>
              <a:buAutoNum type="arabicPeriod" startAt="6"/>
            </a:pPr>
            <a:r>
              <a:rPr lang="hi" dirty="0"/>
              <a:t>आरंभ से अंत तक मौखिक रूप से चालों का समन्वय करें।</a:t>
            </a:r>
          </a:p>
          <a:p>
            <a:pPr marL="514350" lvl="0" indent="-514350" algn="just" rtl="0">
              <a:lnSpc>
                <a:spcPct val="150000"/>
              </a:lnSpc>
              <a:spcBef>
                <a:spcPts val="1000"/>
              </a:spcBef>
              <a:spcAft>
                <a:spcPts val="0"/>
              </a:spcAft>
              <a:buClr>
                <a:schemeClr val="dk1"/>
              </a:buClr>
              <a:buSzPts val="2400"/>
              <a:buFont typeface="Open Sans"/>
              <a:buAutoNum type="arabicPeriod" startAt="6"/>
            </a:pPr>
            <a:endParaRPr dirty="0"/>
          </a:p>
          <a:p>
            <a:pPr marL="514350" lvl="0" indent="-361950" algn="just" rtl="0">
              <a:lnSpc>
                <a:spcPct val="150000"/>
              </a:lnSpc>
              <a:spcBef>
                <a:spcPts val="1000"/>
              </a:spcBef>
              <a:spcAft>
                <a:spcPts val="0"/>
              </a:spcAft>
              <a:buClr>
                <a:schemeClr val="dk1"/>
              </a:buClr>
              <a:buSzPts val="2400"/>
              <a:buFont typeface="Open Sans"/>
              <a:buNone/>
            </a:pPr>
            <a:endParaRPr sz="2400" dirty="0"/>
          </a:p>
          <a:p>
            <a:pPr marL="228600" lvl="0" indent="-76200" algn="l" rtl="0">
              <a:lnSpc>
                <a:spcPct val="150000"/>
              </a:lnSpc>
              <a:spcBef>
                <a:spcPts val="1000"/>
              </a:spcBef>
              <a:spcAft>
                <a:spcPts val="0"/>
              </a:spcAft>
              <a:buClr>
                <a:schemeClr val="dk1"/>
              </a:buClr>
              <a:buSzPts val="2400"/>
              <a:buNone/>
            </a:pPr>
            <a:endParaRPr sz="2400" dirty="0"/>
          </a:p>
        </p:txBody>
      </p:sp>
      <p:sp>
        <p:nvSpPr>
          <p:cNvPr id="151" name="Google Shape;151;p2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9</a:t>
            </a:fld>
            <a:endParaRPr/>
          </a:p>
        </p:txBody>
      </p:sp>
      <p:sp>
        <p:nvSpPr>
          <p:cNvPr id="152" name="Google Shape;152;p21"/>
          <p:cNvSpPr txBox="1"/>
          <p:nvPr/>
        </p:nvSpPr>
        <p:spPr>
          <a:xfrm>
            <a:off x="153879" y="2103119"/>
            <a:ext cx="3381375" cy="194119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4000"/>
              <a:buFont typeface="Open Sans"/>
              <a:buNone/>
            </a:pPr>
            <a:r>
              <a:rPr lang="hi" sz="4000" b="1">
                <a:solidFill>
                  <a:srgbClr val="C00000"/>
                </a:solidFill>
                <a:latin typeface="Open Sans"/>
                <a:ea typeface="Open Sans"/>
                <a:cs typeface="Open Sans"/>
                <a:sym typeface="Open Sans"/>
              </a:rPr>
              <a:t>उठाने या ले जाने के बुनियादी नियम</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1173</Words>
  <Application>Microsoft Office PowerPoint</Application>
  <PresentationFormat>Widescreen</PresentationFormat>
  <Paragraphs>197</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Open Sans SemiBold</vt:lpstr>
      <vt:lpstr>Arial</vt:lpstr>
      <vt:lpstr>Times New Roman</vt:lpstr>
      <vt:lpstr>Noto Sans Symbols</vt:lpstr>
      <vt:lpstr>Open Sans</vt:lpstr>
      <vt:lpstr>Calibri</vt:lpstr>
      <vt:lpstr>Office Theme</vt:lpstr>
      <vt:lpstr>Lesson-13 मरीजों को उठाने और ले जाने की चाले</vt:lpstr>
      <vt:lpstr>उद्देश्य</vt:lpstr>
      <vt:lpstr>PowerPoint Presentation</vt:lpstr>
      <vt:lpstr>गलत तरीके से उठाना</vt:lpstr>
      <vt:lpstr>गलत तरीके से उठाना</vt:lpstr>
      <vt:lpstr>उचित शारीरिक चाले  चाले का उपयोग न करने के खतरे</vt:lpstr>
      <vt:lpstr>उठाने  या  हिलाने से पहले</vt:lpstr>
      <vt:lpstr>उठाने या ले जाने के बुनियादी नियम</vt:lpstr>
      <vt:lpstr>PowerPoint Presentation</vt:lpstr>
      <vt:lpstr>स्थानांतरण के लिए सामान्य नियम</vt:lpstr>
      <vt:lpstr>आपातकालीन चालें</vt:lpstr>
      <vt:lpstr>आपातकाल</vt:lpstr>
      <vt:lpstr>PowerPoint Presentation</vt:lpstr>
      <vt:lpstr>आपातकालीन चालों के प्रकार</vt:lpstr>
      <vt:lpstr>फायरमैन कैरी</vt:lpstr>
      <vt:lpstr>चार-हाथ वाली सीट कैरी</vt:lpstr>
      <vt:lpstr>ई एम में सुरक्षा उपाय</vt:lpstr>
      <vt:lpstr>गैर-आपातकालीन चालें</vt:lpstr>
      <vt:lpstr>गैर-आपातकालीन चालें</vt:lpstr>
      <vt:lpstr>प्रत्यक्ष-भूमि / बिस्तर लिफ्ट</vt:lpstr>
      <vt:lpstr>चरम लिफ्ट</vt:lpstr>
      <vt:lpstr>क्या मरीज़ में सदमे के लक्षण दिख रहे हैं?</vt:lpstr>
      <vt:lpstr>क्या आपको श्वसन संबंधी समस्या है?</vt:lpstr>
      <vt:lpstr>आघात रोगी, विशेष रूप से रीढ़ की हड्डी में चोट के संदिग्ध रोगी?</vt:lpstr>
      <vt:lpstr>एक प्रतिक्रियाशील रोगी, जिसे मतली या उल्टी हो रही है?</vt:lpstr>
      <vt:lpstr>रोगी ले जाने के उपकरण</vt:lpstr>
      <vt:lpstr>PowerPoint Presentation</vt:lpstr>
      <vt:lpstr>PowerPoint Presentation</vt:lpstr>
      <vt:lpstr>PowerPoint Presentation</vt:lpstr>
      <vt:lpstr>PowerPoint Presentation</vt:lpstr>
      <vt:lpstr>प्रयुक्त विशिष्ट उपकरण</vt:lpstr>
      <vt:lpstr>PowerPoint Presentation</vt:lpstr>
      <vt:lpstr>PowerPoint Presentation</vt:lpstr>
      <vt:lpstr>समीक्षा</vt:lpstr>
      <vt:lpstr>कोई प्रश्न ?</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मरीजों को उठाने और ले जाने की चाले</dc:title>
  <cp:lastModifiedBy>DOG K9</cp:lastModifiedBy>
  <cp:revision>16</cp:revision>
  <dcterms:modified xsi:type="dcterms:W3CDTF">2025-12-18T07:27:41Z</dcterms:modified>
</cp:coreProperties>
</file>