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598" r:id="rId2"/>
    <p:sldId id="257" r:id="rId3"/>
    <p:sldId id="599" r:id="rId4"/>
    <p:sldId id="600" r:id="rId5"/>
    <p:sldId id="258" r:id="rId6"/>
    <p:sldId id="259" r:id="rId7"/>
    <p:sldId id="290" r:id="rId8"/>
    <p:sldId id="280" r:id="rId9"/>
    <p:sldId id="281" r:id="rId10"/>
    <p:sldId id="601" r:id="rId11"/>
    <p:sldId id="283" r:id="rId12"/>
    <p:sldId id="285" r:id="rId13"/>
    <p:sldId id="291" r:id="rId14"/>
    <p:sldId id="286" r:id="rId15"/>
    <p:sldId id="289" r:id="rId16"/>
    <p:sldId id="287" r:id="rId17"/>
    <p:sldId id="292" r:id="rId18"/>
    <p:sldId id="50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E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07B025-FEC0-9727-5AC6-50C8EE336C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6D9811CB-EBAD-C8A4-FA58-83EF6EA173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AD6B9254-F422-D24E-FE20-52EE5DB00CB5}"/>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5" name="Footer Placeholder 4">
            <a:extLst>
              <a:ext uri="{FF2B5EF4-FFF2-40B4-BE49-F238E27FC236}">
                <a16:creationId xmlns:a16="http://schemas.microsoft.com/office/drawing/2014/main" xmlns="" id="{F5A46890-01C2-BDF7-E070-0A63A541E78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E3111D6D-9F98-3E95-781B-B4F7C44646F8}"/>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3646227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90D508-2002-663F-09B6-B55F98C483F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97D3EEA2-87AC-DE8E-F12F-5F8BF28AF1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5212A165-69E9-5D15-D338-E65D34CB3D37}"/>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5" name="Footer Placeholder 4">
            <a:extLst>
              <a:ext uri="{FF2B5EF4-FFF2-40B4-BE49-F238E27FC236}">
                <a16:creationId xmlns:a16="http://schemas.microsoft.com/office/drawing/2014/main" xmlns="" id="{E3FFD7FE-B580-3FDC-FA25-05E3DACE5A5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78CFE735-11C0-7E2B-77B6-C01E6CF68AAD}"/>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2722679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59606E51-B5CE-6FCB-E739-655BAD18253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52634D0F-7089-419D-4308-986BADF9B1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4ED1F60B-64CD-E91A-51EE-E9F92DB1B8B5}"/>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5" name="Footer Placeholder 4">
            <a:extLst>
              <a:ext uri="{FF2B5EF4-FFF2-40B4-BE49-F238E27FC236}">
                <a16:creationId xmlns:a16="http://schemas.microsoft.com/office/drawing/2014/main" xmlns="" id="{0043D09B-D88A-F087-B3C1-66A88716DB8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5EFCCC65-B599-04C6-A55D-A2B390C65B9A}"/>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631756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CEDB29-7A0E-86E2-38B2-A7E1E1EC8F8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55348FF-8492-E9B9-5899-F230916A27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397C6925-95B0-7546-9A8A-DDB301E0D0FF}"/>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5" name="Footer Placeholder 4">
            <a:extLst>
              <a:ext uri="{FF2B5EF4-FFF2-40B4-BE49-F238E27FC236}">
                <a16:creationId xmlns:a16="http://schemas.microsoft.com/office/drawing/2014/main" xmlns="" id="{458BF3E6-E472-7454-4A5B-F0FCB37F2A2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E98DEF97-A5C1-E8E3-85FF-39D20B435465}"/>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1381310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B85AE0-E175-D889-00AC-BC12FB60A1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962F6BA7-8A1B-5B71-272F-84A56CAEA6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A952F41-54CD-AABA-ABAB-C5897C483F04}"/>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5" name="Footer Placeholder 4">
            <a:extLst>
              <a:ext uri="{FF2B5EF4-FFF2-40B4-BE49-F238E27FC236}">
                <a16:creationId xmlns:a16="http://schemas.microsoft.com/office/drawing/2014/main" xmlns="" id="{FF4F8FC3-B5DA-8B39-6F09-AD9CBFB2F73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27990C82-E87C-9FD1-1DE8-BA6D8BE24F76}"/>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2929194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B945D1-14DE-942F-DD60-77FF704A366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55424D09-09F7-351D-DA6E-6E7B6DA81B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91CBA275-81BB-2D35-78F2-0FE3C2E1A0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6F28F74B-E405-70C9-E975-B7F51013FCE8}"/>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6" name="Footer Placeholder 5">
            <a:extLst>
              <a:ext uri="{FF2B5EF4-FFF2-40B4-BE49-F238E27FC236}">
                <a16:creationId xmlns:a16="http://schemas.microsoft.com/office/drawing/2014/main" xmlns="" id="{6F2BE6B3-6858-842E-AA1D-3EF59E8EEF9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36DAC4F0-5AA4-56B7-A42B-BFBCDF800003}"/>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3245388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16BB59-71B0-68C3-5D4B-7C8432C685B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6983129E-DE58-00D1-72FF-9925C849C3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E8F5AD82-B0DB-5CB8-1694-3F03D01E90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48A784FB-0993-9392-1607-8F3C6A3AAF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A10A506-D494-DB9D-623E-F5825E9045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6ED17C34-F4DF-244B-FA43-F28A1A239063}"/>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8" name="Footer Placeholder 7">
            <a:extLst>
              <a:ext uri="{FF2B5EF4-FFF2-40B4-BE49-F238E27FC236}">
                <a16:creationId xmlns:a16="http://schemas.microsoft.com/office/drawing/2014/main" xmlns="" id="{FF4E9C1B-4B7F-620A-6C53-CAEE3728B332}"/>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1671BB0E-9021-90E5-192E-AC02D477E336}"/>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4270169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34AE0D-64F8-38A5-DEDA-1CDCCE04532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15C78D32-3A34-4C6E-2271-9C4BA4E5AC92}"/>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4" name="Footer Placeholder 3">
            <a:extLst>
              <a:ext uri="{FF2B5EF4-FFF2-40B4-BE49-F238E27FC236}">
                <a16:creationId xmlns:a16="http://schemas.microsoft.com/office/drawing/2014/main" xmlns="" id="{A645819C-1244-D847-2467-7BEE7432373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802EAB10-131B-EFE1-F33D-FF01ECA8FB67}"/>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117569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839CEA97-D023-CB85-1E79-E085BD73F2BD}"/>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3" name="Footer Placeholder 2">
            <a:extLst>
              <a:ext uri="{FF2B5EF4-FFF2-40B4-BE49-F238E27FC236}">
                <a16:creationId xmlns:a16="http://schemas.microsoft.com/office/drawing/2014/main" xmlns="" id="{BEFC7675-278E-2522-6548-4A5ECB19E2C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7E9DB4ED-7A53-ABF8-8BEB-8ACFC3D17677}"/>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2692824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13D14E-1D98-F35B-B8EB-F6826B7C0A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40B7365A-BED1-1DF9-B6CD-47371572FB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E03D694B-A790-1991-2319-C1B522FBF9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FE7D21A-222E-3CC1-2081-7D4F97E73E06}"/>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6" name="Footer Placeholder 5">
            <a:extLst>
              <a:ext uri="{FF2B5EF4-FFF2-40B4-BE49-F238E27FC236}">
                <a16:creationId xmlns:a16="http://schemas.microsoft.com/office/drawing/2014/main" xmlns="" id="{1DDE29CF-4926-4DB0-D755-775BD6A6D53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054A8489-FFAB-0D49-4156-B0F7753D5F6E}"/>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293242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1EF52C-8D5C-FE95-BD23-64A4DA5F57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24601D06-217B-0C04-527C-89CCEB300C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262E5C6E-8792-93EB-0496-30820D2C0D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5CD5DCD-561A-1B1C-2DD1-BC26B6F47ACC}"/>
              </a:ext>
            </a:extLst>
          </p:cNvPr>
          <p:cNvSpPr>
            <a:spLocks noGrp="1"/>
          </p:cNvSpPr>
          <p:nvPr>
            <p:ph type="dt" sz="half" idx="10"/>
          </p:nvPr>
        </p:nvSpPr>
        <p:spPr/>
        <p:txBody>
          <a:bodyPr/>
          <a:lstStyle/>
          <a:p>
            <a:fld id="{31BE3F11-453A-4D5C-9091-F93868B845D3}" type="datetimeFigureOut">
              <a:rPr lang="en-IN" smtClean="0"/>
              <a:pPr/>
              <a:t>15-12-2025</a:t>
            </a:fld>
            <a:endParaRPr lang="en-IN"/>
          </a:p>
        </p:txBody>
      </p:sp>
      <p:sp>
        <p:nvSpPr>
          <p:cNvPr id="6" name="Footer Placeholder 5">
            <a:extLst>
              <a:ext uri="{FF2B5EF4-FFF2-40B4-BE49-F238E27FC236}">
                <a16:creationId xmlns:a16="http://schemas.microsoft.com/office/drawing/2014/main" xmlns="" id="{CF64C33E-72CF-0477-0FE4-DFFE10DD365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56D42F71-F722-FBAC-1D80-2189A337A74A}"/>
              </a:ext>
            </a:extLst>
          </p:cNvPr>
          <p:cNvSpPr>
            <a:spLocks noGrp="1"/>
          </p:cNvSpPr>
          <p:nvPr>
            <p:ph type="sldNum" sz="quarter" idx="12"/>
          </p:nvPr>
        </p:nvSpPr>
        <p:spPr/>
        <p:txBody>
          <a:bodyPr/>
          <a:lstStyle/>
          <a:p>
            <a:fld id="{05BAC83E-C33A-4A4C-B946-899412133CB9}" type="slidenum">
              <a:rPr lang="en-IN" smtClean="0"/>
              <a:pPr/>
              <a:t>‹#›</a:t>
            </a:fld>
            <a:endParaRPr lang="en-IN"/>
          </a:p>
        </p:txBody>
      </p:sp>
    </p:spTree>
    <p:extLst>
      <p:ext uri="{BB962C8B-B14F-4D97-AF65-F5344CB8AC3E}">
        <p14:creationId xmlns:p14="http://schemas.microsoft.com/office/powerpoint/2010/main" val="2073013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6D1C175-C372-A9F3-9F08-85CAD87889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EE58D89A-4422-3036-FB51-88C366A4AE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6C243534-C5CD-DDE7-5DBA-D406846AF9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E3F11-453A-4D5C-9091-F93868B845D3}" type="datetimeFigureOut">
              <a:rPr lang="en-IN" smtClean="0"/>
              <a:pPr/>
              <a:t>15-12-2025</a:t>
            </a:fld>
            <a:endParaRPr lang="en-IN"/>
          </a:p>
        </p:txBody>
      </p:sp>
      <p:sp>
        <p:nvSpPr>
          <p:cNvPr id="5" name="Footer Placeholder 4">
            <a:extLst>
              <a:ext uri="{FF2B5EF4-FFF2-40B4-BE49-F238E27FC236}">
                <a16:creationId xmlns:a16="http://schemas.microsoft.com/office/drawing/2014/main" xmlns="" id="{DBCF47DD-26C5-5D18-2142-BFD5C933C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449F903E-15EC-9184-A10E-D50B6CFA55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BAC83E-C33A-4A4C-B946-899412133CB9}" type="slidenum">
              <a:rPr lang="en-IN" smtClean="0"/>
              <a:pPr/>
              <a:t>‹#›</a:t>
            </a:fld>
            <a:endParaRPr lang="en-IN"/>
          </a:p>
        </p:txBody>
      </p:sp>
    </p:spTree>
    <p:extLst>
      <p:ext uri="{BB962C8B-B14F-4D97-AF65-F5344CB8AC3E}">
        <p14:creationId xmlns:p14="http://schemas.microsoft.com/office/powerpoint/2010/main" val="52141674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949E984-7B31-E4A9-BE54-183EBE6F3D74}"/>
              </a:ext>
            </a:extLst>
          </p:cNvPr>
          <p:cNvSpPr txBox="1"/>
          <p:nvPr/>
        </p:nvSpPr>
        <p:spPr>
          <a:xfrm>
            <a:off x="73892" y="2376076"/>
            <a:ext cx="11979563" cy="1938992"/>
          </a:xfrm>
          <a:prstGeom prst="rect">
            <a:avLst/>
          </a:prstGeom>
          <a:solidFill>
            <a:srgbClr val="FFC000"/>
          </a:solidFill>
        </p:spPr>
        <p:txBody>
          <a:bodyPr wrap="square" lIns="91440" tIns="45720" rIns="91440" bIns="45720">
            <a:spAutoFit/>
          </a:bodyPr>
          <a:lstStyle/>
          <a:p>
            <a:pPr algn="ctr"/>
            <a:r>
              <a:rPr lang="hi-IN" sz="12000" b="1" dirty="0">
                <a:latin typeface="Times New Roman" panose="02020603050405020304" pitchFamily="18" charset="0"/>
                <a:cs typeface="Times New Roman" panose="02020603050405020304" pitchFamily="18" charset="0"/>
              </a:rPr>
              <a:t>बहते पानी में बचाव</a:t>
            </a:r>
            <a:endParaRPr lang="en-IN" sz="12000" b="1" dirty="0">
              <a:latin typeface="Times New Roman" panose="02020603050405020304" pitchFamily="18" charset="0"/>
              <a:cs typeface="Times New Roman" panose="02020603050405020304" pitchFamily="18" charset="0"/>
            </a:endParaRPr>
          </a:p>
        </p:txBody>
      </p:sp>
      <p:pic>
        <p:nvPicPr>
          <p:cNvPr id="4" name="Picture 3"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5" name="Picture 4"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
        <p:nvSpPr>
          <p:cNvPr id="2" name="Rectangle 1"/>
          <p:cNvSpPr/>
          <p:nvPr/>
        </p:nvSpPr>
        <p:spPr>
          <a:xfrm>
            <a:off x="5865540" y="6005152"/>
            <a:ext cx="5732759" cy="646331"/>
          </a:xfrm>
          <a:prstGeom prst="rect">
            <a:avLst/>
          </a:prstGeom>
        </p:spPr>
        <p:txBody>
          <a:bodyPr wrap="square">
            <a:spAutoFit/>
          </a:bodyPr>
          <a:lstStyle/>
          <a:p>
            <a:r>
              <a:rPr lang="en-IN" b="1" dirty="0"/>
              <a:t> </a:t>
            </a:r>
            <a:r>
              <a:rPr lang="en-IN" b="1" dirty="0" smtClean="0"/>
              <a:t>                                                 </a:t>
            </a:r>
            <a:r>
              <a:rPr lang="en-IN" b="1" dirty="0"/>
              <a:t> </a:t>
            </a:r>
            <a:r>
              <a:rPr lang="hi-IN" b="1" dirty="0">
                <a:solidFill>
                  <a:srgbClr val="C00000"/>
                </a:solidFill>
              </a:rPr>
              <a:t>निरीक्षक</a:t>
            </a:r>
            <a:r>
              <a:rPr lang="en-IN" b="1" dirty="0">
                <a:solidFill>
                  <a:srgbClr val="C00000"/>
                </a:solidFill>
              </a:rPr>
              <a:t>:</a:t>
            </a:r>
            <a:r>
              <a:rPr lang="hi-IN" b="1" dirty="0">
                <a:solidFill>
                  <a:srgbClr val="C00000"/>
                </a:solidFill>
              </a:rPr>
              <a:t> किशन लाल</a:t>
            </a:r>
            <a:endParaRPr lang="en-IN" b="1" dirty="0">
              <a:solidFill>
                <a:srgbClr val="C00000"/>
              </a:solidFill>
            </a:endParaRPr>
          </a:p>
          <a:p>
            <a:r>
              <a:rPr lang="hi-IN" b="1" dirty="0">
                <a:solidFill>
                  <a:srgbClr val="C00000"/>
                </a:solidFill>
              </a:rPr>
              <a:t> </a:t>
            </a:r>
            <a:r>
              <a:rPr lang="en-IN" b="1" dirty="0">
                <a:solidFill>
                  <a:srgbClr val="C00000"/>
                </a:solidFill>
              </a:rPr>
              <a:t>          </a:t>
            </a:r>
            <a:r>
              <a:rPr lang="en-IN" b="1" dirty="0" smtClean="0">
                <a:solidFill>
                  <a:srgbClr val="C00000"/>
                </a:solidFill>
              </a:rPr>
              <a:t>                                </a:t>
            </a:r>
            <a:r>
              <a:rPr lang="hi-IN" b="1" dirty="0" smtClean="0">
                <a:solidFill>
                  <a:srgbClr val="C00000"/>
                </a:solidFill>
              </a:rPr>
              <a:t>01 </a:t>
            </a:r>
            <a:r>
              <a:rPr lang="hi-IN" b="1" dirty="0">
                <a:solidFill>
                  <a:srgbClr val="C00000"/>
                </a:solidFill>
              </a:rPr>
              <a:t>वी वाहिनी, रा.आ.मो.बल</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AD8898F-1F51-2645-00F4-B518A7FEBEE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A31038C-9D05-8AE6-D1C3-16EA430CB6AF}"/>
              </a:ext>
            </a:extLst>
          </p:cNvPr>
          <p:cNvSpPr>
            <a:spLocks noGrp="1"/>
          </p:cNvSpPr>
          <p:nvPr>
            <p:ph idx="1"/>
          </p:nvPr>
        </p:nvSpPr>
        <p:spPr>
          <a:xfrm>
            <a:off x="838200" y="1578634"/>
            <a:ext cx="10655808" cy="4812690"/>
          </a:xfrm>
        </p:spPr>
        <p:txBody>
          <a:bodyPr>
            <a:normAutofit/>
          </a:bodyPr>
          <a:lstStyle/>
          <a:p>
            <a:pPr marL="0" indent="0" algn="just">
              <a:buNone/>
            </a:pPr>
            <a:r>
              <a:rPr lang="hi-IN" b="1" dirty="0">
                <a:latin typeface="Times New Roman" pitchFamily="18" charset="0"/>
                <a:cs typeface="Times New Roman" panose="02020603050405020304" pitchFamily="18" charset="0"/>
              </a:rPr>
              <a:t>फ्लोट विधि – </a:t>
            </a:r>
            <a:r>
              <a:rPr lang="hi-IN" dirty="0">
                <a:latin typeface="Times New Roman" pitchFamily="18" charset="0"/>
                <a:cs typeface="Times New Roman" panose="02020603050405020304" pitchFamily="18" charset="0"/>
              </a:rPr>
              <a:t>एक तैरने वाली वस्तु(जैसे, लकड़ी की छड़ी) को गिराएँ और मापी गई दूरी(जैसे 10 मीटर) पर बहने दें।</a:t>
            </a:r>
          </a:p>
          <a:p>
            <a:pPr algn="just">
              <a:buFont typeface="Arial" pitchFamily="34" charset="0"/>
              <a:buChar char="•"/>
            </a:pPr>
            <a:r>
              <a:rPr lang="hi-IN" dirty="0">
                <a:latin typeface="Times New Roman" pitchFamily="18" charset="0"/>
                <a:cs typeface="Times New Roman" panose="02020603050405020304" pitchFamily="18" charset="0"/>
              </a:rPr>
              <a:t>यह मापें कि उस दूरी को तय करने में कितना समय लगता है।</a:t>
            </a:r>
          </a:p>
          <a:p>
            <a:pPr algn="just">
              <a:buFont typeface="Arial" pitchFamily="34" charset="0"/>
              <a:buChar char="•"/>
            </a:pPr>
            <a:r>
              <a:rPr lang="hi-IN" dirty="0">
                <a:latin typeface="Times New Roman" pitchFamily="18" charset="0"/>
                <a:cs typeface="Times New Roman" panose="02020603050405020304" pitchFamily="18" charset="0"/>
              </a:rPr>
              <a:t>सूत्र का उपयोग करें: धारा की गति(मीटर/सेकंड)  =  दूरी(मीटर) ÷ समय(सेकंड)।</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hi-IN" b="1" dirty="0">
                <a:latin typeface="Times New Roman" panose="02020603050405020304" pitchFamily="18" charset="0"/>
                <a:cs typeface="Times New Roman" panose="02020603050405020304" pitchFamily="18" charset="0"/>
              </a:rPr>
              <a:t>दृश्य आंकलन – </a:t>
            </a:r>
            <a:r>
              <a:rPr lang="hi-IN" dirty="0">
                <a:latin typeface="Times New Roman" panose="02020603050405020304" pitchFamily="18" charset="0"/>
                <a:cs typeface="Times New Roman" panose="02020603050405020304" pitchFamily="18" charset="0"/>
              </a:rPr>
              <a:t>पानी की गति को देखकर अनुमान लगाएँ:</a:t>
            </a:r>
          </a:p>
          <a:p>
            <a:pPr lvl="1" algn="just">
              <a:buFont typeface="Arial" pitchFamily="34" charset="0"/>
              <a:buChar char="•"/>
            </a:pPr>
            <a:r>
              <a:rPr lang="hi-IN" sz="2800" dirty="0">
                <a:latin typeface="Times New Roman" panose="02020603050405020304" pitchFamily="18" charset="0"/>
                <a:cs typeface="Times New Roman" panose="02020603050405020304" pitchFamily="18" charset="0"/>
              </a:rPr>
              <a:t>शांत = धीमा</a:t>
            </a:r>
          </a:p>
          <a:p>
            <a:pPr lvl="1" algn="just">
              <a:buFont typeface="Arial" pitchFamily="34" charset="0"/>
              <a:buChar char="•"/>
            </a:pPr>
            <a:r>
              <a:rPr lang="hi-IN" sz="2800" dirty="0">
                <a:latin typeface="Times New Roman" panose="02020603050405020304" pitchFamily="18" charset="0"/>
                <a:cs typeface="Times New Roman" panose="02020603050405020304" pitchFamily="18" charset="0"/>
              </a:rPr>
              <a:t>लहरें/दृश्य प्रवाह = मध्यम</a:t>
            </a:r>
          </a:p>
          <a:p>
            <a:pPr lvl="1" algn="just">
              <a:buFont typeface="Arial" pitchFamily="34" charset="0"/>
              <a:buChar char="•"/>
            </a:pPr>
            <a:r>
              <a:rPr lang="hi-IN" sz="2800" dirty="0">
                <a:latin typeface="Times New Roman" panose="02020603050405020304" pitchFamily="18" charset="0"/>
                <a:cs typeface="Times New Roman" panose="02020603050405020304" pitchFamily="18" charset="0"/>
              </a:rPr>
              <a:t>सफेद पानी = तेज़/खतरनाक</a:t>
            </a:r>
            <a:endParaRPr lang="en-US" sz="2800" dirty="0">
              <a:latin typeface="Times New Roman" pitchFamily="18" charset="0"/>
              <a:cs typeface="Times New Roman" pitchFamily="18" charset="0"/>
            </a:endParaRPr>
          </a:p>
          <a:p>
            <a:pPr>
              <a:buFont typeface="Arial" pitchFamily="34" charset="0"/>
              <a:buChar char="•"/>
            </a:pPr>
            <a:endParaRPr lang="en-US" sz="3000" dirty="0">
              <a:latin typeface="Times New Roman" pitchFamily="18" charset="0"/>
              <a:cs typeface="Times New Roman" pitchFamily="18" charset="0"/>
            </a:endParaRPr>
          </a:p>
          <a:p>
            <a:pPr>
              <a:buNone/>
            </a:pPr>
            <a:endParaRPr lang="en-US" sz="3000" dirty="0">
              <a:latin typeface="Times New Roman" pitchFamily="18" charset="0"/>
              <a:cs typeface="Times New Roman" pitchFamily="18" charset="0"/>
            </a:endParaRPr>
          </a:p>
          <a:p>
            <a:endParaRPr lang="en-US" sz="3000" dirty="0">
              <a:latin typeface="Times New Roman" pitchFamily="18" charset="0"/>
              <a:cs typeface="Times New Roman" pitchFamily="18" charset="0"/>
            </a:endParaRPr>
          </a:p>
          <a:p>
            <a:endParaRPr lang="en-US" sz="300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Title 1">
            <a:extLst>
              <a:ext uri="{FF2B5EF4-FFF2-40B4-BE49-F238E27FC236}">
                <a16:creationId xmlns:a16="http://schemas.microsoft.com/office/drawing/2014/main" xmlns="" id="{F1BE24A5-A83F-85CD-B1E3-F17992743F09}"/>
              </a:ext>
            </a:extLst>
          </p:cNvPr>
          <p:cNvSpPr>
            <a:spLocks noGrp="1" noChangeArrowheads="1"/>
          </p:cNvSpPr>
          <p:nvPr>
            <p:ph type="title"/>
          </p:nvPr>
        </p:nvSpPr>
        <p:spPr>
          <a:xfrm>
            <a:off x="1423358" y="45964"/>
            <a:ext cx="9581242" cy="1065236"/>
          </a:xfrm>
          <a:solidFill>
            <a:srgbClr val="FFC000"/>
          </a:solidFill>
        </p:spPr>
        <p:txBody>
          <a:bodyPr>
            <a:normAutofit/>
          </a:bodyPr>
          <a:lstStyle/>
          <a:p>
            <a:pPr algn="ctr"/>
            <a:r>
              <a:rPr lang="hi-IN" altLang="en-US" b="1" u="sng" dirty="0">
                <a:latin typeface="Times New Roman" pitchFamily="18" charset="0"/>
                <a:cs typeface="Times New Roman" pitchFamily="18" charset="0"/>
              </a:rPr>
              <a:t>धारा का मापन</a:t>
            </a:r>
          </a:p>
        </p:txBody>
      </p:sp>
      <p:pic>
        <p:nvPicPr>
          <p:cNvPr id="5" name="Picture 4"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Tree>
    <p:extLst>
      <p:ext uri="{BB962C8B-B14F-4D97-AF65-F5344CB8AC3E}">
        <p14:creationId xmlns:p14="http://schemas.microsoft.com/office/powerpoint/2010/main" val="1250792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332" y="1500997"/>
            <a:ext cx="6443240" cy="4680348"/>
          </a:xfrm>
        </p:spPr>
        <p:txBody>
          <a:bodyPr>
            <a:normAutofit/>
          </a:bodyPr>
          <a:lstStyle/>
          <a:p>
            <a:pPr algn="just">
              <a:lnSpc>
                <a:spcPct val="150000"/>
              </a:lnSpc>
            </a:pPr>
            <a:r>
              <a:rPr lang="hi-IN" dirty="0">
                <a:latin typeface="Times New Roman" panose="02020603050405020304" pitchFamily="18" charset="0"/>
                <a:cs typeface="Times New Roman" panose="02020603050405020304" pitchFamily="18" charset="0"/>
              </a:rPr>
              <a:t>सबसे सुरक्षित बिंदु की तलाश खोजें।</a:t>
            </a:r>
          </a:p>
          <a:p>
            <a:pPr algn="just">
              <a:lnSpc>
                <a:spcPct val="150000"/>
              </a:lnSpc>
            </a:pPr>
            <a:r>
              <a:rPr lang="hi-IN" dirty="0">
                <a:latin typeface="Times New Roman" panose="02020603050405020304" pitchFamily="18" charset="0"/>
                <a:cs typeface="Times New Roman" panose="02020603050405020304" pitchFamily="18" charset="0"/>
              </a:rPr>
              <a:t>तिरछा पार करें।</a:t>
            </a:r>
          </a:p>
          <a:p>
            <a:pPr algn="just">
              <a:lnSpc>
                <a:spcPct val="150000"/>
              </a:lnSpc>
            </a:pPr>
            <a:r>
              <a:rPr lang="hi-IN" dirty="0">
                <a:latin typeface="Times New Roman" panose="02020603050405020304" pitchFamily="18" charset="0"/>
                <a:cs typeface="Times New Roman" panose="02020603050405020304" pitchFamily="18" charset="0"/>
              </a:rPr>
              <a:t>वेडिंग स्टाफ का उपयोग करें।</a:t>
            </a:r>
          </a:p>
          <a:p>
            <a:pPr algn="just">
              <a:lnSpc>
                <a:spcPct val="150000"/>
              </a:lnSpc>
            </a:pPr>
            <a:r>
              <a:rPr lang="hi-IN" dirty="0">
                <a:latin typeface="Times New Roman" panose="02020603050405020304" pitchFamily="18" charset="0"/>
                <a:cs typeface="Times New Roman" panose="02020603050405020304" pitchFamily="18" charset="0"/>
              </a:rPr>
              <a:t>रस्सी की सहायता से पार करें।</a:t>
            </a:r>
          </a:p>
          <a:p>
            <a:pPr algn="just">
              <a:lnSpc>
                <a:spcPct val="150000"/>
              </a:lnSpc>
            </a:pPr>
            <a:r>
              <a:rPr lang="hi-IN" dirty="0">
                <a:latin typeface="Times New Roman" panose="02020603050405020304" pitchFamily="18" charset="0"/>
                <a:cs typeface="Times New Roman" panose="02020603050405020304" pitchFamily="18" charset="0"/>
              </a:rPr>
              <a:t>समूह में पार करें(हाथ में हाथ डालकर)।</a:t>
            </a:r>
          </a:p>
          <a:p>
            <a:pPr algn="just">
              <a:lnSpc>
                <a:spcPct val="150000"/>
              </a:lnSpc>
            </a:pPr>
            <a:r>
              <a:rPr lang="hi-IN" dirty="0">
                <a:latin typeface="Times New Roman" panose="02020603050405020304" pitchFamily="18" charset="0"/>
                <a:cs typeface="Times New Roman" panose="02020603050405020304" pitchFamily="18" charset="0"/>
              </a:rPr>
              <a:t>अपनी पार करने का समय तय करें।</a:t>
            </a:r>
          </a:p>
        </p:txBody>
      </p:sp>
      <p:pic>
        <p:nvPicPr>
          <p:cNvPr id="6146" name="Picture 2" descr="C:\Users\TRG CELL\Desktop\rope assited.jfif"/>
          <p:cNvPicPr>
            <a:picLocks noChangeAspect="1" noChangeArrowheads="1"/>
          </p:cNvPicPr>
          <p:nvPr/>
        </p:nvPicPr>
        <p:blipFill>
          <a:blip r:embed="rId2" cstate="print"/>
          <a:srcRect/>
          <a:stretch>
            <a:fillRect/>
          </a:stretch>
        </p:blipFill>
        <p:spPr bwMode="auto">
          <a:xfrm>
            <a:off x="7095744" y="2500184"/>
            <a:ext cx="4447031" cy="3443415"/>
          </a:xfrm>
          <a:prstGeom prst="rect">
            <a:avLst/>
          </a:prstGeom>
          <a:noFill/>
        </p:spPr>
      </p:pic>
      <p:sp>
        <p:nvSpPr>
          <p:cNvPr id="4" name="Title 1">
            <a:extLst>
              <a:ext uri="{FF2B5EF4-FFF2-40B4-BE49-F238E27FC236}">
                <a16:creationId xmlns:a16="http://schemas.microsoft.com/office/drawing/2014/main" xmlns="" id="{9D9B0D15-D77E-48E0-A12A-47F53576167A}"/>
              </a:ext>
            </a:extLst>
          </p:cNvPr>
          <p:cNvSpPr>
            <a:spLocks noGrp="1" noChangeArrowheads="1"/>
          </p:cNvSpPr>
          <p:nvPr>
            <p:ph type="title"/>
          </p:nvPr>
        </p:nvSpPr>
        <p:spPr>
          <a:xfrm>
            <a:off x="1423358" y="37337"/>
            <a:ext cx="9581242" cy="1073863"/>
          </a:xfrm>
          <a:solidFill>
            <a:srgbClr val="FFC000"/>
          </a:solidFill>
        </p:spPr>
        <p:txBody>
          <a:bodyPr>
            <a:noAutofit/>
          </a:bodyPr>
          <a:lstStyle/>
          <a:p>
            <a:pPr algn="ctr">
              <a:lnSpc>
                <a:spcPct val="100000"/>
              </a:lnSpc>
            </a:pPr>
            <a:r>
              <a:rPr lang="hi-IN" sz="4000" b="1" u="sng" dirty="0">
                <a:latin typeface="Times New Roman" panose="02020603050405020304" pitchFamily="18" charset="0"/>
                <a:cs typeface="Times New Roman" panose="02020603050405020304" pitchFamily="18" charset="0"/>
              </a:rPr>
              <a:t>नदी पार करते समय अपनाई जाने वाली रणनीति</a:t>
            </a:r>
          </a:p>
        </p:txBody>
      </p:sp>
      <p:pic>
        <p:nvPicPr>
          <p:cNvPr id="5" name="Picture 4" descr="WhatsApp Image 2025-07-26 at 15.59.37_2908246e.jpg"/>
          <p:cNvPicPr>
            <a:picLocks noChangeAspect="1"/>
          </p:cNvPicPr>
          <p:nvPr/>
        </p:nvPicPr>
        <p:blipFill>
          <a:blip r:embed="rId3" cstate="print"/>
          <a:srcRect/>
          <a:stretch>
            <a:fillRect/>
          </a:stretch>
        </p:blipFill>
        <p:spPr>
          <a:xfrm>
            <a:off x="0" y="0"/>
            <a:ext cx="1423358" cy="1111200"/>
          </a:xfrm>
          <a:prstGeom prst="rect">
            <a:avLst/>
          </a:prstGeom>
        </p:spPr>
      </p:pic>
      <p:pic>
        <p:nvPicPr>
          <p:cNvPr id="6" name="Picture 5" descr="WhatsApp Image 2025-07-26 at 15.59.37_22796532.jpg"/>
          <p:cNvPicPr>
            <a:picLocks noChangeAspect="1"/>
          </p:cNvPicPr>
          <p:nvPr/>
        </p:nvPicPr>
        <p:blipFill>
          <a:blip r:embed="rId4" cstate="print"/>
          <a:srcRect/>
          <a:stretch>
            <a:fillRect/>
          </a:stretch>
        </p:blipFill>
        <p:spPr>
          <a:xfrm>
            <a:off x="11004600" y="0"/>
            <a:ext cx="1187400" cy="111120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1520" y="1734044"/>
            <a:ext cx="7111784" cy="3770644"/>
          </a:xfrm>
        </p:spPr>
        <p:txBody>
          <a:bodyPr>
            <a:noAutofit/>
          </a:bodyPr>
          <a:lstStyle/>
          <a:p>
            <a:pPr>
              <a:lnSpc>
                <a:spcPct val="200000"/>
              </a:lnSpc>
            </a:pPr>
            <a:r>
              <a:rPr lang="hi-IN" b="1" dirty="0">
                <a:latin typeface="Times New Roman" panose="02020603050405020304" pitchFamily="18" charset="0"/>
                <a:cs typeface="Times New Roman" panose="02020603050405020304" pitchFamily="18" charset="0"/>
              </a:rPr>
              <a:t>तेज़ धारा - </a:t>
            </a:r>
            <a:r>
              <a:rPr lang="hi-IN" dirty="0">
                <a:latin typeface="Times New Roman" panose="02020603050405020304" pitchFamily="18" charset="0"/>
                <a:cs typeface="Times New Roman" panose="02020603050405020304" pitchFamily="18" charset="0"/>
              </a:rPr>
              <a:t>गिरने या बह जाने का जोखिम।</a:t>
            </a:r>
            <a:r>
              <a:rPr lang="hi-IN" b="1" dirty="0">
                <a:latin typeface="Times New Roman" panose="02020603050405020304" pitchFamily="18" charset="0"/>
                <a:cs typeface="Times New Roman" panose="02020603050405020304" pitchFamily="18" charset="0"/>
              </a:rPr>
              <a:t>
गहरा पानी - </a:t>
            </a:r>
            <a:r>
              <a:rPr lang="hi-IN" dirty="0">
                <a:latin typeface="Times New Roman" panose="02020603050405020304" pitchFamily="18" charset="0"/>
                <a:cs typeface="Times New Roman" panose="02020603050405020304" pitchFamily="18" charset="0"/>
              </a:rPr>
              <a:t>स्थिरता कम होना, डूबने की संभावना।</a:t>
            </a:r>
            <a:r>
              <a:rPr lang="hi-IN" b="1" dirty="0">
                <a:latin typeface="Times New Roman" panose="02020603050405020304" pitchFamily="18" charset="0"/>
                <a:cs typeface="Times New Roman" panose="02020603050405020304" pitchFamily="18" charset="0"/>
              </a:rPr>
              <a:t>
ठंडा पानी -  </a:t>
            </a:r>
            <a:r>
              <a:rPr lang="hi-IN" dirty="0">
                <a:latin typeface="Times New Roman" panose="02020603050405020304" pitchFamily="18" charset="0"/>
                <a:cs typeface="Times New Roman" panose="02020603050405020304" pitchFamily="18" charset="0"/>
              </a:rPr>
              <a:t>हाइपोथर्मिया या मांसपेशियों में ऐंठन।</a:t>
            </a:r>
            <a:endParaRPr lang="en-US" dirty="0">
              <a:latin typeface="Times New Roman" panose="02020603050405020304" pitchFamily="18" charset="0"/>
              <a:cs typeface="Times New Roman" panose="02020603050405020304" pitchFamily="18" charset="0"/>
            </a:endParaRPr>
          </a:p>
        </p:txBody>
      </p:sp>
      <p:pic>
        <p:nvPicPr>
          <p:cNvPr id="7170" name="Picture 2" descr="C:\Users\TRG CELL\Desktop\cold water.jfif"/>
          <p:cNvPicPr>
            <a:picLocks noChangeAspect="1" noChangeArrowheads="1"/>
          </p:cNvPicPr>
          <p:nvPr/>
        </p:nvPicPr>
        <p:blipFill>
          <a:blip r:embed="rId2" cstate="print"/>
          <a:srcRect/>
          <a:stretch>
            <a:fillRect/>
          </a:stretch>
        </p:blipFill>
        <p:spPr bwMode="auto">
          <a:xfrm>
            <a:off x="8229601" y="2121408"/>
            <a:ext cx="3329980" cy="3255264"/>
          </a:xfrm>
          <a:prstGeom prst="rect">
            <a:avLst/>
          </a:prstGeom>
          <a:noFill/>
        </p:spPr>
      </p:pic>
      <p:pic>
        <p:nvPicPr>
          <p:cNvPr id="6" name="Picture 5" descr="WhatsApp Image 2025-07-26 at 15.59.37_2908246e.jpg"/>
          <p:cNvPicPr>
            <a:picLocks noChangeAspect="1"/>
          </p:cNvPicPr>
          <p:nvPr/>
        </p:nvPicPr>
        <p:blipFill>
          <a:blip r:embed="rId3" cstate="print"/>
          <a:srcRect/>
          <a:stretch>
            <a:fillRect/>
          </a:stretch>
        </p:blipFill>
        <p:spPr>
          <a:xfrm>
            <a:off x="0" y="0"/>
            <a:ext cx="1423358" cy="1111200"/>
          </a:xfrm>
          <a:prstGeom prst="rect">
            <a:avLst/>
          </a:prstGeom>
        </p:spPr>
      </p:pic>
      <p:pic>
        <p:nvPicPr>
          <p:cNvPr id="7" name="Picture 6" descr="WhatsApp Image 2025-07-26 at 15.59.37_22796532.jpg"/>
          <p:cNvPicPr>
            <a:picLocks noChangeAspect="1"/>
          </p:cNvPicPr>
          <p:nvPr/>
        </p:nvPicPr>
        <p:blipFill>
          <a:blip r:embed="rId4" cstate="print"/>
          <a:srcRect/>
          <a:stretch>
            <a:fillRect/>
          </a:stretch>
        </p:blipFill>
        <p:spPr>
          <a:xfrm>
            <a:off x="11004600" y="0"/>
            <a:ext cx="1187400" cy="1111201"/>
          </a:xfrm>
          <a:prstGeom prst="rect">
            <a:avLst/>
          </a:prstGeom>
        </p:spPr>
      </p:pic>
      <p:sp>
        <p:nvSpPr>
          <p:cNvPr id="8" name="Title 1">
            <a:extLst>
              <a:ext uri="{FF2B5EF4-FFF2-40B4-BE49-F238E27FC236}">
                <a16:creationId xmlns:a16="http://schemas.microsoft.com/office/drawing/2014/main" xmlns="" id="{135645D5-24DD-2D4D-949B-13B8B69AC2EF}"/>
              </a:ext>
            </a:extLst>
          </p:cNvPr>
          <p:cNvSpPr>
            <a:spLocks noGrp="1" noChangeArrowheads="1"/>
          </p:cNvSpPr>
          <p:nvPr>
            <p:ph type="title"/>
          </p:nvPr>
        </p:nvSpPr>
        <p:spPr>
          <a:xfrm>
            <a:off x="1423358" y="96108"/>
            <a:ext cx="9581242" cy="1015092"/>
          </a:xfrm>
          <a:solidFill>
            <a:srgbClr val="FFC000"/>
          </a:solidFill>
        </p:spPr>
        <p:txBody>
          <a:bodyPr>
            <a:normAutofit/>
          </a:bodyPr>
          <a:lstStyle/>
          <a:p>
            <a:pPr algn="ctr"/>
            <a:r>
              <a:rPr lang="hi-IN" altLang="en-US" b="1" u="sng" dirty="0">
                <a:latin typeface="Times New Roman" panose="02020603050405020304" pitchFamily="18" charset="0"/>
                <a:cs typeface="Times New Roman" panose="02020603050405020304" pitchFamily="18" charset="0"/>
              </a:rPr>
              <a:t>सामना की जाने वाली चुनौतियाँ</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6211" y="1639019"/>
            <a:ext cx="6676845" cy="4272203"/>
          </a:xfrm>
        </p:spPr>
        <p:txBody>
          <a:bodyPr>
            <a:normAutofit/>
          </a:bodyPr>
          <a:lstStyle/>
          <a:p>
            <a:pPr algn="just">
              <a:lnSpc>
                <a:spcPct val="100000"/>
              </a:lnSpc>
            </a:pPr>
            <a:r>
              <a:rPr lang="hi-IN" b="1" dirty="0">
                <a:latin typeface="Times New Roman" panose="02020603050405020304" pitchFamily="18" charset="0"/>
                <a:cs typeface="Times New Roman" panose="02020603050405020304" pitchFamily="18" charset="0"/>
              </a:rPr>
              <a:t>फिसलन भरे पत्थर- </a:t>
            </a:r>
            <a:r>
              <a:rPr lang="hi-IN" dirty="0">
                <a:latin typeface="Times New Roman" panose="02020603050405020304" pitchFamily="18" charset="0"/>
                <a:cs typeface="Times New Roman" panose="02020603050405020304" pitchFamily="18" charset="0"/>
              </a:rPr>
              <a:t>गिरने और चोट लगने का खतरा।</a:t>
            </a:r>
          </a:p>
          <a:p>
            <a:pPr algn="just">
              <a:lnSpc>
                <a:spcPct val="100000"/>
              </a:lnSpc>
            </a:pPr>
            <a:endParaRPr lang="hi-IN" b="1" dirty="0">
              <a:latin typeface="Times New Roman" panose="02020603050405020304" pitchFamily="18" charset="0"/>
              <a:cs typeface="Times New Roman" panose="02020603050405020304" pitchFamily="18" charset="0"/>
            </a:endParaRPr>
          </a:p>
          <a:p>
            <a:pPr algn="just">
              <a:lnSpc>
                <a:spcPct val="100000"/>
              </a:lnSpc>
            </a:pPr>
            <a:r>
              <a:rPr lang="hi-IN" b="1" dirty="0">
                <a:latin typeface="Times New Roman" panose="02020603050405020304" pitchFamily="18" charset="0"/>
                <a:cs typeface="Times New Roman" panose="02020603050405020304" pitchFamily="18" charset="0"/>
              </a:rPr>
              <a:t>पानी में मलबा- </a:t>
            </a:r>
            <a:r>
              <a:rPr lang="hi-IN" dirty="0">
                <a:latin typeface="Times New Roman" panose="02020603050405020304" pitchFamily="18" charset="0"/>
                <a:cs typeface="Times New Roman" panose="02020603050405020304" pitchFamily="18" charset="0"/>
              </a:rPr>
              <a:t>आपको चोट पहुँचा सकता हैं या उलझा सकता है।</a:t>
            </a:r>
          </a:p>
          <a:p>
            <a:pPr marL="0" indent="0" algn="just">
              <a:lnSpc>
                <a:spcPct val="100000"/>
              </a:lnSpc>
              <a:buNone/>
            </a:pPr>
            <a:endParaRPr lang="hi-IN" b="1" dirty="0">
              <a:latin typeface="Times New Roman" panose="02020603050405020304" pitchFamily="18" charset="0"/>
              <a:cs typeface="Times New Roman" panose="02020603050405020304" pitchFamily="18" charset="0"/>
            </a:endParaRPr>
          </a:p>
          <a:p>
            <a:pPr algn="just">
              <a:lnSpc>
                <a:spcPct val="100000"/>
              </a:lnSpc>
            </a:pPr>
            <a:r>
              <a:rPr lang="hi-IN" b="1" dirty="0">
                <a:latin typeface="Times New Roman" panose="02020603050405020304" pitchFamily="18" charset="0"/>
                <a:cs typeface="Times New Roman" panose="02020603050405020304" pitchFamily="18" charset="0"/>
              </a:rPr>
              <a:t>जल स्तर बदलना- </a:t>
            </a:r>
            <a:r>
              <a:rPr lang="hi-IN" dirty="0">
                <a:latin typeface="Times New Roman" panose="02020603050405020304" pitchFamily="18" charset="0"/>
                <a:cs typeface="Times New Roman" panose="02020603050405020304" pitchFamily="18" charset="0"/>
              </a:rPr>
              <a:t>अचानक बाढ़ से जोखिम तेजी से बढ़ सकता है।</a:t>
            </a:r>
          </a:p>
        </p:txBody>
      </p:sp>
      <p:pic>
        <p:nvPicPr>
          <p:cNvPr id="8194" name="Picture 2" descr="C:\Users\TRG CELL\Desktop\sleppry rock.jfif"/>
          <p:cNvPicPr>
            <a:picLocks noChangeAspect="1" noChangeArrowheads="1"/>
          </p:cNvPicPr>
          <p:nvPr/>
        </p:nvPicPr>
        <p:blipFill>
          <a:blip r:embed="rId2" cstate="print"/>
          <a:srcRect/>
          <a:stretch>
            <a:fillRect/>
          </a:stretch>
        </p:blipFill>
        <p:spPr bwMode="auto">
          <a:xfrm>
            <a:off x="7450383" y="1626935"/>
            <a:ext cx="3493077" cy="1790700"/>
          </a:xfrm>
          <a:prstGeom prst="rect">
            <a:avLst/>
          </a:prstGeom>
          <a:noFill/>
        </p:spPr>
      </p:pic>
      <p:pic>
        <p:nvPicPr>
          <p:cNvPr id="8195" name="Picture 3" descr="C:\Users\TRG CELL\Desktop\debris.jfif"/>
          <p:cNvPicPr>
            <a:picLocks noChangeAspect="1" noChangeArrowheads="1"/>
          </p:cNvPicPr>
          <p:nvPr/>
        </p:nvPicPr>
        <p:blipFill>
          <a:blip r:embed="rId3" cstate="print"/>
          <a:srcRect/>
          <a:stretch>
            <a:fillRect/>
          </a:stretch>
        </p:blipFill>
        <p:spPr bwMode="auto">
          <a:xfrm>
            <a:off x="7421553" y="3942273"/>
            <a:ext cx="3512127" cy="2040116"/>
          </a:xfrm>
          <a:prstGeom prst="rect">
            <a:avLst/>
          </a:prstGeom>
          <a:noFill/>
        </p:spPr>
      </p:pic>
      <p:pic>
        <p:nvPicPr>
          <p:cNvPr id="6" name="Picture 5" descr="WhatsApp Image 2025-07-26 at 15.59.37_2908246e.jpg"/>
          <p:cNvPicPr>
            <a:picLocks noChangeAspect="1"/>
          </p:cNvPicPr>
          <p:nvPr/>
        </p:nvPicPr>
        <p:blipFill>
          <a:blip r:embed="rId4" cstate="print"/>
          <a:srcRect/>
          <a:stretch>
            <a:fillRect/>
          </a:stretch>
        </p:blipFill>
        <p:spPr>
          <a:xfrm>
            <a:off x="0" y="0"/>
            <a:ext cx="1423358" cy="1111200"/>
          </a:xfrm>
          <a:prstGeom prst="rect">
            <a:avLst/>
          </a:prstGeom>
        </p:spPr>
      </p:pic>
      <p:pic>
        <p:nvPicPr>
          <p:cNvPr id="7" name="Picture 6" descr="WhatsApp Image 2025-07-26 at 15.59.37_22796532.jpg"/>
          <p:cNvPicPr>
            <a:picLocks noChangeAspect="1"/>
          </p:cNvPicPr>
          <p:nvPr/>
        </p:nvPicPr>
        <p:blipFill>
          <a:blip r:embed="rId5" cstate="print"/>
          <a:srcRect/>
          <a:stretch>
            <a:fillRect/>
          </a:stretch>
        </p:blipFill>
        <p:spPr>
          <a:xfrm>
            <a:off x="11004600" y="0"/>
            <a:ext cx="1187400" cy="1111201"/>
          </a:xfrm>
          <a:prstGeom prst="rect">
            <a:avLst/>
          </a:prstGeom>
        </p:spPr>
      </p:pic>
      <p:sp>
        <p:nvSpPr>
          <p:cNvPr id="8" name="Title 1">
            <a:extLst>
              <a:ext uri="{FF2B5EF4-FFF2-40B4-BE49-F238E27FC236}">
                <a16:creationId xmlns:a16="http://schemas.microsoft.com/office/drawing/2014/main" xmlns="" id="{E985C384-7066-FB43-8226-C78A865112F5}"/>
              </a:ext>
            </a:extLst>
          </p:cNvPr>
          <p:cNvSpPr>
            <a:spLocks noGrp="1" noChangeArrowheads="1"/>
          </p:cNvSpPr>
          <p:nvPr>
            <p:ph type="title"/>
          </p:nvPr>
        </p:nvSpPr>
        <p:spPr>
          <a:xfrm>
            <a:off x="1423358" y="91181"/>
            <a:ext cx="9581242" cy="1020019"/>
          </a:xfrm>
          <a:solidFill>
            <a:srgbClr val="FFC000"/>
          </a:solidFill>
        </p:spPr>
        <p:txBody>
          <a:bodyPr>
            <a:normAutofit/>
          </a:bodyPr>
          <a:lstStyle/>
          <a:p>
            <a:r>
              <a:rPr lang="hi-IN" altLang="en-US" b="1" dirty="0">
                <a:latin typeface="Times New Roman" pitchFamily="18" charset="0"/>
                <a:cs typeface="Times New Roman" pitchFamily="18" charset="0"/>
              </a:rPr>
              <a:t>लगातार.</a:t>
            </a:r>
            <a:r>
              <a:rPr lang="en-GB" altLang="en-US" b="1" dirty="0">
                <a:latin typeface="Times New Roman" pitchFamily="18" charset="0"/>
                <a:cs typeface="Times New Roman" pitchFamily="18" charset="0"/>
              </a:rPr>
              <a:t>…</a:t>
            </a:r>
            <a:endParaRPr lang="en-IN" altLang="en-US" b="1"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73524"/>
            <a:ext cx="9743413" cy="4140679"/>
          </a:xfrm>
        </p:spPr>
        <p:txBody>
          <a:bodyPr>
            <a:noAutofit/>
          </a:bodyPr>
          <a:lstStyle/>
          <a:p>
            <a:pPr algn="just">
              <a:lnSpc>
                <a:spcPct val="200000"/>
              </a:lnSpc>
            </a:pPr>
            <a:r>
              <a:rPr lang="hi-IN" b="1" dirty="0">
                <a:latin typeface="Times New Roman" panose="02020603050405020304" pitchFamily="18" charset="0"/>
                <a:cs typeface="Times New Roman" panose="02020603050405020304" pitchFamily="18" charset="0"/>
              </a:rPr>
              <a:t>थकान - </a:t>
            </a:r>
            <a:r>
              <a:rPr lang="hi-IN" dirty="0">
                <a:latin typeface="Times New Roman" panose="02020603050405020304" pitchFamily="18" charset="0"/>
                <a:cs typeface="Times New Roman" panose="02020603050405020304" pitchFamily="18" charset="0"/>
              </a:rPr>
              <a:t>कमजोर मांसपेशियाँ = कम संतुलन = अधिक जोखिम।</a:t>
            </a:r>
          </a:p>
          <a:p>
            <a:pPr algn="just">
              <a:lnSpc>
                <a:spcPct val="200000"/>
              </a:lnSpc>
            </a:pPr>
            <a:r>
              <a:rPr lang="hi-IN" b="1" dirty="0">
                <a:latin typeface="Times New Roman" panose="02020603050405020304" pitchFamily="18" charset="0"/>
                <a:cs typeface="Times New Roman" panose="02020603050405020304" pitchFamily="18" charset="0"/>
              </a:rPr>
              <a:t>कम दृश्यता - </a:t>
            </a:r>
            <a:r>
              <a:rPr lang="hi-IN" dirty="0">
                <a:latin typeface="Times New Roman" panose="02020603050405020304" pitchFamily="18" charset="0"/>
                <a:cs typeface="Times New Roman" panose="02020603050405020304" pitchFamily="18" charset="0"/>
              </a:rPr>
              <a:t>बाधाएँ या अचानक गहराई दिखाई नहीं देती।</a:t>
            </a:r>
          </a:p>
          <a:p>
            <a:pPr algn="just">
              <a:lnSpc>
                <a:spcPct val="200000"/>
              </a:lnSpc>
            </a:pPr>
            <a:r>
              <a:rPr lang="hi-IN" b="1" dirty="0">
                <a:latin typeface="Times New Roman" panose="02020603050405020304" pitchFamily="18" charset="0"/>
                <a:cs typeface="Times New Roman" panose="02020603050405020304" pitchFamily="18" charset="0"/>
              </a:rPr>
              <a:t>घबराहट</a:t>
            </a:r>
            <a:r>
              <a:rPr lang="en-US" b="1" dirty="0">
                <a:latin typeface="Times New Roman" panose="02020603050405020304" pitchFamily="18" charset="0"/>
                <a:cs typeface="Times New Roman" panose="02020603050405020304" pitchFamily="18" charset="0"/>
              </a:rPr>
              <a:t> </a:t>
            </a:r>
            <a:r>
              <a:rPr lang="hi-IN" b="1" dirty="0">
                <a:latin typeface="Times New Roman" panose="02020603050405020304" pitchFamily="18" charset="0"/>
                <a:cs typeface="Times New Roman" panose="02020603050405020304" pitchFamily="18" charset="0"/>
              </a:rPr>
              <a:t>या खराब निर्णय - </a:t>
            </a:r>
            <a:r>
              <a:rPr lang="hi-IN" dirty="0">
                <a:latin typeface="Times New Roman" panose="02020603050405020304" pitchFamily="18" charset="0"/>
                <a:cs typeface="Times New Roman" panose="02020603050405020304" pitchFamily="18" charset="0"/>
              </a:rPr>
              <a:t>विशेष रूप से दबाव में दुर्घटनाओं की ओर ले जाता है।</a:t>
            </a:r>
          </a:p>
        </p:txBody>
      </p:sp>
      <p:pic>
        <p:nvPicPr>
          <p:cNvPr id="4" name="Picture 3"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5" name="Picture 4"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
        <p:nvSpPr>
          <p:cNvPr id="8" name="Title 1">
            <a:extLst>
              <a:ext uri="{FF2B5EF4-FFF2-40B4-BE49-F238E27FC236}">
                <a16:creationId xmlns:a16="http://schemas.microsoft.com/office/drawing/2014/main" xmlns="" id="{1089989B-A46A-D527-26E2-90F2BD66AD3F}"/>
              </a:ext>
            </a:extLst>
          </p:cNvPr>
          <p:cNvSpPr>
            <a:spLocks noGrp="1" noChangeArrowheads="1"/>
          </p:cNvSpPr>
          <p:nvPr>
            <p:ph type="title"/>
          </p:nvPr>
        </p:nvSpPr>
        <p:spPr>
          <a:xfrm>
            <a:off x="1423358" y="91181"/>
            <a:ext cx="9581242" cy="1020019"/>
          </a:xfrm>
          <a:solidFill>
            <a:srgbClr val="FFC000"/>
          </a:solidFill>
        </p:spPr>
        <p:txBody>
          <a:bodyPr>
            <a:normAutofit/>
          </a:bodyPr>
          <a:lstStyle/>
          <a:p>
            <a:r>
              <a:rPr lang="hi-IN" altLang="en-US" b="1" dirty="0">
                <a:latin typeface="Times New Roman" pitchFamily="18" charset="0"/>
                <a:cs typeface="Times New Roman" pitchFamily="18" charset="0"/>
              </a:rPr>
              <a:t>लगातार.</a:t>
            </a:r>
            <a:r>
              <a:rPr lang="en-GB" altLang="en-US" b="1" dirty="0">
                <a:latin typeface="Times New Roman" pitchFamily="18" charset="0"/>
                <a:cs typeface="Times New Roman" pitchFamily="18" charset="0"/>
              </a:rPr>
              <a:t>…</a:t>
            </a:r>
            <a:endParaRPr lang="en-IN" altLang="en-US" b="1"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978408" y="1737360"/>
            <a:ext cx="10000488" cy="4297680"/>
          </a:xfrm>
        </p:spPr>
        <p:txBody>
          <a:bodyPr>
            <a:normAutofit/>
          </a:bodyPr>
          <a:lstStyle/>
          <a:p>
            <a:pPr marL="0" indent="0">
              <a:lnSpc>
                <a:spcPct val="200000"/>
              </a:lnSpc>
              <a:buNone/>
            </a:pPr>
            <a:r>
              <a:rPr lang="hi-IN" b="1" dirty="0">
                <a:latin typeface="Times New Roman" pitchFamily="18" charset="0"/>
                <a:cs typeface="Times New Roman" pitchFamily="18" charset="0"/>
              </a:rPr>
              <a:t>अब वर्णन करने में सक्षम हैं:-</a:t>
            </a:r>
          </a:p>
          <a:p>
            <a:pPr algn="just">
              <a:lnSpc>
                <a:spcPct val="150000"/>
              </a:lnSpc>
            </a:pPr>
            <a:r>
              <a:rPr lang="hi-IN" dirty="0">
                <a:latin typeface="Times New Roman" pitchFamily="18" charset="0"/>
                <a:cs typeface="Times New Roman" pitchFamily="18" charset="0"/>
              </a:rPr>
              <a:t>नदी पार करते समय क्या करें और क्या न करें।</a:t>
            </a:r>
          </a:p>
          <a:p>
            <a:pPr algn="just">
              <a:lnSpc>
                <a:spcPct val="150000"/>
              </a:lnSpc>
            </a:pPr>
            <a:r>
              <a:rPr lang="hi-IN" dirty="0">
                <a:latin typeface="Times New Roman" pitchFamily="18" charset="0"/>
                <a:cs typeface="Times New Roman" pitchFamily="18" charset="0"/>
              </a:rPr>
              <a:t>धारा(करंट) का मापन।</a:t>
            </a:r>
          </a:p>
          <a:p>
            <a:pPr algn="just">
              <a:lnSpc>
                <a:spcPct val="150000"/>
              </a:lnSpc>
            </a:pPr>
            <a:r>
              <a:rPr lang="hi-IN" dirty="0">
                <a:latin typeface="Times New Roman" pitchFamily="18" charset="0"/>
                <a:cs typeface="Times New Roman" pitchFamily="18" charset="0"/>
              </a:rPr>
              <a:t>नदी पार करते समय अपनाई जाने वाली रणनीति।</a:t>
            </a:r>
          </a:p>
          <a:p>
            <a:pPr algn="just">
              <a:lnSpc>
                <a:spcPct val="150000"/>
              </a:lnSpc>
            </a:pPr>
            <a:r>
              <a:rPr lang="hi-IN" dirty="0">
                <a:latin typeface="Times New Roman" pitchFamily="18" charset="0"/>
                <a:cs typeface="Times New Roman" pitchFamily="18" charset="0"/>
              </a:rPr>
              <a:t>सामना की जाने वाली चुनौतियाँ।</a:t>
            </a:r>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2" y="532400"/>
            <a:ext cx="92204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730250" algn="l"/>
              </a:tabLst>
            </a:pPr>
            <a:r>
              <a:rPr kumimoji="0" lang="en-US" altLang="en-US" sz="1000" b="0" i="0" u="none" strike="noStrike" cap="none" normalizeH="0" baseline="0" dirty="0">
                <a:ln>
                  <a:noFill/>
                </a:ln>
                <a:solidFill>
                  <a:srgbClr val="211C1F"/>
                </a:solidFill>
                <a:effectLst/>
                <a:latin typeface="Arial" panose="020B0604020202020204" pitchFamily="34" charset="0"/>
                <a:ea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itle 1">
            <a:extLst>
              <a:ext uri="{FF2B5EF4-FFF2-40B4-BE49-F238E27FC236}">
                <a16:creationId xmlns:a16="http://schemas.microsoft.com/office/drawing/2014/main" xmlns="" id="{A6D532A5-EF8A-0960-77AD-7CC1B75890C0}"/>
              </a:ext>
            </a:extLst>
          </p:cNvPr>
          <p:cNvSpPr txBox="1">
            <a:spLocks noGrp="1" noChangeArrowheads="1"/>
          </p:cNvSpPr>
          <p:nvPr>
            <p:ph type="title"/>
          </p:nvPr>
        </p:nvSpPr>
        <p:spPr>
          <a:xfrm>
            <a:off x="1423357" y="59960"/>
            <a:ext cx="9555539" cy="1051240"/>
          </a:xfrm>
          <a:prstGeom prst="rect">
            <a:avLst/>
          </a:prstGeom>
          <a:solidFill>
            <a:srgbClr val="FFC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altLang="en-US" b="1" u="sng" dirty="0">
                <a:latin typeface="Times New Roman" panose="02020603050405020304" pitchFamily="18" charset="0"/>
                <a:cs typeface="Times New Roman" panose="02020603050405020304" pitchFamily="18" charset="0"/>
              </a:rPr>
              <a:t>समीक्षा</a:t>
            </a:r>
            <a:endParaRPr lang="en-IN" altLang="en-US" b="1" u="sng"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7" name="Picture 6"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Tree>
    <p:extLst>
      <p:ext uri="{BB962C8B-B14F-4D97-AF65-F5344CB8AC3E}">
        <p14:creationId xmlns:p14="http://schemas.microsoft.com/office/powerpoint/2010/main" val="1245695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animEffect transition="in" filter="fade">
                                      <p:cBhvr>
                                        <p:cTn id="35" dur="1000"/>
                                        <p:tgtEl>
                                          <p:spTgt spid="6">
                                            <p:txEl>
                                              <p:pRg st="4" end="4"/>
                                            </p:txEl>
                                          </p:spTgt>
                                        </p:tgtEl>
                                      </p:cBhvr>
                                    </p:animEffect>
                                    <p:anim calcmode="lin" valueType="num">
                                      <p:cBhvr>
                                        <p:cTn id="36"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5" name="Picture 4"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
        <p:nvSpPr>
          <p:cNvPr id="2" name="TextBox 1">
            <a:extLst>
              <a:ext uri="{FF2B5EF4-FFF2-40B4-BE49-F238E27FC236}">
                <a16:creationId xmlns:a16="http://schemas.microsoft.com/office/drawing/2014/main" xmlns="" id="{36BEEBA6-28B7-D84F-F37F-C1135030946B}"/>
              </a:ext>
            </a:extLst>
          </p:cNvPr>
          <p:cNvSpPr txBox="1"/>
          <p:nvPr/>
        </p:nvSpPr>
        <p:spPr>
          <a:xfrm>
            <a:off x="548640" y="2459504"/>
            <a:ext cx="11094720" cy="1938992"/>
          </a:xfrm>
          <a:prstGeom prst="rect">
            <a:avLst/>
          </a:prstGeom>
          <a:solidFill>
            <a:srgbClr val="FFC000"/>
          </a:solidFill>
        </p:spPr>
        <p:txBody>
          <a:bodyPr wrap="square" rtlCol="0" anchor="ctr">
            <a:spAutoFit/>
          </a:bodyPr>
          <a:lstStyle/>
          <a:p>
            <a:pPr algn="ctr"/>
            <a:r>
              <a:rPr lang="hi-IN" sz="12000" b="1" dirty="0">
                <a:latin typeface="Times New Roman" panose="02020603050405020304" pitchFamily="18" charset="0"/>
                <a:cs typeface="Times New Roman" panose="02020603050405020304" pitchFamily="18" charset="0"/>
              </a:rPr>
              <a:t>कोई सवाल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9012" y="1319842"/>
            <a:ext cx="10515600" cy="5090738"/>
          </a:xfrm>
        </p:spPr>
        <p:txBody>
          <a:bodyPr>
            <a:normAutofit/>
          </a:bodyPr>
          <a:lstStyle/>
          <a:p>
            <a:pPr algn="just">
              <a:buNone/>
            </a:pPr>
            <a:r>
              <a:rPr lang="hi-IN" b="1" dirty="0">
                <a:latin typeface="Times New Roman" panose="02020603050405020304" pitchFamily="18" charset="0"/>
                <a:cs typeface="Times New Roman" panose="02020603050405020304" pitchFamily="18" charset="0"/>
              </a:rPr>
              <a:t>प्रश्न: 1 तेज़ बहाव वाले पानी में फंसे व्यक्ति के पास पहुँचते समय सुरक्षित अभ्यास क्या है?</a:t>
            </a:r>
          </a:p>
          <a:p>
            <a:pPr algn="just">
              <a:buNone/>
            </a:pPr>
            <a:r>
              <a:rPr lang="hi-IN" dirty="0">
                <a:latin typeface="Times New Roman" panose="02020603050405020304" pitchFamily="18" charset="0"/>
                <a:cs typeface="Times New Roman" panose="02020603050405020304" pitchFamily="18" charset="0"/>
              </a:rPr>
              <a:t>अ) व्यक्ति तक पहुँचने के लिए सीधे पानी में चलें।</a:t>
            </a:r>
          </a:p>
          <a:p>
            <a:pPr algn="just">
              <a:buNone/>
            </a:pPr>
            <a:r>
              <a:rPr lang="hi-IN" dirty="0">
                <a:latin typeface="Times New Roman" panose="02020603050405020304" pitchFamily="18" charset="0"/>
                <a:cs typeface="Times New Roman" panose="02020603050405020304" pitchFamily="18" charset="0"/>
              </a:rPr>
              <a:t>ब) नीचे की ओर से पहुँचें और उनकी स्थिति सुरक्षित करें।</a:t>
            </a:r>
          </a:p>
          <a:p>
            <a:pPr algn="just">
              <a:buNone/>
            </a:pPr>
            <a:r>
              <a:rPr lang="hi-IN" dirty="0">
                <a:latin typeface="Times New Roman" panose="02020603050405020304" pitchFamily="18" charset="0"/>
                <a:cs typeface="Times New Roman" panose="02020603050405020304" pitchFamily="18" charset="0"/>
              </a:rPr>
              <a:t>स) संवाद करें और एक रस्सी या तैरने वाला उपकरण फेंकें।</a:t>
            </a:r>
          </a:p>
          <a:p>
            <a:pPr algn="just">
              <a:buNone/>
            </a:pPr>
            <a:r>
              <a:rPr lang="hi-IN" dirty="0">
                <a:latin typeface="Times New Roman" panose="02020603050405020304" pitchFamily="18" charset="0"/>
                <a:cs typeface="Times New Roman" panose="02020603050405020304" pitchFamily="18" charset="0"/>
              </a:rPr>
              <a:t>द) धारा को मोड़ने के लिए उनके ऊपर की ओर तैरें।</a:t>
            </a:r>
          </a:p>
          <a:p>
            <a:pPr algn="just">
              <a:buNone/>
            </a:pPr>
            <a:r>
              <a:rPr lang="hi-IN" b="1" dirty="0">
                <a:latin typeface="Times New Roman" panose="02020603050405020304" pitchFamily="18" charset="0"/>
                <a:cs typeface="Times New Roman" panose="02020603050405020304" pitchFamily="18" charset="0"/>
              </a:rPr>
              <a:t>प्रश्न: 2 तेज़ पानी में बचाव में, “रीच, थ्रो, रो, गो” का क्या अर्थ है?</a:t>
            </a:r>
          </a:p>
          <a:p>
            <a:pPr algn="just">
              <a:buNone/>
            </a:pPr>
            <a:r>
              <a:rPr lang="hi-IN" dirty="0">
                <a:latin typeface="Times New Roman" panose="02020603050405020304" pitchFamily="18" charset="0"/>
                <a:cs typeface="Times New Roman" panose="02020603050405020304" pitchFamily="18" charset="0"/>
              </a:rPr>
              <a:t>अ) पहला विकल्प के रूप में पानी में जाएँ।</a:t>
            </a:r>
          </a:p>
          <a:p>
            <a:pPr algn="just">
              <a:buNone/>
            </a:pPr>
            <a:r>
              <a:rPr lang="hi-IN" dirty="0">
                <a:latin typeface="Times New Roman" panose="02020603050405020304" pitchFamily="18" charset="0"/>
                <a:cs typeface="Times New Roman" panose="02020603050405020304" pitchFamily="18" charset="0"/>
              </a:rPr>
              <a:t>ब) पानी में जाने से पहले हमेशा हेलीकॉप्टर का उपयोग करें।</a:t>
            </a:r>
          </a:p>
          <a:p>
            <a:pPr algn="just">
              <a:buNone/>
            </a:pPr>
            <a:r>
              <a:rPr lang="hi-IN" dirty="0">
                <a:latin typeface="Times New Roman" panose="02020603050405020304" pitchFamily="18" charset="0"/>
                <a:cs typeface="Times New Roman" panose="02020603050405020304" pitchFamily="18" charset="0"/>
              </a:rPr>
              <a:t>स) सबसे सुरक्षित, कम जोखिम वाले बचाव तरीकों का पहले प्रयास करें।</a:t>
            </a:r>
          </a:p>
          <a:p>
            <a:pPr algn="just">
              <a:buNone/>
            </a:pPr>
            <a:r>
              <a:rPr lang="hi-IN" dirty="0">
                <a:latin typeface="Times New Roman" panose="02020603050405020304" pitchFamily="18" charset="0"/>
                <a:cs typeface="Times New Roman" panose="02020603050405020304" pitchFamily="18" charset="0"/>
              </a:rPr>
              <a:t>द) पीड़ित तक पहुँचने में धारा की मदद लेने दें।</a:t>
            </a:r>
          </a:p>
          <a:p>
            <a:pPr>
              <a:buNone/>
            </a:pPr>
            <a:endParaRPr lang="en-US" sz="2400" dirty="0"/>
          </a:p>
        </p:txBody>
      </p:sp>
      <p:sp>
        <p:nvSpPr>
          <p:cNvPr id="4" name="Title 1">
            <a:extLst>
              <a:ext uri="{FF2B5EF4-FFF2-40B4-BE49-F238E27FC236}">
                <a16:creationId xmlns:a16="http://schemas.microsoft.com/office/drawing/2014/main" xmlns="" id="{367BEDCF-E70F-8A03-B723-D9987DB2D68F}"/>
              </a:ext>
            </a:extLst>
          </p:cNvPr>
          <p:cNvSpPr txBox="1">
            <a:spLocks noGrp="1" noChangeArrowheads="1"/>
          </p:cNvSpPr>
          <p:nvPr>
            <p:ph type="title"/>
          </p:nvPr>
        </p:nvSpPr>
        <p:spPr>
          <a:xfrm>
            <a:off x="1423358" y="63216"/>
            <a:ext cx="9581242" cy="1047984"/>
          </a:xfrm>
          <a:prstGeom prst="rect">
            <a:avLst/>
          </a:prstGeom>
          <a:solidFill>
            <a:srgbClr val="FFC00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altLang="en-US" b="1" u="sng" dirty="0">
                <a:latin typeface="Times New Roman" panose="02020603050405020304" pitchFamily="18" charset="0"/>
                <a:cs typeface="Times New Roman" panose="02020603050405020304" pitchFamily="18" charset="0"/>
              </a:rPr>
              <a:t>मूल्यांकन</a:t>
            </a:r>
            <a:endParaRPr lang="en-IN" altLang="en-US" b="1" u="sng"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365058-C396-9105-63DD-DEA4B8AD1E65}"/>
              </a:ext>
            </a:extLst>
          </p:cNvPr>
          <p:cNvSpPr>
            <a:spLocks noGrp="1"/>
          </p:cNvSpPr>
          <p:nvPr>
            <p:ph type="title"/>
          </p:nvPr>
        </p:nvSpPr>
        <p:spPr>
          <a:xfrm>
            <a:off x="609600" y="1483744"/>
            <a:ext cx="10972800" cy="3865470"/>
          </a:xfrm>
          <a:solidFill>
            <a:srgbClr val="FFC000"/>
          </a:solidFill>
        </p:spPr>
        <p:txBody>
          <a:bodyPr>
            <a:normAutofit/>
          </a:bodyPr>
          <a:lstStyle/>
          <a:p>
            <a:pPr algn="ctr"/>
            <a:r>
              <a:rPr lang="hi-IN" sz="10666" b="1" dirty="0">
                <a:latin typeface="Times New Roman" panose="02020603050405020304" pitchFamily="18" charset="0"/>
                <a:cs typeface="Times New Roman" panose="02020603050405020304" pitchFamily="18" charset="0"/>
              </a:rPr>
              <a:t>धन्यवाद</a:t>
            </a:r>
            <a:endParaRPr lang="en-IN" sz="10666" b="1" dirty="0">
              <a:latin typeface="Times New Roman" panose="02020603050405020304" pitchFamily="18" charset="0"/>
              <a:cs typeface="Times New Roman" panose="02020603050405020304" pitchFamily="18" charset="0"/>
            </a:endParaRPr>
          </a:p>
        </p:txBody>
      </p:sp>
      <p:pic>
        <p:nvPicPr>
          <p:cNvPr id="3" name="Picture 2"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4" name="Picture 3"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Tree>
    <p:extLst>
      <p:ext uri="{BB962C8B-B14F-4D97-AF65-F5344CB8AC3E}">
        <p14:creationId xmlns:p14="http://schemas.microsoft.com/office/powerpoint/2010/main" val="521124487"/>
      </p:ext>
    </p:extLst>
  </p:cSld>
  <p:clrMapOvr>
    <a:masterClrMapping/>
  </p:clrMapOvr>
  <p:transition>
    <p:spli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513242FD-A83A-8793-7A9F-36A8119715E4}"/>
              </a:ext>
            </a:extLst>
          </p:cNvPr>
          <p:cNvSpPr>
            <a:spLocks noGrp="1"/>
          </p:cNvSpPr>
          <p:nvPr>
            <p:ph idx="1"/>
          </p:nvPr>
        </p:nvSpPr>
        <p:spPr>
          <a:xfrm>
            <a:off x="1423358" y="1633460"/>
            <a:ext cx="9534144" cy="4542670"/>
          </a:xfrm>
        </p:spPr>
        <p:txBody>
          <a:bodyPr>
            <a:normAutofit/>
          </a:bodyPr>
          <a:lstStyle/>
          <a:p>
            <a:pPr marL="0" indent="0" algn="just">
              <a:lnSpc>
                <a:spcPct val="200000"/>
              </a:lnSpc>
              <a:buNone/>
            </a:pPr>
            <a:r>
              <a:rPr lang="hi-IN" b="1" dirty="0">
                <a:latin typeface="Times New Roman" pitchFamily="18" charset="0"/>
                <a:cs typeface="Times New Roman" pitchFamily="18" charset="0"/>
              </a:rPr>
              <a:t>इस पाठ के पूर्ण होने पर, आप वर्णन करने में सक्षम होंगे:-</a:t>
            </a:r>
          </a:p>
          <a:p>
            <a:pPr algn="just">
              <a:lnSpc>
                <a:spcPct val="150000"/>
              </a:lnSpc>
            </a:pPr>
            <a:r>
              <a:rPr lang="hi-IN" dirty="0">
                <a:latin typeface="Times New Roman" pitchFamily="18" charset="0"/>
                <a:cs typeface="Times New Roman" pitchFamily="18" charset="0"/>
              </a:rPr>
              <a:t>नदी पार करते समय क्या करें और क्या न करें।</a:t>
            </a:r>
          </a:p>
          <a:p>
            <a:pPr algn="just">
              <a:lnSpc>
                <a:spcPct val="150000"/>
              </a:lnSpc>
            </a:pPr>
            <a:r>
              <a:rPr lang="hi-IN" dirty="0">
                <a:latin typeface="Times New Roman" pitchFamily="18" charset="0"/>
                <a:cs typeface="Times New Roman" pitchFamily="18" charset="0"/>
              </a:rPr>
              <a:t>धारा(करंट) का मापन।</a:t>
            </a:r>
          </a:p>
          <a:p>
            <a:pPr algn="just">
              <a:lnSpc>
                <a:spcPct val="150000"/>
              </a:lnSpc>
            </a:pPr>
            <a:r>
              <a:rPr lang="hi-IN" dirty="0">
                <a:latin typeface="Times New Roman" pitchFamily="18" charset="0"/>
                <a:cs typeface="Times New Roman" pitchFamily="18" charset="0"/>
              </a:rPr>
              <a:t>नदी पार करते समय अपनाई जाने वाली रणनीति।</a:t>
            </a:r>
          </a:p>
          <a:p>
            <a:pPr algn="just">
              <a:lnSpc>
                <a:spcPct val="150000"/>
              </a:lnSpc>
            </a:pPr>
            <a:r>
              <a:rPr lang="hi-IN" dirty="0">
                <a:latin typeface="Times New Roman" pitchFamily="18" charset="0"/>
                <a:cs typeface="Times New Roman" pitchFamily="18" charset="0"/>
              </a:rPr>
              <a:t>सामना की जाने वाली चुनौतियाँ।</a:t>
            </a:r>
          </a:p>
        </p:txBody>
      </p:sp>
      <p:sp>
        <p:nvSpPr>
          <p:cNvPr id="10" name="Rectangle 6">
            <a:extLst>
              <a:ext uri="{FF2B5EF4-FFF2-40B4-BE49-F238E27FC236}">
                <a16:creationId xmlns:a16="http://schemas.microsoft.com/office/drawing/2014/main" xmlns="" id="{B6975D7C-6B9C-C7B6-57C7-8331EDE0229F}"/>
              </a:ext>
            </a:extLst>
          </p:cNvPr>
          <p:cNvSpPr>
            <a:spLocks noChangeArrowheads="1"/>
          </p:cNvSpPr>
          <p:nvPr/>
        </p:nvSpPr>
        <p:spPr bwMode="auto">
          <a:xfrm>
            <a:off x="5990322" y="532400"/>
            <a:ext cx="92204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730250" algn="l"/>
              </a:tabLst>
              <a:defRPr>
                <a:solidFill>
                  <a:schemeClr val="tx1"/>
                </a:solidFill>
                <a:latin typeface="Arial" panose="020B0604020202020204" pitchFamily="34" charset="0"/>
              </a:defRPr>
            </a:lvl1pPr>
            <a:lvl2pPr eaLnBrk="0" fontAlgn="base" hangingPunct="0">
              <a:spcBef>
                <a:spcPct val="0"/>
              </a:spcBef>
              <a:spcAft>
                <a:spcPct val="0"/>
              </a:spcAft>
              <a:tabLst>
                <a:tab pos="730250" algn="l"/>
              </a:tabLst>
              <a:defRPr>
                <a:solidFill>
                  <a:schemeClr val="tx1"/>
                </a:solidFill>
                <a:latin typeface="Arial" panose="020B0604020202020204" pitchFamily="34" charset="0"/>
              </a:defRPr>
            </a:lvl2pPr>
            <a:lvl3pPr eaLnBrk="0" fontAlgn="base" hangingPunct="0">
              <a:spcBef>
                <a:spcPct val="0"/>
              </a:spcBef>
              <a:spcAft>
                <a:spcPct val="0"/>
              </a:spcAft>
              <a:tabLst>
                <a:tab pos="730250" algn="l"/>
              </a:tabLst>
              <a:defRPr>
                <a:solidFill>
                  <a:schemeClr val="tx1"/>
                </a:solidFill>
                <a:latin typeface="Arial" panose="020B0604020202020204" pitchFamily="34" charset="0"/>
              </a:defRPr>
            </a:lvl3pPr>
            <a:lvl4pPr eaLnBrk="0" fontAlgn="base" hangingPunct="0">
              <a:spcBef>
                <a:spcPct val="0"/>
              </a:spcBef>
              <a:spcAft>
                <a:spcPct val="0"/>
              </a:spcAft>
              <a:tabLst>
                <a:tab pos="730250" algn="l"/>
              </a:tabLst>
              <a:defRPr>
                <a:solidFill>
                  <a:schemeClr val="tx1"/>
                </a:solidFill>
                <a:latin typeface="Arial" panose="020B0604020202020204" pitchFamily="34" charset="0"/>
              </a:defRPr>
            </a:lvl4pPr>
            <a:lvl5pPr eaLnBrk="0" fontAlgn="base" hangingPunct="0">
              <a:spcBef>
                <a:spcPct val="0"/>
              </a:spcBef>
              <a:spcAft>
                <a:spcPct val="0"/>
              </a:spcAft>
              <a:tabLst>
                <a:tab pos="730250" algn="l"/>
              </a:tabLst>
              <a:defRPr>
                <a:solidFill>
                  <a:schemeClr val="tx1"/>
                </a:solidFill>
                <a:latin typeface="Arial" panose="020B0604020202020204" pitchFamily="34" charset="0"/>
              </a:defRPr>
            </a:lvl5pPr>
            <a:lvl6pPr eaLnBrk="0" fontAlgn="base" hangingPunct="0">
              <a:spcBef>
                <a:spcPct val="0"/>
              </a:spcBef>
              <a:spcAft>
                <a:spcPct val="0"/>
              </a:spcAft>
              <a:tabLst>
                <a:tab pos="730250" algn="l"/>
              </a:tabLst>
              <a:defRPr>
                <a:solidFill>
                  <a:schemeClr val="tx1"/>
                </a:solidFill>
                <a:latin typeface="Arial" panose="020B0604020202020204" pitchFamily="34" charset="0"/>
              </a:defRPr>
            </a:lvl6pPr>
            <a:lvl7pPr eaLnBrk="0" fontAlgn="base" hangingPunct="0">
              <a:spcBef>
                <a:spcPct val="0"/>
              </a:spcBef>
              <a:spcAft>
                <a:spcPct val="0"/>
              </a:spcAft>
              <a:tabLst>
                <a:tab pos="730250" algn="l"/>
              </a:tabLst>
              <a:defRPr>
                <a:solidFill>
                  <a:schemeClr val="tx1"/>
                </a:solidFill>
                <a:latin typeface="Arial" panose="020B0604020202020204" pitchFamily="34" charset="0"/>
              </a:defRPr>
            </a:lvl7pPr>
            <a:lvl8pPr eaLnBrk="0" fontAlgn="base" hangingPunct="0">
              <a:spcBef>
                <a:spcPct val="0"/>
              </a:spcBef>
              <a:spcAft>
                <a:spcPct val="0"/>
              </a:spcAft>
              <a:tabLst>
                <a:tab pos="730250" algn="l"/>
              </a:tabLst>
              <a:defRPr>
                <a:solidFill>
                  <a:schemeClr val="tx1"/>
                </a:solidFill>
                <a:latin typeface="Arial" panose="020B0604020202020204" pitchFamily="34" charset="0"/>
              </a:defRPr>
            </a:lvl8pPr>
            <a:lvl9pPr eaLnBrk="0" fontAlgn="base" hangingPunct="0">
              <a:spcBef>
                <a:spcPct val="0"/>
              </a:spcBef>
              <a:spcAft>
                <a:spcPct val="0"/>
              </a:spcAft>
              <a:tabLst>
                <a:tab pos="73025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730250" algn="l"/>
              </a:tabLst>
            </a:pPr>
            <a:r>
              <a:rPr kumimoji="0" lang="en-US" altLang="en-US" sz="1000" b="0" i="0" u="none" strike="noStrike" cap="none" normalizeH="0" baseline="0" dirty="0">
                <a:ln>
                  <a:noFill/>
                </a:ln>
                <a:solidFill>
                  <a:srgbClr val="211C1F"/>
                </a:solidFill>
                <a:effectLst/>
                <a:latin typeface="Arial" panose="020B0604020202020204" pitchFamily="34" charset="0"/>
                <a:ea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itle 1">
            <a:extLst>
              <a:ext uri="{FF2B5EF4-FFF2-40B4-BE49-F238E27FC236}">
                <a16:creationId xmlns:a16="http://schemas.microsoft.com/office/drawing/2014/main" xmlns="" id="{F50CC40A-9CCF-C8D7-3278-A160AA97EBD7}"/>
              </a:ext>
            </a:extLst>
          </p:cNvPr>
          <p:cNvSpPr>
            <a:spLocks noGrp="1" noChangeArrowheads="1"/>
          </p:cNvSpPr>
          <p:nvPr>
            <p:ph type="title"/>
          </p:nvPr>
        </p:nvSpPr>
        <p:spPr>
          <a:xfrm>
            <a:off x="521208" y="10140"/>
            <a:ext cx="11192256" cy="999152"/>
          </a:xfrm>
          <a:solidFill>
            <a:srgbClr val="FFC000"/>
          </a:solidFill>
        </p:spPr>
        <p:txBody>
          <a:bodyPr>
            <a:normAutofit/>
          </a:bodyPr>
          <a:lstStyle/>
          <a:p>
            <a:pPr algn="ctr"/>
            <a:r>
              <a:rPr lang="hi-IN" altLang="en-US" b="1" u="sng" dirty="0">
                <a:latin typeface="Times New Roman" panose="02020603050405020304" pitchFamily="18" charset="0"/>
                <a:ea typeface="Arial Unicode MS"/>
                <a:cs typeface="Times New Roman" panose="02020603050405020304" pitchFamily="18" charset="0"/>
              </a:rPr>
              <a:t>उद्देश्य</a:t>
            </a:r>
            <a:endParaRPr lang="en-IN" altLang="en-US" sz="7200" b="1" u="sng"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7" name="Picture 6"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Tree>
    <p:extLst>
      <p:ext uri="{BB962C8B-B14F-4D97-AF65-F5344CB8AC3E}">
        <p14:creationId xmlns:p14="http://schemas.microsoft.com/office/powerpoint/2010/main" val="1245695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12BDD56-DFB9-0B91-4DA9-4DA0A35B8DC3}"/>
              </a:ext>
            </a:extLst>
          </p:cNvPr>
          <p:cNvSpPr>
            <a:spLocks noGrp="1"/>
          </p:cNvSpPr>
          <p:nvPr>
            <p:ph idx="1"/>
          </p:nvPr>
        </p:nvSpPr>
        <p:spPr>
          <a:xfrm>
            <a:off x="1207008" y="1482851"/>
            <a:ext cx="9777984" cy="5150424"/>
          </a:xfrm>
        </p:spPr>
        <p:txBody>
          <a:bodyPr>
            <a:noAutofit/>
          </a:bodyPr>
          <a:lstStyle/>
          <a:p>
            <a:pPr algn="just">
              <a:lnSpc>
                <a:spcPct val="100000"/>
              </a:lnSpc>
            </a:pPr>
            <a:r>
              <a:rPr lang="hi-IN" dirty="0">
                <a:latin typeface="Times New Roman" panose="02020603050405020304" pitchFamily="18" charset="0"/>
                <a:cs typeface="Times New Roman" panose="02020603050405020304" pitchFamily="18" charset="0"/>
              </a:rPr>
              <a:t>राष्ट्रीय आपदा मोचन बल(एनडीआरएफ) द्वारा बहते पानी में किए जाने वाले बचाव अभियान सबसे खतरनाक और तकनीकी रूप से चुनौतीपूर्ण कार्यों में से एक है। 
इस तरह के ऑपरेशन आमतौर पर बाढ़, भारी बारिश या बांध के टूटने के दौरान होते हैं, जहां तेजी से बहता पानी पीड़ितों और बचाव दल दोनों के लिए गंभीर जोखिम पैदा करता है।
 एनडीआरएफ की टीमों को बचाव शुरू करने से पहले पानी की गहराई, गति और संभावित खतरों का गहन आकलन करते हुए तेजी से कार्य करना चाहिए। 
लाइफ जैकेट, हेलमेट, थ्रो बैग और इन्फ्लेटेबल रेस्क्यू बोट जैसे विशेष उपकरणों से लैस होकर, केवल प्रशिक्षित कर्मियों को पानी के सीधे संपर्क के लिए तैनात किया जाता है।</a:t>
            </a:r>
            <a:endParaRPr lang="en-US" dirty="0">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xmlns="" id="{EDC7D752-2A94-B025-C7CF-A8241E82AAC7}"/>
              </a:ext>
            </a:extLst>
          </p:cNvPr>
          <p:cNvSpPr>
            <a:spLocks noGrp="1" noChangeArrowheads="1"/>
          </p:cNvSpPr>
          <p:nvPr>
            <p:ph type="title"/>
          </p:nvPr>
        </p:nvSpPr>
        <p:spPr>
          <a:xfrm>
            <a:off x="1423358" y="2834"/>
            <a:ext cx="9581242" cy="1118618"/>
          </a:xfrm>
          <a:solidFill>
            <a:srgbClr val="FFC000"/>
          </a:solidFill>
        </p:spPr>
        <p:txBody>
          <a:bodyPr>
            <a:normAutofit/>
          </a:bodyPr>
          <a:lstStyle/>
          <a:p>
            <a:pPr algn="ctr"/>
            <a:r>
              <a:rPr lang="hi-IN" altLang="en-US" b="1" u="sng" dirty="0">
                <a:latin typeface="Times New Roman" panose="02020603050405020304" pitchFamily="18" charset="0"/>
                <a:cs typeface="Times New Roman" panose="02020603050405020304" pitchFamily="18" charset="0"/>
              </a:rPr>
              <a:t>परिचय</a:t>
            </a:r>
            <a:endParaRPr lang="en-IN" altLang="en-US" b="1" u="sng" dirty="0">
              <a:latin typeface="Times New Roman" panose="02020603050405020304" pitchFamily="18" charset="0"/>
              <a:cs typeface="Times New Roman" panose="02020603050405020304"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Tree>
    <p:extLst>
      <p:ext uri="{BB962C8B-B14F-4D97-AF65-F5344CB8AC3E}">
        <p14:creationId xmlns:p14="http://schemas.microsoft.com/office/powerpoint/2010/main" val="1517026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90A5376-BEAC-4E44-15E9-885D4515F1E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DEF516C-BA1A-5C53-F7E7-89D2049DE5D8}"/>
              </a:ext>
            </a:extLst>
          </p:cNvPr>
          <p:cNvSpPr>
            <a:spLocks noGrp="1"/>
          </p:cNvSpPr>
          <p:nvPr>
            <p:ph idx="1"/>
          </p:nvPr>
        </p:nvSpPr>
        <p:spPr>
          <a:xfrm>
            <a:off x="838200" y="1345721"/>
            <a:ext cx="10515600" cy="5063705"/>
          </a:xfrm>
        </p:spPr>
        <p:txBody>
          <a:bodyPr>
            <a:noAutofit/>
          </a:bodyPr>
          <a:lstStyle/>
          <a:p>
            <a:pPr algn="just">
              <a:lnSpc>
                <a:spcPct val="100000"/>
              </a:lnSpc>
            </a:pPr>
            <a:r>
              <a:rPr lang="hi-IN" dirty="0">
                <a:latin typeface="Times New Roman" panose="02020603050405020304" pitchFamily="18" charset="0"/>
                <a:cs typeface="Times New Roman" panose="02020603050405020304" pitchFamily="18" charset="0"/>
              </a:rPr>
              <a:t>बचाव रणनीति में शारीरिक रूप से पानी में प्रवेश करने से पहले पहुँचने या रस्सी फेंकने जैसी बिना संपर्क वाली विधियों को प्राथमिकता दी जाती है।</a:t>
            </a:r>
          </a:p>
          <a:p>
            <a:pPr algn="just">
              <a:lnSpc>
                <a:spcPct val="100000"/>
              </a:lnSpc>
            </a:pPr>
            <a:endParaRPr lang="hi-IN" dirty="0">
              <a:latin typeface="Times New Roman" panose="02020603050405020304" pitchFamily="18" charset="0"/>
              <a:cs typeface="Times New Roman" panose="02020603050405020304" pitchFamily="18" charset="0"/>
            </a:endParaRPr>
          </a:p>
          <a:p>
            <a:pPr algn="just">
              <a:lnSpc>
                <a:spcPct val="100000"/>
              </a:lnSpc>
            </a:pPr>
            <a:r>
              <a:rPr lang="hi-IN" dirty="0">
                <a:latin typeface="Times New Roman" panose="02020603050405020304" pitchFamily="18" charset="0"/>
                <a:cs typeface="Times New Roman" panose="02020603050405020304" pitchFamily="18" charset="0"/>
              </a:rPr>
              <a:t>समन्वय, संचार और सुरक्षा इन अभियानों की आधारशिला हैं, जो पीड़ितों को सफलतापूर्वक निकालने के साथ-साथ टीम के लिए जोखिम को न्यूनतम करने में सहायक होती हैं।</a:t>
            </a:r>
          </a:p>
          <a:p>
            <a:pPr algn="just">
              <a:lnSpc>
                <a:spcPct val="100000"/>
              </a:lnSpc>
            </a:pPr>
            <a:endParaRPr lang="hi-IN" dirty="0">
              <a:latin typeface="Times New Roman" panose="02020603050405020304" pitchFamily="18" charset="0"/>
              <a:cs typeface="Times New Roman" panose="02020603050405020304" pitchFamily="18" charset="0"/>
            </a:endParaRPr>
          </a:p>
          <a:p>
            <a:pPr algn="just">
              <a:lnSpc>
                <a:spcPct val="100000"/>
              </a:lnSpc>
            </a:pPr>
            <a:r>
              <a:rPr lang="hi-IN" dirty="0">
                <a:latin typeface="Times New Roman" panose="02020603050405020304" pitchFamily="18" charset="0"/>
                <a:cs typeface="Times New Roman" panose="02020603050405020304" pitchFamily="18" charset="0"/>
              </a:rPr>
              <a:t>तेज़ धारा वाले पानी में बचाव तकनीकों का नियमित प्रशिक्षण सुनिश्चित करता है कि </a:t>
            </a:r>
            <a:r>
              <a:rPr lang="en-IN" dirty="0">
                <a:latin typeface="Times New Roman" panose="02020603050405020304" pitchFamily="18" charset="0"/>
                <a:cs typeface="Times New Roman" panose="02020603050405020304" pitchFamily="18" charset="0"/>
              </a:rPr>
              <a:t>NDRF </a:t>
            </a:r>
            <a:r>
              <a:rPr lang="hi-IN" dirty="0">
                <a:latin typeface="Times New Roman" panose="02020603050405020304" pitchFamily="18" charset="0"/>
                <a:cs typeface="Times New Roman" panose="02020603050405020304" pitchFamily="18" charset="0"/>
              </a:rPr>
              <a:t>कर्मी इन जीवन-घातक परिस्थितियों में कुशलतापूर्वक और प्रभावी ढंग से प्रतिक्रिया देने के लिए हमेशा तैयार रहें।</a:t>
            </a:r>
          </a:p>
        </p:txBody>
      </p:sp>
      <p:sp>
        <p:nvSpPr>
          <p:cNvPr id="4" name="Title 1">
            <a:extLst>
              <a:ext uri="{FF2B5EF4-FFF2-40B4-BE49-F238E27FC236}">
                <a16:creationId xmlns:a16="http://schemas.microsoft.com/office/drawing/2014/main" xmlns="" id="{B6845D13-A8E1-5F83-921A-8075B62242CD}"/>
              </a:ext>
            </a:extLst>
          </p:cNvPr>
          <p:cNvSpPr>
            <a:spLocks noGrp="1" noChangeArrowheads="1"/>
          </p:cNvSpPr>
          <p:nvPr>
            <p:ph type="title"/>
          </p:nvPr>
        </p:nvSpPr>
        <p:spPr>
          <a:xfrm>
            <a:off x="1423358" y="123597"/>
            <a:ext cx="9581242" cy="928837"/>
          </a:xfrm>
          <a:solidFill>
            <a:srgbClr val="FFC000"/>
          </a:solidFill>
        </p:spPr>
        <p:txBody>
          <a:bodyPr>
            <a:normAutofit/>
          </a:bodyPr>
          <a:lstStyle/>
          <a:p>
            <a:r>
              <a:rPr lang="hi-IN" altLang="en-US" b="1" dirty="0">
                <a:latin typeface="Times New Roman" pitchFamily="18" charset="0"/>
                <a:cs typeface="Times New Roman" pitchFamily="18" charset="0"/>
              </a:rPr>
              <a:t>लगातार.</a:t>
            </a:r>
            <a:r>
              <a:rPr lang="en-GB" altLang="en-US" b="1" dirty="0">
                <a:latin typeface="Times New Roman" pitchFamily="18" charset="0"/>
                <a:cs typeface="Times New Roman" pitchFamily="18" charset="0"/>
              </a:rPr>
              <a:t>…</a:t>
            </a:r>
            <a:endParaRPr lang="en-IN" altLang="en-US" b="1" dirty="0">
              <a:latin typeface="Times New Roman" pitchFamily="18" charset="0"/>
              <a:cs typeface="Times New Roman" pitchFamily="18" charset="0"/>
            </a:endParaRPr>
          </a:p>
        </p:txBody>
      </p:sp>
      <p:pic>
        <p:nvPicPr>
          <p:cNvPr id="5" name="Picture 4" descr="WhatsApp Image 2025-07-26 at 15.59.37_2908246e.jpg"/>
          <p:cNvPicPr>
            <a:picLocks noChangeAspect="1"/>
          </p:cNvPicPr>
          <p:nvPr/>
        </p:nvPicPr>
        <p:blipFill>
          <a:blip r:embed="rId2" cstate="print"/>
          <a:srcRect/>
          <a:stretch>
            <a:fillRect/>
          </a:stretch>
        </p:blipFill>
        <p:spPr>
          <a:xfrm>
            <a:off x="0" y="0"/>
            <a:ext cx="1423358" cy="1111200"/>
          </a:xfrm>
          <a:prstGeom prst="rect">
            <a:avLst/>
          </a:prstGeom>
        </p:spPr>
      </p:pic>
      <p:pic>
        <p:nvPicPr>
          <p:cNvPr id="6" name="Picture 5" descr="WhatsApp Image 2025-07-26 at 15.59.37_22796532.jpg"/>
          <p:cNvPicPr>
            <a:picLocks noChangeAspect="1"/>
          </p:cNvPicPr>
          <p:nvPr/>
        </p:nvPicPr>
        <p:blipFill>
          <a:blip r:embed="rId3" cstate="print"/>
          <a:srcRect/>
          <a:stretch>
            <a:fillRect/>
          </a:stretch>
        </p:blipFill>
        <p:spPr>
          <a:xfrm>
            <a:off x="11004600" y="0"/>
            <a:ext cx="1187400" cy="1111201"/>
          </a:xfrm>
          <a:prstGeom prst="rect">
            <a:avLst/>
          </a:prstGeom>
        </p:spPr>
      </p:pic>
    </p:spTree>
    <p:extLst>
      <p:ext uri="{BB962C8B-B14F-4D97-AF65-F5344CB8AC3E}">
        <p14:creationId xmlns:p14="http://schemas.microsoft.com/office/powerpoint/2010/main" val="2633412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01D2193-8E1A-7FF6-B178-CDAE2BBCC636}"/>
              </a:ext>
            </a:extLst>
          </p:cNvPr>
          <p:cNvSpPr>
            <a:spLocks noGrp="1"/>
          </p:cNvSpPr>
          <p:nvPr>
            <p:ph idx="1"/>
          </p:nvPr>
        </p:nvSpPr>
        <p:spPr>
          <a:xfrm>
            <a:off x="573742" y="1520841"/>
            <a:ext cx="7313570" cy="5254545"/>
          </a:xfrm>
        </p:spPr>
        <p:txBody>
          <a:bodyPr>
            <a:normAutofit/>
          </a:bodyPr>
          <a:lstStyle/>
          <a:p>
            <a:pPr algn="just">
              <a:lnSpc>
                <a:spcPct val="110000"/>
              </a:lnSpc>
            </a:pPr>
            <a:r>
              <a:rPr lang="hi-IN" b="1" dirty="0">
                <a:latin typeface="Times New Roman" panose="02020603050405020304" pitchFamily="18" charset="0"/>
                <a:cs typeface="Times New Roman" panose="02020603050405020304" pitchFamily="18" charset="0"/>
              </a:rPr>
              <a:t>पहले से योजना बनाएं </a:t>
            </a:r>
            <a:r>
              <a:rPr lang="hi-IN" dirty="0">
                <a:latin typeface="Times New Roman" panose="02020603050405020304" pitchFamily="18" charset="0"/>
                <a:cs typeface="Times New Roman" panose="02020603050405020304" pitchFamily="18" charset="0"/>
              </a:rPr>
              <a:t>– नदी पार करने से पहले उसकी चौड़ाई, गहराई, धारा की गति और मौसम की स्थिति का आकलन करें। पार करने के लिए उथले या शांत क्षेत्र खोजें।</a:t>
            </a:r>
          </a:p>
          <a:p>
            <a:pPr algn="just">
              <a:lnSpc>
                <a:spcPct val="110000"/>
              </a:lnSpc>
            </a:pPr>
            <a:r>
              <a:rPr lang="hi-IN" b="1" dirty="0" smtClean="0">
                <a:latin typeface="Times New Roman" panose="02020603050405020304" pitchFamily="18" charset="0"/>
                <a:cs typeface="Times New Roman" panose="02020603050405020304" pitchFamily="18" charset="0"/>
              </a:rPr>
              <a:t>एक </a:t>
            </a:r>
            <a:r>
              <a:rPr lang="hi-IN" b="1" dirty="0">
                <a:latin typeface="Times New Roman" panose="02020603050405020304" pitchFamily="18" charset="0"/>
                <a:cs typeface="Times New Roman" panose="02020603050405020304" pitchFamily="18" charset="0"/>
              </a:rPr>
              <a:t>मान्यता प्राप्त क्रासिंग बिंदु पर क्रॉस करें </a:t>
            </a:r>
            <a:r>
              <a:rPr lang="hi-IN" dirty="0">
                <a:latin typeface="Times New Roman" panose="02020603050405020304" pitchFamily="18" charset="0"/>
                <a:cs typeface="Times New Roman" panose="02020603050405020304" pitchFamily="18" charset="0"/>
              </a:rPr>
              <a:t>– हमेशा किसी निर्धारित या प्राकृतिक क्रासिंग बिंदु, जैसे घाट, पुल या शांत पानी वाले क्षेत्र से पार करने का प्रयास करें।</a:t>
            </a:r>
          </a:p>
          <a:p>
            <a:pPr algn="just">
              <a:lnSpc>
                <a:spcPct val="110000"/>
              </a:lnSpc>
            </a:pPr>
            <a:endParaRPr lang="en-US" dirty="0" smtClean="0">
              <a:latin typeface="Times New Roman" panose="02020603050405020304" pitchFamily="18" charset="0"/>
              <a:cs typeface="Times New Roman" panose="02020603050405020304" pitchFamily="18" charset="0"/>
            </a:endParaRPr>
          </a:p>
          <a:p>
            <a:pPr algn="just">
              <a:lnSpc>
                <a:spcPct val="110000"/>
              </a:lnSpc>
            </a:pPr>
            <a:r>
              <a:rPr lang="hi-IN" dirty="0" smtClean="0">
                <a:latin typeface="Times New Roman" panose="02020603050405020304" pitchFamily="18" charset="0"/>
                <a:cs typeface="Times New Roman" panose="02020603050405020304" pitchFamily="18" charset="0"/>
              </a:rPr>
              <a:t>धीरे-धीरे </a:t>
            </a:r>
            <a:r>
              <a:rPr lang="hi-IN" dirty="0">
                <a:latin typeface="Times New Roman" panose="02020603050405020304" pitchFamily="18" charset="0"/>
                <a:cs typeface="Times New Roman" panose="02020603050405020304" pitchFamily="18" charset="0"/>
              </a:rPr>
              <a:t>नदी में प्रवेश करें और अपने शरीर को धारा के अनुसार समायोजित होने दें। अचानक कूदें या जल्दबाज़ी में प्रवेश न करें।</a:t>
            </a:r>
            <a:endParaRPr lang="en-US" dirty="0">
              <a:latin typeface="Times New Roman" panose="02020603050405020304" pitchFamily="18" charset="0"/>
              <a:cs typeface="Times New Roman" panose="02020603050405020304" pitchFamily="18" charset="0"/>
            </a:endParaRPr>
          </a:p>
          <a:p>
            <a:endParaRPr lang="en-US" sz="3200" dirty="0"/>
          </a:p>
          <a:p>
            <a:pPr algn="just"/>
            <a:endParaRPr lang="en-US" sz="3200" dirty="0"/>
          </a:p>
          <a:p>
            <a:endParaRPr lang="en-IN" dirty="0"/>
          </a:p>
        </p:txBody>
      </p:sp>
      <p:pic>
        <p:nvPicPr>
          <p:cNvPr id="1026" name="Picture 2" descr="C:\Users\TRG CELL\Desktop\reconise point.jfif"/>
          <p:cNvPicPr>
            <a:picLocks noChangeAspect="1" noChangeArrowheads="1"/>
          </p:cNvPicPr>
          <p:nvPr/>
        </p:nvPicPr>
        <p:blipFill>
          <a:blip r:embed="rId2" cstate="print"/>
          <a:srcRect/>
          <a:stretch>
            <a:fillRect/>
          </a:stretch>
        </p:blipFill>
        <p:spPr bwMode="auto">
          <a:xfrm>
            <a:off x="8346116" y="1667434"/>
            <a:ext cx="3272143" cy="4129862"/>
          </a:xfrm>
          <a:prstGeom prst="rect">
            <a:avLst/>
          </a:prstGeom>
          <a:noFill/>
        </p:spPr>
      </p:pic>
      <p:sp>
        <p:nvSpPr>
          <p:cNvPr id="4" name="Title 1">
            <a:extLst>
              <a:ext uri="{FF2B5EF4-FFF2-40B4-BE49-F238E27FC236}">
                <a16:creationId xmlns:a16="http://schemas.microsoft.com/office/drawing/2014/main" xmlns="" id="{9F04D9CE-7F65-9C5C-1E2A-C181EFF64FFD}"/>
              </a:ext>
            </a:extLst>
          </p:cNvPr>
          <p:cNvSpPr txBox="1">
            <a:spLocks noChangeArrowheads="1"/>
          </p:cNvSpPr>
          <p:nvPr/>
        </p:nvSpPr>
        <p:spPr>
          <a:xfrm>
            <a:off x="1423358" y="82614"/>
            <a:ext cx="9581242" cy="1028588"/>
          </a:xfrm>
          <a:prstGeom prst="rect">
            <a:avLst/>
          </a:prstGeom>
          <a:solidFill>
            <a:srgbClr val="FFC0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hi-IN" altLang="en-US" b="1" u="sng" dirty="0">
                <a:latin typeface="Times New Roman" panose="02020603050405020304" pitchFamily="18" charset="0"/>
                <a:cs typeface="Times New Roman" panose="02020603050405020304" pitchFamily="18" charset="0"/>
              </a:rPr>
              <a:t>नदी पार करते समय क्या करें</a:t>
            </a:r>
            <a:endParaRPr lang="en-IN" altLang="en-US" b="1" u="sng" dirty="0">
              <a:latin typeface="Times New Roman" panose="02020603050405020304" pitchFamily="18" charset="0"/>
              <a:cs typeface="Times New Roman" panose="02020603050405020304" pitchFamily="18" charset="0"/>
            </a:endParaRPr>
          </a:p>
        </p:txBody>
      </p:sp>
      <p:pic>
        <p:nvPicPr>
          <p:cNvPr id="6" name="Picture 5" descr="WhatsApp Image 2025-07-26 at 15.59.37_2908246e.jpg"/>
          <p:cNvPicPr>
            <a:picLocks noChangeAspect="1"/>
          </p:cNvPicPr>
          <p:nvPr/>
        </p:nvPicPr>
        <p:blipFill>
          <a:blip r:embed="rId3" cstate="print"/>
          <a:srcRect/>
          <a:stretch>
            <a:fillRect/>
          </a:stretch>
        </p:blipFill>
        <p:spPr>
          <a:xfrm>
            <a:off x="0" y="0"/>
            <a:ext cx="1423358" cy="1111200"/>
          </a:xfrm>
          <a:prstGeom prst="rect">
            <a:avLst/>
          </a:prstGeom>
        </p:spPr>
      </p:pic>
      <p:pic>
        <p:nvPicPr>
          <p:cNvPr id="7" name="Picture 6" descr="WhatsApp Image 2025-07-26 at 15.59.37_22796532.jpg"/>
          <p:cNvPicPr>
            <a:picLocks noChangeAspect="1"/>
          </p:cNvPicPr>
          <p:nvPr/>
        </p:nvPicPr>
        <p:blipFill>
          <a:blip r:embed="rId4" cstate="print"/>
          <a:srcRect/>
          <a:stretch>
            <a:fillRect/>
          </a:stretch>
        </p:blipFill>
        <p:spPr>
          <a:xfrm>
            <a:off x="11004600" y="0"/>
            <a:ext cx="1187400" cy="1111201"/>
          </a:xfrm>
          <a:prstGeom prst="rect">
            <a:avLst/>
          </a:prstGeom>
        </p:spPr>
      </p:pic>
    </p:spTree>
    <p:extLst>
      <p:ext uri="{BB962C8B-B14F-4D97-AF65-F5344CB8AC3E}">
        <p14:creationId xmlns:p14="http://schemas.microsoft.com/office/powerpoint/2010/main" val="2512387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A535FC9-F6B2-A866-57D4-AC3EB2DA71B6}"/>
              </a:ext>
            </a:extLst>
          </p:cNvPr>
          <p:cNvSpPr>
            <a:spLocks noGrp="1"/>
          </p:cNvSpPr>
          <p:nvPr>
            <p:ph idx="1"/>
          </p:nvPr>
        </p:nvSpPr>
        <p:spPr>
          <a:xfrm>
            <a:off x="769335" y="1619072"/>
            <a:ext cx="6728745" cy="4488430"/>
          </a:xfrm>
        </p:spPr>
        <p:txBody>
          <a:bodyPr>
            <a:noAutofit/>
          </a:bodyPr>
          <a:lstStyle/>
          <a:p>
            <a:pPr algn="just">
              <a:lnSpc>
                <a:spcPct val="100000"/>
              </a:lnSpc>
            </a:pPr>
            <a:r>
              <a:rPr lang="hi-IN" b="1" dirty="0">
                <a:latin typeface="Times New Roman" panose="02020603050405020304" pitchFamily="18" charset="0"/>
                <a:cs typeface="Times New Roman" panose="02020603050405020304" pitchFamily="18" charset="0"/>
              </a:rPr>
              <a:t>साथी या समूह के साथ पार करें </a:t>
            </a:r>
            <a:r>
              <a:rPr lang="hi-IN" dirty="0">
                <a:latin typeface="Times New Roman" panose="02020603050405020304" pitchFamily="18" charset="0"/>
                <a:cs typeface="Times New Roman" panose="02020603050405020304" pitchFamily="18" charset="0"/>
              </a:rPr>
              <a:t>– दूसरों के साथ पार करना अतिरिक्त सुरक्षा प्रदान करता है।</a:t>
            </a:r>
          </a:p>
          <a:p>
            <a:pPr algn="just">
              <a:lnSpc>
                <a:spcPct val="100000"/>
              </a:lnSpc>
            </a:pPr>
            <a:endParaRPr lang="hi-IN" dirty="0">
              <a:latin typeface="Times New Roman" panose="02020603050405020304" pitchFamily="18" charset="0"/>
              <a:cs typeface="Times New Roman" panose="02020603050405020304" pitchFamily="18" charset="0"/>
            </a:endParaRPr>
          </a:p>
          <a:p>
            <a:pPr algn="just">
              <a:lnSpc>
                <a:spcPct val="100000"/>
              </a:lnSpc>
            </a:pPr>
            <a:endParaRPr lang="hi-IN" dirty="0">
              <a:latin typeface="Times New Roman" panose="02020603050405020304" pitchFamily="18" charset="0"/>
              <a:cs typeface="Times New Roman" panose="02020603050405020304" pitchFamily="18" charset="0"/>
            </a:endParaRPr>
          </a:p>
          <a:p>
            <a:pPr algn="just">
              <a:lnSpc>
                <a:spcPct val="100000"/>
              </a:lnSpc>
            </a:pPr>
            <a:r>
              <a:rPr lang="hi-IN" b="1" dirty="0">
                <a:latin typeface="Times New Roman" panose="02020603050405020304" pitchFamily="18" charset="0"/>
                <a:cs typeface="Times New Roman" panose="02020603050405020304" pitchFamily="18" charset="0"/>
              </a:rPr>
              <a:t>तिरछे पार करें(यदि धारा तेज़ हो) </a:t>
            </a:r>
            <a:r>
              <a:rPr lang="hi-IN" dirty="0">
                <a:latin typeface="Times New Roman" panose="02020603050405020304" pitchFamily="18" charset="0"/>
                <a:cs typeface="Times New Roman" panose="02020603050405020304" pitchFamily="18" charset="0"/>
              </a:rPr>
              <a:t>– तेज़ बहते पानी में धारा की ताकत का बेहतर मुकाबला करने के लिए तिरछे कोण(विकर्ण कोण) पर पार करें।</a:t>
            </a:r>
            <a:endParaRPr lang="en-US" dirty="0">
              <a:latin typeface="Times New Roman" panose="02020603050405020304" pitchFamily="18" charset="0"/>
              <a:cs typeface="Times New Roman" panose="02020603050405020304" pitchFamily="18" charset="0"/>
            </a:endParaRPr>
          </a:p>
          <a:p>
            <a:endParaRPr lang="en-US" dirty="0"/>
          </a:p>
          <a:p>
            <a:endParaRPr lang="en-US" dirty="0"/>
          </a:p>
        </p:txBody>
      </p:sp>
      <p:pic>
        <p:nvPicPr>
          <p:cNvPr id="2050" name="Picture 2" descr="C:\Users\TRG CELL\Desktop\cross.jfif"/>
          <p:cNvPicPr>
            <a:picLocks noChangeAspect="1" noChangeArrowheads="1"/>
          </p:cNvPicPr>
          <p:nvPr/>
        </p:nvPicPr>
        <p:blipFill>
          <a:blip r:embed="rId2" cstate="print"/>
          <a:srcRect/>
          <a:stretch>
            <a:fillRect/>
          </a:stretch>
        </p:blipFill>
        <p:spPr bwMode="auto">
          <a:xfrm>
            <a:off x="7669842" y="1619072"/>
            <a:ext cx="3747933" cy="2143125"/>
          </a:xfrm>
          <a:prstGeom prst="rect">
            <a:avLst/>
          </a:prstGeom>
          <a:noFill/>
        </p:spPr>
      </p:pic>
      <p:pic>
        <p:nvPicPr>
          <p:cNvPr id="2051" name="Picture 3" descr="C:\Users\TRG CELL\Desktop\cross diganol.jfif"/>
          <p:cNvPicPr>
            <a:picLocks noChangeAspect="1" noChangeArrowheads="1"/>
          </p:cNvPicPr>
          <p:nvPr/>
        </p:nvPicPr>
        <p:blipFill>
          <a:blip r:embed="rId3" cstate="print"/>
          <a:srcRect/>
          <a:stretch>
            <a:fillRect/>
          </a:stretch>
        </p:blipFill>
        <p:spPr bwMode="auto">
          <a:xfrm>
            <a:off x="7679391" y="3861138"/>
            <a:ext cx="3743274" cy="1796405"/>
          </a:xfrm>
          <a:prstGeom prst="rect">
            <a:avLst/>
          </a:prstGeom>
          <a:noFill/>
        </p:spPr>
      </p:pic>
      <p:pic>
        <p:nvPicPr>
          <p:cNvPr id="6" name="Picture 5" descr="WhatsApp Image 2025-07-26 at 15.59.37_2908246e.jpg"/>
          <p:cNvPicPr>
            <a:picLocks noChangeAspect="1"/>
          </p:cNvPicPr>
          <p:nvPr/>
        </p:nvPicPr>
        <p:blipFill>
          <a:blip r:embed="rId4" cstate="print"/>
          <a:srcRect/>
          <a:stretch>
            <a:fillRect/>
          </a:stretch>
        </p:blipFill>
        <p:spPr>
          <a:xfrm>
            <a:off x="0" y="0"/>
            <a:ext cx="1423358" cy="1111200"/>
          </a:xfrm>
          <a:prstGeom prst="rect">
            <a:avLst/>
          </a:prstGeom>
        </p:spPr>
      </p:pic>
      <p:pic>
        <p:nvPicPr>
          <p:cNvPr id="7" name="Picture 6" descr="WhatsApp Image 2025-07-26 at 15.59.37_22796532.jpg"/>
          <p:cNvPicPr>
            <a:picLocks noChangeAspect="1"/>
          </p:cNvPicPr>
          <p:nvPr/>
        </p:nvPicPr>
        <p:blipFill>
          <a:blip r:embed="rId5" cstate="print"/>
          <a:srcRect/>
          <a:stretch>
            <a:fillRect/>
          </a:stretch>
        </p:blipFill>
        <p:spPr>
          <a:xfrm>
            <a:off x="11004600" y="0"/>
            <a:ext cx="1187400" cy="1111201"/>
          </a:xfrm>
          <a:prstGeom prst="rect">
            <a:avLst/>
          </a:prstGeom>
        </p:spPr>
      </p:pic>
      <p:sp>
        <p:nvSpPr>
          <p:cNvPr id="8" name="Title 1">
            <a:extLst>
              <a:ext uri="{FF2B5EF4-FFF2-40B4-BE49-F238E27FC236}">
                <a16:creationId xmlns:a16="http://schemas.microsoft.com/office/drawing/2014/main" xmlns="" id="{AF222B71-8DDA-373C-948A-4568224A3EFB}"/>
              </a:ext>
            </a:extLst>
          </p:cNvPr>
          <p:cNvSpPr>
            <a:spLocks noGrp="1" noChangeArrowheads="1"/>
          </p:cNvSpPr>
          <p:nvPr>
            <p:ph type="title"/>
          </p:nvPr>
        </p:nvSpPr>
        <p:spPr>
          <a:xfrm>
            <a:off x="1423358" y="91181"/>
            <a:ext cx="9581242" cy="1020019"/>
          </a:xfrm>
          <a:solidFill>
            <a:srgbClr val="FFC000"/>
          </a:solidFill>
        </p:spPr>
        <p:txBody>
          <a:bodyPr>
            <a:normAutofit/>
          </a:bodyPr>
          <a:lstStyle/>
          <a:p>
            <a:r>
              <a:rPr lang="hi-IN" altLang="en-US" b="1" dirty="0">
                <a:latin typeface="Times New Roman" pitchFamily="18" charset="0"/>
                <a:cs typeface="Times New Roman" pitchFamily="18" charset="0"/>
              </a:rPr>
              <a:t>लगातार.</a:t>
            </a:r>
            <a:r>
              <a:rPr lang="en-GB" altLang="en-US" b="1" dirty="0">
                <a:latin typeface="Times New Roman" pitchFamily="18" charset="0"/>
                <a:cs typeface="Times New Roman" pitchFamily="18" charset="0"/>
              </a:rPr>
              <a:t>…</a:t>
            </a:r>
            <a:endParaRPr lang="en-IN" alt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661688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4944" y="1662545"/>
            <a:ext cx="6390434" cy="4248677"/>
          </a:xfrm>
        </p:spPr>
        <p:txBody>
          <a:bodyPr>
            <a:noAutofit/>
          </a:bodyPr>
          <a:lstStyle/>
          <a:p>
            <a:pPr algn="just">
              <a:lnSpc>
                <a:spcPct val="150000"/>
              </a:lnSpc>
            </a:pPr>
            <a:r>
              <a:rPr lang="hi-IN" dirty="0">
                <a:latin typeface="Times New Roman" panose="02020603050405020304" pitchFamily="18" charset="0"/>
                <a:cs typeface="Times New Roman" panose="02020603050405020304" pitchFamily="18" charset="0"/>
              </a:rPr>
              <a:t>सुरक्षा उपकरण(लाइफ जैकेट या पीएफ़डी) का उपयोग करें।</a:t>
            </a:r>
          </a:p>
          <a:p>
            <a:pPr algn="just">
              <a:lnSpc>
                <a:spcPct val="150000"/>
              </a:lnSpc>
            </a:pPr>
            <a:r>
              <a:rPr lang="hi-IN" dirty="0">
                <a:latin typeface="Times New Roman" panose="02020603050405020304" pitchFamily="18" charset="0"/>
                <a:cs typeface="Times New Roman" panose="02020603050405020304" pitchFamily="18" charset="0"/>
              </a:rPr>
              <a:t>पहले अपनी छड़ी या पैर से गहराई जांचें।</a:t>
            </a:r>
          </a:p>
          <a:p>
            <a:pPr algn="just">
              <a:lnSpc>
                <a:spcPct val="150000"/>
              </a:lnSpc>
            </a:pPr>
            <a:r>
              <a:rPr lang="hi-IN" dirty="0">
                <a:latin typeface="Times New Roman" panose="02020603050405020304" pitchFamily="18" charset="0"/>
                <a:cs typeface="Times New Roman" panose="02020603050405020304" pitchFamily="18" charset="0"/>
              </a:rPr>
              <a:t>धीरे – धीरे और स्थिर गति से आगे बढ़ें।</a:t>
            </a:r>
          </a:p>
          <a:p>
            <a:pPr algn="just">
              <a:lnSpc>
                <a:spcPct val="150000"/>
              </a:lnSpc>
            </a:pPr>
            <a:r>
              <a:rPr lang="hi-IN" dirty="0">
                <a:latin typeface="Times New Roman" panose="02020603050405020304" pitchFamily="18" charset="0"/>
                <a:cs typeface="Times New Roman" panose="02020603050405020304" pitchFamily="18" charset="0"/>
              </a:rPr>
              <a:t>यदि धारा बहुत तेज़ हो तो पानी के शांत होने का इंतज़ार करें।</a:t>
            </a:r>
          </a:p>
        </p:txBody>
      </p:sp>
      <p:pic>
        <p:nvPicPr>
          <p:cNvPr id="3074" name="Picture 2" descr="C:\Users\TRG CELL\Desktop\life jacket.jfif"/>
          <p:cNvPicPr>
            <a:picLocks noChangeAspect="1" noChangeArrowheads="1"/>
          </p:cNvPicPr>
          <p:nvPr/>
        </p:nvPicPr>
        <p:blipFill>
          <a:blip r:embed="rId2" cstate="print"/>
          <a:srcRect/>
          <a:stretch>
            <a:fillRect/>
          </a:stretch>
        </p:blipFill>
        <p:spPr bwMode="auto">
          <a:xfrm>
            <a:off x="7851511" y="1558033"/>
            <a:ext cx="3445911" cy="2228850"/>
          </a:xfrm>
          <a:prstGeom prst="rect">
            <a:avLst/>
          </a:prstGeom>
          <a:noFill/>
        </p:spPr>
      </p:pic>
      <p:pic>
        <p:nvPicPr>
          <p:cNvPr id="3075" name="Picture 3" descr="C:\Users\TRG CELL\Desktop\stick first.jfif"/>
          <p:cNvPicPr>
            <a:picLocks noChangeAspect="1" noChangeArrowheads="1"/>
          </p:cNvPicPr>
          <p:nvPr/>
        </p:nvPicPr>
        <p:blipFill>
          <a:blip r:embed="rId3" cstate="print"/>
          <a:srcRect/>
          <a:stretch>
            <a:fillRect/>
          </a:stretch>
        </p:blipFill>
        <p:spPr bwMode="auto">
          <a:xfrm>
            <a:off x="7851511" y="3876998"/>
            <a:ext cx="3399813" cy="2034224"/>
          </a:xfrm>
          <a:prstGeom prst="rect">
            <a:avLst/>
          </a:prstGeom>
          <a:noFill/>
        </p:spPr>
      </p:pic>
      <p:pic>
        <p:nvPicPr>
          <p:cNvPr id="6" name="Picture 5" descr="WhatsApp Image 2025-07-26 at 15.59.37_2908246e.jpg"/>
          <p:cNvPicPr>
            <a:picLocks noChangeAspect="1"/>
          </p:cNvPicPr>
          <p:nvPr/>
        </p:nvPicPr>
        <p:blipFill>
          <a:blip r:embed="rId4" cstate="print"/>
          <a:srcRect/>
          <a:stretch>
            <a:fillRect/>
          </a:stretch>
        </p:blipFill>
        <p:spPr>
          <a:xfrm>
            <a:off x="0" y="0"/>
            <a:ext cx="1423358" cy="1111200"/>
          </a:xfrm>
          <a:prstGeom prst="rect">
            <a:avLst/>
          </a:prstGeom>
        </p:spPr>
      </p:pic>
      <p:pic>
        <p:nvPicPr>
          <p:cNvPr id="7" name="Picture 6" descr="WhatsApp Image 2025-07-26 at 15.59.37_22796532.jpg"/>
          <p:cNvPicPr>
            <a:picLocks noChangeAspect="1"/>
          </p:cNvPicPr>
          <p:nvPr/>
        </p:nvPicPr>
        <p:blipFill>
          <a:blip r:embed="rId5" cstate="print"/>
          <a:srcRect/>
          <a:stretch>
            <a:fillRect/>
          </a:stretch>
        </p:blipFill>
        <p:spPr>
          <a:xfrm>
            <a:off x="11004600" y="0"/>
            <a:ext cx="1187400" cy="1111201"/>
          </a:xfrm>
          <a:prstGeom prst="rect">
            <a:avLst/>
          </a:prstGeom>
        </p:spPr>
      </p:pic>
      <p:sp>
        <p:nvSpPr>
          <p:cNvPr id="8" name="Title 1">
            <a:extLst>
              <a:ext uri="{FF2B5EF4-FFF2-40B4-BE49-F238E27FC236}">
                <a16:creationId xmlns:a16="http://schemas.microsoft.com/office/drawing/2014/main" xmlns="" id="{9AF42558-70C4-CA8D-32C9-1A35590183B5}"/>
              </a:ext>
            </a:extLst>
          </p:cNvPr>
          <p:cNvSpPr>
            <a:spLocks noGrp="1" noChangeArrowheads="1"/>
          </p:cNvSpPr>
          <p:nvPr>
            <p:ph type="title"/>
          </p:nvPr>
        </p:nvSpPr>
        <p:spPr>
          <a:xfrm>
            <a:off x="1423358" y="91181"/>
            <a:ext cx="9581242" cy="1020019"/>
          </a:xfrm>
          <a:solidFill>
            <a:srgbClr val="FFC000"/>
          </a:solidFill>
        </p:spPr>
        <p:txBody>
          <a:bodyPr>
            <a:normAutofit/>
          </a:bodyPr>
          <a:lstStyle/>
          <a:p>
            <a:r>
              <a:rPr lang="hi-IN" altLang="en-US" b="1" dirty="0">
                <a:latin typeface="Times New Roman" pitchFamily="18" charset="0"/>
                <a:cs typeface="Times New Roman" pitchFamily="18" charset="0"/>
              </a:rPr>
              <a:t>लगातार.</a:t>
            </a:r>
            <a:r>
              <a:rPr lang="en-GB" altLang="en-US" b="1" dirty="0">
                <a:latin typeface="Times New Roman" pitchFamily="18" charset="0"/>
                <a:cs typeface="Times New Roman" pitchFamily="18" charset="0"/>
              </a:rPr>
              <a:t>…</a:t>
            </a:r>
            <a:endParaRPr lang="en-IN" altLang="en-US"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1416" y="1841133"/>
            <a:ext cx="6643189" cy="3175734"/>
          </a:xfrm>
        </p:spPr>
        <p:txBody>
          <a:bodyPr>
            <a:noAutofit/>
          </a:bodyPr>
          <a:lstStyle/>
          <a:p>
            <a:pPr algn="just">
              <a:lnSpc>
                <a:spcPct val="200000"/>
              </a:lnSpc>
            </a:pPr>
            <a:r>
              <a:rPr lang="hi-IN" dirty="0">
                <a:latin typeface="Times New Roman" panose="02020603050405020304" pitchFamily="18" charset="0"/>
                <a:cs typeface="Times New Roman" panose="02020603050405020304" pitchFamily="18" charset="0"/>
              </a:rPr>
              <a:t>उच्च जल स्थिति में पार न करें।
भारी भार के साथ पानी में प्रवेश न करें।
किसी संकरी या संकुचित जगह पर पार न करें।</a:t>
            </a:r>
            <a:endParaRPr lang="en-US" dirty="0"/>
          </a:p>
        </p:txBody>
      </p:sp>
      <p:pic>
        <p:nvPicPr>
          <p:cNvPr id="4098" name="Picture 2" descr="C:\Users\TRG CELL\Desktop\high water.jfif"/>
          <p:cNvPicPr>
            <a:picLocks noChangeAspect="1" noChangeArrowheads="1"/>
          </p:cNvPicPr>
          <p:nvPr/>
        </p:nvPicPr>
        <p:blipFill>
          <a:blip r:embed="rId2" cstate="print"/>
          <a:srcRect/>
          <a:stretch>
            <a:fillRect/>
          </a:stretch>
        </p:blipFill>
        <p:spPr bwMode="auto">
          <a:xfrm>
            <a:off x="7857132" y="1731206"/>
            <a:ext cx="3340601" cy="4203249"/>
          </a:xfrm>
          <a:prstGeom prst="rect">
            <a:avLst/>
          </a:prstGeom>
          <a:noFill/>
        </p:spPr>
      </p:pic>
      <p:sp>
        <p:nvSpPr>
          <p:cNvPr id="5" name="Title 1">
            <a:extLst>
              <a:ext uri="{FF2B5EF4-FFF2-40B4-BE49-F238E27FC236}">
                <a16:creationId xmlns:a16="http://schemas.microsoft.com/office/drawing/2014/main" xmlns="" id="{AF672CC8-C666-6E66-E3A0-668A849A6E22}"/>
              </a:ext>
            </a:extLst>
          </p:cNvPr>
          <p:cNvSpPr txBox="1">
            <a:spLocks noChangeArrowheads="1"/>
          </p:cNvSpPr>
          <p:nvPr/>
        </p:nvSpPr>
        <p:spPr>
          <a:xfrm>
            <a:off x="1423357" y="59266"/>
            <a:ext cx="9581243" cy="1051934"/>
          </a:xfrm>
          <a:prstGeom prst="rect">
            <a:avLst/>
          </a:prstGeom>
          <a:solidFill>
            <a:srgbClr val="FFC00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hi-IN" altLang="en-US" b="1" u="sng" dirty="0">
                <a:latin typeface="Times New Roman" panose="02020603050405020304" pitchFamily="18" charset="0"/>
                <a:cs typeface="Times New Roman" panose="02020603050405020304" pitchFamily="18" charset="0"/>
              </a:rPr>
              <a:t>नदी पार करते समय क्या न करें</a:t>
            </a:r>
          </a:p>
        </p:txBody>
      </p:sp>
      <p:pic>
        <p:nvPicPr>
          <p:cNvPr id="9" name="Picture 8" descr="WhatsApp Image 2025-07-26 at 15.59.37_2908246e.jpg">
            <a:extLst>
              <a:ext uri="{FF2B5EF4-FFF2-40B4-BE49-F238E27FC236}">
                <a16:creationId xmlns:a16="http://schemas.microsoft.com/office/drawing/2014/main" xmlns="" id="{C5BFDD94-1BBB-EAF2-75EA-631072E95CDD}"/>
              </a:ext>
            </a:extLst>
          </p:cNvPr>
          <p:cNvPicPr>
            <a:picLocks noChangeAspect="1"/>
          </p:cNvPicPr>
          <p:nvPr/>
        </p:nvPicPr>
        <p:blipFill>
          <a:blip r:embed="rId3" cstate="print"/>
          <a:srcRect/>
          <a:stretch>
            <a:fillRect/>
          </a:stretch>
        </p:blipFill>
        <p:spPr>
          <a:xfrm>
            <a:off x="0" y="0"/>
            <a:ext cx="1423358" cy="1111200"/>
          </a:xfrm>
          <a:prstGeom prst="rect">
            <a:avLst/>
          </a:prstGeom>
        </p:spPr>
      </p:pic>
      <p:pic>
        <p:nvPicPr>
          <p:cNvPr id="10" name="Picture 9" descr="WhatsApp Image 2025-07-26 at 15.59.37_22796532.jpg">
            <a:extLst>
              <a:ext uri="{FF2B5EF4-FFF2-40B4-BE49-F238E27FC236}">
                <a16:creationId xmlns:a16="http://schemas.microsoft.com/office/drawing/2014/main" xmlns="" id="{79CCA620-F2D6-FB2F-1222-7FCC962E1868}"/>
              </a:ext>
            </a:extLst>
          </p:cNvPr>
          <p:cNvPicPr>
            <a:picLocks noChangeAspect="1"/>
          </p:cNvPicPr>
          <p:nvPr/>
        </p:nvPicPr>
        <p:blipFill>
          <a:blip r:embed="rId4" cstate="print"/>
          <a:srcRect/>
          <a:stretch>
            <a:fillRect/>
          </a:stretch>
        </p:blipFill>
        <p:spPr>
          <a:xfrm>
            <a:off x="11004600" y="0"/>
            <a:ext cx="1187400" cy="111120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3544" y="1810512"/>
            <a:ext cx="6300215" cy="4100710"/>
          </a:xfrm>
        </p:spPr>
        <p:txBody>
          <a:bodyPr>
            <a:normAutofit/>
          </a:bodyPr>
          <a:lstStyle/>
          <a:p>
            <a:pPr>
              <a:lnSpc>
                <a:spcPct val="150000"/>
              </a:lnSpc>
            </a:pPr>
            <a:r>
              <a:rPr lang="hi-IN" dirty="0">
                <a:latin typeface="Times New Roman" panose="02020603050405020304" pitchFamily="18" charset="0"/>
                <a:cs typeface="Times New Roman" panose="02020603050405020304" pitchFamily="18" charset="0"/>
              </a:rPr>
              <a:t>पानी के खतरों को नज़रअंदाज़ न करें।</a:t>
            </a:r>
          </a:p>
          <a:p>
            <a:pPr>
              <a:lnSpc>
                <a:spcPct val="150000"/>
              </a:lnSpc>
            </a:pPr>
            <a:r>
              <a:rPr lang="hi-IN" dirty="0">
                <a:latin typeface="Times New Roman" panose="02020603050405020304" pitchFamily="18" charset="0"/>
                <a:cs typeface="Times New Roman" panose="02020603050405020304" pitchFamily="18" charset="0"/>
              </a:rPr>
              <a:t>यदि आप बहुत थके हुए या कमजोर हैं तो पार न करें।</a:t>
            </a:r>
          </a:p>
          <a:p>
            <a:pPr>
              <a:lnSpc>
                <a:spcPct val="150000"/>
              </a:lnSpc>
            </a:pPr>
            <a:r>
              <a:rPr lang="hi-IN" dirty="0">
                <a:latin typeface="Times New Roman" panose="02020603050405020304" pitchFamily="18" charset="0"/>
                <a:cs typeface="Times New Roman" panose="02020603050405020304" pitchFamily="18" charset="0"/>
              </a:rPr>
              <a:t>गहराई और धारा की जाँच किए बिना पार न करें।
वयस्कों की देखरेख के बिना बच्चों को पार न करने दें।</a:t>
            </a:r>
            <a:endParaRPr lang="en-US" dirty="0">
              <a:latin typeface="Times New Roman" panose="02020603050405020304" pitchFamily="18" charset="0"/>
              <a:cs typeface="Times New Roman" panose="02020603050405020304" pitchFamily="18" charset="0"/>
            </a:endParaRPr>
          </a:p>
        </p:txBody>
      </p:sp>
      <p:pic>
        <p:nvPicPr>
          <p:cNvPr id="5122" name="Picture 2" descr="C:\Users\TRG CELL\Desktop\do not children.jfif"/>
          <p:cNvPicPr>
            <a:picLocks noChangeAspect="1" noChangeArrowheads="1"/>
          </p:cNvPicPr>
          <p:nvPr/>
        </p:nvPicPr>
        <p:blipFill>
          <a:blip r:embed="rId2" cstate="print"/>
          <a:srcRect/>
          <a:stretch>
            <a:fillRect/>
          </a:stretch>
        </p:blipFill>
        <p:spPr bwMode="auto">
          <a:xfrm>
            <a:off x="8172528" y="1951976"/>
            <a:ext cx="3181272" cy="3817781"/>
          </a:xfrm>
          <a:prstGeom prst="rect">
            <a:avLst/>
          </a:prstGeom>
          <a:noFill/>
        </p:spPr>
      </p:pic>
      <p:sp>
        <p:nvSpPr>
          <p:cNvPr id="6" name="Title 1">
            <a:extLst>
              <a:ext uri="{FF2B5EF4-FFF2-40B4-BE49-F238E27FC236}">
                <a16:creationId xmlns:a16="http://schemas.microsoft.com/office/drawing/2014/main" xmlns="" id="{7AACACBD-D7DB-9EDA-3576-B9D5E12A9D64}"/>
              </a:ext>
            </a:extLst>
          </p:cNvPr>
          <p:cNvSpPr>
            <a:spLocks noGrp="1" noChangeArrowheads="1"/>
          </p:cNvSpPr>
          <p:nvPr>
            <p:ph type="title"/>
          </p:nvPr>
        </p:nvSpPr>
        <p:spPr>
          <a:xfrm>
            <a:off x="1423358" y="67601"/>
            <a:ext cx="9581242" cy="1043599"/>
          </a:xfrm>
          <a:solidFill>
            <a:srgbClr val="FFC000"/>
          </a:solidFill>
        </p:spPr>
        <p:txBody>
          <a:bodyPr>
            <a:normAutofit/>
          </a:bodyPr>
          <a:lstStyle/>
          <a:p>
            <a:r>
              <a:rPr lang="hi-IN" altLang="en-US" b="1" dirty="0">
                <a:latin typeface="Times New Roman" pitchFamily="18" charset="0"/>
                <a:cs typeface="Times New Roman" pitchFamily="18" charset="0"/>
              </a:rPr>
              <a:t>लगातार.</a:t>
            </a:r>
            <a:r>
              <a:rPr lang="en-GB" altLang="en-US" b="1" dirty="0">
                <a:latin typeface="Times New Roman" pitchFamily="18" charset="0"/>
                <a:cs typeface="Times New Roman" pitchFamily="18" charset="0"/>
              </a:rPr>
              <a:t>…</a:t>
            </a:r>
            <a:endParaRPr lang="en-IN" altLang="en-US" b="1" dirty="0">
              <a:latin typeface="Times New Roman" pitchFamily="18" charset="0"/>
              <a:cs typeface="Times New Roman" pitchFamily="18" charset="0"/>
            </a:endParaRPr>
          </a:p>
        </p:txBody>
      </p:sp>
      <p:pic>
        <p:nvPicPr>
          <p:cNvPr id="7" name="Picture 6" descr="WhatsApp Image 2025-07-26 at 15.59.37_2908246e.jpg">
            <a:extLst>
              <a:ext uri="{FF2B5EF4-FFF2-40B4-BE49-F238E27FC236}">
                <a16:creationId xmlns:a16="http://schemas.microsoft.com/office/drawing/2014/main" xmlns="" id="{0CF2E8C7-70C7-4A1C-6651-E070B8646C3B}"/>
              </a:ext>
            </a:extLst>
          </p:cNvPr>
          <p:cNvPicPr>
            <a:picLocks noChangeAspect="1"/>
          </p:cNvPicPr>
          <p:nvPr/>
        </p:nvPicPr>
        <p:blipFill>
          <a:blip r:embed="rId3" cstate="print"/>
          <a:srcRect/>
          <a:stretch>
            <a:fillRect/>
          </a:stretch>
        </p:blipFill>
        <p:spPr>
          <a:xfrm>
            <a:off x="0" y="0"/>
            <a:ext cx="1423358" cy="1111200"/>
          </a:xfrm>
          <a:prstGeom prst="rect">
            <a:avLst/>
          </a:prstGeom>
        </p:spPr>
      </p:pic>
      <p:pic>
        <p:nvPicPr>
          <p:cNvPr id="8" name="Picture 7" descr="WhatsApp Image 2025-07-26 at 15.59.37_22796532.jpg">
            <a:extLst>
              <a:ext uri="{FF2B5EF4-FFF2-40B4-BE49-F238E27FC236}">
                <a16:creationId xmlns:a16="http://schemas.microsoft.com/office/drawing/2014/main" xmlns="" id="{31F9DF93-D088-7E35-DED3-DDD14ED16AC5}"/>
              </a:ext>
            </a:extLst>
          </p:cNvPr>
          <p:cNvPicPr>
            <a:picLocks noChangeAspect="1"/>
          </p:cNvPicPr>
          <p:nvPr/>
        </p:nvPicPr>
        <p:blipFill>
          <a:blip r:embed="rId4" cstate="print"/>
          <a:srcRect/>
          <a:stretch>
            <a:fillRect/>
          </a:stretch>
        </p:blipFill>
        <p:spPr>
          <a:xfrm>
            <a:off x="11004600" y="0"/>
            <a:ext cx="1187400" cy="1111201"/>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733</TotalTime>
  <Words>840</Words>
  <Application>Microsoft Office PowerPoint</Application>
  <PresentationFormat>Widescreen</PresentationFormat>
  <Paragraphs>91</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 Unicode MS</vt:lpstr>
      <vt:lpstr>Arial</vt:lpstr>
      <vt:lpstr>Calibri</vt:lpstr>
      <vt:lpstr>Calibri Light</vt:lpstr>
      <vt:lpstr>Mangal</vt:lpstr>
      <vt:lpstr>Times New Roman</vt:lpstr>
      <vt:lpstr>Office Theme</vt:lpstr>
      <vt:lpstr>PowerPoint Presentation</vt:lpstr>
      <vt:lpstr>उद्देश्य</vt:lpstr>
      <vt:lpstr>परिचय</vt:lpstr>
      <vt:lpstr>लगातार.…</vt:lpstr>
      <vt:lpstr>PowerPoint Presentation</vt:lpstr>
      <vt:lpstr>लगातार.…</vt:lpstr>
      <vt:lpstr>लगातार.…</vt:lpstr>
      <vt:lpstr>PowerPoint Presentation</vt:lpstr>
      <vt:lpstr>लगातार.…</vt:lpstr>
      <vt:lpstr>धारा का मापन</vt:lpstr>
      <vt:lpstr>नदी पार करते समय अपनाई जाने वाली रणनीति</vt:lpstr>
      <vt:lpstr>सामना की जाने वाली चुनौतियाँ</vt:lpstr>
      <vt:lpstr>लगातार.…</vt:lpstr>
      <vt:lpstr>लगातार.…</vt:lpstr>
      <vt:lpstr>समीक्षा</vt:lpstr>
      <vt:lpstr>PowerPoint Presentation</vt:lpstr>
      <vt:lpstr>मूल्यांकन</vt:lpstr>
      <vt:lpstr>धन्यवाद</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SOP ON FWR</dc:title>
  <dc:creator>04bn NDRF Arakkonam</dc:creator>
  <cp:lastModifiedBy>Administrator</cp:lastModifiedBy>
  <cp:revision>130</cp:revision>
  <dcterms:created xsi:type="dcterms:W3CDTF">2025-03-09T04:24:30Z</dcterms:created>
  <dcterms:modified xsi:type="dcterms:W3CDTF">2025-12-15T05:42:19Z</dcterms:modified>
</cp:coreProperties>
</file>