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12192000" cy="6858000"/>
  <p:notesSz cx="6858000" cy="9144000"/>
  <p:embeddedFontLs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Constantia" panose="02030602050306030303" pitchFamily="18" charset="0"/>
      <p:regular r:id="rId69"/>
      <p:bold r:id="rId70"/>
      <p:italic r:id="rId71"/>
      <p:boldItalic r:id="rId72"/>
    </p:embeddedFont>
    <p:embeddedFont>
      <p:font typeface="Open Sans" panose="020B0604020202020204" charset="0"/>
      <p:regular r:id="rId73"/>
      <p:bold r:id="rId74"/>
      <p:italic r:id="rId75"/>
      <p:boldItalic r:id="rId76"/>
    </p:embeddedFont>
    <p:embeddedFont>
      <p:font typeface="Open Sans SemiBold" panose="020B0604020202020204" charset="0"/>
      <p:regular r:id="rId77"/>
      <p:bold r:id="rId78"/>
      <p:italic r:id="rId79"/>
      <p:boldItalic r:id="rId8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76" Type="http://schemas.openxmlformats.org/officeDocument/2006/relationships/font" Target="fonts/font12.fntdata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74" Type="http://schemas.openxmlformats.org/officeDocument/2006/relationships/font" Target="fonts/font10.fntdata"/><Relationship Id="rId79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font" Target="fonts/font14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80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5182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56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0" y="1350546"/>
            <a:ext cx="45098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5393762" y="216925"/>
            <a:ext cx="5076132" cy="684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0" y="1350546"/>
            <a:ext cx="45098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4509856" y="1100831"/>
            <a:ext cx="6843944" cy="507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10016836" y="6628210"/>
            <a:ext cx="922713" cy="1050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0" y="1350546"/>
            <a:ext cx="45098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0" y="1430337"/>
            <a:ext cx="43553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359505" y="1681163"/>
            <a:ext cx="283712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363659" y="2505075"/>
            <a:ext cx="399495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8358610" y="1681163"/>
            <a:ext cx="299677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8362765" y="2505075"/>
            <a:ext cx="371974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0" y="1350546"/>
            <a:ext cx="45098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0" y="1350546"/>
            <a:ext cx="45098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09856" y="1100831"/>
            <a:ext cx="6843944" cy="507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4" name="Google Shape;14;p1"/>
          <p:cNvSpPr txBox="1"/>
          <p:nvPr/>
        </p:nvSpPr>
        <p:spPr>
          <a:xfrm>
            <a:off x="216130" y="6286056"/>
            <a:ext cx="2177935" cy="34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DM | INDIA</a:t>
            </a:r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758297" y="6587004"/>
            <a:ext cx="1017235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10213109" y="6348343"/>
            <a:ext cx="551280" cy="34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 -</a:t>
            </a: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10262586" y="6628210"/>
            <a:ext cx="676963" cy="932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84" y="13020"/>
            <a:ext cx="154749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328156" y="0"/>
            <a:ext cx="863600" cy="1079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ctrTitle"/>
          </p:nvPr>
        </p:nvSpPr>
        <p:spPr>
          <a:xfrm>
            <a:off x="833804" y="2827606"/>
            <a:ext cx="10524392" cy="13927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dirty="0">
                <a:solidFill>
                  <a:schemeClr val="lt1"/>
                </a:solidFill>
              </a:rPr>
              <a:t>Lesson-11</a:t>
            </a:r>
            <a:br>
              <a:rPr lang="en-US" sz="4000" dirty="0">
                <a:solidFill>
                  <a:schemeClr val="lt1"/>
                </a:solidFill>
              </a:rPr>
            </a:br>
            <a:r>
              <a:rPr lang="en-US" sz="4000" dirty="0" err="1">
                <a:solidFill>
                  <a:schemeClr val="lt1"/>
                </a:solidFill>
              </a:rPr>
              <a:t>कोमल</a:t>
            </a:r>
            <a:r>
              <a:rPr lang="en-US" sz="4000" dirty="0">
                <a:solidFill>
                  <a:schemeClr val="lt1"/>
                </a:solidFill>
              </a:rPr>
              <a:t> </a:t>
            </a:r>
            <a:r>
              <a:rPr lang="en-US" sz="4000" dirty="0" err="1">
                <a:solidFill>
                  <a:schemeClr val="lt1"/>
                </a:solidFill>
              </a:rPr>
              <a:t>ऊतक</a:t>
            </a:r>
            <a:r>
              <a:rPr lang="en-US" sz="4000" dirty="0">
                <a:solidFill>
                  <a:schemeClr val="lt1"/>
                </a:solidFill>
              </a:rPr>
              <a:t> </a:t>
            </a:r>
            <a:r>
              <a:rPr lang="en-US" sz="4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की</a:t>
            </a:r>
            <a:r>
              <a:rPr lang="en-US" sz="4000" dirty="0">
                <a:solidFill>
                  <a:schemeClr val="lt1"/>
                </a:solidFill>
              </a:rPr>
              <a:t> </a:t>
            </a:r>
            <a:r>
              <a:rPr lang="en-US" sz="4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चोट</a:t>
            </a:r>
            <a:r>
              <a:rPr lang="en-US" sz="4000" dirty="0">
                <a:solidFill>
                  <a:schemeClr val="lt1"/>
                </a:solidFill>
              </a:rPr>
              <a:t>  </a:t>
            </a:r>
            <a:r>
              <a:rPr lang="en-US" sz="4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और</a:t>
            </a:r>
            <a:r>
              <a:rPr lang="en-US" sz="4000" dirty="0">
                <a:solidFill>
                  <a:schemeClr val="lt1"/>
                </a:solidFill>
              </a:rPr>
              <a:t>  </a:t>
            </a:r>
            <a:r>
              <a:rPr lang="en-US" sz="4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स्प्लिंटिंग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000"/>
            <a:ext cx="316230" cy="1797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8218721-A246-4A88-9DEB-625C981EA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491257"/>
              </p:ext>
            </p:extLst>
          </p:nvPr>
        </p:nvGraphicFramePr>
        <p:xfrm>
          <a:off x="6674143" y="5086212"/>
          <a:ext cx="4684053" cy="548640"/>
        </p:xfrm>
        <a:graphic>
          <a:graphicData uri="http://schemas.openxmlformats.org/drawingml/2006/table">
            <a:tbl>
              <a:tblPr/>
              <a:tblGrid>
                <a:gridCol w="4684053">
                  <a:extLst>
                    <a:ext uri="{9D8B030D-6E8A-4147-A177-3AD203B41FA5}">
                      <a16:colId xmlns:a16="http://schemas.microsoft.com/office/drawing/2014/main" val="4164286442"/>
                    </a:ext>
                  </a:extLst>
                </a:gridCol>
              </a:tblGrid>
              <a:tr h="4501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Shri  </a:t>
                      </a:r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Gaikawad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Sanket</a:t>
                      </a:r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T,</a:t>
                      </a:r>
                    </a:p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Dy. Commandant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5334965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46897" y="2831123"/>
            <a:ext cx="2863362" cy="12778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खुली चोटें</a:t>
            </a:r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4509856" y="1100831"/>
            <a:ext cx="6843944" cy="507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9" name="Google Shape;159;p22" descr="scan00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0931" y="1100831"/>
            <a:ext cx="8302869" cy="507613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-1" y="3337607"/>
            <a:ext cx="5574323" cy="1325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खरोंच और घर्षण</a:t>
            </a:r>
            <a:endParaRPr/>
          </a:p>
        </p:txBody>
      </p:sp>
      <p:pic>
        <p:nvPicPr>
          <p:cNvPr id="166" name="Google Shape;166;p23" descr="D:\dwnld\images (6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07369" y="2332807"/>
            <a:ext cx="2989084" cy="3285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 descr="F:\dwwwnld\images (4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5545" y="2332807"/>
            <a:ext cx="2587869" cy="328547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>
            <a:spLocks noGrp="1"/>
          </p:cNvSpPr>
          <p:nvPr>
            <p:ph type="dt" idx="10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10/10/2025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द्वितीय एनडीआरएफ कोलकाता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228600" y="2766218"/>
            <a:ext cx="3840480" cy="1325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पंगु बनाना</a:t>
            </a:r>
            <a:endParaRPr/>
          </a:p>
        </p:txBody>
      </p:sp>
      <p:pic>
        <p:nvPicPr>
          <p:cNvPr id="176" name="Google Shape;176;p24" descr="D:\dwnld\images (3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04946" y="1905000"/>
            <a:ext cx="3305908" cy="2816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 descr="D:\dwnld\images (16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6700" y="1905000"/>
            <a:ext cx="2871556" cy="281646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246888" y="2916280"/>
            <a:ext cx="3833446" cy="1325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पंचर घाव</a:t>
            </a:r>
            <a:endParaRPr/>
          </a:p>
        </p:txBody>
      </p:sp>
      <p:pic>
        <p:nvPicPr>
          <p:cNvPr id="184" name="Google Shape;184;p25" descr="F:\dwwwnld\images (42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02718" y="2124456"/>
            <a:ext cx="6699738" cy="339676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530352" y="2766218"/>
            <a:ext cx="3657600" cy="1325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विच्छेदन</a:t>
            </a:r>
            <a:endParaRPr/>
          </a:p>
        </p:txBody>
      </p:sp>
      <p:pic>
        <p:nvPicPr>
          <p:cNvPr id="191" name="Google Shape;191;p26" descr="D:\dwnld\images (2)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67893" y="1654478"/>
            <a:ext cx="6720254" cy="310954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274320" y="3038666"/>
            <a:ext cx="2998177" cy="1325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गोली लगने से हुआ ज़ख्म</a:t>
            </a:r>
            <a:endParaRPr/>
          </a:p>
        </p:txBody>
      </p:sp>
      <p:pic>
        <p:nvPicPr>
          <p:cNvPr id="198" name="Google Shape;198;p27" descr="D:\dwnld\images (28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94878" y="2168656"/>
            <a:ext cx="3771899" cy="306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7" descr="D:\dwnld\images (27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5378" y="2168656"/>
            <a:ext cx="3713285" cy="306558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593656" y="2991887"/>
            <a:ext cx="2945423" cy="1325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Clr>
                <a:schemeClr val="lt1"/>
              </a:buClr>
              <a:buSzPts val="4000"/>
            </a:pPr>
            <a:r>
              <a:rPr lang="hi-IN" sz="4000" b="1" dirty="0">
                <a:solidFill>
                  <a:schemeClr val="lt1"/>
                </a:solidFill>
              </a:rPr>
              <a:t>चुभी हुई</a:t>
            </a:r>
            <a:r>
              <a:rPr lang="en-US" sz="4000" b="1" dirty="0">
                <a:solidFill>
                  <a:schemeClr val="lt1"/>
                </a:solidFill>
              </a:rPr>
              <a:t> </a:t>
            </a:r>
            <a:r>
              <a:rPr lang="en-US" sz="4000" b="1" dirty="0" err="1">
                <a:solidFill>
                  <a:schemeClr val="lt1"/>
                </a:solidFill>
              </a:rPr>
              <a:t>वस्तु</a:t>
            </a:r>
            <a:endParaRPr dirty="0"/>
          </a:p>
        </p:txBody>
      </p:sp>
      <p:pic>
        <p:nvPicPr>
          <p:cNvPr id="206" name="Google Shape;206;p28" descr="D:\dwnld\images (17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20408" y="1752600"/>
            <a:ext cx="5647592" cy="380413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xfrm>
            <a:off x="90855" y="2815613"/>
            <a:ext cx="5545015" cy="102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डोनट प्रकार रिंग पैड</a:t>
            </a:r>
            <a:endParaRPr/>
          </a:p>
        </p:txBody>
      </p:sp>
      <p:pic>
        <p:nvPicPr>
          <p:cNvPr id="213" name="Google Shape;213;p29" descr="D:\dwnld\images (30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1981200"/>
            <a:ext cx="4410075" cy="288094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9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52752" y="2748522"/>
            <a:ext cx="4509856" cy="1325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खुले घाव का पीएचटी</a:t>
            </a:r>
            <a:endParaRPr/>
          </a:p>
        </p:txBody>
      </p:sp>
      <p:sp>
        <p:nvSpPr>
          <p:cNvPr id="220" name="Google Shape;220;p30"/>
          <p:cNvSpPr txBox="1">
            <a:spLocks noGrp="1"/>
          </p:cNvSpPr>
          <p:nvPr>
            <p:ph type="body" idx="1"/>
          </p:nvPr>
        </p:nvSpPr>
        <p:spPr>
          <a:xfrm>
            <a:off x="4677508" y="1600200"/>
            <a:ext cx="7218484" cy="393016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सार्वभौमिक सावधानी बरतें और घटनास्थल को सुरक्षित रखें—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खुले घाव वाले क्षेत्र से आघात कैंची की मदद से कपड़े को हटाएँ या काटें।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प्रत्यक्ष दबाव की मदद से रक्तस्राव को नियंत्रित करें और यदि आवश्यक हो तो दबाव बिंदुओं का भी उपयोग करें।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संदूषण से बचाएँ.</a:t>
            </a:r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>
            <a:spLocks noGrp="1"/>
          </p:cNvSpPr>
          <p:nvPr>
            <p:ph type="body" idx="1"/>
          </p:nvPr>
        </p:nvSpPr>
        <p:spPr>
          <a:xfrm>
            <a:off x="1524000" y="1802423"/>
            <a:ext cx="9144000" cy="37631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ड्रेसिंग और पट्टी लगाना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रोगी को कपड़े से ढकें।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सदमे का इलाज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रोगी को यथाशीघ्र ईएमएस तक ले जाएं।</a:t>
            </a:r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118872" y="2652511"/>
            <a:ext cx="3622431" cy="1325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उद्देश्य</a:t>
            </a:r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3900971" y="1492247"/>
            <a:ext cx="7608277" cy="387350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/>
              <a:t>इस पाठ के पूरा होने पर, आप अच्छी तरह से परिभाषित और प्रदर्शित करने में सक्षम होंगे...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बंद घाव के उपचार के दो चरण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खुले घाव के उपचार के छह चरण।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आँख, कान और गर्दन की चोटों के लिए अस्पताल-पूर्व उपचार।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पेट और जननांग की चोटों का अस्पताल पूर्व उपचार।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>
            <a:spLocks noGrp="1"/>
          </p:cNvSpPr>
          <p:nvPr>
            <p:ph type="title"/>
          </p:nvPr>
        </p:nvSpPr>
        <p:spPr>
          <a:xfrm>
            <a:off x="680758" y="2884094"/>
            <a:ext cx="3308838" cy="7159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ड्रेसिंग</a:t>
            </a:r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body" idx="1"/>
          </p:nvPr>
        </p:nvSpPr>
        <p:spPr>
          <a:xfrm>
            <a:off x="4608576" y="2437580"/>
            <a:ext cx="7128100" cy="160899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/>
              <a:t>घाव को ढकने के लिए प्रयुक्त कोई भी सामग्री जो रक्तस्राव को नियंत्रित करने में मदद करती है तथा अतिरिक्त संदूषण की रोकथाम में भी सहायक होती है।</a:t>
            </a:r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3" descr="F:\dwwwnld\images (47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2085" y="1459522"/>
            <a:ext cx="8607670" cy="374552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40" name="Google Shape;240;p33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>
            <a:spLocks noGrp="1"/>
          </p:cNvSpPr>
          <p:nvPr>
            <p:ph type="title"/>
          </p:nvPr>
        </p:nvSpPr>
        <p:spPr>
          <a:xfrm>
            <a:off x="493776" y="3189663"/>
            <a:ext cx="2587752" cy="6873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पट्टी</a:t>
            </a:r>
            <a:endParaRPr/>
          </a:p>
        </p:txBody>
      </p:sp>
      <p:sp>
        <p:nvSpPr>
          <p:cNvPr id="246" name="Google Shape;246;p34"/>
          <p:cNvSpPr txBox="1">
            <a:spLocks noGrp="1"/>
          </p:cNvSpPr>
          <p:nvPr>
            <p:ph type="body" idx="1"/>
          </p:nvPr>
        </p:nvSpPr>
        <p:spPr>
          <a:xfrm>
            <a:off x="4747845" y="1389185"/>
            <a:ext cx="7020483" cy="8328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ड्रेसिंग को अपने स्थान पर बनाए रखने के लिए प्रयुक्त कोई भी सामग्री।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7" name="Google Shape;247;p34" descr="F:\dwwwnld\images (50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7315" y="2477134"/>
            <a:ext cx="5915138" cy="253448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268224" y="3021082"/>
            <a:ext cx="3241430" cy="1325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स्टेराइल गेज पैड</a:t>
            </a:r>
            <a:endParaRPr/>
          </a:p>
        </p:txBody>
      </p:sp>
      <p:pic>
        <p:nvPicPr>
          <p:cNvPr id="254" name="Google Shape;254;p35" descr="F:\dwwwnld\images (44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03081" y="2039703"/>
            <a:ext cx="3856892" cy="3288323"/>
          </a:xfrm>
          <a:prstGeom prst="rect">
            <a:avLst/>
          </a:prstGeom>
          <a:noFill/>
          <a:ln w="9525" cap="flat" cmpd="sng">
            <a:solidFill>
              <a:srgbClr val="9CC2E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5" name="Google Shape;255;p35" descr="F:\dwwwnld\images (45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3400" y="1749552"/>
            <a:ext cx="3138256" cy="3519854"/>
          </a:xfrm>
          <a:prstGeom prst="rect">
            <a:avLst/>
          </a:prstGeom>
          <a:noFill/>
          <a:ln w="9525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56" name="Google Shape;256;p35"/>
          <p:cNvSpPr txBox="1">
            <a:spLocks noGrp="1"/>
          </p:cNvSpPr>
          <p:nvPr>
            <p:ph type="dt" idx="10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10/10/2025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5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sp>
        <p:nvSpPr>
          <p:cNvPr id="258" name="Google Shape;25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द्वितीय एनडीआरएफ कोलकाता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>
            <a:spLocks noGrp="1"/>
          </p:cNvSpPr>
          <p:nvPr>
            <p:ph type="title"/>
          </p:nvPr>
        </p:nvSpPr>
        <p:spPr>
          <a:xfrm>
            <a:off x="140677" y="2810069"/>
            <a:ext cx="4509856" cy="1325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ऑक्लूसिव ड्रेसिंग</a:t>
            </a:r>
            <a:endParaRPr/>
          </a:p>
        </p:txBody>
      </p:sp>
      <p:sp>
        <p:nvSpPr>
          <p:cNvPr id="264" name="Google Shape;264;p36"/>
          <p:cNvSpPr txBox="1">
            <a:spLocks noGrp="1"/>
          </p:cNvSpPr>
          <p:nvPr>
            <p:ph type="body" idx="1"/>
          </p:nvPr>
        </p:nvSpPr>
        <p:spPr>
          <a:xfrm>
            <a:off x="4870938" y="2201008"/>
            <a:ext cx="6840416" cy="22391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/>
              <a:t>कोई भी जल प्रतिरोधी सामग्री (प्लास्टिक या मोमयुक्त कागज) जिसे घाव पर लगाया जाता है ताकि हवा के प्रवेश और आंतरिक अंगों से नमी की हानि को रोका जा सके।</a:t>
            </a:r>
            <a:endParaRPr/>
          </a:p>
        </p:txBody>
      </p:sp>
      <p:sp>
        <p:nvSpPr>
          <p:cNvPr id="265" name="Google Shape;265;p36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7" descr="F:\dwwwnld\images (55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48708" y="1661746"/>
            <a:ext cx="7121770" cy="386861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7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>
            <a:spLocks noGrp="1"/>
          </p:cNvSpPr>
          <p:nvPr>
            <p:ph type="title"/>
          </p:nvPr>
        </p:nvSpPr>
        <p:spPr>
          <a:xfrm>
            <a:off x="404798" y="2621562"/>
            <a:ext cx="4509856" cy="1325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भारी भरकम ड्रेसिंग</a:t>
            </a:r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body" idx="1"/>
          </p:nvPr>
        </p:nvSpPr>
        <p:spPr>
          <a:xfrm>
            <a:off x="5833871" y="2524430"/>
            <a:ext cx="5510315" cy="18091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एक साथ कई ड्रेसिंग को मिलाकर 2-3 सेमी मोटी एकल ड्रेसिंग बनाई जाती है, जैसे कि मोटा सैनिटरी नैपकिन या कोई अन्य समान सामग्री</a:t>
            </a:r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dt" idx="10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10/10/2025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8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473612" y="2576462"/>
            <a:ext cx="4919003" cy="14779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ड्रेसिंग और पट्टियाँ लगाना</a:t>
            </a:r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body" idx="1"/>
          </p:nvPr>
        </p:nvSpPr>
        <p:spPr>
          <a:xfrm>
            <a:off x="6435970" y="1828800"/>
            <a:ext cx="5328138" cy="404446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रक्तस्राव को नियंत्रित करें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ड्रेसिंग का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प्रयोग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करें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ग्रहणशील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तकनीक</a:t>
            </a:r>
            <a:r>
              <a:rPr lang="en-US"/>
              <a:t>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घावों को पूरी तरह से ढकें</a:t>
            </a:r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"/>
          <p:cNvSpPr txBox="1">
            <a:spLocks noGrp="1"/>
          </p:cNvSpPr>
          <p:nvPr>
            <p:ph type="body" idx="1"/>
          </p:nvPr>
        </p:nvSpPr>
        <p:spPr>
          <a:xfrm>
            <a:off x="1752600" y="1591056"/>
            <a:ext cx="8763000" cy="31743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सुनिश्चित करें कि ड्रेसिंग और पट्टियाँ दृढ़, लचीली और आरामदायक हों, लेकिन इतनी कसी न हों कि रक्त संचार प्रभावित हो।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सुनिश्चित करें कि कोई भी ढीला सिरा न हो जो फंस सकता हो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उंगलियों को ढकने से बचें</a:t>
            </a:r>
            <a:endParaRPr/>
          </a:p>
        </p:txBody>
      </p:sp>
      <p:sp>
        <p:nvSpPr>
          <p:cNvPr id="292" name="Google Shape;292;p40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1189039"/>
            <a:ext cx="7696200" cy="418306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1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1801640" y="1100831"/>
            <a:ext cx="9552160" cy="50761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/>
              <a:t>रक्तस्राव को नियंत्रित करने के लिए ड्रेसिंग और पट्टियों के उपयोग का प्रदर्शन करें।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निम्नलिखित के लिए अस्पताल पूर्व उपचार--</a:t>
            </a:r>
            <a:r>
              <a:rPr lang="en-US" sz="2000"/>
              <a:t>     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 </a:t>
            </a:r>
            <a:r>
              <a:rPr lang="en-US"/>
              <a:t>क) आँख या गाल में कोई वस्तु चुभ जाना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ख) गर्दन में रक्तस्राव की चोटें     </a:t>
            </a:r>
            <a:endParaRPr/>
          </a:p>
          <a:p>
            <a:pPr marL="228600" lvl="0" indent="-50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712177"/>
            <a:ext cx="76200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2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993530"/>
            <a:ext cx="78486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3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975945"/>
            <a:ext cx="70866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4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717498"/>
            <a:ext cx="75438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5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6"/>
          <p:cNvSpPr txBox="1">
            <a:spLocks noGrp="1"/>
          </p:cNvSpPr>
          <p:nvPr>
            <p:ph type="title"/>
          </p:nvPr>
        </p:nvSpPr>
        <p:spPr>
          <a:xfrm>
            <a:off x="35168" y="2722146"/>
            <a:ext cx="4308232" cy="1325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आँख पर घाव</a:t>
            </a:r>
            <a:endParaRPr/>
          </a:p>
        </p:txBody>
      </p:sp>
      <p:sp>
        <p:nvSpPr>
          <p:cNvPr id="328" name="Google Shape;328;p46"/>
          <p:cNvSpPr txBox="1">
            <a:spLocks noGrp="1"/>
          </p:cNvSpPr>
          <p:nvPr>
            <p:ph type="body" idx="1"/>
          </p:nvPr>
        </p:nvSpPr>
        <p:spPr>
          <a:xfrm>
            <a:off x="4509856" y="1600200"/>
            <a:ext cx="7078406" cy="34202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एक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आँख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बंद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कर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घायल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आँख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गति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प्रतिबंधित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करने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लिए</a:t>
            </a:r>
            <a:r>
              <a:rPr lang="en-US" dirty="0">
                <a:solidFill>
                  <a:srgbClr val="FF0000"/>
                </a:solidFill>
              </a:rPr>
              <a:t>।</a:t>
            </a:r>
            <a:endParaRPr dirty="0">
              <a:solidFill>
                <a:srgbClr val="FF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बेहोश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रोगी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दृष्टि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सुरक्षित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करने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लिए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ड्रेसिंग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करने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से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पहले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उसकी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सबसे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अच्छी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एक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आँख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बंद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दें</a:t>
            </a:r>
            <a:r>
              <a:rPr lang="en-US" dirty="0">
                <a:solidFill>
                  <a:srgbClr val="FF0000"/>
                </a:solidFill>
              </a:rPr>
              <a:t>।</a:t>
            </a:r>
            <a:endParaRPr dirty="0">
              <a:solidFill>
                <a:srgbClr val="FF0000"/>
              </a:solidFill>
            </a:endParaRPr>
          </a:p>
          <a:p>
            <a:pPr marL="228600" lvl="0" indent="-228600">
              <a:buSzPts val="2800"/>
            </a:pPr>
            <a:r>
              <a:rPr lang="en-US" dirty="0" err="1">
                <a:solidFill>
                  <a:srgbClr val="FF0000"/>
                </a:solidFill>
              </a:rPr>
              <a:t>कप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या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कार्ड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बोर्ड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लगाएं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बाहर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निकली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हुई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आँख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hi-IN" sz="3200" dirty="0">
                <a:solidFill>
                  <a:srgbClr val="FF0000"/>
                </a:solidFill>
              </a:rPr>
              <a:t>को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उसी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स्थान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पर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आंख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में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प्रवेश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करने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प्रयास</a:t>
            </a:r>
            <a:r>
              <a:rPr lang="en-US" dirty="0">
                <a:solidFill>
                  <a:srgbClr val="FF0000"/>
                </a:solidFill>
              </a:rPr>
              <a:t> न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करें</a:t>
            </a:r>
            <a:r>
              <a:rPr lang="en-US" dirty="0">
                <a:solidFill>
                  <a:srgbClr val="FF0000"/>
                </a:solidFill>
              </a:rPr>
              <a:t>।  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29" name="Google Shape;329;p46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/>
          <p:cNvSpPr txBox="1">
            <a:spLocks noGrp="1"/>
          </p:cNvSpPr>
          <p:nvPr>
            <p:ph type="title"/>
          </p:nvPr>
        </p:nvSpPr>
        <p:spPr>
          <a:xfrm>
            <a:off x="257908" y="2694714"/>
            <a:ext cx="3787832" cy="1325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कान में घाव</a:t>
            </a:r>
            <a:endParaRPr/>
          </a:p>
        </p:txBody>
      </p:sp>
      <p:sp>
        <p:nvSpPr>
          <p:cNvPr id="335" name="Google Shape;335;p47"/>
          <p:cNvSpPr txBox="1">
            <a:spLocks noGrp="1"/>
          </p:cNvSpPr>
          <p:nvPr>
            <p:ph type="body" idx="1"/>
          </p:nvPr>
        </p:nvSpPr>
        <p:spPr>
          <a:xfrm>
            <a:off x="4580792" y="1556584"/>
            <a:ext cx="7353300" cy="360182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कान की कभी जांच न करें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कान की नली से रक्तस्राव रोकने के लिए इसे कभी भी पैक न करें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तरल पदार्थ को सोखने के लिए छिद्र पर एक ढीली, साफ ड्रेसिंग रखें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दबाव न डालें</a:t>
            </a:r>
            <a:endParaRPr/>
          </a:p>
        </p:txBody>
      </p:sp>
      <p:sp>
        <p:nvSpPr>
          <p:cNvPr id="336" name="Google Shape;336;p47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8"/>
          <p:cNvSpPr txBox="1">
            <a:spLocks noGrp="1"/>
          </p:cNvSpPr>
          <p:nvPr>
            <p:ph type="title"/>
          </p:nvPr>
        </p:nvSpPr>
        <p:spPr>
          <a:xfrm>
            <a:off x="283464" y="2772238"/>
            <a:ext cx="3906716" cy="13135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br>
              <a:rPr lang="en-US" sz="4000" b="1" dirty="0">
                <a:solidFill>
                  <a:schemeClr val="lt1"/>
                </a:solidFill>
              </a:rPr>
            </a:br>
            <a:r>
              <a:rPr lang="en-US" sz="4000" b="1" dirty="0" err="1">
                <a:solidFill>
                  <a:schemeClr val="lt1"/>
                </a:solidFill>
              </a:rPr>
              <a:t>गर्दन</a:t>
            </a:r>
            <a:r>
              <a:rPr lang="en-US" sz="4000" b="1" dirty="0">
                <a:solidFill>
                  <a:schemeClr val="lt1"/>
                </a:solidFill>
              </a:rPr>
              <a:t> </a:t>
            </a:r>
            <a:r>
              <a:rPr lang="en-US" sz="4000" b="1" dirty="0" err="1">
                <a:solidFill>
                  <a:schemeClr val="lt1"/>
                </a:solidFill>
              </a:rPr>
              <a:t>पर</a:t>
            </a:r>
            <a:r>
              <a:rPr lang="en-US" sz="4000" b="1" dirty="0">
                <a:solidFill>
                  <a:schemeClr val="lt1"/>
                </a:solidFill>
              </a:rPr>
              <a:t> </a:t>
            </a:r>
            <a:r>
              <a:rPr lang="en-US" sz="4000" b="1" dirty="0" err="1">
                <a:solidFill>
                  <a:schemeClr val="lt1"/>
                </a:solidFill>
              </a:rPr>
              <a:t>चोटें</a:t>
            </a:r>
            <a:br>
              <a:rPr lang="en-US" sz="4000" b="1" dirty="0">
                <a:solidFill>
                  <a:schemeClr val="lt1"/>
                </a:solidFill>
              </a:rPr>
            </a:br>
            <a:endParaRPr sz="4000" b="1" dirty="0">
              <a:solidFill>
                <a:schemeClr val="lt1"/>
              </a:solidFill>
            </a:endParaRPr>
          </a:p>
        </p:txBody>
      </p:sp>
      <p:sp>
        <p:nvSpPr>
          <p:cNvPr id="342" name="Google Shape;342;p48"/>
          <p:cNvSpPr txBox="1">
            <a:spLocks noGrp="1"/>
          </p:cNvSpPr>
          <p:nvPr>
            <p:ph type="body" idx="1"/>
          </p:nvPr>
        </p:nvSpPr>
        <p:spPr>
          <a:xfrm>
            <a:off x="4846320" y="2062992"/>
            <a:ext cx="6885432" cy="28076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दिखाई</a:t>
            </a:r>
            <a:r>
              <a:rPr lang="en-US" dirty="0"/>
              <a:t> </a:t>
            </a:r>
            <a:r>
              <a:rPr lang="en-US" dirty="0" err="1"/>
              <a:t>देने</a:t>
            </a:r>
            <a:r>
              <a:rPr lang="en-US" dirty="0"/>
              <a:t> </a:t>
            </a:r>
            <a:r>
              <a:rPr lang="en-US" dirty="0" err="1"/>
              <a:t>वाले</a:t>
            </a:r>
            <a:r>
              <a:rPr lang="en-US" dirty="0"/>
              <a:t> </a:t>
            </a:r>
            <a:r>
              <a:rPr lang="en-US" dirty="0" err="1"/>
              <a:t>घाव</a:t>
            </a:r>
            <a:r>
              <a:rPr lang="en-US" dirty="0"/>
              <a:t> </a:t>
            </a:r>
            <a:r>
              <a:rPr lang="en-US" dirty="0" err="1"/>
              <a:t>या</a:t>
            </a:r>
            <a:r>
              <a:rPr lang="en-US" dirty="0"/>
              <a:t> </a:t>
            </a:r>
            <a:r>
              <a:rPr lang="en-US" dirty="0" err="1"/>
              <a:t>अन्य</a:t>
            </a:r>
            <a:r>
              <a:rPr lang="en-US" dirty="0"/>
              <a:t> </a:t>
            </a:r>
            <a:r>
              <a:rPr lang="en-US" dirty="0" err="1"/>
              <a:t>घाव</a:t>
            </a:r>
            <a:r>
              <a:rPr lang="en-US" dirty="0"/>
              <a:t> </a:t>
            </a:r>
            <a:r>
              <a:rPr lang="en-US" dirty="0" err="1"/>
              <a:t>से</a:t>
            </a:r>
            <a:r>
              <a:rPr lang="en-US" dirty="0"/>
              <a:t> </a:t>
            </a:r>
            <a:r>
              <a:rPr lang="en-US" dirty="0" err="1"/>
              <a:t>भारी</a:t>
            </a:r>
            <a:r>
              <a:rPr lang="en-US" dirty="0"/>
              <a:t> </a:t>
            </a:r>
            <a:r>
              <a:rPr lang="en-US" dirty="0" err="1"/>
              <a:t>मात्रा</a:t>
            </a:r>
            <a:r>
              <a:rPr lang="en-US" dirty="0"/>
              <a:t> </a:t>
            </a:r>
            <a:r>
              <a:rPr lang="en-US" dirty="0" err="1"/>
              <a:t>में</a:t>
            </a:r>
            <a:r>
              <a:rPr lang="en-US" dirty="0"/>
              <a:t> </a:t>
            </a:r>
            <a:r>
              <a:rPr lang="en-US" dirty="0" err="1"/>
              <a:t>रक्तस्राव</a:t>
            </a:r>
            <a:r>
              <a:rPr lang="en-US" dirty="0"/>
              <a:t> </a:t>
            </a:r>
            <a:r>
              <a:rPr lang="en-US" dirty="0" err="1"/>
              <a:t>हो</a:t>
            </a:r>
            <a:r>
              <a:rPr lang="en-US" dirty="0"/>
              <a:t> </a:t>
            </a:r>
            <a:r>
              <a:rPr lang="en-US" dirty="0" err="1"/>
              <a:t>सकता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।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बोलने</a:t>
            </a:r>
            <a:r>
              <a:rPr lang="en-US" dirty="0"/>
              <a:t> </a:t>
            </a:r>
            <a:r>
              <a:rPr lang="en-US" dirty="0" err="1"/>
              <a:t>में</a:t>
            </a:r>
            <a:r>
              <a:rPr lang="en-US" dirty="0"/>
              <a:t> </a:t>
            </a:r>
            <a:r>
              <a:rPr lang="en-US" dirty="0" err="1"/>
              <a:t>कठिनाई</a:t>
            </a:r>
            <a:r>
              <a:rPr lang="en-US" dirty="0"/>
              <a:t>: </a:t>
            </a:r>
            <a:r>
              <a:rPr lang="en-US" dirty="0" err="1"/>
              <a:t>आवाज</a:t>
            </a:r>
            <a:r>
              <a:rPr lang="en-US" dirty="0"/>
              <a:t> </a:t>
            </a:r>
            <a:r>
              <a:rPr lang="en-US" dirty="0" err="1"/>
              <a:t>का</a:t>
            </a:r>
            <a:r>
              <a:rPr lang="en-US" dirty="0"/>
              <a:t> </a:t>
            </a:r>
            <a:r>
              <a:rPr lang="en-US" dirty="0" err="1"/>
              <a:t>खो</a:t>
            </a:r>
            <a:r>
              <a:rPr lang="en-US" dirty="0"/>
              <a:t> </a:t>
            </a:r>
            <a:r>
              <a:rPr lang="en-US" dirty="0" err="1"/>
              <a:t>जाना</a:t>
            </a:r>
            <a:endParaRPr dirty="0"/>
          </a:p>
          <a:p>
            <a:pPr marL="228600" lvl="0" indent="-228600">
              <a:buSzPts val="2800"/>
            </a:pPr>
            <a:r>
              <a:rPr lang="en-US" dirty="0" err="1">
                <a:latin typeface="Times New Roman"/>
                <a:cs typeface="Times New Roman"/>
              </a:rPr>
              <a:t>गर्दन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hi-IN" dirty="0">
                <a:latin typeface="Times New Roman"/>
                <a:ea typeface="Times New Roman"/>
                <a:cs typeface="Times New Roman"/>
                <a:sym typeface="Times New Roman"/>
              </a:rPr>
              <a:t>में चोट लगने के कारण वायु मार्ग अवरोधित हो सकता है।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48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9"/>
          <p:cNvSpPr txBox="1">
            <a:spLocks noGrp="1"/>
          </p:cNvSpPr>
          <p:nvPr>
            <p:ph type="body" idx="1"/>
          </p:nvPr>
        </p:nvSpPr>
        <p:spPr>
          <a:xfrm>
            <a:off x="1981200" y="1481329"/>
            <a:ext cx="8229600" cy="42290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श्वासनली विचलन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विकृतियाँ और अवसाद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यदि आपको रीढ़ की हड्डी में चोट का संदेह हो तो रोगी को स्थिर कर दें</a:t>
            </a:r>
            <a:endParaRPr/>
          </a:p>
        </p:txBody>
      </p:sp>
      <p:sp>
        <p:nvSpPr>
          <p:cNvPr id="349" name="Google Shape;349;p49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42238" y="1143000"/>
            <a:ext cx="6224954" cy="4431323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50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48608" y="773724"/>
            <a:ext cx="7825154" cy="4739054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1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282526" y="2358098"/>
            <a:ext cx="3874477" cy="15043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नरम ऊतक की चोट</a:t>
            </a:r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5085472" y="2358098"/>
            <a:ext cx="6359768" cy="16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/>
              <a:t>त्वचा, मांसपेशियों, नसों और रक्त वाहिकाओं को चोट।</a:t>
            </a: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2"/>
          <p:cNvSpPr txBox="1">
            <a:spLocks noGrp="1"/>
          </p:cNvSpPr>
          <p:nvPr>
            <p:ph type="title"/>
          </p:nvPr>
        </p:nvSpPr>
        <p:spPr>
          <a:xfrm>
            <a:off x="143257" y="2452702"/>
            <a:ext cx="4656991" cy="181707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पेट की चोट</a:t>
            </a:r>
            <a:br>
              <a:rPr lang="en-US" sz="4000" b="1">
                <a:solidFill>
                  <a:schemeClr val="lt1"/>
                </a:solidFill>
              </a:rPr>
            </a:br>
            <a:r>
              <a:rPr lang="en-US" sz="4000" b="1">
                <a:solidFill>
                  <a:schemeClr val="lt1"/>
                </a:solidFill>
              </a:rPr>
              <a:t>संकेत और लक्षण</a:t>
            </a:r>
            <a:endParaRPr/>
          </a:p>
        </p:txBody>
      </p:sp>
      <p:sp>
        <p:nvSpPr>
          <p:cNvPr id="367" name="Google Shape;367;p52"/>
          <p:cNvSpPr txBox="1">
            <a:spLocks noGrp="1"/>
          </p:cNvSpPr>
          <p:nvPr>
            <p:ph type="body" idx="1"/>
          </p:nvPr>
        </p:nvSpPr>
        <p:spPr>
          <a:xfrm>
            <a:off x="5002822" y="1175239"/>
            <a:ext cx="6717323" cy="495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पेट के क्षेत्र में दर्द या ऐंठन स्थानीय या फैला हुआ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पेट की रक्षा करना या लेटना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पेट की कोमलता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सदमे के संकेत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कठोर, तनावपूर्ण या फूला हुआ पेट</a:t>
            </a:r>
            <a:endParaRPr/>
          </a:p>
        </p:txBody>
      </p:sp>
      <p:sp>
        <p:nvSpPr>
          <p:cNvPr id="368" name="Google Shape;368;p52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3"/>
          <p:cNvSpPr txBox="1">
            <a:spLocks noGrp="1"/>
          </p:cNvSpPr>
          <p:nvPr>
            <p:ph type="title"/>
          </p:nvPr>
        </p:nvSpPr>
        <p:spPr>
          <a:xfrm>
            <a:off x="192024" y="2314973"/>
            <a:ext cx="3807070" cy="222805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पेट की चोट</a:t>
            </a:r>
            <a:br>
              <a:rPr lang="en-US" sz="4000" b="1">
                <a:solidFill>
                  <a:schemeClr val="lt1"/>
                </a:solidFill>
              </a:rPr>
            </a:br>
            <a:r>
              <a:rPr lang="en-US" sz="4000" b="1">
                <a:solidFill>
                  <a:schemeClr val="lt1"/>
                </a:solidFill>
              </a:rPr>
              <a:t>संकेत और लक्षण</a:t>
            </a:r>
            <a:endParaRPr/>
          </a:p>
        </p:txBody>
      </p:sp>
      <p:sp>
        <p:nvSpPr>
          <p:cNvPr id="374" name="Google Shape;374;p53"/>
          <p:cNvSpPr txBox="1">
            <a:spLocks noGrp="1"/>
          </p:cNvSpPr>
          <p:nvPr>
            <p:ph type="body" idx="1"/>
          </p:nvPr>
        </p:nvSpPr>
        <p:spPr>
          <a:xfrm>
            <a:off x="4370831" y="1444753"/>
            <a:ext cx="7480613" cy="45259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हल्की असुविधा असहनीय दर्द में बदल जाती है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श्रोणि या पीठ के निचले हिस्से में गहरा दर्द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एक कंधे या दोनों कंधों तक फैलने वाला दर्द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खून की उल्टी: चमकदार लाल या कॉफी के दाने जैसा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मल में रक्त: चमकीला लाल या तारकोल जैसा काला</a:t>
            </a:r>
            <a:endParaRPr/>
          </a:p>
        </p:txBody>
      </p:sp>
      <p:sp>
        <p:nvSpPr>
          <p:cNvPr id="375" name="Google Shape;375;p53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4"/>
          <p:cNvSpPr txBox="1">
            <a:spLocks noGrp="1"/>
          </p:cNvSpPr>
          <p:nvPr>
            <p:ph type="title"/>
          </p:nvPr>
        </p:nvSpPr>
        <p:spPr>
          <a:xfrm>
            <a:off x="202223" y="2897992"/>
            <a:ext cx="4509856" cy="18146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पेट की चोटों के लिए PHT</a:t>
            </a:r>
            <a:endParaRPr/>
          </a:p>
        </p:txBody>
      </p:sp>
      <p:sp>
        <p:nvSpPr>
          <p:cNvPr id="381" name="Google Shape;381;p54"/>
          <p:cNvSpPr txBox="1">
            <a:spLocks noGrp="1"/>
          </p:cNvSpPr>
          <p:nvPr>
            <p:ph type="body" idx="1"/>
          </p:nvPr>
        </p:nvSpPr>
        <p:spPr>
          <a:xfrm>
            <a:off x="4901184" y="1442257"/>
            <a:ext cx="6857062" cy="408810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सावधानियाँ</a:t>
            </a:r>
            <a:r>
              <a:rPr lang="en-US" b="1"/>
              <a:t> बरतें और घटनास्थल को सुरक्षित रखें। मरीज़ की उल्टी के प्रति सतर्क रहें।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सभी खुले घावों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को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ढकें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खुले हुए आंतरिक अंगों को न बदलें। उन्हें मोटी, नम, रोगाणुहीन ड्रेसिंग से ढक दें। ड्रेसिंग के ऊपर ड्रेसिंग या तौलिया रखकर खुले हिस्से को गर्म रखें।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Google Shape;382;p54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5"/>
          <p:cNvSpPr txBox="1">
            <a:spLocks noGrp="1"/>
          </p:cNvSpPr>
          <p:nvPr>
            <p:ph type="body" idx="1"/>
          </p:nvPr>
        </p:nvSpPr>
        <p:spPr>
          <a:xfrm>
            <a:off x="4879731" y="1981200"/>
            <a:ext cx="7148146" cy="39536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फंसी</a:t>
            </a:r>
            <a:r>
              <a:rPr lang="en-US" dirty="0"/>
              <a:t> </a:t>
            </a:r>
            <a:r>
              <a:rPr lang="en-US" dirty="0" err="1"/>
              <a:t>हुई</a:t>
            </a:r>
            <a:r>
              <a:rPr lang="en-US" dirty="0"/>
              <a:t> </a:t>
            </a:r>
            <a:r>
              <a:rPr lang="en-US" dirty="0" err="1"/>
              <a:t>वस्तुओं</a:t>
            </a:r>
            <a:r>
              <a:rPr lang="en-US" dirty="0"/>
              <a:t> </a:t>
            </a:r>
            <a:r>
              <a:rPr lang="en-US" dirty="0" err="1"/>
              <a:t>को</a:t>
            </a:r>
            <a:r>
              <a:rPr lang="en-US" dirty="0"/>
              <a:t> न </a:t>
            </a:r>
            <a:r>
              <a:rPr lang="en-US" dirty="0" err="1"/>
              <a:t>हटाएं</a:t>
            </a:r>
            <a:r>
              <a:rPr lang="en-US" dirty="0"/>
              <a:t>, </a:t>
            </a:r>
            <a:r>
              <a:rPr lang="en-US" dirty="0" err="1"/>
              <a:t>उन्हें</a:t>
            </a:r>
            <a:r>
              <a:rPr lang="en-US" dirty="0"/>
              <a:t> </a:t>
            </a:r>
            <a:r>
              <a:rPr lang="en-US" dirty="0" err="1"/>
              <a:t>भारी</a:t>
            </a:r>
            <a:r>
              <a:rPr lang="en-US" dirty="0"/>
              <a:t> </a:t>
            </a:r>
            <a:r>
              <a:rPr lang="en-US" dirty="0" err="1"/>
              <a:t>ड्रेसिंग</a:t>
            </a:r>
            <a:r>
              <a:rPr lang="en-US" dirty="0"/>
              <a:t> </a:t>
            </a:r>
            <a:r>
              <a:rPr lang="en-US" dirty="0" err="1"/>
              <a:t>से</a:t>
            </a:r>
            <a:r>
              <a:rPr lang="en-US" dirty="0"/>
              <a:t> </a:t>
            </a:r>
            <a:r>
              <a:rPr lang="en-US" dirty="0" err="1"/>
              <a:t>स्थिर</a:t>
            </a:r>
            <a:r>
              <a:rPr lang="en-US" dirty="0"/>
              <a:t> </a:t>
            </a:r>
            <a:r>
              <a:rPr lang="en-US" dirty="0" err="1"/>
              <a:t>करें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महत्वपूर्ण</a:t>
            </a:r>
            <a:r>
              <a:rPr lang="en-US" dirty="0"/>
              <a:t> </a:t>
            </a:r>
            <a:r>
              <a:rPr lang="en-US" dirty="0" err="1"/>
              <a:t>संकेतों</a:t>
            </a:r>
            <a:r>
              <a:rPr lang="en-US" dirty="0"/>
              <a:t> </a:t>
            </a:r>
            <a:r>
              <a:rPr lang="en-US" dirty="0" err="1"/>
              <a:t>की</a:t>
            </a:r>
            <a:r>
              <a:rPr lang="en-US" dirty="0"/>
              <a:t> </a:t>
            </a:r>
            <a:r>
              <a:rPr lang="en-US" dirty="0" err="1"/>
              <a:t>लगातार</a:t>
            </a:r>
            <a:r>
              <a:rPr lang="en-US" dirty="0"/>
              <a:t> </a:t>
            </a:r>
            <a:r>
              <a:rPr lang="en-US" dirty="0" err="1"/>
              <a:t>निगरानी</a:t>
            </a:r>
            <a:r>
              <a:rPr lang="en-US" dirty="0"/>
              <a:t> </a:t>
            </a:r>
            <a:r>
              <a:rPr lang="en-US" dirty="0" err="1"/>
              <a:t>करें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रोगी</a:t>
            </a:r>
            <a:r>
              <a:rPr lang="en-US" dirty="0"/>
              <a:t> </a:t>
            </a:r>
            <a:r>
              <a:rPr lang="en-US" dirty="0" err="1"/>
              <a:t>को</a:t>
            </a:r>
            <a:r>
              <a:rPr lang="en-US" dirty="0"/>
              <a:t> </a:t>
            </a:r>
            <a:r>
              <a:rPr lang="en-US" dirty="0" err="1"/>
              <a:t>पीठ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बल</a:t>
            </a:r>
            <a:r>
              <a:rPr lang="en-US" dirty="0"/>
              <a:t> </a:t>
            </a:r>
            <a:r>
              <a:rPr lang="en-US" dirty="0" err="1"/>
              <a:t>लिटाएं</a:t>
            </a:r>
            <a:r>
              <a:rPr lang="en-US" dirty="0"/>
              <a:t> </a:t>
            </a:r>
            <a:r>
              <a:rPr lang="en-US" dirty="0" err="1"/>
              <a:t>और</a:t>
            </a:r>
            <a:r>
              <a:rPr lang="en-US" dirty="0"/>
              <a:t> </a:t>
            </a:r>
            <a:r>
              <a:rPr lang="en-US" dirty="0" err="1"/>
              <a:t>पैर</a:t>
            </a:r>
            <a:r>
              <a:rPr lang="en-US" dirty="0"/>
              <a:t> </a:t>
            </a:r>
            <a:r>
              <a:rPr lang="en-US" dirty="0" err="1"/>
              <a:t>सबसे</a:t>
            </a:r>
            <a:r>
              <a:rPr lang="en-US" dirty="0"/>
              <a:t> </a:t>
            </a:r>
            <a:r>
              <a:rPr lang="en-US" dirty="0" err="1"/>
              <a:t>आरामदायक</a:t>
            </a:r>
            <a:r>
              <a:rPr lang="en-US" dirty="0"/>
              <a:t> </a:t>
            </a:r>
            <a:r>
              <a:rPr lang="en-US" dirty="0" err="1"/>
              <a:t>स्थिति</a:t>
            </a:r>
            <a:r>
              <a:rPr lang="en-US" dirty="0"/>
              <a:t> </a:t>
            </a:r>
            <a:r>
              <a:rPr lang="en-US" dirty="0" err="1"/>
              <a:t>में</a:t>
            </a:r>
            <a:r>
              <a:rPr lang="en-US" dirty="0"/>
              <a:t> </a:t>
            </a:r>
            <a:r>
              <a:rPr lang="en-US" dirty="0" err="1"/>
              <a:t>रखें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सदमे</a:t>
            </a:r>
            <a:r>
              <a:rPr lang="en-US" dirty="0"/>
              <a:t> </a:t>
            </a:r>
            <a:r>
              <a:rPr lang="en-US" dirty="0" err="1"/>
              <a:t>का</a:t>
            </a:r>
            <a:r>
              <a:rPr lang="en-US" dirty="0"/>
              <a:t> </a:t>
            </a:r>
            <a:r>
              <a:rPr lang="en-US" dirty="0" err="1"/>
              <a:t>इलाज</a:t>
            </a:r>
            <a:endParaRPr dirty="0"/>
          </a:p>
          <a:p>
            <a:pPr marL="228600" lvl="0" indent="-228600">
              <a:buSzPts val="2800"/>
            </a:pPr>
            <a:r>
              <a:rPr lang="hi-IN" dirty="0"/>
              <a:t>पीड़ित</a:t>
            </a:r>
            <a:r>
              <a:rPr lang="en-US" dirty="0"/>
              <a:t> </a:t>
            </a:r>
            <a:r>
              <a:rPr lang="en-US" dirty="0" err="1"/>
              <a:t>को</a:t>
            </a:r>
            <a:r>
              <a:rPr lang="en-US" dirty="0"/>
              <a:t> </a:t>
            </a:r>
            <a:r>
              <a:rPr lang="en-US" dirty="0" err="1"/>
              <a:t>यथाशीघ्र</a:t>
            </a:r>
            <a:r>
              <a:rPr lang="en-US" dirty="0"/>
              <a:t> </a:t>
            </a:r>
            <a:r>
              <a:rPr lang="hi-IN" dirty="0"/>
              <a:t>अस्पताल</a:t>
            </a:r>
            <a:r>
              <a:rPr lang="en-US" dirty="0"/>
              <a:t> </a:t>
            </a:r>
            <a:r>
              <a:rPr lang="hi-IN" dirty="0"/>
              <a:t>भेजे</a:t>
            </a:r>
            <a:endParaRPr dirty="0"/>
          </a:p>
        </p:txBody>
      </p:sp>
      <p:sp>
        <p:nvSpPr>
          <p:cNvPr id="388" name="Google Shape;388;p55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43</a:t>
            </a:fld>
            <a:endParaRPr/>
          </a:p>
        </p:txBody>
      </p:sp>
      <p:sp>
        <p:nvSpPr>
          <p:cNvPr id="389" name="Google Shape;389;p55"/>
          <p:cNvSpPr txBox="1">
            <a:spLocks noGrp="1"/>
          </p:cNvSpPr>
          <p:nvPr>
            <p:ph type="title"/>
          </p:nvPr>
        </p:nvSpPr>
        <p:spPr>
          <a:xfrm>
            <a:off x="202223" y="2897992"/>
            <a:ext cx="4509856" cy="18146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पेट की चोटों के लिए PHT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8030" y="990600"/>
            <a:ext cx="8861516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6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7"/>
          <p:cNvSpPr txBox="1">
            <a:spLocks noGrp="1"/>
          </p:cNvSpPr>
          <p:nvPr>
            <p:ph type="title"/>
          </p:nvPr>
        </p:nvSpPr>
        <p:spPr>
          <a:xfrm>
            <a:off x="548406" y="2415774"/>
            <a:ext cx="2907323" cy="1635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जननांगों में चोटें</a:t>
            </a:r>
            <a:endParaRPr/>
          </a:p>
        </p:txBody>
      </p:sp>
      <p:sp>
        <p:nvSpPr>
          <p:cNvPr id="401" name="Google Shape;401;p57"/>
          <p:cNvSpPr txBox="1">
            <a:spLocks noGrp="1"/>
          </p:cNvSpPr>
          <p:nvPr>
            <p:ph type="body" idx="1"/>
          </p:nvPr>
        </p:nvSpPr>
        <p:spPr>
          <a:xfrm>
            <a:off x="4215384" y="1768159"/>
            <a:ext cx="7565604" cy="314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जननांगों पर घावों के लिए अस्पताल पूर्व उपचार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/>
              <a:t>		जननांगों के घावों का इलाज अन्य घावों की तरह ही किया जाना चाहिए। हालाँकि, रोगी की गोपनीयता की रक्षा के लिए विशेष देखभाल और ध्यान दिया जाना चाहिए।</a:t>
            </a:r>
            <a:endParaRPr/>
          </a:p>
        </p:txBody>
      </p:sp>
      <p:sp>
        <p:nvSpPr>
          <p:cNvPr id="402" name="Google Shape;402;p57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8"/>
          <p:cNvSpPr txBox="1">
            <a:spLocks noGrp="1"/>
          </p:cNvSpPr>
          <p:nvPr>
            <p:ph type="title"/>
          </p:nvPr>
        </p:nvSpPr>
        <p:spPr>
          <a:xfrm>
            <a:off x="53054" y="3077306"/>
            <a:ext cx="3279231" cy="6830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स्प्लिंटिंग</a:t>
            </a:r>
            <a:endParaRPr/>
          </a:p>
        </p:txBody>
      </p:sp>
      <p:sp>
        <p:nvSpPr>
          <p:cNvPr id="408" name="Google Shape;408;p58"/>
          <p:cNvSpPr txBox="1">
            <a:spLocks noGrp="1"/>
          </p:cNvSpPr>
          <p:nvPr>
            <p:ph type="body" idx="1"/>
          </p:nvPr>
        </p:nvSpPr>
        <p:spPr>
          <a:xfrm>
            <a:off x="3695935" y="2344664"/>
            <a:ext cx="7546728" cy="21483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किसी भी दर्दनाक, सूजे हुए या विकृत शरीर के अंग को स्थिर करने के लिए उपकरण लगाना।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स्प्लिंटिंग का प्राथमिक उद्देश्य शरीर के अंगों को आगे की ओर हिलने से रोकना है।</a:t>
            </a:r>
            <a:endParaRPr/>
          </a:p>
        </p:txBody>
      </p:sp>
      <p:sp>
        <p:nvSpPr>
          <p:cNvPr id="409" name="Google Shape;409;p58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9"/>
          <p:cNvSpPr txBox="1">
            <a:spLocks noGrp="1"/>
          </p:cNvSpPr>
          <p:nvPr>
            <p:ph type="title"/>
          </p:nvPr>
        </p:nvSpPr>
        <p:spPr>
          <a:xfrm>
            <a:off x="99455" y="2748191"/>
            <a:ext cx="4032929" cy="11889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स्प्लिंटिंग के कारण</a:t>
            </a:r>
            <a:endParaRPr/>
          </a:p>
        </p:txBody>
      </p:sp>
      <p:sp>
        <p:nvSpPr>
          <p:cNvPr id="415" name="Google Shape;415;p59"/>
          <p:cNvSpPr txBox="1">
            <a:spLocks noGrp="1"/>
          </p:cNvSpPr>
          <p:nvPr>
            <p:ph type="body" idx="1"/>
          </p:nvPr>
        </p:nvSpPr>
        <p:spPr>
          <a:xfrm>
            <a:off x="4308232" y="1693903"/>
            <a:ext cx="7587760" cy="34355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हड्डियों के टुकड़ों या अव्यवस्थित जोड़ों की गति को रोकें।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दर्द और पीड़ा को कम करें.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कोमल ऊतकों को होने वाले नुकसान को कम करें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बंद फ्रैक्चर को खुला होने से रोकें।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रक्त की हानि या आघात को न्यूनतम करें।</a:t>
            </a:r>
            <a:endParaRPr/>
          </a:p>
        </p:txBody>
      </p:sp>
      <p:sp>
        <p:nvSpPr>
          <p:cNvPr id="416" name="Google Shape;416;p59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0"/>
          <p:cNvSpPr txBox="1">
            <a:spLocks noGrp="1"/>
          </p:cNvSpPr>
          <p:nvPr>
            <p:ph type="title"/>
          </p:nvPr>
        </p:nvSpPr>
        <p:spPr>
          <a:xfrm>
            <a:off x="114301" y="2944569"/>
            <a:ext cx="2778368" cy="1325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स्प्लिंट्स के प्रकार</a:t>
            </a:r>
            <a:endParaRPr/>
          </a:p>
        </p:txBody>
      </p:sp>
      <p:pic>
        <p:nvPicPr>
          <p:cNvPr id="422" name="Google Shape;422;p60" descr="splint-fracture-lower-leg-800x80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4150" b="6603"/>
          <a:stretch/>
        </p:blipFill>
        <p:spPr>
          <a:xfrm>
            <a:off x="7558453" y="1321350"/>
            <a:ext cx="40386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60"/>
          <p:cNvSpPr txBox="1">
            <a:spLocks noGrp="1"/>
          </p:cNvSpPr>
          <p:nvPr>
            <p:ph type="body" idx="2"/>
          </p:nvPr>
        </p:nvSpPr>
        <p:spPr>
          <a:xfrm>
            <a:off x="3206261" y="1454128"/>
            <a:ext cx="4038600" cy="205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 err="1"/>
              <a:t>कठोर</a:t>
            </a:r>
            <a:r>
              <a:rPr lang="en-US" b="1" dirty="0"/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स्प्लिंट:</a:t>
            </a:r>
            <a:r>
              <a:rPr lang="en-US" u="sng" dirty="0" err="1">
                <a:solidFill>
                  <a:srgbClr val="FF0000"/>
                </a:solidFill>
              </a:rPr>
              <a:t>अंग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को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शारीरिक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स्थिति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में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होना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आवश्यक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है</a:t>
            </a:r>
            <a:r>
              <a:rPr lang="en-US" u="sng" dirty="0">
                <a:solidFill>
                  <a:srgbClr val="FF0000"/>
                </a:solidFill>
              </a:rPr>
              <a:t>। </a:t>
            </a:r>
            <a:r>
              <a:rPr lang="en-US" u="sng" dirty="0" err="1">
                <a:solidFill>
                  <a:srgbClr val="FF0000"/>
                </a:solidFill>
              </a:rPr>
              <a:t>लंबी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हड्डियों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की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चोटों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के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लिए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आदर्श</a:t>
            </a:r>
            <a:r>
              <a:rPr lang="en-US" dirty="0"/>
              <a:t>।</a:t>
            </a:r>
            <a:endParaRPr dirty="0"/>
          </a:p>
        </p:txBody>
      </p:sp>
      <p:sp>
        <p:nvSpPr>
          <p:cNvPr id="424" name="Google Shape;424;p60"/>
          <p:cNvSpPr/>
          <p:nvPr/>
        </p:nvSpPr>
        <p:spPr>
          <a:xfrm>
            <a:off x="3296176" y="4229734"/>
            <a:ext cx="3858769" cy="205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अनुरूप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स्प्लिंट: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इसे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विभिन्न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कोणों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पर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ढाला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जा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सकता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है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या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छोर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को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घेर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सकता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है</a:t>
            </a:r>
            <a:r>
              <a:rPr lang="en-US" sz="2800" dirty="0">
                <a:solidFill>
                  <a:srgbClr val="FF0000"/>
                </a:solidFill>
                <a:sym typeface="Arial"/>
              </a:rPr>
              <a:t>।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425" name="Google Shape;425;p60" descr="D:\ndrf\PPT COLLECTION\MFR final prep.L11\photo\2-vacuum-splint.jpg"/>
          <p:cNvPicPr preferRelativeResize="0"/>
          <p:nvPr/>
        </p:nvPicPr>
        <p:blipFill rotWithShape="1">
          <a:blip r:embed="rId4">
            <a:alphaModFix/>
          </a:blip>
          <a:srcRect t="25641" b="10255"/>
          <a:stretch/>
        </p:blipFill>
        <p:spPr>
          <a:xfrm>
            <a:off x="7421645" y="4229734"/>
            <a:ext cx="4572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60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1"/>
          <p:cNvSpPr txBox="1">
            <a:spLocks noGrp="1"/>
          </p:cNvSpPr>
          <p:nvPr>
            <p:ph type="body" idx="1"/>
          </p:nvPr>
        </p:nvSpPr>
        <p:spPr>
          <a:xfrm>
            <a:off x="1485900" y="4506761"/>
            <a:ext cx="5867400" cy="13350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ट्रैक्शन स्प्लिंट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- विशेष रूप से फीमर फ्रैक्चर के लिए उपयोग किया जाता है।</a:t>
            </a:r>
            <a:endParaRPr/>
          </a:p>
        </p:txBody>
      </p:sp>
      <p:pic>
        <p:nvPicPr>
          <p:cNvPr id="432" name="Google Shape;432;p61" descr="qt-ems1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772401" y="4114800"/>
            <a:ext cx="25908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61" descr="D:\ndrf\PPT COLLECTION\MFR final prep.L11\photo\MattressVacuumSplint_FullBodyVacuumSplint-MDI-220-1.png"/>
          <p:cNvPicPr preferRelativeResize="0"/>
          <p:nvPr/>
        </p:nvPicPr>
        <p:blipFill rotWithShape="1">
          <a:blip r:embed="rId4">
            <a:alphaModFix/>
          </a:blip>
          <a:srcRect t="12195" b="19512"/>
          <a:stretch/>
        </p:blipFill>
        <p:spPr>
          <a:xfrm>
            <a:off x="2063263" y="249115"/>
            <a:ext cx="5105399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61"/>
          <p:cNvSpPr/>
          <p:nvPr/>
        </p:nvSpPr>
        <p:spPr>
          <a:xfrm>
            <a:off x="5715000" y="384048"/>
            <a:ext cx="4724400" cy="121615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स्प्लिंट वायु/वैक्यूम स्प्लिंट</a:t>
            </a:r>
            <a:endParaRPr/>
          </a:p>
        </p:txBody>
      </p:sp>
      <p:sp>
        <p:nvSpPr>
          <p:cNvPr id="435" name="Google Shape;435;p61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99648" y="2939562"/>
            <a:ext cx="4683369" cy="8683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बंद घाव</a:t>
            </a:r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5407268" y="1600201"/>
            <a:ext cx="5260731" cy="45259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en-US" dirty="0" err="1"/>
              <a:t>अखंडित</a:t>
            </a:r>
            <a:r>
              <a:rPr lang="en-US" dirty="0"/>
              <a:t> </a:t>
            </a:r>
            <a:r>
              <a:rPr lang="en-US" dirty="0" err="1"/>
              <a:t>त्वचा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नीचे</a:t>
            </a:r>
            <a:r>
              <a:rPr lang="en-US" dirty="0"/>
              <a:t> </a:t>
            </a:r>
            <a:r>
              <a:rPr lang="en-US" dirty="0" err="1"/>
              <a:t>नरम</a:t>
            </a:r>
            <a:r>
              <a:rPr lang="en-US" dirty="0"/>
              <a:t> </a:t>
            </a:r>
            <a:r>
              <a:rPr lang="en-US" dirty="0" err="1"/>
              <a:t>ऊतकों</a:t>
            </a:r>
            <a:r>
              <a:rPr lang="en-US" dirty="0"/>
              <a:t> </a:t>
            </a:r>
            <a:r>
              <a:rPr lang="hi-IN" dirty="0"/>
              <a:t>की</a:t>
            </a:r>
            <a:r>
              <a:rPr lang="en-US" dirty="0"/>
              <a:t> </a:t>
            </a:r>
            <a:r>
              <a:rPr lang="en-US" dirty="0" err="1"/>
              <a:t>चोट</a:t>
            </a:r>
            <a:endParaRPr dirty="0"/>
          </a:p>
          <a:p>
            <a:pPr marL="205740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" name="Google Shape;123;p17" descr="D:\dwnld\images (8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392" y="2561491"/>
            <a:ext cx="3953608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2"/>
          <p:cNvSpPr txBox="1">
            <a:spLocks noGrp="1"/>
          </p:cNvSpPr>
          <p:nvPr>
            <p:ph type="title"/>
          </p:nvPr>
        </p:nvSpPr>
        <p:spPr>
          <a:xfrm>
            <a:off x="123092" y="2959667"/>
            <a:ext cx="4232259" cy="1325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स्लिंग और स्वैथ्स</a:t>
            </a:r>
            <a:endParaRPr/>
          </a:p>
        </p:txBody>
      </p:sp>
      <p:sp>
        <p:nvSpPr>
          <p:cNvPr id="441" name="Google Shape;441;p62"/>
          <p:cNvSpPr txBox="1">
            <a:spLocks noGrp="1"/>
          </p:cNvSpPr>
          <p:nvPr>
            <p:ph type="body" idx="1"/>
          </p:nvPr>
        </p:nvSpPr>
        <p:spPr>
          <a:xfrm>
            <a:off x="4931005" y="515657"/>
            <a:ext cx="283712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गोफन:	</a:t>
            </a:r>
            <a:endParaRPr/>
          </a:p>
        </p:txBody>
      </p:sp>
      <p:pic>
        <p:nvPicPr>
          <p:cNvPr id="442" name="Google Shape;442;p62" descr="IMG_0081.PN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98772" y="1471185"/>
            <a:ext cx="3636252" cy="3095891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62"/>
          <p:cNvSpPr txBox="1">
            <a:spLocks noGrp="1"/>
          </p:cNvSpPr>
          <p:nvPr>
            <p:ph type="body" idx="3"/>
          </p:nvPr>
        </p:nvSpPr>
        <p:spPr>
          <a:xfrm>
            <a:off x="8501918" y="2319388"/>
            <a:ext cx="25939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गोफन और स्वैथ</a:t>
            </a:r>
            <a:endParaRPr/>
          </a:p>
        </p:txBody>
      </p:sp>
      <p:pic>
        <p:nvPicPr>
          <p:cNvPr id="444" name="Google Shape;444;p62" descr="UQgdB.gif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 r="13197"/>
          <a:stretch/>
        </p:blipFill>
        <p:spPr>
          <a:xfrm>
            <a:off x="7930417" y="2959150"/>
            <a:ext cx="3736975" cy="3192606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62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6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8197" b="32787"/>
          <a:stretch/>
        </p:blipFill>
        <p:spPr>
          <a:xfrm>
            <a:off x="5738811" y="639764"/>
            <a:ext cx="3998913" cy="32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63"/>
          <p:cNvPicPr preferRelativeResize="0"/>
          <p:nvPr/>
        </p:nvPicPr>
        <p:blipFill rotWithShape="1">
          <a:blip r:embed="rId4">
            <a:alphaModFix/>
          </a:blip>
          <a:srcRect l="17450" t="37039" r="28674"/>
          <a:stretch/>
        </p:blipFill>
        <p:spPr>
          <a:xfrm>
            <a:off x="5738811" y="3930651"/>
            <a:ext cx="1827213" cy="228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6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 t="35821"/>
          <a:stretch/>
        </p:blipFill>
        <p:spPr>
          <a:xfrm>
            <a:off x="7596199" y="3930651"/>
            <a:ext cx="2105025" cy="228917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63"/>
          <p:cNvSpPr txBox="1">
            <a:spLocks noGrp="1"/>
          </p:cNvSpPr>
          <p:nvPr>
            <p:ph type="title"/>
          </p:nvPr>
        </p:nvSpPr>
        <p:spPr>
          <a:xfrm>
            <a:off x="1990221" y="640080"/>
            <a:ext cx="3168968" cy="557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"/>
              <a:buNone/>
            </a:pPr>
            <a:r>
              <a:rPr lang="en-US" sz="3700" b="1">
                <a:solidFill>
                  <a:srgbClr val="FFFFFF"/>
                </a:solidFill>
              </a:rPr>
              <a:t>बिगड़ा हुआ स्प्लिंट</a:t>
            </a:r>
            <a:endParaRPr/>
          </a:p>
        </p:txBody>
      </p:sp>
      <p:sp>
        <p:nvSpPr>
          <p:cNvPr id="454" name="Google Shape;454;p63"/>
          <p:cNvSpPr/>
          <p:nvPr/>
        </p:nvSpPr>
        <p:spPr>
          <a:xfrm>
            <a:off x="1913487" y="2382363"/>
            <a:ext cx="3322436" cy="15482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किताब, गत्ता, तकिया या कंबल</a:t>
            </a:r>
            <a:endParaRPr/>
          </a:p>
        </p:txBody>
      </p:sp>
      <p:sp>
        <p:nvSpPr>
          <p:cNvPr id="455" name="Google Shape;455;p63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4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52</a:t>
            </a:fld>
            <a:endParaRPr/>
          </a:p>
        </p:txBody>
      </p:sp>
      <p:sp>
        <p:nvSpPr>
          <p:cNvPr id="461" name="Google Shape;461;p64"/>
          <p:cNvSpPr txBox="1"/>
          <p:nvPr/>
        </p:nvSpPr>
        <p:spPr>
          <a:xfrm>
            <a:off x="193079" y="2085376"/>
            <a:ext cx="4509856" cy="23768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संदिग्ध फ्रैक्चर, अव्यवस्था और मोच के लिए PHT</a:t>
            </a:r>
            <a:endParaRPr/>
          </a:p>
        </p:txBody>
      </p:sp>
      <p:sp>
        <p:nvSpPr>
          <p:cNvPr id="462" name="Google Shape;462;p64"/>
          <p:cNvSpPr txBox="1"/>
          <p:nvPr/>
        </p:nvSpPr>
        <p:spPr>
          <a:xfrm>
            <a:off x="4843604" y="1050212"/>
            <a:ext cx="6717671" cy="483209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प्रारंभिक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मूल्यांकन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जीवन-धमकाने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वाली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समस्याओं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की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पहचान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और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उपचार</a:t>
            </a:r>
            <a:endParaRPr dirty="0"/>
          </a:p>
          <a:p>
            <a:pPr marL="514350" marR="0" lvl="0" indent="-5143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शारीरिक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परीक्षण</a:t>
            </a:r>
            <a:endParaRPr dirty="0"/>
          </a:p>
          <a:p>
            <a:pPr marL="514350" marR="0" lvl="0" indent="-5143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चोट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को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स्थिर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करें</a:t>
            </a:r>
            <a:endParaRPr dirty="0"/>
          </a:p>
          <a:p>
            <a:pPr marL="514350" marR="0" lvl="0" indent="-5143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चोट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को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उजागर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करें</a:t>
            </a:r>
            <a:endParaRPr dirty="0"/>
          </a:p>
          <a:p>
            <a:pPr marL="514350" marR="0" lvl="0" indent="-5143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खुले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घावों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का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इलाज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करें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स्प्लिंटिंग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सामग्री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तैयार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करें</a:t>
            </a:r>
            <a:endParaRPr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स्प्लिंट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चोटें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स्थिरशरीर</a:t>
            </a:r>
            <a:endParaRPr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पीएमएस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का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पुनर्मूल्यांकन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करें</a:t>
            </a:r>
            <a:endParaRPr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ठंडे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पैक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या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बर्फ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लगाएं</a:t>
            </a:r>
            <a:endParaRPr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सदमे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का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इलाज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65" descr="C:\Documents and Settings\Administrator\Desktop\c\DSC00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1214422"/>
            <a:ext cx="2895600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65" descr="C:\Documents and Settings\Administrator\Desktop\c\DSC000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200" y="1142984"/>
            <a:ext cx="2971800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65" descr="C:\Documents and Settings\Administrator\Desktop\c\DSC0000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4400" y="3500438"/>
            <a:ext cx="2895600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65" descr="C:\Documents and Settings\Administrator\Desktop\c\DSC00006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96200" y="3500438"/>
            <a:ext cx="2971800" cy="2024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65" descr="C:\Documents and Settings\Administrator\Desktop\c\DSC00003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0" y="3429000"/>
            <a:ext cx="3124200" cy="204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65" descr="C:\Documents and Settings\Administrator\Desktop\b\DSC00010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4000" y="1214422"/>
            <a:ext cx="3124200" cy="1928826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65"/>
          <p:cNvSpPr txBox="1"/>
          <p:nvPr/>
        </p:nvSpPr>
        <p:spPr>
          <a:xfrm>
            <a:off x="2925296" y="331448"/>
            <a:ext cx="6715172" cy="550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स्प्लिंटिंग के सामान्य नियम</a:t>
            </a:r>
            <a:endParaRPr/>
          </a:p>
        </p:txBody>
      </p:sp>
      <p:sp>
        <p:nvSpPr>
          <p:cNvPr id="474" name="Google Shape;474;p65"/>
          <p:cNvSpPr txBox="1"/>
          <p:nvPr/>
        </p:nvSpPr>
        <p:spPr>
          <a:xfrm>
            <a:off x="1524000" y="5524883"/>
            <a:ext cx="3124200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800000"/>
                </a:solidFill>
                <a:latin typeface="Constantia"/>
                <a:ea typeface="Constantia"/>
                <a:cs typeface="Constantia"/>
                <a:sym typeface="Constantia"/>
              </a:rPr>
              <a:t>ड्रेसिंग और पट्टी लगाएं</a:t>
            </a:r>
            <a:endParaRPr/>
          </a:p>
        </p:txBody>
      </p:sp>
      <p:sp>
        <p:nvSpPr>
          <p:cNvPr id="475" name="Google Shape;475;p65"/>
          <p:cNvSpPr txBox="1"/>
          <p:nvPr/>
        </p:nvSpPr>
        <p:spPr>
          <a:xfrm>
            <a:off x="4724400" y="5762275"/>
            <a:ext cx="28956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800000"/>
                </a:solidFill>
                <a:latin typeface="Constantia"/>
                <a:ea typeface="Constantia"/>
                <a:cs typeface="Constantia"/>
                <a:sym typeface="Constantia"/>
              </a:rPr>
              <a:t>स्प्लिंट को पैड करें</a:t>
            </a:r>
            <a:endParaRPr/>
          </a:p>
        </p:txBody>
      </p:sp>
      <p:sp>
        <p:nvSpPr>
          <p:cNvPr id="476" name="Google Shape;476;p65"/>
          <p:cNvSpPr txBox="1"/>
          <p:nvPr/>
        </p:nvSpPr>
        <p:spPr>
          <a:xfrm>
            <a:off x="7696200" y="5612807"/>
            <a:ext cx="2971800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800000"/>
                </a:solidFill>
                <a:latin typeface="Constantia"/>
                <a:ea typeface="Constantia"/>
                <a:cs typeface="Constantia"/>
                <a:sym typeface="Constantia"/>
              </a:rPr>
              <a:t>सुरक्षितस्प्लिंट्स, जाँचपीएमएस</a:t>
            </a:r>
            <a:endParaRPr/>
          </a:p>
        </p:txBody>
      </p:sp>
      <p:sp>
        <p:nvSpPr>
          <p:cNvPr id="477" name="Google Shape;477;p65"/>
          <p:cNvSpPr txBox="1"/>
          <p:nvPr/>
        </p:nvSpPr>
        <p:spPr>
          <a:xfrm>
            <a:off x="4724400" y="3195638"/>
            <a:ext cx="28956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800000"/>
                </a:solidFill>
                <a:latin typeface="Constantia"/>
                <a:ea typeface="Constantia"/>
                <a:cs typeface="Constantia"/>
                <a:sym typeface="Constantia"/>
              </a:rPr>
              <a:t>चोट वाली जगह को उजागर करें</a:t>
            </a:r>
            <a:endParaRPr/>
          </a:p>
        </p:txBody>
      </p:sp>
      <p:sp>
        <p:nvSpPr>
          <p:cNvPr id="478" name="Google Shape;478;p65"/>
          <p:cNvSpPr txBox="1"/>
          <p:nvPr/>
        </p:nvSpPr>
        <p:spPr>
          <a:xfrm>
            <a:off x="7696200" y="3124200"/>
            <a:ext cx="29718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800000"/>
                </a:solidFill>
                <a:latin typeface="Constantia"/>
                <a:ea typeface="Constantia"/>
                <a:cs typeface="Constantia"/>
                <a:sym typeface="Constantia"/>
              </a:rPr>
              <a:t>रक्तस्राव को नियंत्रित करें</a:t>
            </a:r>
            <a:endParaRPr/>
          </a:p>
        </p:txBody>
      </p:sp>
      <p:sp>
        <p:nvSpPr>
          <p:cNvPr id="479" name="Google Shape;479;p65"/>
          <p:cNvSpPr txBox="1"/>
          <p:nvPr/>
        </p:nvSpPr>
        <p:spPr>
          <a:xfrm>
            <a:off x="1524000" y="3124200"/>
            <a:ext cx="31242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800000"/>
                </a:solidFill>
                <a:latin typeface="Constantia"/>
                <a:ea typeface="Constantia"/>
                <a:cs typeface="Constantia"/>
                <a:sym typeface="Constantia"/>
              </a:rPr>
              <a:t>पीएमएस को स्थिर करें और जांचें</a:t>
            </a:r>
            <a:endParaRPr/>
          </a:p>
        </p:txBody>
      </p:sp>
      <p:sp>
        <p:nvSpPr>
          <p:cNvPr id="480" name="Google Shape;480;p65"/>
          <p:cNvSpPr txBox="1">
            <a:spLocks noGrp="1"/>
          </p:cNvSpPr>
          <p:nvPr>
            <p:ph type="sldNum" idx="12"/>
          </p:nvPr>
        </p:nvSpPr>
        <p:spPr>
          <a:xfrm>
            <a:off x="8077200" y="64214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66" descr="C:\Documents and Settings\Administrator\Desktop\c\DSC000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1962" y="548277"/>
            <a:ext cx="3352824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66" descr="C:\Documents and Settings\Administrator\Desktop\c\DSC0000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4786" y="537615"/>
            <a:ext cx="3209948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66" descr="C:\Documents and Settings\Administrator\Desktop\c\DSC0000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8554" y="3505200"/>
            <a:ext cx="5295900" cy="242413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66"/>
          <p:cNvSpPr txBox="1"/>
          <p:nvPr/>
        </p:nvSpPr>
        <p:spPr>
          <a:xfrm>
            <a:off x="80939" y="2725616"/>
            <a:ext cx="3608270" cy="19389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स्लिंग और स्वैथ लगाना</a:t>
            </a:r>
            <a:endParaRPr/>
          </a:p>
        </p:txBody>
      </p:sp>
      <p:sp>
        <p:nvSpPr>
          <p:cNvPr id="489" name="Google Shape;489;p66"/>
          <p:cNvSpPr txBox="1"/>
          <p:nvPr/>
        </p:nvSpPr>
        <p:spPr>
          <a:xfrm>
            <a:off x="4012197" y="3117850"/>
            <a:ext cx="3352824" cy="240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800000"/>
                </a:solidFill>
                <a:latin typeface="Constantia"/>
                <a:ea typeface="Constantia"/>
                <a:cs typeface="Constantia"/>
                <a:sym typeface="Constantia"/>
              </a:rPr>
              <a:t>बांह और छाती के बीच पैड</a:t>
            </a:r>
            <a:endParaRPr/>
          </a:p>
        </p:txBody>
      </p:sp>
      <p:sp>
        <p:nvSpPr>
          <p:cNvPr id="490" name="Google Shape;490;p66"/>
          <p:cNvSpPr txBox="1"/>
          <p:nvPr/>
        </p:nvSpPr>
        <p:spPr>
          <a:xfrm>
            <a:off x="7394331" y="3124200"/>
            <a:ext cx="3281386" cy="240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800000"/>
                </a:solidFill>
                <a:latin typeface="Constantia"/>
                <a:ea typeface="Constantia"/>
                <a:cs typeface="Constantia"/>
                <a:sym typeface="Constantia"/>
              </a:rPr>
              <a:t>घायल हाथ को स्लिंग से सहारा दें</a:t>
            </a:r>
            <a:endParaRPr/>
          </a:p>
        </p:txBody>
      </p:sp>
      <p:sp>
        <p:nvSpPr>
          <p:cNvPr id="491" name="Google Shape;491;p66"/>
          <p:cNvSpPr txBox="1"/>
          <p:nvPr/>
        </p:nvSpPr>
        <p:spPr>
          <a:xfrm>
            <a:off x="4513383" y="5929330"/>
            <a:ext cx="5334000" cy="2585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800000"/>
                </a:solidFill>
                <a:latin typeface="Constantia"/>
                <a:ea typeface="Constantia"/>
                <a:cs typeface="Constantia"/>
                <a:sym typeface="Constantia"/>
              </a:rPr>
              <a:t>हाथ को पट्टी से स्थिर करें</a:t>
            </a:r>
            <a:endParaRPr/>
          </a:p>
        </p:txBody>
      </p:sp>
      <p:sp>
        <p:nvSpPr>
          <p:cNvPr id="492" name="Google Shape;492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10/10/2025</a:t>
            </a:r>
            <a:endParaRPr/>
          </a:p>
        </p:txBody>
      </p:sp>
      <p:sp>
        <p:nvSpPr>
          <p:cNvPr id="493" name="Google Shape;493;p66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54</a:t>
            </a:fld>
            <a:endParaRPr/>
          </a:p>
        </p:txBody>
      </p:sp>
      <p:sp>
        <p:nvSpPr>
          <p:cNvPr id="494" name="Google Shape;494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2ND NDRF कोलकाता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67" descr="C:\Documents and Settings\Administrator\Desktop\a\DSC000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3929" y="1099022"/>
            <a:ext cx="2707342" cy="424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67" descr="C:\Documents and Settings\Administrator\Desktop\a\DSC0000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1271" y="1099022"/>
            <a:ext cx="2722962" cy="4246701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67"/>
          <p:cNvSpPr/>
          <p:nvPr/>
        </p:nvSpPr>
        <p:spPr>
          <a:xfrm>
            <a:off x="227644" y="2152784"/>
            <a:ext cx="5323483" cy="2282442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स्प्लिंटिंग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खंडित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ऊपरी अंग</a:t>
            </a:r>
            <a:endParaRPr/>
          </a:p>
        </p:txBody>
      </p:sp>
      <p:sp>
        <p:nvSpPr>
          <p:cNvPr id="502" name="Google Shape;502;p67"/>
          <p:cNvSpPr/>
          <p:nvPr/>
        </p:nvSpPr>
        <p:spPr>
          <a:xfrm>
            <a:off x="6113928" y="5345723"/>
            <a:ext cx="5495366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>
                <a:solidFill>
                  <a:srgbClr val="800000"/>
                </a:solidFill>
                <a:latin typeface="Constantia"/>
                <a:ea typeface="Constantia"/>
                <a:cs typeface="Constantia"/>
                <a:sym typeface="Constantia"/>
              </a:rPr>
              <a:t>हम्मर्स की चोट की स्प्लिंटिंग</a:t>
            </a:r>
            <a:endParaRPr/>
          </a:p>
        </p:txBody>
      </p:sp>
      <p:sp>
        <p:nvSpPr>
          <p:cNvPr id="503" name="Google Shape;503;p67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68" descr="C:\Documents and Settings\Administrator\Desktop\b\DSC00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3629" y="1240166"/>
            <a:ext cx="2936631" cy="4071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68" descr="C:\Documents and Settings\Administrator\Desktop\b\DSC000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0260" y="1240166"/>
            <a:ext cx="2886807" cy="4214842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68"/>
          <p:cNvSpPr/>
          <p:nvPr/>
        </p:nvSpPr>
        <p:spPr>
          <a:xfrm>
            <a:off x="118305" y="2162908"/>
            <a:ext cx="5376886" cy="2039815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स्प्लिंटिंग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ऊपरी भाग में फ्रैक्चर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चरम सीमाएँ</a:t>
            </a:r>
            <a:endParaRPr/>
          </a:p>
        </p:txBody>
      </p:sp>
      <p:sp>
        <p:nvSpPr>
          <p:cNvPr id="512" name="Google Shape;512;p68"/>
          <p:cNvSpPr/>
          <p:nvPr/>
        </p:nvSpPr>
        <p:spPr>
          <a:xfrm>
            <a:off x="5108328" y="5322658"/>
            <a:ext cx="3405555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कोहनी (मुड़ी हुई) की चोट पर स्प्लिंटिंग</a:t>
            </a:r>
            <a:endParaRPr/>
          </a:p>
        </p:txBody>
      </p:sp>
      <p:sp>
        <p:nvSpPr>
          <p:cNvPr id="513" name="Google Shape;513;p68"/>
          <p:cNvSpPr/>
          <p:nvPr/>
        </p:nvSpPr>
        <p:spPr>
          <a:xfrm>
            <a:off x="8510953" y="5322658"/>
            <a:ext cx="3651738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कोहनी की चोट (सीधी) पर स्प्लिंटिंग</a:t>
            </a:r>
            <a:endParaRPr/>
          </a:p>
        </p:txBody>
      </p:sp>
      <p:sp>
        <p:nvSpPr>
          <p:cNvPr id="514" name="Google Shape;514;p68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69" descr="C:\Documents and Settings\Administrator\Desktop\b\DSC000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2816" y="1134207"/>
            <a:ext cx="4572000" cy="2194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69" descr="C:\Documents and Settings\Administrator\Desktop\b\DSC0000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4024" y="3807064"/>
            <a:ext cx="4572000" cy="2006126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69"/>
          <p:cNvSpPr/>
          <p:nvPr/>
        </p:nvSpPr>
        <p:spPr>
          <a:xfrm>
            <a:off x="234696" y="2664067"/>
            <a:ext cx="5861304" cy="1667258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फ्रैक्चर की स्प्लिंटिंग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ऊपरी अंग</a:t>
            </a:r>
            <a:endParaRPr/>
          </a:p>
        </p:txBody>
      </p:sp>
      <p:sp>
        <p:nvSpPr>
          <p:cNvPr id="522" name="Google Shape;522;p69"/>
          <p:cNvSpPr/>
          <p:nvPr/>
        </p:nvSpPr>
        <p:spPr>
          <a:xfrm>
            <a:off x="6984020" y="5826018"/>
            <a:ext cx="4572000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>
                <a:solidFill>
                  <a:srgbClr val="800000"/>
                </a:solidFill>
                <a:latin typeface="Constantia"/>
                <a:ea typeface="Constantia"/>
                <a:cs typeface="Constantia"/>
                <a:sym typeface="Constantia"/>
              </a:rPr>
              <a:t>स्प्लिंटिंग से फैलींग्स ​​की चोट</a:t>
            </a:r>
            <a:endParaRPr/>
          </a:p>
        </p:txBody>
      </p:sp>
      <p:sp>
        <p:nvSpPr>
          <p:cNvPr id="523" name="Google Shape;523;p69"/>
          <p:cNvSpPr/>
          <p:nvPr/>
        </p:nvSpPr>
        <p:spPr>
          <a:xfrm>
            <a:off x="6992810" y="3346589"/>
            <a:ext cx="4572000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>
                <a:solidFill>
                  <a:srgbClr val="800000"/>
                </a:solidFill>
                <a:latin typeface="Constantia"/>
                <a:ea typeface="Constantia"/>
                <a:cs typeface="Constantia"/>
                <a:sym typeface="Constantia"/>
              </a:rPr>
              <a:t>अग्रबाहु, कलाई या हाथ की स्प्लिंटिंग</a:t>
            </a:r>
            <a:endParaRPr/>
          </a:p>
        </p:txBody>
      </p:sp>
      <p:sp>
        <p:nvSpPr>
          <p:cNvPr id="524" name="Google Shape;524;p69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0"/>
          <p:cNvSpPr txBox="1">
            <a:spLocks noGrp="1"/>
          </p:cNvSpPr>
          <p:nvPr>
            <p:ph type="title"/>
          </p:nvPr>
        </p:nvSpPr>
        <p:spPr>
          <a:xfrm>
            <a:off x="838201" y="2766218"/>
            <a:ext cx="2907323" cy="1325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r>
              <a:rPr lang="en-US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समीक्षा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0" name="Google Shape;530;p70"/>
          <p:cNvSpPr txBox="1">
            <a:spLocks noGrp="1"/>
          </p:cNvSpPr>
          <p:nvPr>
            <p:ph type="body" idx="1"/>
          </p:nvPr>
        </p:nvSpPr>
        <p:spPr>
          <a:xfrm>
            <a:off x="5345722" y="1551305"/>
            <a:ext cx="6008077" cy="43513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>
                <a:latin typeface="Open Sans"/>
                <a:ea typeface="Open Sans"/>
                <a:cs typeface="Open Sans"/>
                <a:sym typeface="Open Sans"/>
              </a:rPr>
              <a:t>इस पाठ के पूरा होने पर, अबआप इसे करने में सक्षम हैं.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बंद घाव के उपचार के दो चरण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खुले घाव के उपचार के छह चरण।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आँख, कान और गर्दन की चोटों के लिए अस्पताल-पूर्व उपचार।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पेट और जननांग की चोटों का अस्पताल पूर्व उपचार।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1" name="Google Shape;531;p70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1"/>
          <p:cNvSpPr txBox="1">
            <a:spLocks noGrp="1"/>
          </p:cNvSpPr>
          <p:nvPr>
            <p:ph type="title"/>
          </p:nvPr>
        </p:nvSpPr>
        <p:spPr>
          <a:xfrm>
            <a:off x="711591" y="2553354"/>
            <a:ext cx="2907323" cy="1325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r>
              <a:rPr lang="en-US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समीक्षा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" name="Google Shape;537;p71"/>
          <p:cNvSpPr txBox="1">
            <a:spLocks noGrp="1"/>
          </p:cNvSpPr>
          <p:nvPr>
            <p:ph type="body" idx="1"/>
          </p:nvPr>
        </p:nvSpPr>
        <p:spPr>
          <a:xfrm>
            <a:off x="4888522" y="1296498"/>
            <a:ext cx="6008077" cy="43513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रक्तस्राव को नियंत्रित करने के लिए ड्रेसिंग और पट्टियों के उपयोग का प्रदर्शन करें।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निम्नलिखित के लिए अस्पताल पूर्व उपचार--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क) आँख या गाल में कोई वस्तु चुभ जाना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ख) गर्दन में रक्तस्राव की चोटें     </a:t>
            </a:r>
            <a:endParaRPr/>
          </a:p>
          <a:p>
            <a:pPr marL="228600" lvl="0" indent="-50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sp>
        <p:nvSpPr>
          <p:cNvPr id="538" name="Google Shape;538;p71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376517" y="2406865"/>
            <a:ext cx="4706471" cy="16858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बंद घाव के संकेत और लक्षण</a:t>
            </a:r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6196691" y="2033191"/>
            <a:ext cx="4388913" cy="24332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सूजन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कोमलता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रंग बिगाड़ना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संभावित विकृति</a:t>
            </a:r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2"/>
          <p:cNvSpPr txBox="1">
            <a:spLocks noGrp="1"/>
          </p:cNvSpPr>
          <p:nvPr>
            <p:ph type="title"/>
          </p:nvPr>
        </p:nvSpPr>
        <p:spPr>
          <a:xfrm>
            <a:off x="3528645" y="3064362"/>
            <a:ext cx="4762500" cy="1325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कोई प्रश्न ?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4" name="Google Shape;544;p72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60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545" name="Google Shape;545;p72"/>
          <p:cNvSpPr/>
          <p:nvPr/>
        </p:nvSpPr>
        <p:spPr>
          <a:xfrm>
            <a:off x="1397000" y="2998756"/>
            <a:ext cx="9398000" cy="86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धन्यवाद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3"/>
          <p:cNvSpPr txBox="1">
            <a:spLocks noGrp="1"/>
          </p:cNvSpPr>
          <p:nvPr>
            <p:ph type="title"/>
          </p:nvPr>
        </p:nvSpPr>
        <p:spPr>
          <a:xfrm>
            <a:off x="152402" y="2923684"/>
            <a:ext cx="3148581" cy="1325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</a:pPr>
            <a:r>
              <a:rPr lang="en-US" sz="40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मूल्यांकन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1" name="Google Shape;551;p73"/>
          <p:cNvSpPr txBox="1">
            <a:spLocks noGrp="1"/>
          </p:cNvSpPr>
          <p:nvPr>
            <p:ph type="body" idx="1"/>
          </p:nvPr>
        </p:nvSpPr>
        <p:spPr>
          <a:xfrm>
            <a:off x="4109876" y="1899138"/>
            <a:ext cx="7801708" cy="30597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 err="1">
                <a:latin typeface="Open Sans"/>
                <a:ea typeface="Open Sans"/>
                <a:cs typeface="Open Sans"/>
                <a:sym typeface="Open Sans"/>
              </a:rPr>
              <a:t>प्रश्न</a:t>
            </a: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 1. </a:t>
            </a:r>
            <a:r>
              <a:rPr lang="en-US" b="1" dirty="0" err="1">
                <a:latin typeface="Open Sans"/>
                <a:ea typeface="Open Sans"/>
                <a:cs typeface="Open Sans"/>
                <a:sym typeface="Open Sans"/>
              </a:rPr>
              <a:t>खुली</a:t>
            </a: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 err="1">
                <a:latin typeface="Open Sans"/>
                <a:ea typeface="Open Sans"/>
                <a:cs typeface="Open Sans"/>
                <a:sym typeface="Open Sans"/>
              </a:rPr>
              <a:t>चोटें</a:t>
            </a: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 err="1">
                <a:latin typeface="Open Sans"/>
                <a:ea typeface="Open Sans"/>
                <a:cs typeface="Open Sans"/>
                <a:sym typeface="Open Sans"/>
              </a:rPr>
              <a:t>कितने</a:t>
            </a: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 err="1">
                <a:latin typeface="Open Sans"/>
                <a:ea typeface="Open Sans"/>
                <a:cs typeface="Open Sans"/>
                <a:sym typeface="Open Sans"/>
              </a:rPr>
              <a:t>प्रकार</a:t>
            </a: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 err="1">
                <a:latin typeface="Open Sans"/>
                <a:ea typeface="Open Sans"/>
                <a:cs typeface="Open Sans"/>
                <a:sym typeface="Open Sans"/>
              </a:rPr>
              <a:t>की</a:t>
            </a: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 err="1">
                <a:latin typeface="Open Sans"/>
                <a:ea typeface="Open Sans"/>
                <a:cs typeface="Open Sans"/>
                <a:sym typeface="Open Sans"/>
              </a:rPr>
              <a:t>होती</a:t>
            </a: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 err="1">
                <a:latin typeface="Open Sans"/>
                <a:ea typeface="Open Sans"/>
                <a:cs typeface="Open Sans"/>
                <a:sym typeface="Open Sans"/>
              </a:rPr>
              <a:t>हैं</a:t>
            </a: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उत्तर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: 8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प्रकार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 err="1">
                <a:latin typeface="Open Sans"/>
                <a:ea typeface="Open Sans"/>
                <a:cs typeface="Open Sans"/>
                <a:sym typeface="Open Sans"/>
              </a:rPr>
              <a:t>प्रश्न</a:t>
            </a: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 2. </a:t>
            </a:r>
            <a:r>
              <a:rPr lang="en-US" b="1" dirty="0" err="1">
                <a:latin typeface="Open Sans"/>
                <a:ea typeface="Open Sans"/>
                <a:cs typeface="Open Sans"/>
                <a:sym typeface="Open Sans"/>
              </a:rPr>
              <a:t>कितने</a:t>
            </a: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 err="1">
                <a:latin typeface="Open Sans"/>
                <a:ea typeface="Open Sans"/>
                <a:cs typeface="Open Sans"/>
                <a:sym typeface="Open Sans"/>
              </a:rPr>
              <a:t>प्रकार</a:t>
            </a: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 err="1">
                <a:latin typeface="Open Sans"/>
                <a:ea typeface="Open Sans"/>
                <a:cs typeface="Open Sans"/>
                <a:sym typeface="Open Sans"/>
              </a:rPr>
              <a:t>के</a:t>
            </a: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 err="1">
                <a:latin typeface="Open Sans"/>
                <a:ea typeface="Open Sans"/>
                <a:cs typeface="Open Sans"/>
                <a:sym typeface="Open Sans"/>
              </a:rPr>
              <a:t>होते</a:t>
            </a: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 err="1">
                <a:latin typeface="Open Sans"/>
                <a:ea typeface="Open Sans"/>
                <a:cs typeface="Open Sans"/>
                <a:sym typeface="Open Sans"/>
              </a:rPr>
              <a:t>हैं?</a:t>
            </a:r>
            <a:r>
              <a:rPr lang="en-US" b="1" dirty="0" err="1"/>
              <a:t>स्प्लिंटिंग</a:t>
            </a: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उत्तर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: 5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प्रकार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2" name="Google Shape;552;p73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61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4"/>
          <p:cNvSpPr txBox="1">
            <a:spLocks noGrp="1"/>
          </p:cNvSpPr>
          <p:nvPr>
            <p:ph type="title"/>
          </p:nvPr>
        </p:nvSpPr>
        <p:spPr>
          <a:xfrm>
            <a:off x="3528645" y="3064362"/>
            <a:ext cx="4762500" cy="1325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धन्यवाद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8" name="Google Shape;558;p74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62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559" name="Google Shape;559;p74"/>
          <p:cNvSpPr/>
          <p:nvPr/>
        </p:nvSpPr>
        <p:spPr>
          <a:xfrm>
            <a:off x="1397000" y="2998756"/>
            <a:ext cx="9398000" cy="86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धन्यवाद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137160" y="2897992"/>
            <a:ext cx="4372696" cy="1325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बंद घाव का पीएचटी</a:t>
            </a:r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4703884" y="1600200"/>
            <a:ext cx="7130562" cy="37455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सार्वभौमिक</a:t>
            </a:r>
            <a:r>
              <a:rPr lang="en-US" dirty="0"/>
              <a:t> </a:t>
            </a:r>
            <a:r>
              <a:rPr lang="en-US" dirty="0" err="1"/>
              <a:t>सावधानियों</a:t>
            </a:r>
            <a:r>
              <a:rPr lang="en-US" dirty="0"/>
              <a:t> </a:t>
            </a:r>
            <a:r>
              <a:rPr lang="en-US" dirty="0" err="1"/>
              <a:t>का</a:t>
            </a:r>
            <a:r>
              <a:rPr lang="en-US" dirty="0"/>
              <a:t> </a:t>
            </a:r>
            <a:r>
              <a:rPr lang="en-US" dirty="0" err="1"/>
              <a:t>प्रयोग</a:t>
            </a:r>
            <a:r>
              <a:rPr lang="en-US" dirty="0"/>
              <a:t> </a:t>
            </a:r>
            <a:r>
              <a:rPr lang="en-US" dirty="0" err="1"/>
              <a:t>करें</a:t>
            </a:r>
            <a:r>
              <a:rPr lang="en-US" dirty="0"/>
              <a:t> </a:t>
            </a:r>
            <a:r>
              <a:rPr lang="en-US" dirty="0" err="1"/>
              <a:t>और</a:t>
            </a:r>
            <a:r>
              <a:rPr lang="en-US" dirty="0"/>
              <a:t> </a:t>
            </a:r>
            <a:r>
              <a:rPr lang="en-US" dirty="0" err="1"/>
              <a:t>घटनास्थल</a:t>
            </a:r>
            <a:r>
              <a:rPr lang="en-US" dirty="0"/>
              <a:t> </a:t>
            </a:r>
            <a:r>
              <a:rPr lang="en-US" dirty="0" err="1"/>
              <a:t>को</a:t>
            </a:r>
            <a:r>
              <a:rPr lang="en-US" dirty="0"/>
              <a:t> </a:t>
            </a:r>
            <a:r>
              <a:rPr lang="en-US" dirty="0" err="1"/>
              <a:t>सुरक्षित</a:t>
            </a:r>
            <a:r>
              <a:rPr lang="en-US" dirty="0"/>
              <a:t> </a:t>
            </a:r>
            <a:r>
              <a:rPr lang="en-US" dirty="0" err="1"/>
              <a:t>रखें</a:t>
            </a:r>
            <a:r>
              <a:rPr lang="en-US" dirty="0"/>
              <a:t>—</a:t>
            </a:r>
            <a:endParaRPr dirty="0"/>
          </a:p>
          <a:p>
            <a:pPr marL="228600" lvl="0" indent="-228600">
              <a:buSzPts val="2800"/>
            </a:pPr>
            <a:r>
              <a:rPr lang="en-US" dirty="0"/>
              <a:t>“RICE” </a:t>
            </a:r>
            <a:r>
              <a:rPr lang="en-US" dirty="0" err="1"/>
              <a:t>विधि</a:t>
            </a:r>
            <a:r>
              <a:rPr lang="en-US" dirty="0"/>
              <a:t> </a:t>
            </a:r>
            <a:r>
              <a:rPr lang="hi-IN" dirty="0"/>
              <a:t>प्रयोग</a:t>
            </a:r>
            <a:r>
              <a:rPr lang="en-US" dirty="0"/>
              <a:t> </a:t>
            </a:r>
            <a:r>
              <a:rPr lang="en-US" dirty="0" err="1"/>
              <a:t>करें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मरीजों</a:t>
            </a:r>
            <a:r>
              <a:rPr lang="en-US" dirty="0"/>
              <a:t> </a:t>
            </a:r>
            <a:r>
              <a:rPr lang="en-US" dirty="0" err="1"/>
              <a:t>की</a:t>
            </a:r>
            <a:r>
              <a:rPr lang="en-US" dirty="0"/>
              <a:t> </a:t>
            </a:r>
            <a:r>
              <a:rPr lang="en-US" dirty="0" err="1"/>
              <a:t>निगरानी</a:t>
            </a:r>
            <a:r>
              <a:rPr lang="en-US" dirty="0"/>
              <a:t> </a:t>
            </a:r>
            <a:r>
              <a:rPr lang="en-US" dirty="0" err="1"/>
              <a:t>करें</a:t>
            </a:r>
            <a:r>
              <a:rPr lang="en-US" dirty="0"/>
              <a:t> </a:t>
            </a:r>
            <a:r>
              <a:rPr lang="en-US" dirty="0" err="1"/>
              <a:t>और</a:t>
            </a:r>
            <a:r>
              <a:rPr lang="en-US" dirty="0"/>
              <a:t> </a:t>
            </a:r>
            <a:r>
              <a:rPr lang="en-US" dirty="0" err="1"/>
              <a:t>महत्वपूर्ण</a:t>
            </a:r>
            <a:r>
              <a:rPr lang="en-US" dirty="0"/>
              <a:t> </a:t>
            </a:r>
            <a:r>
              <a:rPr lang="en-US" dirty="0" err="1"/>
              <a:t>संकेतों</a:t>
            </a:r>
            <a:r>
              <a:rPr lang="en-US" dirty="0"/>
              <a:t> </a:t>
            </a:r>
            <a:r>
              <a:rPr lang="en-US" dirty="0" err="1"/>
              <a:t>की</a:t>
            </a:r>
            <a:r>
              <a:rPr lang="en-US" dirty="0"/>
              <a:t> </a:t>
            </a:r>
            <a:r>
              <a:rPr lang="en-US" dirty="0" err="1"/>
              <a:t>जांच</a:t>
            </a:r>
            <a:r>
              <a:rPr lang="en-US" dirty="0"/>
              <a:t> </a:t>
            </a:r>
            <a:r>
              <a:rPr lang="en-US" dirty="0" err="1"/>
              <a:t>करें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सदमे</a:t>
            </a:r>
            <a:r>
              <a:rPr lang="en-US" dirty="0"/>
              <a:t> </a:t>
            </a:r>
            <a:r>
              <a:rPr lang="en-US" dirty="0" err="1"/>
              <a:t>का</a:t>
            </a:r>
            <a:r>
              <a:rPr lang="en-US" dirty="0"/>
              <a:t> </a:t>
            </a:r>
            <a:r>
              <a:rPr lang="en-US" dirty="0" err="1"/>
              <a:t>इलाज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रोगी</a:t>
            </a:r>
            <a:r>
              <a:rPr lang="en-US" dirty="0"/>
              <a:t> </a:t>
            </a:r>
            <a:r>
              <a:rPr lang="en-US" dirty="0" err="1"/>
              <a:t>को</a:t>
            </a:r>
            <a:r>
              <a:rPr lang="en-US" dirty="0"/>
              <a:t> </a:t>
            </a:r>
            <a:r>
              <a:rPr lang="en-US" dirty="0" err="1"/>
              <a:t>यथाशीघ्र</a:t>
            </a:r>
            <a:r>
              <a:rPr lang="en-US" dirty="0"/>
              <a:t> </a:t>
            </a:r>
            <a:r>
              <a:rPr lang="en-US" dirty="0" err="1"/>
              <a:t>ईएमएस</a:t>
            </a:r>
            <a:r>
              <a:rPr lang="en-US" dirty="0"/>
              <a:t> </a:t>
            </a:r>
            <a:r>
              <a:rPr lang="en-US" dirty="0" err="1"/>
              <a:t>तक</a:t>
            </a:r>
            <a:r>
              <a:rPr lang="en-US" dirty="0"/>
              <a:t> </a:t>
            </a:r>
            <a:r>
              <a:rPr lang="en-US" dirty="0" err="1"/>
              <a:t>ले</a:t>
            </a:r>
            <a:r>
              <a:rPr lang="en-US" dirty="0"/>
              <a:t> </a:t>
            </a:r>
            <a:r>
              <a:rPr lang="en-US" dirty="0" err="1"/>
              <a:t>जाएं</a:t>
            </a:r>
            <a:r>
              <a:rPr lang="en-US" dirty="0"/>
              <a:t>।</a:t>
            </a:r>
            <a:endParaRPr dirty="0"/>
          </a:p>
        </p:txBody>
      </p:sp>
      <p:sp>
        <p:nvSpPr>
          <p:cNvPr id="138" name="Google Shape;138;p19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272327" y="2983524"/>
            <a:ext cx="4155831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4000" b="1">
                <a:solidFill>
                  <a:schemeClr val="lt1"/>
                </a:solidFill>
              </a:rPr>
              <a:t>बाहरी घाव</a:t>
            </a:r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6096000" y="2910254"/>
            <a:ext cx="5501053" cy="11400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नरम ऊतक की चोट जिसके परिणामस्वरूप त्वचा टूट जाती है।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171274" y="2750000"/>
            <a:ext cx="4695091" cy="13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</a:rPr>
              <a:t>खुले घावों के प्रकार</a:t>
            </a:r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5090746" y="1280746"/>
            <a:ext cx="6177156" cy="42965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खरोंच और घर्षण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घाव-नियमित और अनियमित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प्रवेश और छिद्र घाव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उच्छेदन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अंगविच्छेद जैसी शल्यक्रियाओं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कुचलने से चोट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गोली के घाव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चुभने वाली वस्तु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1465</Words>
  <Application>Microsoft Office PowerPoint</Application>
  <PresentationFormat>Widescreen</PresentationFormat>
  <Paragraphs>265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Open Sans</vt:lpstr>
      <vt:lpstr>Arial</vt:lpstr>
      <vt:lpstr>Constantia</vt:lpstr>
      <vt:lpstr>Times New Roman</vt:lpstr>
      <vt:lpstr>Open Sans SemiBold</vt:lpstr>
      <vt:lpstr>Calibri</vt:lpstr>
      <vt:lpstr>Noto Sans Symbols</vt:lpstr>
      <vt:lpstr>Office Theme</vt:lpstr>
      <vt:lpstr>Lesson-11 कोमल ऊतक की चोट  और  स्प्लिंटिंग</vt:lpstr>
      <vt:lpstr>उद्देश्य</vt:lpstr>
      <vt:lpstr>PowerPoint Presentation</vt:lpstr>
      <vt:lpstr>नरम ऊतक की चोट</vt:lpstr>
      <vt:lpstr>बंद घाव</vt:lpstr>
      <vt:lpstr>बंद घाव के संकेत और लक्षण</vt:lpstr>
      <vt:lpstr>बंद घाव का पीएचटी</vt:lpstr>
      <vt:lpstr>  बाहरी घाव</vt:lpstr>
      <vt:lpstr>खुले घावों के प्रकार</vt:lpstr>
      <vt:lpstr>खुली चोटें</vt:lpstr>
      <vt:lpstr>खरोंच और घर्षण</vt:lpstr>
      <vt:lpstr>पंगु बनाना</vt:lpstr>
      <vt:lpstr>पंचर घाव</vt:lpstr>
      <vt:lpstr>विच्छेदन</vt:lpstr>
      <vt:lpstr>गोली लगने से हुआ ज़ख्म</vt:lpstr>
      <vt:lpstr>चुभी हुई वस्तु</vt:lpstr>
      <vt:lpstr>डोनट प्रकार रिंग पैड</vt:lpstr>
      <vt:lpstr>खुले घाव का पीएचटी</vt:lpstr>
      <vt:lpstr>PowerPoint Presentation</vt:lpstr>
      <vt:lpstr>ड्रेसिंग</vt:lpstr>
      <vt:lpstr>PowerPoint Presentation</vt:lpstr>
      <vt:lpstr>पट्टी</vt:lpstr>
      <vt:lpstr>स्टेराइल गेज पैड</vt:lpstr>
      <vt:lpstr>ऑक्लूसिव ड्रेसिंग</vt:lpstr>
      <vt:lpstr>PowerPoint Presentation</vt:lpstr>
      <vt:lpstr>भारी भरकम ड्रेसिंग</vt:lpstr>
      <vt:lpstr>ड्रेसिंग और पट्टियाँ लगाना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आँख पर घाव</vt:lpstr>
      <vt:lpstr>कान में घाव</vt:lpstr>
      <vt:lpstr> गर्दन पर चोटें </vt:lpstr>
      <vt:lpstr>PowerPoint Presentation</vt:lpstr>
      <vt:lpstr>PowerPoint Presentation</vt:lpstr>
      <vt:lpstr>PowerPoint Presentation</vt:lpstr>
      <vt:lpstr>पेट की चोट संकेत और लक्षण</vt:lpstr>
      <vt:lpstr>पेट की चोट संकेत और लक्षण</vt:lpstr>
      <vt:lpstr>पेट की चोटों के लिए PHT</vt:lpstr>
      <vt:lpstr>पेट की चोटों के लिए PHT</vt:lpstr>
      <vt:lpstr>PowerPoint Presentation</vt:lpstr>
      <vt:lpstr>जननांगों में चोटें</vt:lpstr>
      <vt:lpstr>स्प्लिंटिंग</vt:lpstr>
      <vt:lpstr>स्प्लिंटिंग के कारण</vt:lpstr>
      <vt:lpstr>स्प्लिंट्स के प्रकार</vt:lpstr>
      <vt:lpstr>PowerPoint Presentation</vt:lpstr>
      <vt:lpstr>स्लिंग और स्वैथ्स</vt:lpstr>
      <vt:lpstr>बिगड़ा हुआ स्प्लिंट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समीक्षा</vt:lpstr>
      <vt:lpstr>समीक्षा</vt:lpstr>
      <vt:lpstr>कोई प्रश्न ?</vt:lpstr>
      <vt:lpstr>मूल्यांकन</vt:lpstr>
      <vt:lpstr>धन्यवाद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कोमल ऊतक की चोट  और  स्प्लिंटिंग</dc:title>
  <dc:creator>Dell</dc:creator>
  <cp:lastModifiedBy>DOG K9</cp:lastModifiedBy>
  <cp:revision>11</cp:revision>
  <dcterms:modified xsi:type="dcterms:W3CDTF">2025-12-18T07:26:55Z</dcterms:modified>
</cp:coreProperties>
</file>